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3" r:id="rId2"/>
  </p:sldMasterIdLst>
  <p:notesMasterIdLst>
    <p:notesMasterId r:id="rId20"/>
  </p:notesMasterIdLst>
  <p:handoutMasterIdLst>
    <p:handoutMasterId r:id="rId21"/>
  </p:handoutMasterIdLst>
  <p:sldIdLst>
    <p:sldId id="284" r:id="rId3"/>
    <p:sldId id="453" r:id="rId4"/>
    <p:sldId id="454" r:id="rId5"/>
    <p:sldId id="293" r:id="rId6"/>
    <p:sldId id="345" r:id="rId7"/>
    <p:sldId id="458" r:id="rId8"/>
    <p:sldId id="438" r:id="rId9"/>
    <p:sldId id="459" r:id="rId10"/>
    <p:sldId id="456" r:id="rId11"/>
    <p:sldId id="457" r:id="rId12"/>
    <p:sldId id="460" r:id="rId13"/>
    <p:sldId id="442" r:id="rId14"/>
    <p:sldId id="449" r:id="rId15"/>
    <p:sldId id="399" r:id="rId16"/>
    <p:sldId id="304" r:id="rId17"/>
    <p:sldId id="305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84CA71-53DA-45B8-9CE6-19A5953F55CC}">
          <p14:sldIdLst>
            <p14:sldId id="284"/>
            <p14:sldId id="453"/>
            <p14:sldId id="454"/>
            <p14:sldId id="293"/>
            <p14:sldId id="345"/>
            <p14:sldId id="458"/>
            <p14:sldId id="438"/>
            <p14:sldId id="459"/>
            <p14:sldId id="456"/>
            <p14:sldId id="457"/>
            <p14:sldId id="460"/>
            <p14:sldId id="442"/>
            <p14:sldId id="449"/>
            <p14:sldId id="399"/>
          </p14:sldIdLst>
        </p14:section>
        <p14:section name="Untitled Section" id="{C952FFDA-19BE-498C-9BDD-69C1103F24CB}">
          <p14:sldIdLst>
            <p14:sldId id="304"/>
            <p14:sldId id="305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FFA06"/>
    <a:srgbClr val="FFFFFF"/>
    <a:srgbClr val="0000FF"/>
    <a:srgbClr val="003300"/>
    <a:srgbClr val="CCFFCC"/>
    <a:srgbClr val="FFE7FF"/>
    <a:srgbClr val="E1FFFF"/>
    <a:srgbClr val="99FFCC"/>
    <a:srgbClr val="F3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94208" autoAdjust="0"/>
  </p:normalViewPr>
  <p:slideViewPr>
    <p:cSldViewPr>
      <p:cViewPr>
        <p:scale>
          <a:sx n="75" d="100"/>
          <a:sy n="75" d="100"/>
        </p:scale>
        <p:origin x="12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ggggggggggg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ggggggggggg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3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2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2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3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0977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75375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99015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0233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0102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824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4783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8457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45340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68362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39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96084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2528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10981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697872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83623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480846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21444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0839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2690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06069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29225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3735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330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3238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16870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99931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54C3F-94AE-401A-B52D-4DD0124EF1FD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1BC2F3-0B40-45F4-8CEF-BA0862155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ransition spd="slow"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hyperlink" Target="http://www.allwhitebackground.com/ram-white-background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Read_Only_Memory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ictdata.org/2011/10/going-digital-in-bangladesh.html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bunniestudios.com/blog/?page_id=2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ommons.wikimedia.org/wiki/File:A_home_in_Murud_Janjira_Villag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wtcazam@gmail.com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ptical_disc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https://pixabay.com/ko/%ED%94%8C%EB%9E%98%EC%8B%9C-%EB%93%9C%EB%9D%BC%EC%9D%B4%EB%B8%8C-usb-%EB%93%9C%EB%9D%BC%EC%9D%B4%EB%B8%8C-%ED%8E%9C-%EB%93%9C%EB%9D%BC%EC%9D%B4%EB%B8%8C-%EC%BB%B4%ED%93%A8%ED%84%B0-%EC%A0%84%EC%9E%90-%EC%A0%9C%ED%92%88-29510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ommons.wikimedia.org/wiki/File:Mos6581.sv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commons.wikimedia.org/wiki/File:Hdd-154463.svg" TargetMode="External"/><Relationship Id="rId4" Type="http://schemas.openxmlformats.org/officeDocument/2006/relationships/hyperlink" Target="https://en.wikipedia.org/wiki/Random-access_memory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www.freefoto.com/preview/04-20-35/1-44mb-Floppy-Dis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81000"/>
            <a:ext cx="7239000" cy="120032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4722571" cy="4464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Arrow 6"/>
          <p:cNvSpPr/>
          <p:nvPr/>
        </p:nvSpPr>
        <p:spPr>
          <a:xfrm rot="1137833">
            <a:off x="4963054" y="2183795"/>
            <a:ext cx="3296826" cy="1042611"/>
          </a:xfrm>
          <a:prstGeom prst="downArrow">
            <a:avLst>
              <a:gd name="adj1" fmla="val 100000"/>
              <a:gd name="adj2" fmla="val 4035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9600" dirty="0" err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E869A-FA17-4A3F-A715-57DA70FD0E41}"/>
              </a:ext>
            </a:extLst>
          </p:cNvPr>
          <p:cNvSpPr txBox="1"/>
          <p:nvPr/>
        </p:nvSpPr>
        <p:spPr>
          <a:xfrm>
            <a:off x="685800" y="404055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(ROM)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391BA-3099-4FA1-A5A0-DFAC7FA45755}"/>
              </a:ext>
            </a:extLst>
          </p:cNvPr>
          <p:cNvSpPr txBox="1"/>
          <p:nvPr/>
        </p:nvSpPr>
        <p:spPr>
          <a:xfrm>
            <a:off x="685800" y="727220"/>
            <a:ext cx="7904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অপরিবর্তনীয়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অধ্বংসাত্মক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ঢুকিয়ে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পরিবর্ধন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গেলেও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(ROM)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0CED7-F13B-443F-9E90-D03BF76156B4}"/>
              </a:ext>
            </a:extLst>
          </p:cNvPr>
          <p:cNvSpPr txBox="1"/>
          <p:nvPr/>
        </p:nvSpPr>
        <p:spPr>
          <a:xfrm>
            <a:off x="685800" y="1819827"/>
            <a:ext cx="803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(PROM- Programable Read Only Memory)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ইপিরম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ইপ্রম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(EPROM- Erasable PROM)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ইইপিরম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ইইপ্রম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(EEPROM-Electrically Erasable PROM)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EA079-4C7B-4D7D-BFB3-3115FEC865C8}"/>
              </a:ext>
            </a:extLst>
          </p:cNvPr>
          <p:cNvSpPr txBox="1"/>
          <p:nvPr/>
        </p:nvSpPr>
        <p:spPr>
          <a:xfrm>
            <a:off x="617806" y="3059668"/>
            <a:ext cx="790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(PROM- Programable Read Only Memory)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74A4E-0B32-4037-BF85-1A617949B042}"/>
              </a:ext>
            </a:extLst>
          </p:cNvPr>
          <p:cNvSpPr txBox="1"/>
          <p:nvPr/>
        </p:nvSpPr>
        <p:spPr>
          <a:xfrm>
            <a:off x="617806" y="3429000"/>
            <a:ext cx="789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ঢুকিয়ে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PROM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PROM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বার্না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PROM এ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PROM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 অর্থাৎ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PROM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ROM এ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D1B65-56C9-4411-AE03-43301A76E09E}"/>
              </a:ext>
            </a:extLst>
          </p:cNvPr>
          <p:cNvSpPr txBox="1"/>
          <p:nvPr/>
        </p:nvSpPr>
        <p:spPr>
          <a:xfrm>
            <a:off x="685800" y="4831847"/>
            <a:ext cx="7840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ROM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PROM এ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ROM 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ইপ্রম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(Erasable Programable Read Only Memory) । EPROM- এ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প্রোগ্রামারের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EFT (Field Effect Transistor) 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EPROM-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D64AC-804B-48DC-87FC-F4227A0E8550}"/>
              </a:ext>
            </a:extLst>
          </p:cNvPr>
          <p:cNvSpPr txBox="1"/>
          <p:nvPr/>
        </p:nvSpPr>
        <p:spPr>
          <a:xfrm>
            <a:off x="599048" y="4392818"/>
            <a:ext cx="5877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ইপিরম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ইপ্রম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(EPROM- Erasable PROM)</a:t>
            </a:r>
          </a:p>
        </p:txBody>
      </p:sp>
    </p:spTree>
    <p:extLst>
      <p:ext uri="{BB962C8B-B14F-4D97-AF65-F5344CB8AC3E}">
        <p14:creationId xmlns:p14="http://schemas.microsoft.com/office/powerpoint/2010/main" val="5586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EBBA2E-4FA7-4451-80F1-52FE8D64D4D6}"/>
              </a:ext>
            </a:extLst>
          </p:cNvPr>
          <p:cNvSpPr txBox="1"/>
          <p:nvPr/>
        </p:nvSpPr>
        <p:spPr>
          <a:xfrm>
            <a:off x="381000" y="918157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EPROM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মূছা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অসূবিধা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ইপ্রম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(Electrically Programable Read Only Memory)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বিদ্যূ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এরজন্য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Electrically Programable Read Only Memory। 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খূলে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মূছতে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EPROM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তূলনায়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BEB38-3BFF-4C25-9EBD-9CB31CADD8F5}"/>
              </a:ext>
            </a:extLst>
          </p:cNvPr>
          <p:cNvSpPr txBox="1"/>
          <p:nvPr/>
        </p:nvSpPr>
        <p:spPr>
          <a:xfrm>
            <a:off x="381000" y="548825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ইইপিরম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ইইপ্রম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(EEPROM- Erasable PROM)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6F53A-A29E-40E6-972E-AA51336C50B9}"/>
              </a:ext>
            </a:extLst>
          </p:cNvPr>
          <p:cNvSpPr txBox="1"/>
          <p:nvPr/>
        </p:nvSpPr>
        <p:spPr>
          <a:xfrm>
            <a:off x="381000" y="2241596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(Secondary Memory)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59811-1F2D-4825-AF1C-4374BB751F9C}"/>
              </a:ext>
            </a:extLst>
          </p:cNvPr>
          <p:cNvSpPr txBox="1"/>
          <p:nvPr/>
        </p:nvSpPr>
        <p:spPr>
          <a:xfrm>
            <a:off x="457200" y="261092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ধারনক্ষমতা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গতিবিশিষ্ট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হয়।কেন্দ্রীয়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 ফ্লপিডিস্ক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 অপটিক্যাল ডিস্ক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 চৌম্বক ফিতা ও ড্রাম হলো সেকেন্ডারী মেমোরী এর উদাহরণ।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D06BD-732B-43CA-BBDE-CB7F07FE1A91}"/>
              </a:ext>
            </a:extLst>
          </p:cNvPr>
          <p:cNvSpPr txBox="1"/>
          <p:nvPr/>
        </p:nvSpPr>
        <p:spPr>
          <a:xfrm>
            <a:off x="457200" y="3616031"/>
            <a:ext cx="685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সেকেন্ডারী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(Secondary Memory)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ডাইরেক্ট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(Direct Access Memory)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অনুক্রমিক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(Sequential Access Memory)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78605-751D-480C-8E18-F73EACD766F7}"/>
              </a:ext>
            </a:extLst>
          </p:cNvPr>
          <p:cNvSpPr txBox="1"/>
          <p:nvPr/>
        </p:nvSpPr>
        <p:spPr>
          <a:xfrm>
            <a:off x="457200" y="447780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ডাইরেক্ট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(Direct Access Memory)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E79C4-7A5A-4AB5-9F95-0F0105F12242}"/>
              </a:ext>
            </a:extLst>
          </p:cNvPr>
          <p:cNvSpPr txBox="1"/>
          <p:nvPr/>
        </p:nvSpPr>
        <p:spPr>
          <a:xfrm>
            <a:off x="461304" y="4847137"/>
            <a:ext cx="780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নির্গমন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 ফ্লপিডিস্ক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ফ্ল্যাশ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মেমোরি কার্ড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364BE-007D-42A1-B06A-579EF7665972}"/>
              </a:ext>
            </a:extLst>
          </p:cNvPr>
          <p:cNvSpPr txBox="1"/>
          <p:nvPr/>
        </p:nvSpPr>
        <p:spPr>
          <a:xfrm>
            <a:off x="457201" y="543191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অনুক্রমিক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(Sequential Access Memory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A16C8-607B-411F-9EE4-242CD098D6C6}"/>
              </a:ext>
            </a:extLst>
          </p:cNvPr>
          <p:cNvSpPr txBox="1"/>
          <p:nvPr/>
        </p:nvSpPr>
        <p:spPr>
          <a:xfrm>
            <a:off x="457200" y="5801244"/>
            <a:ext cx="7821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নির্গমন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ম্যাগনেটিক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টেপ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অনুক্রমিক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4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AEF40B-7D64-4F76-826F-A7D88E3BB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3903" y="1642092"/>
            <a:ext cx="3996594" cy="320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7637" b="6389"/>
          <a:stretch/>
        </p:blipFill>
        <p:spPr>
          <a:xfrm>
            <a:off x="4516681" y="1642093"/>
            <a:ext cx="4330729" cy="32004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1"/>
          <p:cNvSpPr/>
          <p:nvPr/>
        </p:nvSpPr>
        <p:spPr>
          <a:xfrm>
            <a:off x="2362200" y="381000"/>
            <a:ext cx="3200400" cy="633416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4600" y="457200"/>
            <a:ext cx="251936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সময়- ৩মি.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3752" y="5417786"/>
            <a:ext cx="388619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(RAM)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বলতে কী বুঝায়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743201" y="3352800"/>
            <a:ext cx="3886199" cy="38100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132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/>
          <p:cNvSpPr/>
          <p:nvPr/>
        </p:nvSpPr>
        <p:spPr>
          <a:xfrm>
            <a:off x="3124201" y="278176"/>
            <a:ext cx="2286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56388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ROM (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ব্যাখ্যা কর।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2FEF99-6324-49FE-82E3-D54356423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35306" y="1674151"/>
            <a:ext cx="4096569" cy="30724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350CB8-FBBC-4B0E-90C4-3748551364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2495" y="1676400"/>
            <a:ext cx="3886200" cy="30203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8C9D05-3B21-4F68-B3DE-BABF573EF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12478" y="1981200"/>
            <a:ext cx="1143000" cy="9767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95FD5E-8FA9-439D-A57E-95C207B87954}"/>
              </a:ext>
            </a:extLst>
          </p:cNvPr>
          <p:cNvSpPr txBox="1"/>
          <p:nvPr/>
        </p:nvSpPr>
        <p:spPr>
          <a:xfrm rot="2748414">
            <a:off x="2874554" y="2502005"/>
            <a:ext cx="750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      ROM</a:t>
            </a:r>
          </a:p>
        </p:txBody>
      </p:sp>
    </p:spTree>
    <p:extLst>
      <p:ext uri="{BB962C8B-B14F-4D97-AF65-F5344CB8AC3E}">
        <p14:creationId xmlns:p14="http://schemas.microsoft.com/office/powerpoint/2010/main" val="1235099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38401" y="339435"/>
            <a:ext cx="3263506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0" y="339435"/>
            <a:ext cx="2398034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সময়- ৫ মি.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7187" y="5867400"/>
            <a:ext cx="576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 লেখ ।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4929" r="8809" b="17953"/>
          <a:stretch/>
        </p:blipFill>
        <p:spPr>
          <a:xfrm>
            <a:off x="914400" y="1219200"/>
            <a:ext cx="7320996" cy="45194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029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21804" y="404862"/>
            <a:ext cx="2805112" cy="661938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8870" y="1191091"/>
            <a:ext cx="7249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মেমোরীকে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1091419"/>
            <a:ext cx="613147" cy="469004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1186468" y="1665550"/>
            <a:ext cx="16398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বায়োস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hlinkClick r:id="rId4" action="ppaction://hlinksldjump"/>
          </p:cNvPr>
          <p:cNvSpPr txBox="1"/>
          <p:nvPr/>
        </p:nvSpPr>
        <p:spPr>
          <a:xfrm>
            <a:off x="2939068" y="1665550"/>
            <a:ext cx="18135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>
            <a:off x="4882576" y="1665550"/>
            <a:ext cx="170750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র‌্যাম</a:t>
            </a:r>
            <a:endParaRPr lang="en-US" dirty="0"/>
          </a:p>
        </p:txBody>
      </p:sp>
      <p:sp>
        <p:nvSpPr>
          <p:cNvPr id="33" name="TextBox 32">
            <a:hlinkClick r:id="rId4" action="ppaction://hlinksldjump"/>
          </p:cNvPr>
          <p:cNvSpPr txBox="1"/>
          <p:nvPr/>
        </p:nvSpPr>
        <p:spPr>
          <a:xfrm>
            <a:off x="6706204" y="1674548"/>
            <a:ext cx="215959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NikoshBAN" pitchFamily="2" charset="0"/>
              </a:rPr>
              <a:t>ফ্ল্যাশ</a:t>
            </a:r>
            <a:r>
              <a:rPr lang="en-US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NikoshBAN" pitchFamily="2" charset="0"/>
              </a:rPr>
              <a:t>মেমোরী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8269" y="1600200"/>
            <a:ext cx="746776" cy="434682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5EDF111-E17C-4CCE-8273-9D7A41855F4B}"/>
              </a:ext>
            </a:extLst>
          </p:cNvPr>
          <p:cNvSpPr/>
          <p:nvPr/>
        </p:nvSpPr>
        <p:spPr>
          <a:xfrm>
            <a:off x="1338870" y="2267816"/>
            <a:ext cx="7249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(Shutdown)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মেমোরী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>
                <a:latin typeface="NikoshBAN" pitchFamily="2" charset="0"/>
                <a:cs typeface="NikoshBAN" pitchFamily="2" charset="0"/>
              </a:rPr>
              <a:t>এর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মূছে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8" name="Right Arrow 3">
            <a:extLst>
              <a:ext uri="{FF2B5EF4-FFF2-40B4-BE49-F238E27FC236}">
                <a16:creationId xmlns:a16="http://schemas.microsoft.com/office/drawing/2014/main" id="{7376D758-9856-46B1-8594-9603E75140AA}"/>
              </a:ext>
            </a:extLst>
          </p:cNvPr>
          <p:cNvSpPr/>
          <p:nvPr/>
        </p:nvSpPr>
        <p:spPr>
          <a:xfrm>
            <a:off x="457200" y="2168144"/>
            <a:ext cx="613147" cy="469004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</p:txBody>
      </p:sp>
      <p:sp>
        <p:nvSpPr>
          <p:cNvPr id="119" name="TextBox 118">
            <a:hlinkClick r:id="rId4" action="ppaction://hlinksldjump"/>
            <a:extLst>
              <a:ext uri="{FF2B5EF4-FFF2-40B4-BE49-F238E27FC236}">
                <a16:creationId xmlns:a16="http://schemas.microsoft.com/office/drawing/2014/main" id="{E348E7D6-5B78-4818-BFD4-1C1C0BFED9AA}"/>
              </a:ext>
            </a:extLst>
          </p:cNvPr>
          <p:cNvSpPr txBox="1"/>
          <p:nvPr/>
        </p:nvSpPr>
        <p:spPr>
          <a:xfrm>
            <a:off x="1186468" y="2742275"/>
            <a:ext cx="16398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hlinkClick r:id="rId4" action="ppaction://hlinksldjump"/>
            <a:extLst>
              <a:ext uri="{FF2B5EF4-FFF2-40B4-BE49-F238E27FC236}">
                <a16:creationId xmlns:a16="http://schemas.microsoft.com/office/drawing/2014/main" id="{6CD8192E-0AD0-4A03-8514-6E15E2003E40}"/>
              </a:ext>
            </a:extLst>
          </p:cNvPr>
          <p:cNvSpPr txBox="1"/>
          <p:nvPr/>
        </p:nvSpPr>
        <p:spPr>
          <a:xfrm>
            <a:off x="2939068" y="2742275"/>
            <a:ext cx="18135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TextBox 120">
            <a:hlinkClick r:id="rId4" action="ppaction://hlinksldjump"/>
            <a:extLst>
              <a:ext uri="{FF2B5EF4-FFF2-40B4-BE49-F238E27FC236}">
                <a16:creationId xmlns:a16="http://schemas.microsoft.com/office/drawing/2014/main" id="{852BBBB0-A56A-4D54-AF0A-86ECBFDBAD0D}"/>
              </a:ext>
            </a:extLst>
          </p:cNvPr>
          <p:cNvSpPr txBox="1"/>
          <p:nvPr/>
        </p:nvSpPr>
        <p:spPr>
          <a:xfrm>
            <a:off x="4882576" y="2742275"/>
            <a:ext cx="170750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র‌্যাম</a:t>
            </a:r>
            <a:endParaRPr lang="en-US" dirty="0"/>
          </a:p>
        </p:txBody>
      </p:sp>
      <p:sp>
        <p:nvSpPr>
          <p:cNvPr id="122" name="TextBox 121">
            <a:hlinkClick r:id="rId4" action="ppaction://hlinksldjump"/>
            <a:extLst>
              <a:ext uri="{FF2B5EF4-FFF2-40B4-BE49-F238E27FC236}">
                <a16:creationId xmlns:a16="http://schemas.microsoft.com/office/drawing/2014/main" id="{24276193-018F-4E6A-9AD6-B720CF58F45D}"/>
              </a:ext>
            </a:extLst>
          </p:cNvPr>
          <p:cNvSpPr txBox="1"/>
          <p:nvPr/>
        </p:nvSpPr>
        <p:spPr>
          <a:xfrm>
            <a:off x="6706204" y="2751273"/>
            <a:ext cx="215959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SSD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b="0" i="0" dirty="0">
              <a:solidFill>
                <a:srgbClr val="3A3A3A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23" name="Right Arrow 5">
            <a:extLst>
              <a:ext uri="{FF2B5EF4-FFF2-40B4-BE49-F238E27FC236}">
                <a16:creationId xmlns:a16="http://schemas.microsoft.com/office/drawing/2014/main" id="{EDD224B1-27D5-426C-BCF1-7FF34AE6FA72}"/>
              </a:ext>
            </a:extLst>
          </p:cNvPr>
          <p:cNvSpPr/>
          <p:nvPr/>
        </p:nvSpPr>
        <p:spPr>
          <a:xfrm>
            <a:off x="348269" y="2676925"/>
            <a:ext cx="746776" cy="434682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8CE22B5-8D1A-4063-A5E4-FDB429C75D70}"/>
              </a:ext>
            </a:extLst>
          </p:cNvPr>
          <p:cNvSpPr/>
          <p:nvPr/>
        </p:nvSpPr>
        <p:spPr>
          <a:xfrm>
            <a:off x="1338870" y="3418016"/>
            <a:ext cx="7249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(RAM)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7" name="Right Arrow 3">
            <a:extLst>
              <a:ext uri="{FF2B5EF4-FFF2-40B4-BE49-F238E27FC236}">
                <a16:creationId xmlns:a16="http://schemas.microsoft.com/office/drawing/2014/main" id="{C30C7E81-E04E-49BB-82BC-86B771D19F9B}"/>
              </a:ext>
            </a:extLst>
          </p:cNvPr>
          <p:cNvSpPr/>
          <p:nvPr/>
        </p:nvSpPr>
        <p:spPr>
          <a:xfrm>
            <a:off x="457200" y="3318344"/>
            <a:ext cx="613147" cy="469004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</a:p>
        </p:txBody>
      </p:sp>
      <p:sp>
        <p:nvSpPr>
          <p:cNvPr id="128" name="TextBox 127">
            <a:hlinkClick r:id="rId4" action="ppaction://hlinksldjump"/>
            <a:extLst>
              <a:ext uri="{FF2B5EF4-FFF2-40B4-BE49-F238E27FC236}">
                <a16:creationId xmlns:a16="http://schemas.microsoft.com/office/drawing/2014/main" id="{C8325A62-F9ED-478F-9D1A-017B87B2C09D}"/>
              </a:ext>
            </a:extLst>
          </p:cNvPr>
          <p:cNvSpPr txBox="1"/>
          <p:nvPr/>
        </p:nvSpPr>
        <p:spPr>
          <a:xfrm>
            <a:off x="1186468" y="3901473"/>
            <a:ext cx="1981210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NikoshBAN" pitchFamily="2" charset="0"/>
                <a:cs typeface="NikoshBAN" pitchFamily="2" charset="0"/>
              </a:rPr>
              <a:t>        Read Only Memory     </a:t>
            </a:r>
            <a:r>
              <a:rPr lang="bn-BD" sz="1200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hlinkClick r:id="rId4" action="ppaction://hlinksldjump"/>
            <a:extLst>
              <a:ext uri="{FF2B5EF4-FFF2-40B4-BE49-F238E27FC236}">
                <a16:creationId xmlns:a16="http://schemas.microsoft.com/office/drawing/2014/main" id="{26283E61-A6AA-4520-A612-89A738E5F860}"/>
              </a:ext>
            </a:extLst>
          </p:cNvPr>
          <p:cNvSpPr txBox="1"/>
          <p:nvPr/>
        </p:nvSpPr>
        <p:spPr>
          <a:xfrm>
            <a:off x="3317085" y="3913356"/>
            <a:ext cx="236042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      Random Access  Memory</a:t>
            </a:r>
          </a:p>
        </p:txBody>
      </p:sp>
      <p:sp>
        <p:nvSpPr>
          <p:cNvPr id="130" name="TextBox 129">
            <a:hlinkClick r:id="rId4" action="ppaction://hlinksldjump"/>
            <a:extLst>
              <a:ext uri="{FF2B5EF4-FFF2-40B4-BE49-F238E27FC236}">
                <a16:creationId xmlns:a16="http://schemas.microsoft.com/office/drawing/2014/main" id="{9D3F39E6-A2DE-43E1-8E49-6CBBD13F6FF5}"/>
              </a:ext>
            </a:extLst>
          </p:cNvPr>
          <p:cNvSpPr txBox="1"/>
          <p:nvPr/>
        </p:nvSpPr>
        <p:spPr>
          <a:xfrm>
            <a:off x="5826916" y="3917270"/>
            <a:ext cx="194548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NikoshBAN" pitchFamily="2" charset="0"/>
                <a:cs typeface="NikoshBAN" pitchFamily="2" charset="0"/>
              </a:rPr>
              <a:t>       Only Read Memory     </a:t>
            </a:r>
            <a:r>
              <a:rPr lang="bn-BD" sz="1200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ight Arrow 5">
            <a:extLst>
              <a:ext uri="{FF2B5EF4-FFF2-40B4-BE49-F238E27FC236}">
                <a16:creationId xmlns:a16="http://schemas.microsoft.com/office/drawing/2014/main" id="{4469E5BE-DC13-49E4-8425-8C1A60D8360A}"/>
              </a:ext>
            </a:extLst>
          </p:cNvPr>
          <p:cNvSpPr/>
          <p:nvPr/>
        </p:nvSpPr>
        <p:spPr>
          <a:xfrm>
            <a:off x="348269" y="3827125"/>
            <a:ext cx="746776" cy="434682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1CB9B6A-C484-4232-A3C8-6289BF095470}"/>
              </a:ext>
            </a:extLst>
          </p:cNvPr>
          <p:cNvSpPr/>
          <p:nvPr/>
        </p:nvSpPr>
        <p:spPr>
          <a:xfrm>
            <a:off x="1338870" y="4614738"/>
            <a:ext cx="7249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সেকেন্ডারী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মেমোরী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6" name="Right Arrow 3">
            <a:extLst>
              <a:ext uri="{FF2B5EF4-FFF2-40B4-BE49-F238E27FC236}">
                <a16:creationId xmlns:a16="http://schemas.microsoft.com/office/drawing/2014/main" id="{BCC2CB42-F885-449E-A39D-B93AC1FF8E82}"/>
              </a:ext>
            </a:extLst>
          </p:cNvPr>
          <p:cNvSpPr/>
          <p:nvPr/>
        </p:nvSpPr>
        <p:spPr>
          <a:xfrm>
            <a:off x="457200" y="4515066"/>
            <a:ext cx="613147" cy="469004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</a:p>
        </p:txBody>
      </p:sp>
      <p:sp>
        <p:nvSpPr>
          <p:cNvPr id="137" name="TextBox 136">
            <a:hlinkClick r:id="rId4" action="ppaction://hlinksldjump"/>
            <a:extLst>
              <a:ext uri="{FF2B5EF4-FFF2-40B4-BE49-F238E27FC236}">
                <a16:creationId xmlns:a16="http://schemas.microsoft.com/office/drawing/2014/main" id="{30319798-D4A4-4801-AF32-DD16BAB5562F}"/>
              </a:ext>
            </a:extLst>
          </p:cNvPr>
          <p:cNvSpPr txBox="1"/>
          <p:nvPr/>
        </p:nvSpPr>
        <p:spPr>
          <a:xfrm>
            <a:off x="1186468" y="5089197"/>
            <a:ext cx="16398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>
            <a:hlinkClick r:id="rId4" action="ppaction://hlinksldjump"/>
            <a:extLst>
              <a:ext uri="{FF2B5EF4-FFF2-40B4-BE49-F238E27FC236}">
                <a16:creationId xmlns:a16="http://schemas.microsoft.com/office/drawing/2014/main" id="{0E654ABB-D74C-4354-8F4E-5455904435A6}"/>
              </a:ext>
            </a:extLst>
          </p:cNvPr>
          <p:cNvSpPr txBox="1"/>
          <p:nvPr/>
        </p:nvSpPr>
        <p:spPr>
          <a:xfrm>
            <a:off x="2939068" y="5089197"/>
            <a:ext cx="181352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ফ্ল্যাশ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9" name="TextBox 138">
            <a:hlinkClick r:id="rId4" action="ppaction://hlinksldjump"/>
            <a:extLst>
              <a:ext uri="{FF2B5EF4-FFF2-40B4-BE49-F238E27FC236}">
                <a16:creationId xmlns:a16="http://schemas.microsoft.com/office/drawing/2014/main" id="{95261F43-6958-4C15-8011-4004B6731CBE}"/>
              </a:ext>
            </a:extLst>
          </p:cNvPr>
          <p:cNvSpPr txBox="1"/>
          <p:nvPr/>
        </p:nvSpPr>
        <p:spPr>
          <a:xfrm>
            <a:off x="4882576" y="5089197"/>
            <a:ext cx="170750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রম</a:t>
            </a:r>
            <a:endParaRPr lang="en-US" dirty="0"/>
          </a:p>
        </p:txBody>
      </p:sp>
      <p:sp>
        <p:nvSpPr>
          <p:cNvPr id="140" name="TextBox 139">
            <a:hlinkClick r:id="rId4" action="ppaction://hlinksldjump"/>
            <a:extLst>
              <a:ext uri="{FF2B5EF4-FFF2-40B4-BE49-F238E27FC236}">
                <a16:creationId xmlns:a16="http://schemas.microsoft.com/office/drawing/2014/main" id="{5F11A0B5-5EF2-4BAA-8C3D-2EF775F5FC8B}"/>
              </a:ext>
            </a:extLst>
          </p:cNvPr>
          <p:cNvSpPr txBox="1"/>
          <p:nvPr/>
        </p:nvSpPr>
        <p:spPr>
          <a:xfrm>
            <a:off x="6706204" y="5098195"/>
            <a:ext cx="215959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NikoshBAN" pitchFamily="2" charset="0"/>
              </a:rPr>
              <a:t>বায়োস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1" name="Right Arrow 5">
            <a:extLst>
              <a:ext uri="{FF2B5EF4-FFF2-40B4-BE49-F238E27FC236}">
                <a16:creationId xmlns:a16="http://schemas.microsoft.com/office/drawing/2014/main" id="{A8DC033A-38E7-4479-A2B1-446085FD3EAA}"/>
              </a:ext>
            </a:extLst>
          </p:cNvPr>
          <p:cNvSpPr/>
          <p:nvPr/>
        </p:nvSpPr>
        <p:spPr>
          <a:xfrm>
            <a:off x="348269" y="5023847"/>
            <a:ext cx="746776" cy="434682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2063455-1683-4CE2-B5A0-399F863604D2}"/>
              </a:ext>
            </a:extLst>
          </p:cNvPr>
          <p:cNvSpPr/>
          <p:nvPr/>
        </p:nvSpPr>
        <p:spPr>
          <a:xfrm>
            <a:off x="1338870" y="5681538"/>
            <a:ext cx="7249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রম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অবস্থাও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ক্যাপাসিটরের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5" name="Right Arrow 3">
            <a:extLst>
              <a:ext uri="{FF2B5EF4-FFF2-40B4-BE49-F238E27FC236}">
                <a16:creationId xmlns:a16="http://schemas.microsoft.com/office/drawing/2014/main" id="{BC730C66-F6FF-4788-A2B7-E99774D9A450}"/>
              </a:ext>
            </a:extLst>
          </p:cNvPr>
          <p:cNvSpPr/>
          <p:nvPr/>
        </p:nvSpPr>
        <p:spPr>
          <a:xfrm>
            <a:off x="457200" y="5581866"/>
            <a:ext cx="613147" cy="469004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</a:p>
        </p:txBody>
      </p:sp>
      <p:sp>
        <p:nvSpPr>
          <p:cNvPr id="146" name="TextBox 145">
            <a:hlinkClick r:id="rId4" action="ppaction://hlinksldjump"/>
            <a:extLst>
              <a:ext uri="{FF2B5EF4-FFF2-40B4-BE49-F238E27FC236}">
                <a16:creationId xmlns:a16="http://schemas.microsoft.com/office/drawing/2014/main" id="{3EC79ABC-9A4C-492D-86A5-7C01DFA27D95}"/>
              </a:ext>
            </a:extLst>
          </p:cNvPr>
          <p:cNvSpPr txBox="1"/>
          <p:nvPr/>
        </p:nvSpPr>
        <p:spPr>
          <a:xfrm>
            <a:off x="1186468" y="6155997"/>
            <a:ext cx="1785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Static RAM     </a:t>
            </a:r>
            <a:r>
              <a:rPr lang="bn-BD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TextBox 146">
            <a:hlinkClick r:id="rId4" action="ppaction://hlinksldjump"/>
            <a:extLst>
              <a:ext uri="{FF2B5EF4-FFF2-40B4-BE49-F238E27FC236}">
                <a16:creationId xmlns:a16="http://schemas.microsoft.com/office/drawing/2014/main" id="{E737F98D-E4D5-44BE-A148-9F0657F97F99}"/>
              </a:ext>
            </a:extLst>
          </p:cNvPr>
          <p:cNvSpPr txBox="1"/>
          <p:nvPr/>
        </p:nvSpPr>
        <p:spPr>
          <a:xfrm>
            <a:off x="3112754" y="6155997"/>
            <a:ext cx="16398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PROM</a:t>
            </a:r>
          </a:p>
        </p:txBody>
      </p:sp>
      <p:sp>
        <p:nvSpPr>
          <p:cNvPr id="148" name="TextBox 147">
            <a:hlinkClick r:id="rId4" action="ppaction://hlinksldjump"/>
            <a:extLst>
              <a:ext uri="{FF2B5EF4-FFF2-40B4-BE49-F238E27FC236}">
                <a16:creationId xmlns:a16="http://schemas.microsoft.com/office/drawing/2014/main" id="{E47FBD84-5A51-4556-B6E7-7C179BE6604B}"/>
              </a:ext>
            </a:extLst>
          </p:cNvPr>
          <p:cNvSpPr txBox="1"/>
          <p:nvPr/>
        </p:nvSpPr>
        <p:spPr>
          <a:xfrm>
            <a:off x="4882576" y="6155997"/>
            <a:ext cx="170750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ROM</a:t>
            </a:r>
            <a:endParaRPr lang="en-US" dirty="0"/>
          </a:p>
        </p:txBody>
      </p:sp>
      <p:sp>
        <p:nvSpPr>
          <p:cNvPr id="149" name="TextBox 148">
            <a:hlinkClick r:id="rId4" action="ppaction://hlinksldjump"/>
            <a:extLst>
              <a:ext uri="{FF2B5EF4-FFF2-40B4-BE49-F238E27FC236}">
                <a16:creationId xmlns:a16="http://schemas.microsoft.com/office/drawing/2014/main" id="{1B9B38D5-AB5E-47B0-959E-06320B0D8746}"/>
              </a:ext>
            </a:extLst>
          </p:cNvPr>
          <p:cNvSpPr txBox="1"/>
          <p:nvPr/>
        </p:nvSpPr>
        <p:spPr>
          <a:xfrm>
            <a:off x="6706204" y="6164995"/>
            <a:ext cx="215959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NikoshBAN" pitchFamily="2" charset="0"/>
              </a:rPr>
              <a:t>DRAM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0" name="Right Arrow 5">
            <a:extLst>
              <a:ext uri="{FF2B5EF4-FFF2-40B4-BE49-F238E27FC236}">
                <a16:creationId xmlns:a16="http://schemas.microsoft.com/office/drawing/2014/main" id="{74E88C17-328F-481D-B39D-B16B1F344C10}"/>
              </a:ext>
            </a:extLst>
          </p:cNvPr>
          <p:cNvSpPr/>
          <p:nvPr/>
        </p:nvSpPr>
        <p:spPr>
          <a:xfrm>
            <a:off x="348269" y="6090647"/>
            <a:ext cx="746776" cy="434682"/>
          </a:xfrm>
          <a:prstGeom prst="rightArrow">
            <a:avLst>
              <a:gd name="adj1" fmla="val 50000"/>
              <a:gd name="adj2" fmla="val 852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EA292D0-FB1E-49F5-B640-B56DB553A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97" y="1703917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BC5C1A3-F4C5-480A-B4DF-964062275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30" y="1711093"/>
            <a:ext cx="342026" cy="342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9C0825A-8BFF-4D0E-A610-462BFD3E04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70" y="1712973"/>
            <a:ext cx="321909" cy="321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248D942-1CD0-4328-8AF1-3B24E582B7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91" y="1739804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A907574-5A8A-45FC-AA88-058E96E49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20" y="2796054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D60344F-9A58-4DD7-A2AE-9A535AD2A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4" y="2778363"/>
            <a:ext cx="342026" cy="342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2A8F45A-76A2-4ED1-A3FD-BFA3B3667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40" y="2764665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DC4D11F-065A-484E-9953-8E09D31846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91" y="2799740"/>
            <a:ext cx="321909" cy="321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TextBox 45">
            <a:hlinkClick r:id="rId4" action="ppaction://hlinksldjump"/>
            <a:extLst>
              <a:ext uri="{FF2B5EF4-FFF2-40B4-BE49-F238E27FC236}">
                <a16:creationId xmlns:a16="http://schemas.microsoft.com/office/drawing/2014/main" id="{96B5863C-5C05-42EA-BC41-E617FAE9696C}"/>
              </a:ext>
            </a:extLst>
          </p:cNvPr>
          <p:cNvSpPr txBox="1"/>
          <p:nvPr/>
        </p:nvSpPr>
        <p:spPr>
          <a:xfrm>
            <a:off x="7940894" y="3911222"/>
            <a:ext cx="924901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200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7E9530D-7391-41D7-A5D2-C3C279376A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68" y="3921050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CFA8949-48F9-4E51-99D2-91B0DC2C54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01" y="3899063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5058581-3602-4FA6-AD48-053E388D5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14" y="3912312"/>
            <a:ext cx="342026" cy="342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513FEA8-91EE-4B9E-A49B-634DBF0C6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45" y="3901797"/>
            <a:ext cx="321909" cy="321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C75D81-C07C-42D3-A969-5229E96784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31" y="5111587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6F171C1-20B1-4163-827C-BB1673CB9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120585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4B2C6C1-DA71-41A3-B761-4660090DE8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15" y="5106695"/>
            <a:ext cx="342026" cy="342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A36A27C-0D9E-479D-8E2F-6512CAD91B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84" y="5112907"/>
            <a:ext cx="321909" cy="321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E4F53E1-2772-4A4C-8134-FA5BDBB867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68" y="6187385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AFC1030-D407-4E06-8211-61CC4D1317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67" y="6178387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EAF4356-BB08-4BC0-B816-D8EE314C9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94" y="6187385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360354C-0C87-4FFC-AB62-98280ACF71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69" y="6200778"/>
            <a:ext cx="324551" cy="32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4822" y="685800"/>
            <a:ext cx="4374356" cy="680338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410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(RAM) ও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রমের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(ROM)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5F334-BA6A-4EED-9DE8-7BE5660D3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22958" y="1556518"/>
            <a:ext cx="4993284" cy="374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262" y="2995883"/>
            <a:ext cx="4983481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7547" y="889339"/>
            <a:ext cx="2728906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48493" y="1938344"/>
            <a:ext cx="1883791" cy="3105150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817" y="1938344"/>
            <a:ext cx="1883791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4FD7E1-2B91-4841-B0F9-975C761C4F8F}"/>
              </a:ext>
            </a:extLst>
          </p:cNvPr>
          <p:cNvSpPr txBox="1"/>
          <p:nvPr/>
        </p:nvSpPr>
        <p:spPr>
          <a:xfrm>
            <a:off x="2057400" y="1219200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1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EED52-9794-42EE-9EBE-0755ACC67FD9}"/>
              </a:ext>
            </a:extLst>
          </p:cNvPr>
          <p:cNvSpPr txBox="1"/>
          <p:nvPr/>
        </p:nvSpPr>
        <p:spPr>
          <a:xfrm>
            <a:off x="3886200" y="2362200"/>
            <a:ext cx="52578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6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সারওয়ার্দী</a:t>
            </a:r>
            <a:r>
              <a:rPr lang="en-US" sz="36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আজম</a:t>
            </a:r>
            <a:endParaRPr lang="en-US" sz="36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  <a:p>
            <a:pPr>
              <a:defRPr/>
            </a:pPr>
            <a:r>
              <a:rPr lang="en-US" sz="36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36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মহাবিদ্যালয়</a:t>
            </a:r>
            <a:endParaRPr lang="en-US" sz="36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সিংড়া</a:t>
            </a:r>
            <a:r>
              <a:rPr lang="en-US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36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36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০১৭১৩৯৩৬৯০৫</a:t>
            </a:r>
          </a:p>
          <a:p>
            <a:pPr>
              <a:defRPr/>
            </a:pPr>
            <a:r>
              <a:rPr lang="en-US" sz="2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hlinkClick r:id="rId2"/>
              </a:rPr>
              <a:t>wtcazam@gmail.com</a:t>
            </a:r>
            <a:endParaRPr lang="en-US" sz="24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Web: http://twc.edu.bd/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E1F8C-862C-4259-94DB-419599493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27196"/>
            <a:ext cx="2895600" cy="3667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6928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0E90CD-DF1B-4E86-B6F1-57590E6AF283}"/>
              </a:ext>
            </a:extLst>
          </p:cNvPr>
          <p:cNvSpPr txBox="1"/>
          <p:nvPr/>
        </p:nvSpPr>
        <p:spPr>
          <a:xfrm>
            <a:off x="3505200" y="1905000"/>
            <a:ext cx="533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: ৪.১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9863C-F0F8-429E-89CF-A69B14A8238C}"/>
              </a:ext>
            </a:extLst>
          </p:cNvPr>
          <p:cNvSpPr txBox="1"/>
          <p:nvPr/>
        </p:nvSpPr>
        <p:spPr>
          <a:xfrm>
            <a:off x="1954930" y="609600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6600" b="1" i="0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6600" b="1" i="0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4D639-814A-4DE7-8E38-A218B672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2995460" cy="384703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605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03552" y="1752600"/>
            <a:ext cx="4772024" cy="1062038"/>
          </a:xfrm>
          <a:prstGeom prst="downArrow">
            <a:avLst>
              <a:gd name="adj1" fmla="val 100000"/>
              <a:gd name="adj2" fmla="val 40357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softEdge rad="317500"/>
          </a:effectLst>
        </p:spPr>
        <p:style>
          <a:lnRef idx="1">
            <a:schemeClr val="accent2"/>
          </a:lnRef>
          <a:fillRef idx="1002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Minus 6"/>
          <p:cNvSpPr/>
          <p:nvPr/>
        </p:nvSpPr>
        <p:spPr>
          <a:xfrm>
            <a:off x="2324100" y="6553200"/>
            <a:ext cx="4495800" cy="228600"/>
          </a:xfrm>
          <a:prstGeom prst="mathMinus">
            <a:avLst/>
          </a:prstGeom>
          <a:solidFill>
            <a:schemeClr val="bg2">
              <a:lumMod val="50000"/>
            </a:schemeClr>
          </a:solidFill>
          <a:ln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98053" y="609600"/>
            <a:ext cx="2347911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09600" y="2667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2743200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স্টোরেজ মিডিয়া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কী তা বলতে পারবে,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37338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810000"/>
            <a:ext cx="724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itchFamily="2" charset="0"/>
                <a:cs typeface="NikoshBAN" pitchFamily="2" charset="0"/>
              </a:rPr>
              <a:t>স্টোরেজ মিডিয়া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সম্পর্কে বর্ণনা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করতে পার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বে,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8"/>
          <p:cNvSpPr/>
          <p:nvPr/>
        </p:nvSpPr>
        <p:spPr>
          <a:xfrm>
            <a:off x="381000" y="47244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4800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প্রাইমারী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সেকেন্ডারী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মেমোরী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সম্পর্কে বিস্তারিত ব্যাখ্যা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করতে পার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বে।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8">
            <a:extLst>
              <a:ext uri="{FF2B5EF4-FFF2-40B4-BE49-F238E27FC236}">
                <a16:creationId xmlns:a16="http://schemas.microsoft.com/office/drawing/2014/main" id="{E487B83A-C4D0-41B6-938B-C75BC0D5E130}"/>
              </a:ext>
            </a:extLst>
          </p:cNvPr>
          <p:cNvSpPr/>
          <p:nvPr/>
        </p:nvSpPr>
        <p:spPr>
          <a:xfrm>
            <a:off x="381000" y="574104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EA4F70-A9A9-4CFE-8AEF-55C3560F30D3}"/>
              </a:ext>
            </a:extLst>
          </p:cNvPr>
          <p:cNvSpPr txBox="1"/>
          <p:nvPr/>
        </p:nvSpPr>
        <p:spPr>
          <a:xfrm>
            <a:off x="1295400" y="577209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RAM ও ROM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করতে পার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বে।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244451"/>
            <a:ext cx="4191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দেখি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DEFA2-CDA0-40A1-8906-6B6262B084A9}"/>
              </a:ext>
            </a:extLst>
          </p:cNvPr>
          <p:cNvSpPr txBox="1"/>
          <p:nvPr/>
        </p:nvSpPr>
        <p:spPr>
          <a:xfrm>
            <a:off x="1486710" y="3242986"/>
            <a:ext cx="837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33F29-EA9E-4D3C-B119-04EF7CC90069}"/>
              </a:ext>
            </a:extLst>
          </p:cNvPr>
          <p:cNvSpPr txBox="1"/>
          <p:nvPr/>
        </p:nvSpPr>
        <p:spPr>
          <a:xfrm>
            <a:off x="4838700" y="3230604"/>
            <a:ext cx="4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72BB8-4EC6-485C-920D-C17C14812095}"/>
              </a:ext>
            </a:extLst>
          </p:cNvPr>
          <p:cNvSpPr txBox="1"/>
          <p:nvPr/>
        </p:nvSpPr>
        <p:spPr>
          <a:xfrm>
            <a:off x="7162800" y="6019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ফ্লপি ডিস্ক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E849B6-1677-4098-A930-BE23124FD9F3}"/>
              </a:ext>
            </a:extLst>
          </p:cNvPr>
          <p:cNvSpPr txBox="1"/>
          <p:nvPr/>
        </p:nvSpPr>
        <p:spPr>
          <a:xfrm>
            <a:off x="7162800" y="3237568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52D612-929A-4777-8FF1-B4C53A27236A}"/>
              </a:ext>
            </a:extLst>
          </p:cNvPr>
          <p:cNvSpPr txBox="1"/>
          <p:nvPr/>
        </p:nvSpPr>
        <p:spPr>
          <a:xfrm>
            <a:off x="4480734" y="6099235"/>
            <a:ext cx="1386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ফ্লাশ ড্রাইভ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ED9C21-5787-4F5B-BF96-F61B71EF1C25}"/>
              </a:ext>
            </a:extLst>
          </p:cNvPr>
          <p:cNvSpPr txBox="1"/>
          <p:nvPr/>
        </p:nvSpPr>
        <p:spPr>
          <a:xfrm>
            <a:off x="1676400" y="6099451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E8F29-B7E5-4C52-86A2-BE67BA4F4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1021" y="1147903"/>
            <a:ext cx="3056877" cy="195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55D119-AB9D-457E-AFCF-75215560B4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63956" y="1156607"/>
            <a:ext cx="2695587" cy="199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0976A2-CD1B-4E6C-AAF2-B72F32457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54499" y="1156606"/>
            <a:ext cx="1993311" cy="199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20296-9414-436B-8E31-AA5536B60B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33653" y="3759010"/>
            <a:ext cx="2551681" cy="2162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B12B4C-AAAE-4256-89C1-4081A284CB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354393" y="3759010"/>
            <a:ext cx="2695587" cy="2162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E25CA0-42FC-4C47-8A16-8214CB6773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226297" y="3777252"/>
            <a:ext cx="2421514" cy="21383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BBA62F7-94CF-4F21-A83B-C246A4460A6A}"/>
              </a:ext>
            </a:extLst>
          </p:cNvPr>
          <p:cNvSpPr txBox="1"/>
          <p:nvPr/>
        </p:nvSpPr>
        <p:spPr>
          <a:xfrm>
            <a:off x="2761343" y="633574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 পারলাম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276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64C06F6-07BF-4575-8877-1D74A2F7E1C1}"/>
              </a:ext>
            </a:extLst>
          </p:cNvPr>
          <p:cNvSpPr/>
          <p:nvPr/>
        </p:nvSpPr>
        <p:spPr>
          <a:xfrm>
            <a:off x="2364234" y="116695"/>
            <a:ext cx="4343400" cy="533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s-IN" sz="2800" b="1" dirty="0">
                <a:latin typeface="NikoshBAN" pitchFamily="2" charset="0"/>
                <a:cs typeface="NikoshBAN" pitchFamily="2" charset="0"/>
              </a:rPr>
              <a:t>স্টোরেজ মিডিয়া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শ্রেনীবিভাগ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ছক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4323D-727C-4FD0-B1A6-B9D4E67BEE8B}"/>
              </a:ext>
            </a:extLst>
          </p:cNvPr>
          <p:cNvSpPr/>
          <p:nvPr/>
        </p:nvSpPr>
        <p:spPr>
          <a:xfrm>
            <a:off x="2376409" y="1172676"/>
            <a:ext cx="4178220" cy="6010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Computer Memory or Storage Media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3C5C61-1968-49AC-9D90-719C4DF54992}"/>
              </a:ext>
            </a:extLst>
          </p:cNvPr>
          <p:cNvCxnSpPr>
            <a:cxnSpLocks/>
          </p:cNvCxnSpPr>
          <p:nvPr/>
        </p:nvCxnSpPr>
        <p:spPr>
          <a:xfrm>
            <a:off x="4463059" y="1777770"/>
            <a:ext cx="4921" cy="3693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85CB8-4E43-4C03-9B5E-D59CBF5CBE3F}"/>
              </a:ext>
            </a:extLst>
          </p:cNvPr>
          <p:cNvCxnSpPr>
            <a:cxnSpLocks/>
          </p:cNvCxnSpPr>
          <p:nvPr/>
        </p:nvCxnSpPr>
        <p:spPr>
          <a:xfrm>
            <a:off x="2321600" y="2135705"/>
            <a:ext cx="42878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0A3C05-058B-4D50-BF1C-B69DD813FFB2}"/>
              </a:ext>
            </a:extLst>
          </p:cNvPr>
          <p:cNvCxnSpPr>
            <a:cxnSpLocks/>
          </p:cNvCxnSpPr>
          <p:nvPr/>
        </p:nvCxnSpPr>
        <p:spPr>
          <a:xfrm>
            <a:off x="2321600" y="2135705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92B780-8441-488D-82EF-2C3D5498DFD0}"/>
              </a:ext>
            </a:extLst>
          </p:cNvPr>
          <p:cNvCxnSpPr>
            <a:cxnSpLocks/>
          </p:cNvCxnSpPr>
          <p:nvPr/>
        </p:nvCxnSpPr>
        <p:spPr>
          <a:xfrm>
            <a:off x="6646754" y="2145843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AD589DA-1264-4C64-94FA-A598D2730725}"/>
              </a:ext>
            </a:extLst>
          </p:cNvPr>
          <p:cNvSpPr/>
          <p:nvPr/>
        </p:nvSpPr>
        <p:spPr>
          <a:xfrm>
            <a:off x="956672" y="2420163"/>
            <a:ext cx="2811776" cy="325398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Primary Memory or Main Memory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77DA47-B7C7-4715-93D7-59E311B50628}"/>
              </a:ext>
            </a:extLst>
          </p:cNvPr>
          <p:cNvSpPr/>
          <p:nvPr/>
        </p:nvSpPr>
        <p:spPr>
          <a:xfrm>
            <a:off x="4755791" y="2431161"/>
            <a:ext cx="3499489" cy="32539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Secondary Memory or </a:t>
            </a:r>
            <a:r>
              <a:rPr lang="en-US" sz="1400" dirty="0" err="1"/>
              <a:t>Auxilary</a:t>
            </a:r>
            <a:r>
              <a:rPr lang="en-US" sz="1400" dirty="0"/>
              <a:t> Memory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6A3E39-EA4B-43BF-841B-5110AA8DF6F1}"/>
              </a:ext>
            </a:extLst>
          </p:cNvPr>
          <p:cNvCxnSpPr>
            <a:cxnSpLocks/>
          </p:cNvCxnSpPr>
          <p:nvPr/>
        </p:nvCxnSpPr>
        <p:spPr>
          <a:xfrm>
            <a:off x="2219682" y="2753694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D5B8CD-67C7-4AFD-B428-546FAFA0E711}"/>
              </a:ext>
            </a:extLst>
          </p:cNvPr>
          <p:cNvCxnSpPr>
            <a:cxnSpLocks/>
          </p:cNvCxnSpPr>
          <p:nvPr/>
        </p:nvCxnSpPr>
        <p:spPr>
          <a:xfrm>
            <a:off x="1331952" y="3043254"/>
            <a:ext cx="1645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ED9842-4C65-49D7-B1E1-F76DDBAE37CC}"/>
              </a:ext>
            </a:extLst>
          </p:cNvPr>
          <p:cNvCxnSpPr>
            <a:cxnSpLocks/>
          </p:cNvCxnSpPr>
          <p:nvPr/>
        </p:nvCxnSpPr>
        <p:spPr>
          <a:xfrm>
            <a:off x="1347192" y="3043254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FDC4A7-B640-41CD-AEA0-9905ED4D8CFE}"/>
              </a:ext>
            </a:extLst>
          </p:cNvPr>
          <p:cNvCxnSpPr>
            <a:cxnSpLocks/>
          </p:cNvCxnSpPr>
          <p:nvPr/>
        </p:nvCxnSpPr>
        <p:spPr>
          <a:xfrm>
            <a:off x="2977872" y="3059522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771838-3166-4D55-9192-0C4D73739B63}"/>
              </a:ext>
            </a:extLst>
          </p:cNvPr>
          <p:cNvCxnSpPr>
            <a:cxnSpLocks/>
          </p:cNvCxnSpPr>
          <p:nvPr/>
        </p:nvCxnSpPr>
        <p:spPr>
          <a:xfrm>
            <a:off x="6667669" y="2709246"/>
            <a:ext cx="0" cy="2743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C9B3C3-11D5-47BC-BC16-D33B44B8859F}"/>
              </a:ext>
            </a:extLst>
          </p:cNvPr>
          <p:cNvCxnSpPr>
            <a:cxnSpLocks/>
          </p:cNvCxnSpPr>
          <p:nvPr/>
        </p:nvCxnSpPr>
        <p:spPr>
          <a:xfrm>
            <a:off x="5762731" y="2983566"/>
            <a:ext cx="1832657" cy="30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F79CDD-AB0D-42BE-95AC-0A2BA0E034D2}"/>
              </a:ext>
            </a:extLst>
          </p:cNvPr>
          <p:cNvCxnSpPr>
            <a:cxnSpLocks/>
          </p:cNvCxnSpPr>
          <p:nvPr/>
        </p:nvCxnSpPr>
        <p:spPr>
          <a:xfrm>
            <a:off x="5762731" y="2986628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F67E8D-4FC3-49B4-8BD3-F8E8BBD8D8F7}"/>
              </a:ext>
            </a:extLst>
          </p:cNvPr>
          <p:cNvSpPr/>
          <p:nvPr/>
        </p:nvSpPr>
        <p:spPr>
          <a:xfrm>
            <a:off x="752834" y="3329499"/>
            <a:ext cx="1333500" cy="32539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RAM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4389AA-5420-451D-9668-3DD0DF076455}"/>
              </a:ext>
            </a:extLst>
          </p:cNvPr>
          <p:cNvSpPr/>
          <p:nvPr/>
        </p:nvSpPr>
        <p:spPr>
          <a:xfrm>
            <a:off x="2276825" y="3322104"/>
            <a:ext cx="1333500" cy="32539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ROM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ABFD80-FA3D-4A1B-92EE-EA45D5BA73AC}"/>
              </a:ext>
            </a:extLst>
          </p:cNvPr>
          <p:cNvSpPr/>
          <p:nvPr/>
        </p:nvSpPr>
        <p:spPr>
          <a:xfrm>
            <a:off x="4572000" y="3286794"/>
            <a:ext cx="2226942" cy="32539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Sequential Access Device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F5547F-09FA-4ABE-8112-4E9288BEB1D1}"/>
              </a:ext>
            </a:extLst>
          </p:cNvPr>
          <p:cNvSpPr/>
          <p:nvPr/>
        </p:nvSpPr>
        <p:spPr>
          <a:xfrm>
            <a:off x="6968278" y="3260948"/>
            <a:ext cx="1837374" cy="31799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Direct Access Device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2F2D113-C640-4C70-B62C-7A7BDA980D9B}"/>
              </a:ext>
            </a:extLst>
          </p:cNvPr>
          <p:cNvCxnSpPr>
            <a:cxnSpLocks/>
          </p:cNvCxnSpPr>
          <p:nvPr/>
        </p:nvCxnSpPr>
        <p:spPr>
          <a:xfrm>
            <a:off x="1331952" y="3654897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742DE0-25E2-4F1D-BA10-189D0CDDCCC7}"/>
              </a:ext>
            </a:extLst>
          </p:cNvPr>
          <p:cNvCxnSpPr>
            <a:cxnSpLocks/>
          </p:cNvCxnSpPr>
          <p:nvPr/>
        </p:nvCxnSpPr>
        <p:spPr>
          <a:xfrm>
            <a:off x="840462" y="3895666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90C5E21-0FC2-416C-9CE5-D31D75E0A659}"/>
              </a:ext>
            </a:extLst>
          </p:cNvPr>
          <p:cNvCxnSpPr>
            <a:cxnSpLocks/>
          </p:cNvCxnSpPr>
          <p:nvPr/>
        </p:nvCxnSpPr>
        <p:spPr>
          <a:xfrm>
            <a:off x="840462" y="3929217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97EF25-67FE-403A-B83C-EC6B65E68777}"/>
              </a:ext>
            </a:extLst>
          </p:cNvPr>
          <p:cNvCxnSpPr>
            <a:cxnSpLocks/>
          </p:cNvCxnSpPr>
          <p:nvPr/>
        </p:nvCxnSpPr>
        <p:spPr>
          <a:xfrm>
            <a:off x="1754862" y="3929217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1D8EE3-CA9F-496E-A5C5-3CA27F39AF92}"/>
              </a:ext>
            </a:extLst>
          </p:cNvPr>
          <p:cNvCxnSpPr>
            <a:cxnSpLocks/>
          </p:cNvCxnSpPr>
          <p:nvPr/>
        </p:nvCxnSpPr>
        <p:spPr>
          <a:xfrm>
            <a:off x="2991852" y="3670206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404EE0-68F6-4F38-93AE-166B0EB4468D}"/>
              </a:ext>
            </a:extLst>
          </p:cNvPr>
          <p:cNvCxnSpPr>
            <a:cxnSpLocks/>
          </p:cNvCxnSpPr>
          <p:nvPr/>
        </p:nvCxnSpPr>
        <p:spPr>
          <a:xfrm>
            <a:off x="2516862" y="3947511"/>
            <a:ext cx="1828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D3D528B-5666-4326-A589-20D6D9419516}"/>
              </a:ext>
            </a:extLst>
          </p:cNvPr>
          <p:cNvCxnSpPr>
            <a:cxnSpLocks/>
          </p:cNvCxnSpPr>
          <p:nvPr/>
        </p:nvCxnSpPr>
        <p:spPr>
          <a:xfrm>
            <a:off x="2516862" y="3959680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3D8D0E-D53D-4CC8-B377-D1150E02D4F1}"/>
              </a:ext>
            </a:extLst>
          </p:cNvPr>
          <p:cNvCxnSpPr>
            <a:cxnSpLocks/>
          </p:cNvCxnSpPr>
          <p:nvPr/>
        </p:nvCxnSpPr>
        <p:spPr>
          <a:xfrm>
            <a:off x="4345662" y="3944526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B9E1D50-CF45-45B2-9F5A-087BC47A5CBC}"/>
              </a:ext>
            </a:extLst>
          </p:cNvPr>
          <p:cNvSpPr/>
          <p:nvPr/>
        </p:nvSpPr>
        <p:spPr>
          <a:xfrm>
            <a:off x="419462" y="4193264"/>
            <a:ext cx="803902" cy="3557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SRAM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F857BE-F113-4448-8FA5-06958ABE472B}"/>
              </a:ext>
            </a:extLst>
          </p:cNvPr>
          <p:cNvSpPr/>
          <p:nvPr/>
        </p:nvSpPr>
        <p:spPr>
          <a:xfrm>
            <a:off x="1320616" y="4203537"/>
            <a:ext cx="803904" cy="3471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DRAM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24BCEA-98C6-4E3F-85A1-F66C4C2DD557}"/>
              </a:ext>
            </a:extLst>
          </p:cNvPr>
          <p:cNvSpPr/>
          <p:nvPr/>
        </p:nvSpPr>
        <p:spPr>
          <a:xfrm>
            <a:off x="2212062" y="4223282"/>
            <a:ext cx="692248" cy="33485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8547D4-644D-4679-B1FE-F0DB5AF45785}"/>
              </a:ext>
            </a:extLst>
          </p:cNvPr>
          <p:cNvSpPr/>
          <p:nvPr/>
        </p:nvSpPr>
        <p:spPr>
          <a:xfrm>
            <a:off x="3010198" y="4198220"/>
            <a:ext cx="745588" cy="33929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EPROM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F41E63-C1B8-44FA-A65C-8C1648E8BC66}"/>
              </a:ext>
            </a:extLst>
          </p:cNvPr>
          <p:cNvSpPr/>
          <p:nvPr/>
        </p:nvSpPr>
        <p:spPr>
          <a:xfrm>
            <a:off x="3824982" y="4232745"/>
            <a:ext cx="930809" cy="3253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EEPPROM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9AAC92A-B139-4620-A40F-2060BC4C0CB3}"/>
              </a:ext>
            </a:extLst>
          </p:cNvPr>
          <p:cNvCxnSpPr>
            <a:cxnSpLocks/>
          </p:cNvCxnSpPr>
          <p:nvPr/>
        </p:nvCxnSpPr>
        <p:spPr>
          <a:xfrm>
            <a:off x="3431262" y="3944526"/>
            <a:ext cx="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89FCA4-FAA2-4CF9-9518-72C51C3A5FB6}"/>
              </a:ext>
            </a:extLst>
          </p:cNvPr>
          <p:cNvCxnSpPr>
            <a:cxnSpLocks/>
          </p:cNvCxnSpPr>
          <p:nvPr/>
        </p:nvCxnSpPr>
        <p:spPr>
          <a:xfrm>
            <a:off x="5758797" y="3621346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546C504-D0D3-48D2-8BC4-4EA8DE14236F}"/>
              </a:ext>
            </a:extLst>
          </p:cNvPr>
          <p:cNvSpPr/>
          <p:nvPr/>
        </p:nvSpPr>
        <p:spPr>
          <a:xfrm>
            <a:off x="5140420" y="3928946"/>
            <a:ext cx="1306197" cy="32539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Magnetic Tap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5458191-098B-46FF-A1BF-F7B705803029}"/>
              </a:ext>
            </a:extLst>
          </p:cNvPr>
          <p:cNvCxnSpPr>
            <a:cxnSpLocks/>
          </p:cNvCxnSpPr>
          <p:nvPr/>
        </p:nvCxnSpPr>
        <p:spPr>
          <a:xfrm>
            <a:off x="7595388" y="3566938"/>
            <a:ext cx="0" cy="12009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44EB68-1C62-4CF7-8831-5AEC0EB53E85}"/>
              </a:ext>
            </a:extLst>
          </p:cNvPr>
          <p:cNvCxnSpPr>
            <a:cxnSpLocks/>
          </p:cNvCxnSpPr>
          <p:nvPr/>
        </p:nvCxnSpPr>
        <p:spPr>
          <a:xfrm>
            <a:off x="2650429" y="4796913"/>
            <a:ext cx="5236536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58ABA7D-1FBF-43F2-952E-5FBF25D6F792}"/>
              </a:ext>
            </a:extLst>
          </p:cNvPr>
          <p:cNvCxnSpPr>
            <a:cxnSpLocks/>
          </p:cNvCxnSpPr>
          <p:nvPr/>
        </p:nvCxnSpPr>
        <p:spPr>
          <a:xfrm>
            <a:off x="8343275" y="5710767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8536C3B-F152-499F-8EBB-1D4DC90E3947}"/>
              </a:ext>
            </a:extLst>
          </p:cNvPr>
          <p:cNvSpPr/>
          <p:nvPr/>
        </p:nvSpPr>
        <p:spPr>
          <a:xfrm>
            <a:off x="6707417" y="5066596"/>
            <a:ext cx="2084376" cy="32539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Memory Storage Device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E250ADE-8DA7-4B3B-ACA4-D60A693D9F56}"/>
              </a:ext>
            </a:extLst>
          </p:cNvPr>
          <p:cNvCxnSpPr>
            <a:cxnSpLocks/>
          </p:cNvCxnSpPr>
          <p:nvPr/>
        </p:nvCxnSpPr>
        <p:spPr>
          <a:xfrm>
            <a:off x="2617302" y="5423208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964111-7A19-4DBE-B7C6-43270098275B}"/>
              </a:ext>
            </a:extLst>
          </p:cNvPr>
          <p:cNvCxnSpPr>
            <a:cxnSpLocks/>
          </p:cNvCxnSpPr>
          <p:nvPr/>
        </p:nvCxnSpPr>
        <p:spPr>
          <a:xfrm>
            <a:off x="7595388" y="2986628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47AD1363-B0B5-4CEA-9EA9-D79876D9E562}"/>
              </a:ext>
            </a:extLst>
          </p:cNvPr>
          <p:cNvSpPr/>
          <p:nvPr/>
        </p:nvSpPr>
        <p:spPr>
          <a:xfrm>
            <a:off x="1941284" y="5097810"/>
            <a:ext cx="1390645" cy="32539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Magnetic Disk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08DC70-89F4-4812-9847-CC93FC470C40}"/>
              </a:ext>
            </a:extLst>
          </p:cNvPr>
          <p:cNvSpPr/>
          <p:nvPr/>
        </p:nvSpPr>
        <p:spPr>
          <a:xfrm>
            <a:off x="4490273" y="5116440"/>
            <a:ext cx="1268524" cy="31062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Optical Disk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6618931-7DBE-4F64-8631-4F760FC84CDC}"/>
              </a:ext>
            </a:extLst>
          </p:cNvPr>
          <p:cNvCxnSpPr>
            <a:cxnSpLocks/>
          </p:cNvCxnSpPr>
          <p:nvPr/>
        </p:nvCxnSpPr>
        <p:spPr>
          <a:xfrm>
            <a:off x="2650429" y="4796913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1D1260E-8897-40ED-9766-C3F1CD763F33}"/>
              </a:ext>
            </a:extLst>
          </p:cNvPr>
          <p:cNvCxnSpPr>
            <a:cxnSpLocks/>
          </p:cNvCxnSpPr>
          <p:nvPr/>
        </p:nvCxnSpPr>
        <p:spPr>
          <a:xfrm>
            <a:off x="1941284" y="5697528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0519437-822E-45EA-B11E-81E24CC43528}"/>
              </a:ext>
            </a:extLst>
          </p:cNvPr>
          <p:cNvCxnSpPr>
            <a:cxnSpLocks/>
          </p:cNvCxnSpPr>
          <p:nvPr/>
        </p:nvCxnSpPr>
        <p:spPr>
          <a:xfrm>
            <a:off x="3207536" y="5697528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C706AFA-6F7A-4C01-B47B-18D87C22A357}"/>
              </a:ext>
            </a:extLst>
          </p:cNvPr>
          <p:cNvCxnSpPr>
            <a:cxnSpLocks/>
          </p:cNvCxnSpPr>
          <p:nvPr/>
        </p:nvCxnSpPr>
        <p:spPr>
          <a:xfrm>
            <a:off x="1941284" y="5689692"/>
            <a:ext cx="127613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EF3F4822-B388-45FD-962B-0E4629BEA5AB}"/>
              </a:ext>
            </a:extLst>
          </p:cNvPr>
          <p:cNvSpPr/>
          <p:nvPr/>
        </p:nvSpPr>
        <p:spPr>
          <a:xfrm>
            <a:off x="2684328" y="5977363"/>
            <a:ext cx="1097674" cy="32539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Hard Disk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62E4EC-55E7-45CF-9249-0C5E460FB041}"/>
              </a:ext>
            </a:extLst>
          </p:cNvPr>
          <p:cNvSpPr/>
          <p:nvPr/>
        </p:nvSpPr>
        <p:spPr>
          <a:xfrm>
            <a:off x="1347192" y="5985087"/>
            <a:ext cx="1223011" cy="32539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Floppy Disk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90625E7-BECF-4D63-971E-9D2964F06616}"/>
              </a:ext>
            </a:extLst>
          </p:cNvPr>
          <p:cNvCxnSpPr>
            <a:cxnSpLocks/>
          </p:cNvCxnSpPr>
          <p:nvPr/>
        </p:nvCxnSpPr>
        <p:spPr>
          <a:xfrm>
            <a:off x="5115751" y="4819464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B8EEDBE-BBA0-4DEF-9450-AD3C696D8555}"/>
              </a:ext>
            </a:extLst>
          </p:cNvPr>
          <p:cNvCxnSpPr>
            <a:cxnSpLocks/>
          </p:cNvCxnSpPr>
          <p:nvPr/>
        </p:nvCxnSpPr>
        <p:spPr>
          <a:xfrm>
            <a:off x="4642306" y="5710767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B4CF2CC-4FED-4AF5-B722-D71FD5CC77E7}"/>
              </a:ext>
            </a:extLst>
          </p:cNvPr>
          <p:cNvCxnSpPr>
            <a:cxnSpLocks/>
          </p:cNvCxnSpPr>
          <p:nvPr/>
        </p:nvCxnSpPr>
        <p:spPr>
          <a:xfrm>
            <a:off x="5537818" y="5697528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560E1AF-E8D6-4360-BC2B-7607F19C446F}"/>
              </a:ext>
            </a:extLst>
          </p:cNvPr>
          <p:cNvCxnSpPr>
            <a:cxnSpLocks/>
          </p:cNvCxnSpPr>
          <p:nvPr/>
        </p:nvCxnSpPr>
        <p:spPr>
          <a:xfrm>
            <a:off x="4630736" y="5697528"/>
            <a:ext cx="907082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EBC18FE2-C941-4F98-B612-AF37BD537290}"/>
              </a:ext>
            </a:extLst>
          </p:cNvPr>
          <p:cNvSpPr/>
          <p:nvPr/>
        </p:nvSpPr>
        <p:spPr>
          <a:xfrm>
            <a:off x="5216771" y="5986320"/>
            <a:ext cx="548837" cy="32539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DVD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1412EED-6972-43ED-AA94-3E8B989CF020}"/>
              </a:ext>
            </a:extLst>
          </p:cNvPr>
          <p:cNvSpPr/>
          <p:nvPr/>
        </p:nvSpPr>
        <p:spPr>
          <a:xfrm>
            <a:off x="4351940" y="5970833"/>
            <a:ext cx="531935" cy="32539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CD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067406C-DA3A-4F05-B839-E02EA8F041FB}"/>
              </a:ext>
            </a:extLst>
          </p:cNvPr>
          <p:cNvCxnSpPr>
            <a:cxnSpLocks/>
          </p:cNvCxnSpPr>
          <p:nvPr/>
        </p:nvCxnSpPr>
        <p:spPr>
          <a:xfrm>
            <a:off x="7886965" y="4819464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555CC1A-9648-4E90-9B63-B5EE1FF578E3}"/>
              </a:ext>
            </a:extLst>
          </p:cNvPr>
          <p:cNvCxnSpPr>
            <a:cxnSpLocks/>
          </p:cNvCxnSpPr>
          <p:nvPr/>
        </p:nvCxnSpPr>
        <p:spPr>
          <a:xfrm>
            <a:off x="7076770" y="5703043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5A1D33F-487C-4F21-8002-D887A9A8EC75}"/>
              </a:ext>
            </a:extLst>
          </p:cNvPr>
          <p:cNvCxnSpPr>
            <a:cxnSpLocks/>
          </p:cNvCxnSpPr>
          <p:nvPr/>
        </p:nvCxnSpPr>
        <p:spPr>
          <a:xfrm>
            <a:off x="7869903" y="5412636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6C0044E-2641-4F33-85D0-21EC26078C90}"/>
              </a:ext>
            </a:extLst>
          </p:cNvPr>
          <p:cNvCxnSpPr>
            <a:cxnSpLocks/>
          </p:cNvCxnSpPr>
          <p:nvPr/>
        </p:nvCxnSpPr>
        <p:spPr>
          <a:xfrm>
            <a:off x="7076770" y="5710767"/>
            <a:ext cx="127613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D2707917-B5F9-4104-AEA8-53DCEC055662}"/>
              </a:ext>
            </a:extLst>
          </p:cNvPr>
          <p:cNvSpPr/>
          <p:nvPr/>
        </p:nvSpPr>
        <p:spPr>
          <a:xfrm>
            <a:off x="7794438" y="5985087"/>
            <a:ext cx="1097674" cy="32539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Memory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44C6753-7238-4DA1-8A62-7578998BA4A4}"/>
              </a:ext>
            </a:extLst>
          </p:cNvPr>
          <p:cNvSpPr/>
          <p:nvPr/>
        </p:nvSpPr>
        <p:spPr>
          <a:xfrm>
            <a:off x="6390165" y="5970091"/>
            <a:ext cx="1223011" cy="32539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Flash Drive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DCF8872-DF25-40FF-A9B2-C9CF9BF4FA68}"/>
              </a:ext>
            </a:extLst>
          </p:cNvPr>
          <p:cNvCxnSpPr>
            <a:cxnSpLocks/>
          </p:cNvCxnSpPr>
          <p:nvPr/>
        </p:nvCxnSpPr>
        <p:spPr>
          <a:xfrm>
            <a:off x="5084277" y="5423208"/>
            <a:ext cx="0" cy="27432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53" grpId="0" animBg="1"/>
      <p:bldP spid="57" grpId="0" animBg="1"/>
      <p:bldP spid="58" grpId="0" animBg="1"/>
      <p:bldP spid="66" grpId="0" animBg="1"/>
      <p:bldP spid="67" grpId="0" animBg="1"/>
      <p:bldP spid="80" grpId="0" animBg="1"/>
      <p:bldP spid="81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72BD76-458D-4424-A77E-E93CBBC1D0B8}"/>
              </a:ext>
            </a:extLst>
          </p:cNvPr>
          <p:cNvSpPr txBox="1"/>
          <p:nvPr/>
        </p:nvSpPr>
        <p:spPr>
          <a:xfrm>
            <a:off x="1219200" y="649933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662F3-3490-4A56-820B-EA37BB49FDDB}"/>
              </a:ext>
            </a:extLst>
          </p:cNvPr>
          <p:cNvSpPr txBox="1"/>
          <p:nvPr/>
        </p:nvSpPr>
        <p:spPr>
          <a:xfrm>
            <a:off x="1219200" y="1019355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মাধ্যমকে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স্টোরেজ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কম্পিউটারের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যাবতীয়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ডেটা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সংরক্ষন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সংগ্রহের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এটি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ব্যবহার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ডিভাইস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সাময়িক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স্থায়ীভাবে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ডেটা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সংরক্ষণ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রাখতে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C35E7-0AC1-4708-936B-B17BD3D45958}"/>
              </a:ext>
            </a:extLst>
          </p:cNvPr>
          <p:cNvSpPr txBox="1"/>
          <p:nvPr/>
        </p:nvSpPr>
        <p:spPr>
          <a:xfrm>
            <a:off x="1219200" y="1561727"/>
            <a:ext cx="4357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ফ্লপি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ম্যাগনেটিক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টেপ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কমপ্যাক্ট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রি-রাইটেবল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ফ্লাশ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</a:t>
            </a:r>
            <a:r>
              <a:rPr lang="en-US" sz="1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কার্ড</a:t>
            </a:r>
            <a:endParaRPr lang="en-US" sz="14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A5AF0-FB22-4D17-9FA9-A1C3F2A75E2B}"/>
              </a:ext>
            </a:extLst>
          </p:cNvPr>
          <p:cNvSpPr txBox="1"/>
          <p:nvPr/>
        </p:nvSpPr>
        <p:spPr>
          <a:xfrm>
            <a:off x="1219200" y="379687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09897-36B3-4688-83EC-D82764614273}"/>
              </a:ext>
            </a:extLst>
          </p:cNvPr>
          <p:cNvSpPr txBox="1"/>
          <p:nvPr/>
        </p:nvSpPr>
        <p:spPr>
          <a:xfrm>
            <a:off x="1219200" y="416620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সেকেন্ডারী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636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98E050-74A5-4669-A803-758482D3FBF9}"/>
              </a:ext>
            </a:extLst>
          </p:cNvPr>
          <p:cNvSpPr txBox="1"/>
          <p:nvPr/>
        </p:nvSpPr>
        <p:spPr>
          <a:xfrm>
            <a:off x="990600" y="457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(Primary Memory)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4037A-0343-456E-A60B-74330E85CBA0}"/>
              </a:ext>
            </a:extLst>
          </p:cNvPr>
          <p:cNvSpPr txBox="1"/>
          <p:nvPr/>
        </p:nvSpPr>
        <p:spPr>
          <a:xfrm>
            <a:off x="990600" y="82653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সিপিইউ-এর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সংযক্ত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বলাহয়।চলমান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BEFE1-007A-4FC6-A475-4642BF93E08B}"/>
              </a:ext>
            </a:extLst>
          </p:cNvPr>
          <p:cNvSpPr txBox="1"/>
          <p:nvPr/>
        </p:nvSpPr>
        <p:spPr>
          <a:xfrm>
            <a:off x="990600" y="1556286"/>
            <a:ext cx="7391400" cy="1832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প্রাইমারি</a:t>
            </a:r>
            <a:r>
              <a:rPr lang="en-US" sz="17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7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মেমোরীর</a:t>
            </a:r>
            <a:r>
              <a:rPr lang="en-US" sz="1700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700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বৈশিষ্ট্য</a:t>
            </a:r>
            <a:endParaRPr lang="en-US" sz="1700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প্রাইমারি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মেমােরি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চলমান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প্রোগ্রাম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ডেটা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প্রক্রিয়াকরণের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ফলাফল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ইত্যাদি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অস্থায়ীভাবে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সংরক্ষণে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ব্যবহৃত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২।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প্রাইমারি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মেমােরি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উদ্বায়ী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অর্থা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ৎ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বিদ্যু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ৎ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চলে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যাওয়ার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সকল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মুছে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যায়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৩।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এতে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সঞ্চিত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উপাত্তসমূহকে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সিপিইউ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সরাসরি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প্রক্রিয়াকরণ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৪।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প্রধান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মেমােরিতে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ডেটা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সংরক্ষণ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পঠনের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গতি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দ্রুত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হয়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7E0A6-2B87-4247-9AAF-D4973B28E9F9}"/>
              </a:ext>
            </a:extLst>
          </p:cNvPr>
          <p:cNvSpPr txBox="1"/>
          <p:nvPr/>
        </p:nvSpPr>
        <p:spPr>
          <a:xfrm>
            <a:off x="990600" y="370239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কম্পিউটারের</a:t>
            </a:r>
            <a:r>
              <a:rPr lang="en-US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প্রধান</a:t>
            </a:r>
            <a:r>
              <a:rPr lang="en-US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মেমোরীর</a:t>
            </a:r>
            <a:r>
              <a:rPr lang="en-US" b="1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প্রকারভেদ</a:t>
            </a:r>
            <a:endParaRPr lang="en-US" b="1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D94B3-E264-4B5F-A0F0-9CF4D3EC46D4}"/>
              </a:ext>
            </a:extLst>
          </p:cNvPr>
          <p:cNvSpPr txBox="1"/>
          <p:nvPr/>
        </p:nvSpPr>
        <p:spPr>
          <a:xfrm>
            <a:off x="977900" y="4097124"/>
            <a:ext cx="5029200" cy="1730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সংরক্ষণ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পুনরুদ্ধারের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নিমিত্তে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কম্পিউটারের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প্রধান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স্মৃতিকে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দু'ভাগে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ভাগ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যায়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যথা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–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১. RAM (Random Access Memory)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স্মৃতি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২. ROM (Read Only Memory) </a:t>
            </a:r>
            <a:r>
              <a:rPr lang="en-US" sz="1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স্মৃতি</a:t>
            </a:r>
            <a:r>
              <a:rPr lang="en-US" sz="1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815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026F38-EF08-4913-B444-108BFC2680DB}"/>
              </a:ext>
            </a:extLst>
          </p:cNvPr>
          <p:cNvSpPr txBox="1"/>
          <p:nvPr/>
        </p:nvSpPr>
        <p:spPr>
          <a:xfrm>
            <a:off x="685800" y="43809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C20B2-1EBD-4304-B7FC-4BBF762F0D0C}"/>
              </a:ext>
            </a:extLst>
          </p:cNvPr>
          <p:cNvSpPr txBox="1"/>
          <p:nvPr/>
        </p:nvSpPr>
        <p:spPr>
          <a:xfrm>
            <a:off x="685800" y="82296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মোমোরীতে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রিড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RAM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হলো (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Random Access Memory)।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এটি  সুপার ফাস্ট (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super-fast)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অস্থায়ী মেমোরি যা কম্পিউটার বন্ধ বা 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switched off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করলে তার কাজ শেষ হয়, এবং এর মধ্যে থাকা সব ইনফরমেশন বা তথ্য মুছে যায়।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মেমোরীও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9F712-E3AE-4038-BC42-D03050DD567D}"/>
              </a:ext>
            </a:extLst>
          </p:cNvPr>
          <p:cNvSpPr txBox="1"/>
          <p:nvPr/>
        </p:nvSpPr>
        <p:spPr>
          <a:xfrm>
            <a:off x="685800" y="2176879"/>
            <a:ext cx="746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(RAM)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ডাইনামিক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 Dynamic RAM)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(Static RAM)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94236-CAD1-4C49-A18B-AE6C6F915EC1}"/>
              </a:ext>
            </a:extLst>
          </p:cNvPr>
          <p:cNvSpPr txBox="1"/>
          <p:nvPr/>
        </p:nvSpPr>
        <p:spPr>
          <a:xfrm>
            <a:off x="685800" y="3038653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ডাইনামিক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DRAM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771DC-EB3B-4A90-B1C6-424CA82E1B5F}"/>
              </a:ext>
            </a:extLst>
          </p:cNvPr>
          <p:cNvSpPr txBox="1"/>
          <p:nvPr/>
        </p:nvSpPr>
        <p:spPr>
          <a:xfrm>
            <a:off x="693420" y="3377207"/>
            <a:ext cx="7840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মসফেট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(MOSFET- Metal Oxide Semiconductor Field Effect Transistor) ও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0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অবস্থায়ও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মাউক্রোকম্পিউটারের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EA210-3FB6-4CFE-B72D-049C7C6F41F4}"/>
              </a:ext>
            </a:extLst>
          </p:cNvPr>
          <p:cNvSpPr txBox="1"/>
          <p:nvPr/>
        </p:nvSpPr>
        <p:spPr>
          <a:xfrm>
            <a:off x="693420" y="477759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(Static RAM) </a:t>
            </a:r>
            <a:r>
              <a:rPr lang="en-US" sz="1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FFB67-BF9A-4535-8FA5-4E288D5D2398}"/>
              </a:ext>
            </a:extLst>
          </p:cNvPr>
          <p:cNvSpPr txBox="1"/>
          <p:nvPr/>
        </p:nvSpPr>
        <p:spPr>
          <a:xfrm>
            <a:off x="693420" y="5105400"/>
            <a:ext cx="7840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টিটিএল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(TTL- Transistor – Transistor Logic)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মেটাল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সেমিকন্ডাক্টার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যতক্ষন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ততক্ষণ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নিশ্চল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স্ট্যাটিক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দ্রূতগতি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ক্যাশ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মেমোরী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সায়েন্টিফিক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ইন্ডাস্ট্রিয়াল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সাবসিষ্টেম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8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সিক্রোনাইজার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ক্যামেরাতে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SRAM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815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35059</TotalTime>
  <Words>1464</Words>
  <Application>Microsoft Office PowerPoint</Application>
  <PresentationFormat>On-screen Show (4:3)</PresentationFormat>
  <Paragraphs>180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NikoshBAN</vt:lpstr>
      <vt:lpstr>Times New Roman</vt:lpstr>
      <vt:lpstr>Trebuchet MS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Sumon</cp:lastModifiedBy>
  <cp:revision>7651</cp:revision>
  <dcterms:created xsi:type="dcterms:W3CDTF">2006-08-16T00:00:00Z</dcterms:created>
  <dcterms:modified xsi:type="dcterms:W3CDTF">2020-11-28T15:56:56Z</dcterms:modified>
</cp:coreProperties>
</file>