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2" r:id="rId3"/>
    <p:sldId id="271" r:id="rId4"/>
    <p:sldId id="285" r:id="rId5"/>
    <p:sldId id="286" r:id="rId6"/>
    <p:sldId id="269" r:id="rId7"/>
    <p:sldId id="295" r:id="rId8"/>
    <p:sldId id="274" r:id="rId9"/>
    <p:sldId id="287" r:id="rId10"/>
    <p:sldId id="288" r:id="rId11"/>
    <p:sldId id="290" r:id="rId12"/>
    <p:sldId id="293" r:id="rId13"/>
    <p:sldId id="291" r:id="rId14"/>
    <p:sldId id="294" r:id="rId15"/>
    <p:sldId id="284" r:id="rId16"/>
    <p:sldId id="266" r:id="rId17"/>
  </p:sldIdLst>
  <p:sldSz cx="137160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138"/>
      </p:cViewPr>
      <p:guideLst>
        <p:guide orient="horz" pos="2592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556513"/>
            <a:ext cx="1165860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63440"/>
            <a:ext cx="960120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29568"/>
            <a:ext cx="308610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29568"/>
            <a:ext cx="902970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69" y="5288282"/>
            <a:ext cx="1165860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69" y="3488057"/>
            <a:ext cx="1165860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20242"/>
            <a:ext cx="605790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920242"/>
            <a:ext cx="605790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842137"/>
            <a:ext cx="6060282" cy="7677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2609852"/>
            <a:ext cx="6060282" cy="4741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1842137"/>
            <a:ext cx="6062663" cy="7677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609852"/>
            <a:ext cx="6062663" cy="4741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27660"/>
            <a:ext cx="4512469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27663"/>
            <a:ext cx="7667625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722123"/>
            <a:ext cx="4512469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760721"/>
            <a:ext cx="822960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735330"/>
            <a:ext cx="82296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440807"/>
            <a:ext cx="822960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29565"/>
            <a:ext cx="1234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0242"/>
            <a:ext cx="1234440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627622"/>
            <a:ext cx="3200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627622"/>
            <a:ext cx="4343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627622"/>
            <a:ext cx="3200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21" y="0"/>
            <a:ext cx="13716000" cy="822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005841"/>
            <a:ext cx="13552714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13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 </a:t>
            </a:r>
            <a:endParaRPr lang="en-US" sz="413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8" y="457200"/>
            <a:ext cx="1224642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latin typeface="Nikosh" pitchFamily="2" charset="0"/>
                <a:cs typeface="Nikosh" pitchFamily="2" charset="0"/>
              </a:rPr>
              <a:t>ক) দক্ষিণ-পূর্বাঞ্চলের পাহাড়সমুহঃ রাঙ্গামাটি, বান্দরবান, খাগড়াছড়ি, কক্সবাজার ও চট্রগ্রাম জেলার পূর্বাংশ এ অঞ্চলের অন্তর্ভুক্ত। দক্ষিণ-পূর্বের এ পাহাড়গুলোর গড় উচ্চতা ৬১০ মিটার। ১,২৩০ মিটার উচ্চতা বিশিষ্ট শৃঙ্গ কিউক্রাডং এ অঞ্চলের দক্ষিণ-পূর্ব প্রান্তে অবস্থিত। সাম্প্রতিক কালে বান্দরবানে আরও একটি শৃঙ্গ আবিষ্কৃত  হয়েছে। এর নাম তাজিনডং(বিজয়) এবং উচ্চতা ১,২৮০ মিটার। এটিই বাংলাদেশের সর্বোচ্চ শৃঙ্গ। </a:t>
            </a:r>
          </a:p>
          <a:p>
            <a:r>
              <a:rPr lang="bn-IN" sz="4400" dirty="0" smtClean="0">
                <a:latin typeface="Nikosh" pitchFamily="2" charset="0"/>
                <a:cs typeface="Nikosh" pitchFamily="2" charset="0"/>
              </a:rPr>
              <a:t>খ) উত্তর ও উত্তর-পূর্বাঞ্চলের পাহাড়সমূহঃ ময়মনসিংহ ও নেত্রকোনা জেলার উত্তরাংশ, সিলেট জেলার উত্তর ও উত্তর-পূর্বাংশ এবং মৌলভীবাজার ও হবিগঞ্জ জেলার দক্ষিণের পাহাড়গুলোর গড় উচ্চতা ২৪৪ মিটারের বেশি নয়।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1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52400"/>
            <a:ext cx="7820220" cy="77556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3506" y="3004457"/>
            <a:ext cx="5551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১। টারশিয়ারি যুগের পাহাড়সমূহ </a:t>
            </a:r>
            <a:endParaRPr lang="bn-IN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214229" y="4114800"/>
            <a:ext cx="1597868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49786" y="4305300"/>
            <a:ext cx="670638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34731" y="2699266"/>
            <a:ext cx="489857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87318" y="2971800"/>
            <a:ext cx="489857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6908" y="2971800"/>
            <a:ext cx="756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সিলেট </a:t>
            </a:r>
            <a:endParaRPr lang="bn-IN" sz="2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0452" y="3169859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ময়মনসিংহ </a:t>
            </a:r>
            <a:endParaRPr lang="bn-IN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32096" y="2558534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নেত্রকোনা  </a:t>
            </a:r>
            <a:endParaRPr lang="bn-IN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34177" y="2840780"/>
            <a:ext cx="551091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4127E-6 2.96296E-6 L 0.02319 0.3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9" y="457201"/>
            <a:ext cx="1232807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" pitchFamily="2" charset="0"/>
                <a:cs typeface="Nikosh" pitchFamily="2" charset="0"/>
              </a:rPr>
              <a:t>২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। প্লাইস্টোসিনকালের সোপানসমূহঃ আনুমানিক ২৫,০০০ বছর পূর্বের সময়কে প্লাইস্টোসিনকাল বলে। উত্তর-পশ্চিমাংশের বরেন্দ্রভূমি, মধ্যভাগের মধুপুর ও ভাওয়ালের গড় এবং কুমিল্লা জেলার লালমাই পাহাড় বা উচ্চভূমি এ অঞ্চলের অন্তর্গত। প্লাইস্টোসিনকালে এসব সোপান গঠিত হয়েছিল বলে ধারনা করা হয়। </a:t>
            </a:r>
            <a:endParaRPr lang="bn-IN" sz="3600" dirty="0">
              <a:latin typeface="Nikosh" pitchFamily="2" charset="0"/>
              <a:cs typeface="Nikosh" pitchFamily="2" charset="0"/>
            </a:endParaRPr>
          </a:p>
          <a:p>
            <a:r>
              <a:rPr lang="bn-IN" sz="3600" dirty="0">
                <a:latin typeface="Nikosh" pitchFamily="2" charset="0"/>
                <a:cs typeface="Nikosh" pitchFamily="2" charset="0"/>
              </a:rPr>
              <a:t>ক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) বরেন্দ্রভূমিঃ দেশের উত্তর-পশ্চিমাঞ্চলে প্রায় ৯,৩২০ বর্গকিলোমিটার এলাকায় বরেন্দ্রভূমি বিস্তৃত। প্লাবন সমভূমি হতে এর উচ্চতা ৬ থেকে ১২ মিটার। এস্থানের মাটি ধূসর ও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লাল বর্ণের।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খ) মধুপুর ও ভাওয়ালের গড়ঃটাঙ্গাইল ও ময়মনসিংহ জেলার মধুপুর এবং গাজীপুর জেলায় ভাওয়ালের গড় অবস্থিত। এর আয়তন প্রায় ৪,১০৩ বর্গকিলোমিটার। সমভূমি থেকে এর উচ্চতা  প্রায় ৩০ মিটার। মাটির রঙ লালচে ও ধূসর।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গ) লালমাই পাহাড়ঃ কুমিল্লা শহর থেকে ৮ কিলোমিটার পশ্চিমে লালমাই থেকে ময়নামতি পর্যন্ত এ পাহাড়টি বিস্তৃত। এর আয়তন প্রায় ৩৪ বর্গকিলোমিটার এবং গড় উচ্চতা ২১ মিটার।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01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52400"/>
            <a:ext cx="7990795" cy="792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35991" y="1862745"/>
            <a:ext cx="55517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60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২।প্লাইস্টোসিনকালের সোপানসমূহ </a:t>
            </a:r>
          </a:p>
          <a:p>
            <a:endParaRPr lang="bn-IN" sz="60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44250" y="4114800"/>
            <a:ext cx="1877786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27072" y="3526971"/>
            <a:ext cx="321468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6142" y="4898571"/>
            <a:ext cx="40785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94214" y="2743200"/>
            <a:ext cx="533231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45075" y="3121744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ময়মনসিংহ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90244" y="3411907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টাঙ্গাইল</a:t>
            </a:r>
            <a:endParaRPr lang="bn-IN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7455" y="3930134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গাজীপুর</a:t>
            </a:r>
            <a:endParaRPr lang="bn-IN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45074" y="415873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ঢাকা </a:t>
            </a:r>
            <a:endParaRPr lang="bn-IN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40851" y="4360733"/>
            <a:ext cx="6531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11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কুমিল্লা </a:t>
            </a:r>
          </a:p>
        </p:txBody>
      </p:sp>
    </p:spTree>
    <p:extLst>
      <p:ext uri="{BB962C8B-B14F-4D97-AF65-F5344CB8AC3E}">
        <p14:creationId xmlns:p14="http://schemas.microsoft.com/office/powerpoint/2010/main" val="8099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9" y="457200"/>
            <a:ext cx="1232807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৩। সাম্প্রতিককালের প্লাবন সমভূমিঃ টারশিয়ারি যুগের পাহাড়সমূহ  এবং প্লাইস্টোসিনকালের সোপানসমূহ ছাড়া সমগ্র বাংলাদেশ নদীবিধৌত এক বিস্তীর্ণ সমভূমি। অসংখ্য ছোট-বড় নদী, বাংলাদেশের সর্বত্র জালের মতো ছড়িয়ে রয়েছে। বছরের পর বছর এভাবে বন্যার সংগে পরিবাহিত মাটি সঞ্চিত হয়ে এ প্লাবন সনভূমি গঠিত হয়েছে। এ প্লাবন সমভূমির আয়তন প্রায় ১,২৪,২৬৬ বর্গকিলোমিটার। সাম্প্রতিককালের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প্লাবন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সমভূমিকে কয়েকটি ভাগে ভাগ করা যায়। যথা-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ক) রংপুর ও দিনাজপুরের পাদদেশীয় সমভূমি।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খ) ঢাকা, টাঙাইল, ময়মনসিংহ, জামালপুর, পাবপ্না, কুমিল্লা, নোয়াখালী ও সিলেটের অন্তর্গত বন্যা প্লাবন সমভূমি।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গ) ফরিদপুর, কুষ্টিয়া, যশোর, খুলনা ও ঢাকা অঞ্চলের অংশবিশেষ নিয়ে ব-দ্বীপ সমভূমি।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ঘ) নোয়াখালী ও ফেনী নদীর নিম্নভাগ থেকে কক্সবাজার পর্যন্ত বিস্তৃত চত্রগ্রামের সমভূমি।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ঙ) খুলনা ও পটুয়াখালী অঞ্চল এবং বরগুনা জেলার কিয়দংশ্নিয়ে স্রোতজ সমভূমি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বাংলাদেশের এ অঞ্চলগুলোর মাটি খুব উর্বর বলে কৃষিজাত দ্রব্য উৎপাদনের ক্ষেত্রে উল্লেখযোগ্য ভূমিকা রাখে।   </a:t>
            </a:r>
            <a:endParaRPr lang="bn-IN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52400"/>
            <a:ext cx="7990795" cy="792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4327" y="3335804"/>
            <a:ext cx="5551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৩। সাম্প্রতিককালের প্লাবন সমভূমি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11861539" y="4283528"/>
            <a:ext cx="979714" cy="91440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7-Point Star 11"/>
          <p:cNvSpPr/>
          <p:nvPr/>
        </p:nvSpPr>
        <p:spPr>
          <a:xfrm>
            <a:off x="3508091" y="4419600"/>
            <a:ext cx="979714" cy="91440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7-Point Star 13"/>
          <p:cNvSpPr/>
          <p:nvPr/>
        </p:nvSpPr>
        <p:spPr>
          <a:xfrm>
            <a:off x="1685342" y="1295400"/>
            <a:ext cx="489857" cy="45720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7-Point Star 14"/>
          <p:cNvSpPr/>
          <p:nvPr/>
        </p:nvSpPr>
        <p:spPr>
          <a:xfrm>
            <a:off x="4980214" y="2612571"/>
            <a:ext cx="613781" cy="45720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3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74320"/>
            <a:ext cx="12915900" cy="7680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136" y="1295401"/>
            <a:ext cx="13389429" cy="6447919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13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endParaRPr lang="en-US" sz="595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2103121"/>
            <a:ext cx="13030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মাহফুজা বেগম  </a:t>
            </a:r>
          </a:p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সিনিয়র শিক্ষক (কৃষি) </a:t>
            </a:r>
          </a:p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মফিজ উদ্দিন খান উচ্চ বিদ্যালয় </a:t>
            </a:r>
          </a:p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চাপুলিয়া,বিওএফ,গাজীপুর সিটি কর্পোরেশন। </a:t>
            </a:r>
            <a:endParaRPr lang="en-US" sz="6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74320"/>
            <a:ext cx="849085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শিক্ষক পরিচিতি </a:t>
            </a:r>
            <a:endParaRPr lang="en-US" sz="115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74320"/>
            <a:ext cx="1234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31429" y="1673960"/>
            <a:ext cx="69396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শ্রেণি- ৯ম</a:t>
            </a:r>
            <a:r>
              <a:rPr lang="bn-IN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/১০ম 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বিষয় </a:t>
            </a:r>
            <a:r>
              <a:rPr lang="bn-IN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ভূগোল ও পরিবেশ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অধ্যায়-দশম  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পিরিয়ড-৬ষ্ঠ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৫</a:t>
            </a:r>
            <a:r>
              <a:rPr lang="bn-IN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০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মিনিট ।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তারিখ-</a:t>
            </a:r>
            <a:r>
              <a:rPr lang="bn-IN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২১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/১১/২০</a:t>
            </a:r>
            <a:r>
              <a:rPr lang="bn-IN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২০ </a:t>
            </a:r>
            <a:r>
              <a:rPr lang="bn-BD" sz="60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</a:t>
            </a:r>
            <a:endParaRPr lang="en-US" sz="60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300" y="3"/>
            <a:ext cx="1120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13800" b="1" dirty="0" smtClean="0">
                <a:latin typeface="Nikosh" pitchFamily="2" charset="0"/>
                <a:cs typeface="Nikosh" pitchFamily="2" charset="0"/>
              </a:rPr>
              <a:t>পাঠ পরিচিতি </a:t>
            </a:r>
            <a:endParaRPr lang="en-US" sz="13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8" y="1828800"/>
            <a:ext cx="5822157" cy="6139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93" y="304800"/>
            <a:ext cx="7470321" cy="762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6348" y="-21771"/>
            <a:ext cx="107302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বাংলা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দে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শে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র 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ভূ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প্র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কৃ</a:t>
            </a:r>
          </a:p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তি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572" y="914401"/>
            <a:ext cx="10776857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আমাদের আজকের পাঠ</a:t>
            </a:r>
          </a:p>
          <a:p>
            <a:pPr algn="ctr"/>
            <a:endParaRPr lang="bn-IN" sz="9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11500" dirty="0" smtClean="0">
                <a:latin typeface="Nikosh" pitchFamily="2" charset="0"/>
                <a:cs typeface="Nikosh" pitchFamily="2" charset="0"/>
              </a:rPr>
              <a:t>বাংলাদেশের ভূপ্রকৃতি 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463" y="2667000"/>
            <a:ext cx="9784751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0214" y="1025344"/>
            <a:ext cx="4082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" pitchFamily="2" charset="0"/>
                <a:cs typeface="Nikosh" pitchFamily="2" charset="0"/>
              </a:rPr>
              <a:t>শিখণফল 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 rot="10800000" flipV="1">
            <a:off x="529512" y="3616642"/>
            <a:ext cx="129812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১। বাংলাদেশের ভৌগলিক অবস্থান এবং ভূপ্রকৃতি বর্ণনা করতে পারবে।  </a:t>
            </a:r>
          </a:p>
          <a:p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২। মানচিত্রে ভূপ্রকৃতির শ্রেণি বিভাগ চিহ্নিত করতে পারবে।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29" y="838201"/>
            <a:ext cx="131445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বাংলাদেশের ভূপ্রকৃতিঃ </a:t>
            </a:r>
            <a:r>
              <a:rPr lang="bn-IN" sz="6600" dirty="0" smtClean="0">
                <a:latin typeface="Nikosh" pitchFamily="2" charset="0"/>
                <a:cs typeface="Nikosh" pitchFamily="2" charset="0"/>
              </a:rPr>
              <a:t>ভূপ্রকৃতি দেশের কৃষি, শিল্প, ব্যবসা, বানিজ্য, পরিবহন ও যোগাযোগ ব্যবস্থার উপর ব্যপক প্রভাব বিস্তার করে। বাংলাদেশের অর্থনৈতিক উন্নয়নের উপর ভূপ্রকৃতির প্রভাব অপরিসীম।বাংলাদেশ পৃথিবীর অন্যতম বৃহৎ ব-দ্বীপ।   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239643"/>
            <a:ext cx="13552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itchFamily="2" charset="0"/>
                <a:cs typeface="Nikosh" pitchFamily="2" charset="0"/>
              </a:rPr>
              <a:t>ভূপ্রকৃতির ভিত্তিতে বাংলাদেশেকে প্রধানত তিনটি শ্রেণিতে ভাগ করা হয়েছে। যথা-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5294" y="1295401"/>
            <a:ext cx="783771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b="1" dirty="0" smtClean="0">
                <a:latin typeface="Nikosh" pitchFamily="2" charset="0"/>
                <a:cs typeface="Nikosh" pitchFamily="2" charset="0"/>
              </a:rPr>
              <a:t>বাংলাদেশের ভূপ্রকৃতি </a:t>
            </a:r>
            <a:endParaRPr lang="en-US" sz="8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572" y="4724401"/>
            <a:ext cx="6147425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4400" dirty="0">
                <a:latin typeface="Nikosh" pitchFamily="2" charset="0"/>
                <a:cs typeface="Nikosh" pitchFamily="2" charset="0"/>
              </a:rPr>
              <a:t>১। টারশিয়ারি যুগের পাহাড়সমূহ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14953" y="5943601"/>
            <a:ext cx="6601487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4800" dirty="0">
                <a:latin typeface="Nikosh" pitchFamily="2" charset="0"/>
                <a:cs typeface="Nikosh" pitchFamily="2" charset="0"/>
              </a:rPr>
              <a:t>২।প্লাইস্টোসিনকালের </a:t>
            </a:r>
            <a:r>
              <a:rPr lang="bn-IN" sz="4800" dirty="0" smtClean="0">
                <a:latin typeface="Nikosh" pitchFamily="2" charset="0"/>
                <a:cs typeface="Nikosh" pitchFamily="2" charset="0"/>
              </a:rPr>
              <a:t>সোপানসমূহ </a:t>
            </a:r>
            <a:endParaRPr lang="bn-IN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4879" y="7092044"/>
            <a:ext cx="682109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4800" dirty="0">
                <a:latin typeface="Nikosh" pitchFamily="2" charset="0"/>
                <a:cs typeface="Nikosh" pitchFamily="2" charset="0"/>
              </a:rPr>
              <a:t>৩। সাম্প্রতিককালের প্লাবন সমভূমি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7284151" y="2618840"/>
            <a:ext cx="0" cy="8101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11947" y="3429000"/>
            <a:ext cx="7294931" cy="76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84151" y="3467100"/>
            <a:ext cx="0" cy="2476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0"/>
          </p:cNvCxnSpPr>
          <p:nvPr/>
        </p:nvCxnSpPr>
        <p:spPr>
          <a:xfrm flipH="1">
            <a:off x="3400285" y="3429000"/>
            <a:ext cx="12104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706878" y="3505201"/>
            <a:ext cx="0" cy="35868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30" y="228601"/>
            <a:ext cx="120831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" pitchFamily="2" charset="0"/>
                <a:cs typeface="Nikosh" pitchFamily="2" charset="0"/>
              </a:rPr>
              <a:t>১। টারশিয়ারি যুগের </a:t>
            </a:r>
            <a:r>
              <a:rPr lang="bn-IN" sz="4000" dirty="0" smtClean="0">
                <a:latin typeface="Nikosh" pitchFamily="2" charset="0"/>
                <a:cs typeface="Nikosh" pitchFamily="2" charset="0"/>
              </a:rPr>
              <a:t>পাহাড়সমুহঃ বাংলাদেশের দক্ষিণ-পূর্ব, উত্তর ও উত্তর-পূর্বাঞ্চলের পাহাড়সমূহ এ অঞ্চলের অন্তর্ভুক্ত। টারশিয়ারি যুগে হিমালয় পর্বত উথিত হওয়ার সময় এ সকল পাহাড় সৃষ্টি হয়েছে। এগুলো টারশিয়ারি যুগের পাহাড় নামে খ্যাত। পাহাড়গুলো আসামের লুসাই এবং মিয়ানমারের আরাকান পাহাড়ের সমগোত্রীয়। এ পাহাড়গুলো বেলেপাথর, শেল ও কর্দম দ্বারা গঠিত। এ অঞ্চলের পাহাড়গুলোকে দুই ভাগে ভাগ করা হয়েছে। যথা-  </a:t>
            </a:r>
            <a:endParaRPr lang="bn-IN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9180" y="4081456"/>
            <a:ext cx="4571999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3600" dirty="0">
                <a:latin typeface="Nikosh" pitchFamily="2" charset="0"/>
                <a:cs typeface="Nikosh" pitchFamily="2" charset="0"/>
              </a:rPr>
              <a:t>টারশিয়ারি যুগের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পাহাড়সমুহ  </a:t>
            </a:r>
            <a:endParaRPr lang="en-US" sz="3600" dirty="0"/>
          </a:p>
        </p:txBody>
      </p:sp>
      <p:sp>
        <p:nvSpPr>
          <p:cNvPr id="4" name="Half Frame 3"/>
          <p:cNvSpPr/>
          <p:nvPr/>
        </p:nvSpPr>
        <p:spPr>
          <a:xfrm rot="2649379">
            <a:off x="4912381" y="5228507"/>
            <a:ext cx="2545596" cy="2313325"/>
          </a:xfrm>
          <a:prstGeom prst="half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425" y="6385170"/>
            <a:ext cx="485742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ক)দক্ষিণ-পূর্বাঞ্চলের পাহাড়সমুহ 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845643" y="6413082"/>
            <a:ext cx="578876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খ)উত্তর ও উত্তর-পূর্বাঞ্চলের </a:t>
            </a:r>
            <a:r>
              <a:rPr lang="bn-IN" sz="3600" dirty="0">
                <a:latin typeface="Nikosh" pitchFamily="2" charset="0"/>
                <a:cs typeface="Nikosh" pitchFamily="2" charset="0"/>
              </a:rPr>
              <a:t>পাহাড়সমুহ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7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619</Words>
  <Application>Microsoft Office PowerPoint</Application>
  <PresentationFormat>Custom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lipi</dc:creator>
  <cp:lastModifiedBy>mafuza</cp:lastModifiedBy>
  <cp:revision>55</cp:revision>
  <dcterms:created xsi:type="dcterms:W3CDTF">2006-08-16T00:00:00Z</dcterms:created>
  <dcterms:modified xsi:type="dcterms:W3CDTF">2020-11-28T14:04:36Z</dcterms:modified>
</cp:coreProperties>
</file>