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4" r:id="rId2"/>
    <p:sldId id="265" r:id="rId3"/>
    <p:sldId id="266" r:id="rId4"/>
    <p:sldId id="270" r:id="rId5"/>
    <p:sldId id="258" r:id="rId6"/>
    <p:sldId id="257" r:id="rId7"/>
    <p:sldId id="259" r:id="rId8"/>
    <p:sldId id="260" r:id="rId9"/>
    <p:sldId id="261" r:id="rId10"/>
    <p:sldId id="262" r:id="rId11"/>
    <p:sldId id="267" r:id="rId12"/>
    <p:sldId id="272" r:id="rId13"/>
    <p:sldId id="271"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3219A44-F52E-4969-B2D4-702232581687}" type="datetimeFigureOut">
              <a:rPr lang="en-US" smtClean="0"/>
              <a:pPr/>
              <a:t>11/28/2020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A57154A-9AF5-4A94-AAFE-A9931233792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219A44-F52E-4969-B2D4-702232581687}" type="datetimeFigureOut">
              <a:rPr lang="en-US" smtClean="0"/>
              <a:pPr/>
              <a:t>11/28/2020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7154A-9AF5-4A94-AAFE-A99312337920}"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219A44-F52E-4969-B2D4-702232581687}" type="datetimeFigureOut">
              <a:rPr lang="en-US" smtClean="0"/>
              <a:pPr/>
              <a:t>11/28/2020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7154A-9AF5-4A94-AAFE-A99312337920}" type="slidenum">
              <a:rPr lang="en-US" smtClean="0"/>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3219A44-F52E-4969-B2D4-702232581687}" type="datetimeFigureOut">
              <a:rPr lang="en-US" smtClean="0"/>
              <a:pPr/>
              <a:t>11/28/2020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7154A-9AF5-4A94-AAFE-A9931233792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219A44-F52E-4969-B2D4-702232581687}" type="datetimeFigureOut">
              <a:rPr lang="en-US" smtClean="0"/>
              <a:pPr/>
              <a:t>11/28/2020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A57154A-9AF5-4A94-AAFE-A9931233792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3219A44-F52E-4969-B2D4-702232581687}" type="datetimeFigureOut">
              <a:rPr lang="en-US" smtClean="0"/>
              <a:pPr/>
              <a:t>11/28/2020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7154A-9AF5-4A94-AAFE-A9931233792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3219A44-F52E-4969-B2D4-702232581687}" type="datetimeFigureOut">
              <a:rPr lang="en-US" smtClean="0"/>
              <a:pPr/>
              <a:t>11/28/2020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7154A-9AF5-4A94-AAFE-A9931233792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219A44-F52E-4969-B2D4-702232581687}" type="datetimeFigureOut">
              <a:rPr lang="en-US" smtClean="0"/>
              <a:pPr/>
              <a:t>11/28/2020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7154A-9AF5-4A94-AAFE-A99312337920}"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19A44-F52E-4969-B2D4-702232581687}" type="datetimeFigureOut">
              <a:rPr lang="en-US" smtClean="0"/>
              <a:pPr/>
              <a:t>11/28/2020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7154A-9AF5-4A94-AAFE-A99312337920}"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219A44-F52E-4969-B2D4-702232581687}" type="datetimeFigureOut">
              <a:rPr lang="en-US" smtClean="0"/>
              <a:pPr/>
              <a:t>11/28/2020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7154A-9AF5-4A94-AAFE-A9931233792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219A44-F52E-4969-B2D4-702232581687}" type="datetimeFigureOut">
              <a:rPr lang="en-US" smtClean="0"/>
              <a:pPr/>
              <a:t>11/28/2020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A57154A-9AF5-4A94-AAFE-A9931233792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3219A44-F52E-4969-B2D4-702232581687}" type="datetimeFigureOut">
              <a:rPr lang="en-US" smtClean="0"/>
              <a:pPr/>
              <a:t>11/28/2020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A57154A-9AF5-4A94-AAFE-A993123379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d"/>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381000"/>
            <a:ext cx="3352800" cy="1323439"/>
          </a:xfrm>
          <a:prstGeom prst="rect">
            <a:avLst/>
          </a:prstGeom>
          <a:noFill/>
          <a:ln>
            <a:solidFill>
              <a:srgbClr val="00B0F0"/>
            </a:solidFill>
          </a:ln>
          <a:effectLst>
            <a:outerShdw blurRad="50800" dist="38100" dir="2700000" algn="tl" rotWithShape="0">
              <a:prstClr val="black">
                <a:alpha val="40000"/>
              </a:prstClr>
            </a:outerShdw>
          </a:effectLst>
        </p:spPr>
        <p:txBody>
          <a:bodyPr wrap="square" rtlCol="0">
            <a:spAutoFit/>
          </a:bodyPr>
          <a:lstStyle/>
          <a:p>
            <a:pPr algn="ctr"/>
            <a:r>
              <a:rPr lang="bn-BD" sz="8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স্বাগতম</a:t>
            </a:r>
            <a:r>
              <a:rPr lang="bn-BD"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pic>
        <p:nvPicPr>
          <p:cNvPr id="7" name="Picture 6" descr="is (2).jpg"/>
          <p:cNvPicPr>
            <a:picLocks noChangeAspect="1"/>
          </p:cNvPicPr>
          <p:nvPr/>
        </p:nvPicPr>
        <p:blipFill>
          <a:blip r:embed="rId2" cstate="print"/>
          <a:stretch>
            <a:fillRect/>
          </a:stretch>
        </p:blipFill>
        <p:spPr>
          <a:xfrm rot="19772142">
            <a:off x="601325" y="419863"/>
            <a:ext cx="1247329" cy="1809953"/>
          </a:xfrm>
          <a:prstGeom prst="rect">
            <a:avLst/>
          </a:prstGeom>
        </p:spPr>
      </p:pic>
      <p:pic>
        <p:nvPicPr>
          <p:cNvPr id="8" name="Picture 7" descr="download (15).jpg"/>
          <p:cNvPicPr>
            <a:picLocks noChangeAspect="1"/>
          </p:cNvPicPr>
          <p:nvPr/>
        </p:nvPicPr>
        <p:blipFill>
          <a:blip r:embed="rId3" cstate="print"/>
          <a:stretch>
            <a:fillRect/>
          </a:stretch>
        </p:blipFill>
        <p:spPr>
          <a:xfrm>
            <a:off x="4092526" y="2189871"/>
            <a:ext cx="3980091" cy="4419600"/>
          </a:xfrm>
          <a:prstGeom prst="rect">
            <a:avLst/>
          </a:prstGeom>
          <a:ln>
            <a:noFill/>
          </a:ln>
          <a:effectLst>
            <a:softEdge rad="112500"/>
          </a:effectLst>
        </p:spPr>
      </p:pic>
      <p:pic>
        <p:nvPicPr>
          <p:cNvPr id="9" name="Picture 8" descr="download (7).jpg"/>
          <p:cNvPicPr>
            <a:picLocks noChangeAspect="1"/>
          </p:cNvPicPr>
          <p:nvPr/>
        </p:nvPicPr>
        <p:blipFill>
          <a:blip r:embed="rId4" cstate="print"/>
          <a:stretch>
            <a:fillRect/>
          </a:stretch>
        </p:blipFill>
        <p:spPr>
          <a:xfrm>
            <a:off x="533400" y="2209800"/>
            <a:ext cx="3505200" cy="4267200"/>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524000"/>
            <a:ext cx="7772400" cy="4114800"/>
          </a:xfr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oAutofit/>
          </a:bodyPr>
          <a:lstStyle/>
          <a:p>
            <a:pPr algn="just">
              <a:buNone/>
            </a:pPr>
            <a:r>
              <a:rPr lang="bn-BD" sz="2800" dirty="0" smtClean="0">
                <a:latin typeface="NikoshBAN" pitchFamily="2" charset="0"/>
                <a:cs typeface="NikoshBAN" pitchFamily="2" charset="0"/>
              </a:rPr>
              <a:t>৪| যৌক্তিক সংজ্ঞার সাহায্যে পদের দুর্বোধতা দূর হয়| ফলে পদের অর্থ সুস্পষ্ট হয়| </a:t>
            </a:r>
          </a:p>
          <a:p>
            <a:pPr algn="just">
              <a:buNone/>
            </a:pPr>
            <a:r>
              <a:rPr lang="bn-BD" sz="2800" dirty="0" smtClean="0">
                <a:latin typeface="NikoshBAN" pitchFamily="2" charset="0"/>
                <a:cs typeface="NikoshBAN" pitchFamily="2" charset="0"/>
              </a:rPr>
              <a:t>৫</a:t>
            </a:r>
            <a:r>
              <a:rPr lang="bn-BD" sz="2800" dirty="0" smtClean="0">
                <a:latin typeface="NikoshBAN" pitchFamily="2" charset="0"/>
                <a:cs typeface="NikoshBAN" pitchFamily="2" charset="0"/>
              </a:rPr>
              <a:t>| যৌক্তিক সংজ্ঞা বৈজ্ঞানিক জ্ঞানের সহায়ক| বৈজ্ঞানিক জ্ঞান পেতে হলে যৌক্তিক সংজ্ঞার প্রয়োজন|</a:t>
            </a:r>
          </a:p>
          <a:p>
            <a:pPr algn="just">
              <a:buNone/>
            </a:pPr>
            <a:r>
              <a:rPr lang="bn-BD" sz="2800" dirty="0" smtClean="0">
                <a:latin typeface="NikoshBAN" pitchFamily="2" charset="0"/>
                <a:cs typeface="NikoshBAN" pitchFamily="2" charset="0"/>
              </a:rPr>
              <a:t>৬</a:t>
            </a:r>
            <a:r>
              <a:rPr lang="bn-BD" sz="2800" dirty="0" smtClean="0">
                <a:latin typeface="NikoshBAN" pitchFamily="2" charset="0"/>
                <a:cs typeface="NikoshBAN" pitchFamily="2" charset="0"/>
              </a:rPr>
              <a:t>| যৌক্তিক সংজ্ঞা যৌক্তিক বিভাজনের ক্ষেত্রে সহায়ক |</a:t>
            </a:r>
          </a:p>
          <a:p>
            <a:pPr algn="just">
              <a:buNone/>
            </a:pPr>
            <a:r>
              <a:rPr lang="bn-BD" sz="2800" dirty="0" smtClean="0">
                <a:latin typeface="NikoshBAN" pitchFamily="2" charset="0"/>
                <a:cs typeface="NikoshBAN" pitchFamily="2" charset="0"/>
              </a:rPr>
              <a:t>৭</a:t>
            </a:r>
            <a:r>
              <a:rPr lang="bn-BD" sz="2800" dirty="0" smtClean="0">
                <a:latin typeface="NikoshBAN" pitchFamily="2" charset="0"/>
                <a:cs typeface="NikoshBAN" pitchFamily="2" charset="0"/>
              </a:rPr>
              <a:t>| সংজ্ঞা প্রদানের মাধ্যমে ভাষার প্রকাশ সহজ হয়| </a:t>
            </a:r>
          </a:p>
          <a:p>
            <a:pPr algn="just">
              <a:buNone/>
            </a:pPr>
            <a:r>
              <a:rPr lang="bn-BD" sz="2800" dirty="0" smtClean="0">
                <a:latin typeface="NikoshBAN" pitchFamily="2" charset="0"/>
                <a:cs typeface="NikoshBAN" pitchFamily="2" charset="0"/>
              </a:rPr>
              <a:t>৮</a:t>
            </a:r>
            <a:r>
              <a:rPr lang="bn-BD" sz="2800" dirty="0" smtClean="0">
                <a:latin typeface="NikoshBAN" pitchFamily="2" charset="0"/>
                <a:cs typeface="NikoshBAN" pitchFamily="2" charset="0"/>
              </a:rPr>
              <a:t>| সংজ্ঞার সাহায্যে প্রকল্প প্রণয়ন, অনুমান গঠন ইত্যাদির ক্ষেত্রে বিশেষ সুবিধা লাভ করা যায়|</a:t>
            </a:r>
            <a:endParaRPr lang="en-US" sz="2800" dirty="0">
              <a:latin typeface="NikoshBAN" pitchFamily="2" charset="0"/>
              <a:cs typeface="NikoshBAN"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85800"/>
            <a:ext cx="3810000" cy="923330"/>
          </a:xfrm>
          <a:prstGeom prst="rect">
            <a:avLst/>
          </a:prstGeom>
          <a:solidFill>
            <a:schemeClr val="tx2">
              <a:lumMod val="20000"/>
              <a:lumOff val="80000"/>
            </a:schemeClr>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5400" b="1" u="sng"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একক</a:t>
            </a:r>
            <a:r>
              <a:rPr lang="en-US" sz="5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5400" b="1" u="sng"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কাজ</a:t>
            </a:r>
            <a:r>
              <a:rPr lang="bn-BD" sz="5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endParaRPr lang="en-US" sz="5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3" name="TextBox 2"/>
          <p:cNvSpPr txBox="1"/>
          <p:nvPr/>
        </p:nvSpPr>
        <p:spPr>
          <a:xfrm>
            <a:off x="1828800" y="2438400"/>
            <a:ext cx="5410200" cy="1323439"/>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
            </a:pPr>
            <a:r>
              <a:rPr lang="bn-BD" sz="4000" dirty="0" smtClean="0">
                <a:latin typeface="NikoshBAN" pitchFamily="2" charset="0"/>
                <a:cs typeface="NikoshBAN" pitchFamily="2" charset="0"/>
              </a:rPr>
              <a:t> </a:t>
            </a:r>
            <a:r>
              <a:rPr lang="bn-BD" sz="4000" dirty="0" smtClean="0">
                <a:latin typeface="NikoshBAN" pitchFamily="2" charset="0"/>
                <a:cs typeface="NikoshBAN" pitchFamily="2" charset="0"/>
              </a:rPr>
              <a:t> কোন কোন ক্ষেত্রে </a:t>
            </a:r>
            <a:r>
              <a:rPr lang="bn-BD" sz="4000" dirty="0" smtClean="0">
                <a:latin typeface="NikoshBAN" pitchFamily="2" charset="0"/>
                <a:cs typeface="NikoshBAN" pitchFamily="2" charset="0"/>
              </a:rPr>
              <a:t>সংজ্ঞা দেওয়া সম্ভব নয় </a:t>
            </a:r>
            <a:r>
              <a:rPr lang="bn-BD" sz="4000" dirty="0" smtClean="0">
                <a:latin typeface="NikoshBAN" pitchFamily="2" charset="0"/>
                <a:cs typeface="NikoshBAN" pitchFamily="2" charset="0"/>
              </a:rPr>
              <a:t>ব্যাখ্যা দেও। </a:t>
            </a:r>
            <a:endParaRPr lang="en-US" sz="4000" dirty="0">
              <a:latin typeface="NikoshBAN" pitchFamily="2" charset="0"/>
              <a:cs typeface="NikoshBAN" pitchFamily="2" charset="0"/>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85800"/>
            <a:ext cx="3810000" cy="923330"/>
          </a:xfrm>
          <a:prstGeom prst="rect">
            <a:avLst/>
          </a:prstGeom>
          <a:solidFill>
            <a:schemeClr val="tx2">
              <a:lumMod val="20000"/>
              <a:lumOff val="80000"/>
            </a:schemeClr>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5400" b="1" u="sng"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মূল্যায়ন</a:t>
            </a:r>
            <a:r>
              <a:rPr lang="en-US" sz="5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bn-BD" sz="5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endParaRPr lang="en-US" sz="5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4" name="TextBox 3"/>
          <p:cNvSpPr txBox="1"/>
          <p:nvPr/>
        </p:nvSpPr>
        <p:spPr>
          <a:xfrm>
            <a:off x="914400" y="1828800"/>
            <a:ext cx="7391400" cy="2246769"/>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Ø"/>
            </a:pPr>
            <a:r>
              <a:rPr lang="bn-BD" sz="2800" b="1" dirty="0" smtClean="0">
                <a:latin typeface="NikoshBAN" pitchFamily="2" charset="0"/>
                <a:cs typeface="NikoshBAN" pitchFamily="2" charset="0"/>
              </a:rPr>
              <a:t>যৌক্তিক </a:t>
            </a:r>
            <a:r>
              <a:rPr lang="bn-BD" sz="2800" b="1" dirty="0" smtClean="0">
                <a:solidFill>
                  <a:schemeClr val="tx1"/>
                </a:solidFill>
                <a:latin typeface="NikoshBAN" pitchFamily="2" charset="0"/>
                <a:cs typeface="NikoshBAN" pitchFamily="2" charset="0"/>
              </a:rPr>
              <a:t>সংজ্ঞার কি? </a:t>
            </a:r>
          </a:p>
          <a:p>
            <a:r>
              <a:rPr lang="bn-BD" sz="28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উঃ </a:t>
            </a:r>
            <a:r>
              <a:rPr lang="bn-BD" sz="2800" dirty="0" smtClean="0">
                <a:latin typeface="NikoshBAN" pitchFamily="2" charset="0"/>
                <a:cs typeface="NikoshBAN" pitchFamily="2" charset="0"/>
              </a:rPr>
              <a:t>কোন পদের সম্পূর্ণ জাত্যর্থ উল্লেখ করাকেই যৌক্তিক সংজ্ঞা বলে</a:t>
            </a:r>
            <a:r>
              <a:rPr lang="bn-BD" sz="2800" dirty="0" smtClean="0">
                <a:latin typeface="NikoshBAN" pitchFamily="2" charset="0"/>
                <a:cs typeface="NikoshBAN" pitchFamily="2" charset="0"/>
              </a:rPr>
              <a:t>।</a:t>
            </a:r>
          </a:p>
          <a:p>
            <a:pPr>
              <a:buFont typeface="Wingdings" pitchFamily="2" charset="2"/>
              <a:buChar char="Ø"/>
            </a:pPr>
            <a:r>
              <a:rPr lang="bn-BD" sz="28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যৌক্তিক সংজ্ঞার </a:t>
            </a:r>
            <a:r>
              <a:rPr lang="bn-BD" sz="2800" b="1" dirty="0" smtClean="0">
                <a:solidFill>
                  <a:schemeClr val="tx1"/>
                </a:solidFill>
                <a:latin typeface="NikoshBAN" pitchFamily="2" charset="0"/>
                <a:cs typeface="NikoshBAN" pitchFamily="2" charset="0"/>
              </a:rPr>
              <a:t>সীমা কয়টি ? </a:t>
            </a:r>
          </a:p>
          <a:p>
            <a:r>
              <a:rPr lang="bn-BD" sz="28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উঃ  ৭ টি </a:t>
            </a:r>
            <a:endParaRPr lang="bn-BD" sz="28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additive="base">
                                        <p:cTn id="4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85800"/>
            <a:ext cx="3810000" cy="923330"/>
          </a:xfrm>
          <a:prstGeom prst="rect">
            <a:avLst/>
          </a:prstGeom>
          <a:solidFill>
            <a:schemeClr val="tx2">
              <a:lumMod val="20000"/>
              <a:lumOff val="80000"/>
            </a:schemeClr>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5400" b="1" u="sng"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বাড়ির</a:t>
            </a:r>
            <a:r>
              <a:rPr lang="en-US" sz="5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5400" b="1" u="sng"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কাজ</a:t>
            </a:r>
            <a:r>
              <a:rPr lang="bn-BD" sz="5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endParaRPr lang="en-US" sz="5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4" name="TextBox 3"/>
          <p:cNvSpPr txBox="1"/>
          <p:nvPr/>
        </p:nvSpPr>
        <p:spPr>
          <a:xfrm>
            <a:off x="1447800" y="2514600"/>
            <a:ext cx="6400800" cy="144655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bn-BD" sz="4400" b="1" dirty="0" smtClean="0">
                <a:latin typeface="NikoshBAN" pitchFamily="2" charset="0"/>
                <a:cs typeface="NikoshBAN" pitchFamily="2" charset="0"/>
              </a:rPr>
              <a:t> </a:t>
            </a:r>
            <a:r>
              <a:rPr lang="bn-BD" sz="4400" b="1" dirty="0" smtClean="0">
                <a:latin typeface="NikoshBAN" pitchFamily="2" charset="0"/>
                <a:cs typeface="NikoshBAN" pitchFamily="2" charset="0"/>
              </a:rPr>
              <a:t>যৌক্তিক সংজ্ঞার </a:t>
            </a:r>
            <a:r>
              <a:rPr lang="en-US" sz="4400" b="1" dirty="0" err="1" smtClean="0">
                <a:latin typeface="NikoshBAN" pitchFamily="2" charset="0"/>
                <a:cs typeface="NikoshBAN" pitchFamily="2" charset="0"/>
              </a:rPr>
              <a:t>প্রয়োজনীয়তা</a:t>
            </a:r>
            <a:r>
              <a:rPr lang="bn-BD" sz="4400" b="1" dirty="0" smtClean="0">
                <a:latin typeface="NikoshBAN" pitchFamily="2" charset="0"/>
                <a:cs typeface="NikoshBAN" pitchFamily="2" charset="0"/>
              </a:rPr>
              <a:t> সম্পর্কে তোমার মতামত</a:t>
            </a:r>
            <a:r>
              <a:rPr lang="en-US" sz="4400" b="1" dirty="0" smtClean="0">
                <a:latin typeface="NikoshBAN" pitchFamily="2" charset="0"/>
                <a:cs typeface="NikoshBAN" pitchFamily="2" charset="0"/>
              </a:rPr>
              <a:t> </a:t>
            </a:r>
            <a:r>
              <a:rPr lang="bn-BD" sz="4400" b="1" dirty="0" smtClean="0">
                <a:latin typeface="NikoshBAN" pitchFamily="2" charset="0"/>
                <a:cs typeface="NikoshBAN" pitchFamily="2" charset="0"/>
              </a:rPr>
              <a:t>বর্ণনা </a:t>
            </a:r>
            <a:r>
              <a:rPr lang="bn-BD" sz="4400" b="1" dirty="0" smtClean="0">
                <a:latin typeface="NikoshBAN" pitchFamily="2" charset="0"/>
                <a:cs typeface="NikoshBAN" pitchFamily="2" charset="0"/>
              </a:rPr>
              <a:t>কর। </a:t>
            </a:r>
            <a:endParaRPr lang="en-US" sz="4400"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143000"/>
          </a:xfrm>
        </p:spPr>
        <p:txBody>
          <a:bodyPr>
            <a:normAutofit/>
          </a:bodyPr>
          <a:lstStyle/>
          <a:p>
            <a:pPr algn="ctr"/>
            <a:r>
              <a:rPr lang="bn-BD" sz="6000" b="1" u="sng" dirty="0" smtClean="0">
                <a:solidFill>
                  <a:srgbClr val="002060"/>
                </a:solidFill>
              </a:rPr>
              <a:t>সবাইকে ধন্যবাদ</a:t>
            </a:r>
            <a:endParaRPr lang="en-US" sz="6000" b="1" u="sng" dirty="0">
              <a:solidFill>
                <a:srgbClr val="002060"/>
              </a:solidFill>
            </a:endParaRPr>
          </a:p>
        </p:txBody>
      </p:sp>
      <p:pic>
        <p:nvPicPr>
          <p:cNvPr id="4" name="Content Placeholder 3" descr="20150104_141721_002.jpg"/>
          <p:cNvPicPr>
            <a:picLocks noGrp="1" noChangeAspect="1"/>
          </p:cNvPicPr>
          <p:nvPr>
            <p:ph sz="quarter" idx="1"/>
          </p:nvPr>
        </p:nvPicPr>
        <p:blipFill>
          <a:blip r:embed="rId2" cstate="print"/>
          <a:stretch>
            <a:fillRect/>
          </a:stretch>
        </p:blipFill>
        <p:spPr>
          <a:xfrm>
            <a:off x="2717800" y="1447800"/>
            <a:ext cx="4165600" cy="4572000"/>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685800"/>
            <a:ext cx="3352800" cy="830997"/>
          </a:xfrm>
          <a:prstGeom prst="rect">
            <a:avLst/>
          </a:prstGeom>
          <a:no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perspectiveFront"/>
              <a:lightRig rig="threePt" dir="t"/>
            </a:scene3d>
          </a:bodyPr>
          <a:lstStyle/>
          <a:p>
            <a:pPr algn="ctr"/>
            <a:r>
              <a:rPr lang="bn-BD" sz="4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শিক্ষক পরিচিতি </a:t>
            </a:r>
            <a:endParaRPr lang="en-US" sz="48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5" name="TextBox 4"/>
          <p:cNvSpPr txBox="1"/>
          <p:nvPr/>
        </p:nvSpPr>
        <p:spPr>
          <a:xfrm>
            <a:off x="381000" y="1752600"/>
            <a:ext cx="4114800" cy="4401205"/>
          </a:xfrm>
          <a:prstGeom prst="rect">
            <a:avLst/>
          </a:prstGeom>
          <a:solidFill>
            <a:schemeClr val="accent1">
              <a:lumMod val="20000"/>
              <a:lumOff val="80000"/>
            </a:schemeClr>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dirty="0" smtClean="0">
                <a:latin typeface="NikoshBAN" pitchFamily="2" charset="0"/>
                <a:cs typeface="NikoshBAN" pitchFamily="2" charset="0"/>
              </a:rPr>
              <a:t>অনিমেষ সরকার অনি</a:t>
            </a:r>
          </a:p>
          <a:p>
            <a:r>
              <a:rPr lang="bn-BD" sz="4000" dirty="0" smtClean="0">
                <a:latin typeface="NikoshBAN" pitchFamily="2" charset="0"/>
                <a:cs typeface="NikoshBAN" pitchFamily="2" charset="0"/>
              </a:rPr>
              <a:t>প্রভাষক ( দর্শন ) </a:t>
            </a:r>
          </a:p>
          <a:p>
            <a:r>
              <a:rPr lang="bn-BD" sz="4000" dirty="0" smtClean="0">
                <a:latin typeface="NikoshBAN" pitchFamily="2" charset="0"/>
                <a:cs typeface="NikoshBAN" pitchFamily="2" charset="0"/>
              </a:rPr>
              <a:t>নান্দিয়াপাড়া বীরশ্রেষ্ঠ শহীদ মোঃ রুহুল আমিন ডিগ্রি কলেজ, সোনাইমুড়ী, নোয়াখালী। </a:t>
            </a:r>
          </a:p>
          <a:p>
            <a:endParaRPr lang="en-US" sz="4000" dirty="0"/>
          </a:p>
        </p:txBody>
      </p:sp>
      <p:pic>
        <p:nvPicPr>
          <p:cNvPr id="6" name="Picture 5" descr="IMG20180122091712.jpg"/>
          <p:cNvPicPr>
            <a:picLocks noChangeAspect="1"/>
          </p:cNvPicPr>
          <p:nvPr/>
        </p:nvPicPr>
        <p:blipFill>
          <a:blip r:embed="rId2" cstate="print"/>
          <a:stretch>
            <a:fillRect/>
          </a:stretch>
        </p:blipFill>
        <p:spPr>
          <a:xfrm>
            <a:off x="4648200" y="1752600"/>
            <a:ext cx="4038600" cy="4365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762000"/>
            <a:ext cx="42672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4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পাঠ পরিচিতি </a:t>
            </a:r>
            <a:endParaRPr lang="en-US" sz="4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4" descr="Picture31.png"/>
          <p:cNvPicPr>
            <a:picLocks noChangeAspect="1"/>
          </p:cNvPicPr>
          <p:nvPr/>
        </p:nvPicPr>
        <p:blipFill>
          <a:blip r:embed="rId2" cstate="print"/>
          <a:stretch>
            <a:fillRect/>
          </a:stretch>
        </p:blipFill>
        <p:spPr>
          <a:xfrm>
            <a:off x="3048000" y="1752600"/>
            <a:ext cx="2490130" cy="1359796"/>
          </a:xfrm>
          <a:prstGeom prst="rect">
            <a:avLst/>
          </a:prstGeom>
        </p:spPr>
      </p:pic>
      <p:sp>
        <p:nvSpPr>
          <p:cNvPr id="6" name="TextBox 5"/>
          <p:cNvSpPr txBox="1"/>
          <p:nvPr/>
        </p:nvSpPr>
        <p:spPr>
          <a:xfrm>
            <a:off x="1676400" y="3429000"/>
            <a:ext cx="6477000" cy="1815882"/>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2800" dirty="0" smtClean="0"/>
              <a:t>শ্রেনিঃ দ্বাদশ</a:t>
            </a:r>
          </a:p>
          <a:p>
            <a:r>
              <a:rPr lang="bn-BD" sz="2800" dirty="0" smtClean="0"/>
              <a:t>বিষয়ঃ যুক্তিবিদ্যা ২য় পত্র </a:t>
            </a:r>
          </a:p>
          <a:p>
            <a:r>
              <a:rPr lang="bn-BD" sz="2800" dirty="0" smtClean="0"/>
              <a:t>অধ্যায়ঃ </a:t>
            </a:r>
            <a:r>
              <a:rPr lang="en-US" sz="2800" dirty="0" smtClean="0"/>
              <a:t>১ম </a:t>
            </a:r>
            <a:r>
              <a:rPr lang="bn-BD" sz="2800" dirty="0" smtClean="0"/>
              <a:t> </a:t>
            </a:r>
            <a:endParaRPr lang="bn-BD" sz="2800" dirty="0" smtClean="0"/>
          </a:p>
          <a:p>
            <a:r>
              <a:rPr lang="bn-BD" sz="2800" dirty="0" smtClean="0"/>
              <a:t>আলোচ্য </a:t>
            </a:r>
            <a:r>
              <a:rPr lang="bn-BD" sz="2800" dirty="0" smtClean="0"/>
              <a:t>বিষয়ঃ</a:t>
            </a:r>
            <a:r>
              <a:rPr lang="bn-BD" sz="2800" dirty="0" smtClean="0"/>
              <a:t> যৌক্তিক সংজ্ঞার </a:t>
            </a:r>
            <a:r>
              <a:rPr lang="bn-BD" sz="2800" dirty="0" smtClean="0"/>
              <a:t>সীমা</a:t>
            </a:r>
            <a:endParaRPr lang="bn-BD" sz="2800" dirty="0" smtClean="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85800"/>
            <a:ext cx="3810000" cy="923330"/>
          </a:xfrm>
          <a:prstGeom prst="rect">
            <a:avLst/>
          </a:prstGeom>
          <a:solidFill>
            <a:schemeClr val="tx2">
              <a:lumMod val="20000"/>
              <a:lumOff val="80000"/>
            </a:schemeClr>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5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শি</a:t>
            </a:r>
            <a:r>
              <a:rPr lang="en-US" sz="5400" b="1" u="sng"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ক্ষনফল</a:t>
            </a:r>
            <a:r>
              <a:rPr lang="bn-BD" sz="5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endParaRPr lang="en-US" sz="5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3" name="TextBox 2"/>
          <p:cNvSpPr txBox="1"/>
          <p:nvPr/>
        </p:nvSpPr>
        <p:spPr>
          <a:xfrm>
            <a:off x="990600" y="2209800"/>
            <a:ext cx="7620000" cy="1815882"/>
          </a:xfrm>
          <a:prstGeom prst="rect">
            <a:avLst/>
          </a:prstGeom>
          <a:noFill/>
        </p:spPr>
        <p:txBody>
          <a:bodyPr wrap="square" rtlCol="0">
            <a:spAutoFit/>
          </a:bodyPr>
          <a:lstStyle/>
          <a:p>
            <a:r>
              <a:rPr lang="bn-BD" sz="2800" b="1" dirty="0" smtClean="0">
                <a:latin typeface="NikoshBAN" pitchFamily="2" charset="0"/>
                <a:cs typeface="NikoshBAN" pitchFamily="2" charset="0"/>
              </a:rPr>
              <a:t>এই পাঠ শেষ শিক্ষার্থীরা-</a:t>
            </a:r>
          </a:p>
          <a:p>
            <a:endParaRPr lang="bn-BD" sz="2800" b="1" dirty="0" smtClean="0">
              <a:latin typeface="NikoshBAN" pitchFamily="2" charset="0"/>
              <a:cs typeface="NikoshBAN" pitchFamily="2" charset="0"/>
            </a:endParaRPr>
          </a:p>
          <a:p>
            <a:pPr>
              <a:buFont typeface="Wingdings" pitchFamily="2" charset="2"/>
              <a:buChar char="v"/>
            </a:pPr>
            <a:r>
              <a:rPr lang="bn-BD" sz="2800" b="1" dirty="0" smtClean="0">
                <a:latin typeface="NikoshBAN" pitchFamily="2" charset="0"/>
                <a:cs typeface="NikoshBAN" pitchFamily="2" charset="0"/>
              </a:rPr>
              <a:t> যৌক্তিক সংজ্ঞার সীমা </a:t>
            </a:r>
            <a:r>
              <a:rPr lang="bn-BD" sz="2800" b="1" dirty="0" smtClean="0">
                <a:latin typeface="NikoshBAN" pitchFamily="2" charset="0"/>
                <a:cs typeface="NikoshBAN" pitchFamily="2" charset="0"/>
              </a:rPr>
              <a:t>সম্পর্কে </a:t>
            </a:r>
            <a:r>
              <a:rPr lang="bn-BD" sz="2800" b="1" dirty="0" smtClean="0">
                <a:latin typeface="NikoshBAN" pitchFamily="2" charset="0"/>
                <a:cs typeface="NikoshBAN" pitchFamily="2" charset="0"/>
              </a:rPr>
              <a:t>ধারনা লাভ করবে। </a:t>
            </a:r>
          </a:p>
          <a:p>
            <a:pPr>
              <a:buFont typeface="Wingdings" pitchFamily="2" charset="2"/>
              <a:buChar char="v"/>
            </a:pPr>
            <a:r>
              <a:rPr lang="bn-BD" sz="2800" b="1" dirty="0" smtClean="0">
                <a:latin typeface="NikoshBAN" pitchFamily="2" charset="0"/>
                <a:cs typeface="NikoshBAN" pitchFamily="2" charset="0"/>
              </a:rPr>
              <a:t> যৌক্তিক সংজ্ঞার </a:t>
            </a:r>
            <a:r>
              <a:rPr lang="en-US" sz="2800" b="1" dirty="0" err="1" smtClean="0">
                <a:latin typeface="NikoshBAN" pitchFamily="2" charset="0"/>
                <a:cs typeface="NikoshBAN" pitchFamily="2" charset="0"/>
              </a:rPr>
              <a:t>প্রয়োজনীয়তা</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বর্ণনা </a:t>
            </a:r>
            <a:r>
              <a:rPr lang="bn-BD" sz="2800" b="1" dirty="0" smtClean="0">
                <a:latin typeface="NikoshBAN" pitchFamily="2" charset="0"/>
                <a:cs typeface="NikoshBAN" pitchFamily="2" charset="0"/>
              </a:rPr>
              <a:t>করতে পারবে। </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81000"/>
            <a:ext cx="4343400" cy="68580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bn-BD" sz="4400" b="1" u="sng" dirty="0" smtClean="0">
                <a:solidFill>
                  <a:srgbClr val="FF0000"/>
                </a:solidFill>
                <a:latin typeface="NikoshBAN" pitchFamily="2" charset="0"/>
                <a:cs typeface="NikoshBAN" pitchFamily="2" charset="0"/>
              </a:rPr>
              <a:t>যৌক্তিক সংজ্ঞার সীমা</a:t>
            </a:r>
            <a:endParaRPr lang="en-US" b="1" u="sng" dirty="0">
              <a:solidFill>
                <a:srgbClr val="FF0000"/>
              </a:solidFill>
              <a:latin typeface="NikoshBAN" pitchFamily="2" charset="0"/>
              <a:cs typeface="NikoshBAN" pitchFamily="2" charset="0"/>
            </a:endParaRPr>
          </a:p>
        </p:txBody>
      </p:sp>
      <p:sp>
        <p:nvSpPr>
          <p:cNvPr id="3" name="Content Placeholder 2"/>
          <p:cNvSpPr>
            <a:spLocks noGrp="1"/>
          </p:cNvSpPr>
          <p:nvPr>
            <p:ph sz="quarter" idx="1"/>
          </p:nvPr>
        </p:nvSpPr>
        <p:spPr>
          <a:xfrm>
            <a:off x="1143000" y="1447800"/>
            <a:ext cx="6705600" cy="4648200"/>
          </a:xfr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2800" dirty="0" smtClean="0">
                <a:latin typeface="NikoshBAN" pitchFamily="2" charset="0"/>
                <a:cs typeface="NikoshBAN" pitchFamily="2" charset="0"/>
              </a:rPr>
              <a:t>   </a:t>
            </a:r>
            <a:r>
              <a:rPr lang="bn-BD" sz="2800" u="sng" dirty="0" smtClean="0">
                <a:latin typeface="NikoshBAN" pitchFamily="2" charset="0"/>
                <a:cs typeface="NikoshBAN" pitchFamily="2" charset="0"/>
              </a:rPr>
              <a:t>যৌক্তিক সংজ্ঞা</a:t>
            </a:r>
            <a:r>
              <a:rPr lang="en-US" sz="2800" u="sng" dirty="0" smtClean="0">
                <a:latin typeface="NikoshBAN" pitchFamily="2" charset="0"/>
                <a:cs typeface="NikoshBAN" pitchFamily="2" charset="0"/>
              </a:rPr>
              <a:t>ঃ</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কোন পদের সম্পূর্ণ জাত্যর্থ উল্লেখ করাকেই যৌক্তিক সংজ্ঞা বলে।</a:t>
            </a:r>
            <a:endParaRPr lang="en-US" sz="2800" dirty="0" smtClean="0">
              <a:latin typeface="NikoshBAN" pitchFamily="2" charset="0"/>
              <a:cs typeface="NikoshBAN" pitchFamily="2" charset="0"/>
            </a:endParaRPr>
          </a:p>
          <a:p>
            <a:pPr>
              <a:buNone/>
            </a:pPr>
            <a:endParaRPr lang="bn-BD" sz="2800" dirty="0" smtClean="0">
              <a:latin typeface="NikoshBAN" pitchFamily="2" charset="0"/>
              <a:cs typeface="NikoshBAN" pitchFamily="2" charset="0"/>
            </a:endParaRPr>
          </a:p>
          <a:p>
            <a:pPr>
              <a:buNone/>
            </a:pP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bn-BD" sz="2800" u="sng" dirty="0" smtClean="0">
                <a:latin typeface="NikoshBAN" pitchFamily="2" charset="0"/>
                <a:cs typeface="NikoshBAN" pitchFamily="2" charset="0"/>
              </a:rPr>
              <a:t>যৌক্তিক সংজ্ঞার সীমাঃ</a:t>
            </a:r>
            <a:r>
              <a:rPr lang="bn-BD" sz="2800" dirty="0" smtClean="0">
                <a:latin typeface="NikoshBAN" pitchFamily="2" charset="0"/>
                <a:cs typeface="NikoshBAN" pitchFamily="2" charset="0"/>
              </a:rPr>
              <a:t> যে </a:t>
            </a:r>
            <a:r>
              <a:rPr lang="bn-BD" sz="2800" dirty="0" smtClean="0">
                <a:latin typeface="NikoshBAN" pitchFamily="2" charset="0"/>
                <a:cs typeface="NikoshBAN" pitchFamily="2" charset="0"/>
              </a:rPr>
              <a:t>সব ক্ষেত্রে সংজ্ঞা দেওয়া সম্ভব নয় তাই </a:t>
            </a:r>
            <a:r>
              <a:rPr lang="bn-BD" sz="2800" dirty="0" smtClean="0">
                <a:latin typeface="NikoshBAN" pitchFamily="2" charset="0"/>
                <a:cs typeface="NikoshBAN" pitchFamily="2" charset="0"/>
              </a:rPr>
              <a:t>হলো সংজ্ঞার সীমা।</a:t>
            </a:r>
            <a:r>
              <a:rPr lang="en-US" sz="2800" dirty="0" smtClean="0">
                <a:latin typeface="NikoshBAN" pitchFamily="2" charset="0"/>
                <a:cs typeface="NikoshBAN" pitchFamily="2" charset="0"/>
              </a:rPr>
              <a:t> </a:t>
            </a:r>
          </a:p>
          <a:p>
            <a:pPr>
              <a:buNone/>
            </a:pPr>
            <a:endParaRPr lang="en-US" sz="2800" dirty="0" smtClean="0">
              <a:latin typeface="NikoshBAN" pitchFamily="2" charset="0"/>
              <a:cs typeface="NikoshBAN" pitchFamily="2" charset="0"/>
            </a:endParaRPr>
          </a:p>
          <a:p>
            <a:pPr>
              <a:buNone/>
            </a:pP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কোন পদের সংজ্ঞা দানের সময় পদের আসন্নতম জাতি ও তার বিভেদক লক্ষণ উল্লেখ করতে হয়। কিন্তু কতকগুলো ক্ষেত্র আছে যেখানে এভাবে সংজ্ঞা দান সম্ভব নয়।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যেমনঃ</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762000"/>
            <a:ext cx="7086600" cy="5562600"/>
          </a:xfr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oAutofit/>
          </a:bodyPr>
          <a:lstStyle/>
          <a:p>
            <a:pPr algn="just">
              <a:buNone/>
            </a:pPr>
            <a:r>
              <a:rPr lang="en-US" sz="2800" dirty="0" smtClean="0">
                <a:latin typeface="NikoshBAN" pitchFamily="2" charset="0"/>
                <a:cs typeface="NikoshBAN" pitchFamily="2" charset="0"/>
              </a:rPr>
              <a:t>১| </a:t>
            </a:r>
            <a:r>
              <a:rPr lang="bn-BD" sz="2800" u="sng" dirty="0" smtClean="0">
                <a:latin typeface="NikoshBAN" pitchFamily="2" charset="0"/>
                <a:cs typeface="NikoshBAN" pitchFamily="2" charset="0"/>
              </a:rPr>
              <a:t>পরমতম জাতিঃ</a:t>
            </a:r>
            <a:r>
              <a:rPr lang="bn-BD" sz="2800" dirty="0" smtClean="0">
                <a:latin typeface="NikoshBAN" pitchFamily="2" charset="0"/>
                <a:cs typeface="NikoshBAN" pitchFamily="2" charset="0"/>
              </a:rPr>
              <a:t> পরমতম জাতি বা বৃহত্তম জাতির আসন্নতম জাতি নেই বলে তাকে সংজ্ঞায়িত করা যায় না।</a:t>
            </a:r>
          </a:p>
          <a:p>
            <a:pPr algn="just">
              <a:buNone/>
            </a:pPr>
            <a:endParaRPr lang="bn-BD" sz="2800" dirty="0" smtClean="0">
              <a:latin typeface="NikoshBAN" pitchFamily="2" charset="0"/>
              <a:cs typeface="NikoshBAN" pitchFamily="2" charset="0"/>
            </a:endParaRPr>
          </a:p>
          <a:p>
            <a:pPr algn="just">
              <a:buNone/>
            </a:pPr>
            <a:r>
              <a:rPr lang="bn-BD" sz="2800" dirty="0" smtClean="0">
                <a:latin typeface="NikoshBAN" pitchFamily="2" charset="0"/>
                <a:cs typeface="NikoshBAN" pitchFamily="2" charset="0"/>
              </a:rPr>
              <a:t>   যেমন- ‘দ্রব্য’। ‘দ্রব্যের’ আসন্নতম জাতি নেই বলে তার সংজ্ঞা দেওয়া যায় না। </a:t>
            </a:r>
            <a:endParaRPr lang="en-US" sz="2800" dirty="0" smtClean="0">
              <a:latin typeface="NikoshBAN" pitchFamily="2" charset="0"/>
              <a:cs typeface="NikoshBAN" pitchFamily="2" charset="0"/>
            </a:endParaRPr>
          </a:p>
          <a:p>
            <a:pPr algn="just">
              <a:buNone/>
            </a:pPr>
            <a:endParaRPr lang="en-US" sz="2800" dirty="0" smtClean="0">
              <a:latin typeface="NikoshBAN" pitchFamily="2" charset="0"/>
              <a:cs typeface="NikoshBAN" pitchFamily="2" charset="0"/>
            </a:endParaRPr>
          </a:p>
          <a:p>
            <a:pPr algn="just">
              <a:buNone/>
            </a:pPr>
            <a:r>
              <a:rPr lang="en-US" sz="2800" dirty="0" smtClean="0">
                <a:latin typeface="NikoshBAN" pitchFamily="2" charset="0"/>
                <a:cs typeface="NikoshBAN" pitchFamily="2" charset="0"/>
              </a:rPr>
              <a:t>২|</a:t>
            </a:r>
            <a:r>
              <a:rPr lang="bn-BD" sz="2800" dirty="0" smtClean="0">
                <a:latin typeface="NikoshBAN" pitchFamily="2" charset="0"/>
                <a:cs typeface="NikoshBAN" pitchFamily="2" charset="0"/>
              </a:rPr>
              <a:t> </a:t>
            </a:r>
            <a:r>
              <a:rPr lang="bn-BD" sz="2800" u="sng" dirty="0" smtClean="0">
                <a:latin typeface="NikoshBAN" pitchFamily="2" charset="0"/>
                <a:cs typeface="NikoshBAN" pitchFamily="2" charset="0"/>
              </a:rPr>
              <a:t>স্বকীয় নামবাচক পদঃ</a:t>
            </a:r>
            <a:r>
              <a:rPr lang="bn-BD" sz="2800" dirty="0" smtClean="0">
                <a:latin typeface="NikoshBAN" pitchFamily="2" charset="0"/>
                <a:cs typeface="NikoshBAN" pitchFamily="2" charset="0"/>
              </a:rPr>
              <a:t> স্বকীয় নামবাচক পদগুলো অজাত্যর্থক বলে তাদের সংজ্ঞা দেওয়া যায় না। </a:t>
            </a:r>
          </a:p>
          <a:p>
            <a:pPr algn="just">
              <a:buNone/>
            </a:pPr>
            <a:endParaRPr lang="bn-BD" sz="2800" dirty="0" smtClean="0">
              <a:latin typeface="NikoshBAN" pitchFamily="2" charset="0"/>
              <a:cs typeface="NikoshBAN" pitchFamily="2" charset="0"/>
            </a:endParaRPr>
          </a:p>
          <a:p>
            <a:pPr algn="just">
              <a:buNone/>
            </a:pPr>
            <a:r>
              <a:rPr lang="bn-BD" sz="2800" dirty="0" smtClean="0">
                <a:latin typeface="NikoshBAN" pitchFamily="2" charset="0"/>
                <a:cs typeface="NikoshBAN" pitchFamily="2" charset="0"/>
              </a:rPr>
              <a:t>   যেমন- ঢাকা, করিম ইত্যাদি। এসব নাম নির্দেশিত ব্যাক্তি বা বস্তুর বিভেদক লক্ষণ নির্ণয় করা সম্ভব নয় বলে এদের সংজ্ঞা দেওয়া যায় না।</a:t>
            </a:r>
            <a:endParaRPr lang="en-US" sz="2800" dirty="0">
              <a:latin typeface="NikoshBAN" pitchFamily="2" charset="0"/>
              <a:cs typeface="NikoshBAN"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914400"/>
            <a:ext cx="7620000" cy="5715000"/>
          </a:xfr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oAutofit/>
          </a:bodyPr>
          <a:lstStyle/>
          <a:p>
            <a:pPr>
              <a:buNone/>
            </a:pPr>
            <a:r>
              <a:rPr lang="bn-BD" sz="2800" dirty="0" smtClean="0">
                <a:latin typeface="NikoshBAN" pitchFamily="2" charset="0"/>
                <a:cs typeface="NikoshBAN" pitchFamily="2" charset="0"/>
              </a:rPr>
              <a:t>৩. </a:t>
            </a:r>
            <a:r>
              <a:rPr lang="bn-BD" sz="2800" u="sng" dirty="0" smtClean="0">
                <a:latin typeface="NikoshBAN" pitchFamily="2" charset="0"/>
                <a:cs typeface="NikoshBAN" pitchFamily="2" charset="0"/>
              </a:rPr>
              <a:t>বিশিষ্ট গুণবাচক পদঃ</a:t>
            </a:r>
            <a:r>
              <a:rPr lang="bn-BD" sz="2800" dirty="0" smtClean="0">
                <a:latin typeface="NikoshBAN" pitchFamily="2" charset="0"/>
                <a:cs typeface="NikoshBAN" pitchFamily="2" charset="0"/>
              </a:rPr>
              <a:t> বিশিষ্ট গুণবাচক পদের সংজ্ঞা দেওয়া যায় না।</a:t>
            </a:r>
          </a:p>
          <a:p>
            <a:pPr>
              <a:buNone/>
            </a:pPr>
            <a:endParaRPr lang="bn-BD" sz="2800" dirty="0" smtClean="0">
              <a:latin typeface="NikoshBAN" pitchFamily="2" charset="0"/>
              <a:cs typeface="NikoshBAN" pitchFamily="2" charset="0"/>
            </a:endParaRPr>
          </a:p>
          <a:p>
            <a:pPr>
              <a:buNone/>
            </a:pPr>
            <a:r>
              <a:rPr lang="bn-BD" sz="2800" dirty="0" smtClean="0">
                <a:latin typeface="NikoshBAN" pitchFamily="2" charset="0"/>
                <a:cs typeface="NikoshBAN" pitchFamily="2" charset="0"/>
              </a:rPr>
              <a:t>   যেমন- সততা, সত্যবাদিতা, মিষ্টত্ব ইত্যাদি। এই পদগুলো এতই সরল যে, এদের অর্থকে আর পরিস্কার করা যায় না। কাজেই এদের সংজ্ঞা দান সম্ভব নয়।</a:t>
            </a:r>
          </a:p>
          <a:p>
            <a:pPr>
              <a:buNone/>
            </a:pPr>
            <a:endParaRPr lang="bn-BD" sz="2800" dirty="0" smtClean="0">
              <a:latin typeface="NikoshBAN" pitchFamily="2" charset="0"/>
              <a:cs typeface="NikoshBAN" pitchFamily="2" charset="0"/>
            </a:endParaRPr>
          </a:p>
          <a:p>
            <a:pPr>
              <a:buNone/>
            </a:pPr>
            <a:r>
              <a:rPr lang="bn-BD" sz="2800" dirty="0" smtClean="0">
                <a:latin typeface="NikoshBAN" pitchFamily="2" charset="0"/>
                <a:cs typeface="NikoshBAN" pitchFamily="2" charset="0"/>
              </a:rPr>
              <a:t> ৪. </a:t>
            </a:r>
            <a:r>
              <a:rPr lang="bn-BD" sz="2800" u="sng" dirty="0" smtClean="0">
                <a:latin typeface="NikoshBAN" pitchFamily="2" charset="0"/>
                <a:cs typeface="NikoshBAN" pitchFamily="2" charset="0"/>
              </a:rPr>
              <a:t>অনন্য পদঃ</a:t>
            </a:r>
            <a:r>
              <a:rPr lang="bn-BD" sz="2800" dirty="0" smtClean="0">
                <a:latin typeface="NikoshBAN" pitchFamily="2" charset="0"/>
                <a:cs typeface="NikoshBAN" pitchFamily="2" charset="0"/>
              </a:rPr>
              <a:t> অনন্য পদের জাত্যর্থ নেই বলে এর সংজ্ঞা দেওয়া যায় না। </a:t>
            </a:r>
          </a:p>
          <a:p>
            <a:pPr>
              <a:buNone/>
            </a:pPr>
            <a:endParaRPr lang="bn-BD" sz="2800" dirty="0" smtClean="0">
              <a:latin typeface="NikoshBAN" pitchFamily="2" charset="0"/>
              <a:cs typeface="NikoshBAN" pitchFamily="2" charset="0"/>
            </a:endParaRPr>
          </a:p>
          <a:p>
            <a:pPr>
              <a:buNone/>
            </a:pPr>
            <a:r>
              <a:rPr lang="bn-BD" sz="2800" dirty="0" smtClean="0">
                <a:latin typeface="NikoshBAN" pitchFamily="2" charset="0"/>
                <a:cs typeface="NikoshBAN" pitchFamily="2" charset="0"/>
              </a:rPr>
              <a:t>   যেমন- দেশ, কাল ইত্যাদি। এসব বিষয় বিশ্লেষণ করা যায় না বলে এদের সংজ্ঞা দেওয়া যায় না।</a:t>
            </a:r>
            <a:endParaRPr lang="en-US" sz="2800" dirty="0">
              <a:latin typeface="NikoshBAN" pitchFamily="2" charset="0"/>
              <a:cs typeface="NikoshBAN"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66800" y="533400"/>
            <a:ext cx="7543800" cy="5715000"/>
          </a:xfr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ormAutofit/>
          </a:bodyPr>
          <a:lstStyle/>
          <a:p>
            <a:pPr>
              <a:buNone/>
            </a:pPr>
            <a:r>
              <a:rPr lang="bn-BD" sz="2800" dirty="0" smtClean="0">
                <a:latin typeface="NikoshBAN" pitchFamily="2" charset="0"/>
                <a:cs typeface="NikoshBAN" pitchFamily="2" charset="0"/>
              </a:rPr>
              <a:t> ৬. </a:t>
            </a:r>
            <a:r>
              <a:rPr lang="bn-BD" sz="2800" u="sng" dirty="0" smtClean="0">
                <a:latin typeface="NikoshBAN" pitchFamily="2" charset="0"/>
                <a:cs typeface="NikoshBAN" pitchFamily="2" charset="0"/>
              </a:rPr>
              <a:t>মৌলিক অনুভূতিঃ </a:t>
            </a:r>
            <a:r>
              <a:rPr lang="bn-BD" sz="2800" dirty="0" smtClean="0">
                <a:latin typeface="NikoshBAN" pitchFamily="2" charset="0"/>
                <a:cs typeface="NikoshBAN" pitchFamily="2" charset="0"/>
              </a:rPr>
              <a:t>ব্যাক্তি বিশেষের মৌলিক অনুভূতির সংজ্ঞা দেওয়া যায় না। </a:t>
            </a:r>
          </a:p>
          <a:p>
            <a:pPr>
              <a:buNone/>
            </a:pPr>
            <a:endParaRPr lang="bn-BD" sz="2800" dirty="0" smtClean="0">
              <a:latin typeface="NikoshBAN" pitchFamily="2" charset="0"/>
              <a:cs typeface="NikoshBAN" pitchFamily="2" charset="0"/>
            </a:endParaRPr>
          </a:p>
          <a:p>
            <a:pPr>
              <a:buNone/>
            </a:pPr>
            <a:r>
              <a:rPr lang="bn-BD" sz="2800" dirty="0" smtClean="0">
                <a:latin typeface="NikoshBAN" pitchFamily="2" charset="0"/>
                <a:cs typeface="NikoshBAN" pitchFamily="2" charset="0"/>
              </a:rPr>
              <a:t>   যেমন- সুখ, দুঃখ, আনন্দ,বেদনা, প্রেম, বিরহ ইত্যাদি। এই গুণগুলো অন্য কিছুর সাথে তুলনা করা যায় না বিধায় এদের সংজ্ঞা সম্ভব নয়।</a:t>
            </a:r>
          </a:p>
          <a:p>
            <a:pPr>
              <a:buNone/>
            </a:pPr>
            <a:endParaRPr lang="bn-BD" sz="2800" dirty="0" smtClean="0">
              <a:latin typeface="NikoshBAN" pitchFamily="2" charset="0"/>
              <a:cs typeface="NikoshBAN" pitchFamily="2" charset="0"/>
            </a:endParaRPr>
          </a:p>
          <a:p>
            <a:pPr>
              <a:buNone/>
            </a:pPr>
            <a:r>
              <a:rPr lang="bn-BD" sz="2800" dirty="0" smtClean="0">
                <a:latin typeface="NikoshBAN" pitchFamily="2" charset="0"/>
                <a:cs typeface="NikoshBAN" pitchFamily="2" charset="0"/>
              </a:rPr>
              <a:t> ৭. </a:t>
            </a:r>
            <a:r>
              <a:rPr lang="bn-BD" sz="2800" u="sng" dirty="0" smtClean="0">
                <a:latin typeface="NikoshBAN" pitchFamily="2" charset="0"/>
                <a:cs typeface="NikoshBAN" pitchFamily="2" charset="0"/>
              </a:rPr>
              <a:t>পরম নিয়মঃ</a:t>
            </a:r>
            <a:r>
              <a:rPr lang="bn-BD" sz="2800" dirty="0" smtClean="0">
                <a:latin typeface="NikoshBAN" pitchFamily="2" charset="0"/>
                <a:cs typeface="NikoshBAN" pitchFamily="2" charset="0"/>
              </a:rPr>
              <a:t> পরম নিয়ম হলো ব্যাপকতর নিয়ম। এদের তুলনায় কোন ব্যাপকতর নিয়ম নেই বলে, এর আসন্নতম জাতি নেই। তাই পরম নিয়মের কোন সংজ্ঞা দেওয়া যায় না।</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33400"/>
            <a:ext cx="4419600" cy="60960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bn-BD" sz="3600" b="1" u="sng" dirty="0" smtClean="0">
                <a:solidFill>
                  <a:srgbClr val="FF0000"/>
                </a:solidFill>
                <a:latin typeface="NikoshBAN" pitchFamily="2" charset="0"/>
                <a:cs typeface="NikoshBAN" pitchFamily="2" charset="0"/>
              </a:rPr>
              <a:t>যৌক্তিক সংজ্ঞার </a:t>
            </a:r>
            <a:r>
              <a:rPr lang="en-US" sz="3600" b="1" u="sng" dirty="0" err="1" smtClean="0">
                <a:solidFill>
                  <a:srgbClr val="FF0000"/>
                </a:solidFill>
                <a:latin typeface="NikoshBAN" pitchFamily="2" charset="0"/>
                <a:cs typeface="NikoshBAN" pitchFamily="2" charset="0"/>
              </a:rPr>
              <a:t>প্রয়োজনীয়তা</a:t>
            </a:r>
            <a:r>
              <a:rPr lang="en-US" sz="3600" b="1" u="sng" dirty="0" smtClean="0">
                <a:solidFill>
                  <a:srgbClr val="FF0000"/>
                </a:solidFill>
                <a:latin typeface="NikoshBAN" pitchFamily="2" charset="0"/>
                <a:cs typeface="NikoshBAN" pitchFamily="2" charset="0"/>
              </a:rPr>
              <a:t> </a:t>
            </a:r>
            <a:endParaRPr lang="en-US" sz="3600" dirty="0">
              <a:effectLst/>
              <a:latin typeface="NikoshBAN" pitchFamily="2" charset="0"/>
              <a:cs typeface="NikoshBAN" pitchFamily="2" charset="0"/>
            </a:endParaRPr>
          </a:p>
        </p:txBody>
      </p:sp>
      <p:sp>
        <p:nvSpPr>
          <p:cNvPr id="3" name="Content Placeholder 2"/>
          <p:cNvSpPr>
            <a:spLocks noGrp="1"/>
          </p:cNvSpPr>
          <p:nvPr>
            <p:ph sz="quarter" idx="1"/>
          </p:nvPr>
        </p:nvSpPr>
        <p:spPr>
          <a:xfrm>
            <a:off x="990600" y="1447800"/>
            <a:ext cx="7696200" cy="4572000"/>
          </a:xfr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oAutofit/>
          </a:bodyPr>
          <a:lstStyle/>
          <a:p>
            <a:pPr algn="just">
              <a:buNone/>
            </a:pPr>
            <a:r>
              <a:rPr lang="en-US" sz="2800" dirty="0" smtClean="0">
                <a:latin typeface="NikoshBAN" pitchFamily="2" charset="0"/>
                <a:cs typeface="NikoshBAN" pitchFamily="2" charset="0"/>
              </a:rPr>
              <a:t>১| </a:t>
            </a:r>
            <a:r>
              <a:rPr lang="en-US" sz="2800" dirty="0" err="1" smtClean="0">
                <a:latin typeface="NikoshBAN" pitchFamily="2" charset="0"/>
                <a:cs typeface="NikoshBAN" pitchFamily="2" charset="0"/>
              </a:rPr>
              <a:t>সুস্পষ্ট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চিন্তাই</a:t>
            </a:r>
            <a:r>
              <a:rPr lang="en-US" sz="2800" dirty="0" smtClean="0">
                <a:latin typeface="NikoshBAN" pitchFamily="2" charset="0"/>
                <a:cs typeface="NikoshBAN" pitchFamily="2" charset="0"/>
              </a:rPr>
              <a:t> হ</a:t>
            </a:r>
            <a:r>
              <a:rPr lang="bn-BD" sz="2800" dirty="0" smtClean="0">
                <a:latin typeface="NikoshBAN" pitchFamily="2" charset="0"/>
                <a:cs typeface="NikoshBAN" pitchFamily="2" charset="0"/>
              </a:rPr>
              <a:t>লো যুক্তিবিদ্যার আদর্শ| আর এই আদর্শে পৌঁছাবার জন্য যৌক্তিক সংজ্ঞার </a:t>
            </a:r>
            <a:r>
              <a:rPr lang="en-US" sz="2800" dirty="0" err="1" smtClean="0">
                <a:latin typeface="NikoshBAN" pitchFamily="2" charset="0"/>
                <a:cs typeface="NikoshBAN" pitchFamily="2" charset="0"/>
              </a:rPr>
              <a:t>প্রয়োজনীয়তা</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অত্যন্ত বেশী| </a:t>
            </a:r>
          </a:p>
          <a:p>
            <a:pPr algn="just">
              <a:buNone/>
            </a:pPr>
            <a:r>
              <a:rPr lang="bn-BD" sz="2800" dirty="0" smtClean="0">
                <a:latin typeface="NikoshBAN" pitchFamily="2" charset="0"/>
                <a:cs typeface="NikoshBAN" pitchFamily="2" charset="0"/>
              </a:rPr>
              <a:t>২</a:t>
            </a:r>
            <a:r>
              <a:rPr lang="bn-BD" sz="2800" dirty="0" smtClean="0">
                <a:latin typeface="NikoshBAN" pitchFamily="2" charset="0"/>
                <a:cs typeface="NikoshBAN" pitchFamily="2" charset="0"/>
              </a:rPr>
              <a:t>| সঠিক ভাবে চিন্তা করতে হলে এবং শব্দের অস্পষ্টতা ও অনির্দিষ্টতা  দূর করে সঠিক ভাবে অনুমান করতে হলে যৌক্তিক সংজ্ঞার </a:t>
            </a:r>
            <a:r>
              <a:rPr lang="en-US" sz="2800" dirty="0" err="1" smtClean="0">
                <a:latin typeface="NikoshBAN" pitchFamily="2" charset="0"/>
                <a:cs typeface="NikoshBAN" pitchFamily="2" charset="0"/>
              </a:rPr>
              <a:t>প্রয়োজন</a:t>
            </a:r>
            <a:r>
              <a:rPr lang="bn-BD" sz="2800" dirty="0" smtClean="0">
                <a:latin typeface="NikoshBAN" pitchFamily="2" charset="0"/>
                <a:cs typeface="NikoshBAN" pitchFamily="2" charset="0"/>
              </a:rPr>
              <a:t>|</a:t>
            </a:r>
          </a:p>
          <a:p>
            <a:pPr algn="just">
              <a:buNone/>
            </a:pPr>
            <a:r>
              <a:rPr lang="bn-BD" sz="2800" dirty="0" smtClean="0">
                <a:latin typeface="NikoshBAN" pitchFamily="2" charset="0"/>
                <a:cs typeface="NikoshBAN" pitchFamily="2" charset="0"/>
              </a:rPr>
              <a:t>৩</a:t>
            </a:r>
            <a:r>
              <a:rPr lang="bn-BD" sz="2800" dirty="0" smtClean="0">
                <a:latin typeface="NikoshBAN" pitchFamily="2" charset="0"/>
                <a:cs typeface="NikoshBAN" pitchFamily="2" charset="0"/>
              </a:rPr>
              <a:t>| অনেক সময় একটি জিনিসের সাথে অন্য একটি জিনিসের সাথে সাদৃশ্য দেখে মনে তাদেরকে এক মনে করা হয়| যেমন- বাদুরকে পাখি বা তিমিকে মাছ বলি| কিন্তু প্রকৃত পক্ষে বাদুর পাখি নয় এবং তিমিও মাছ নয়| কারন উভয়ই স্তন্যপায়ী প্রানী| একমাত্র যৌক্তিক সংজ্ঞার মাধমে এই ভুল ধারনার অবসান সম্ভব|</a:t>
            </a:r>
            <a:endParaRPr lang="en-US" sz="2800" dirty="0">
              <a:latin typeface="NikoshBAN" pitchFamily="2" charset="0"/>
              <a:cs typeface="NikoshBAN"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167</TotalTime>
  <Words>576</Words>
  <Application>Microsoft Office PowerPoint</Application>
  <PresentationFormat>On-screen Show (4:3)</PresentationFormat>
  <Paragraphs>59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Equity</vt:lpstr>
      <vt:lpstr>Slide 1</vt:lpstr>
      <vt:lpstr>Slide 2</vt:lpstr>
      <vt:lpstr>Slide 3</vt:lpstr>
      <vt:lpstr>Slide 4</vt:lpstr>
      <vt:lpstr>যৌক্তিক সংজ্ঞার সীমা</vt:lpstr>
      <vt:lpstr>Slide 6</vt:lpstr>
      <vt:lpstr>Slide 7</vt:lpstr>
      <vt:lpstr>Slide 8</vt:lpstr>
      <vt:lpstr>যৌক্তিক সংজ্ঞার প্রয়োজনীয়তা </vt:lpstr>
      <vt:lpstr>Slide 10</vt:lpstr>
      <vt:lpstr>Slide 11</vt:lpstr>
      <vt:lpstr>Slide 12</vt:lpstr>
      <vt:lpstr>Slide 13</vt:lpstr>
      <vt:lpstr>সবাইকে ধন্যবাদ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কোন পদের সম্পূর্ণ জাত্যর্থ উল্লেখ করাকেই যৌক্তিক সংজ্ঞা বলে। কিন্তু যে সব ক্ষেত্রে সংজ্ঞা দেওয়া সম্ভব নয় তাই হলো সংজ্ঞার সীমা। যৌক্তিক সংজ্ঞার সীমাঃ কোন পদের সংজ্ঞা দানের সময় পদের আসন্নতম জাতি ও তার বিভেদক লক্ষণ উল্লেখ করতে হয়। কিন্তু কতকগুলো ক্ষেত্র আছে যেখানে এভাবে সংজ্ঞা দান সম্ভব নয়। নিম্নে সেগুলো আলোচনা করা হলোঃ ১. পরমতম জাতিঃ পরমতম জাতি বা বৃহত্তম জাতির আসন্নতম জাতি নেই বলে তাকে সংজ্ঞায়িত করা যায় না। যেমন- ‘দ্রব্য’। ‘দ্রব্যের’ আসন্নতম জাতি নেই বলে তার সংজ্ঞা দেওয়া যায় না। ২. স্বকীয় নামবাচক পদঃ স্বকীয় নামবাচক পদগুলো অজাত্যর্থক বলে তাদের সংজ্ঞা দেওয়া যায় না। যেমন- ঢাকা, করিম ইত্যাদি। এসব নাম নির্দেশিত ব্যাক্তি বা বস্তুর বিভেদক লক্ষণ নির্ণয় করা সম্ভব নয় বলে এদের সংজ্ঞা দেওয়া যায় না। ৩. বিশিষ্ট গুণবাচক পদঃ বিশিষ্ট গুণবাচক পদের সংজ্ঞা দেওয়া যায় না। যেমন- সততা, সত্যবাদিতা, মিষ্টত্ব ইত্যাদি। এই পদগুলো এতই সরল যে, এদের অর্থকে আর পরিস্কার করা যায় না। কাজেই এদের সংজ্ঞা দান সম্ভব নয়। ৪. অনন্য পদঃ অনন্য পদের জাত্যর্থ নেই বলে এর সংজ্ঞা দেওয়া যায় না। যেমন- দেশ, কাল ইত্যাদি। এসব বিষয় বিশ্লেষণ করা যায় না বলে এদের সংজ্ঞা দেওয়া যায় না। ৫. বিশিষ্ট বস্তুঃ বিশিষ্ট বস্তুর অসংখ্য বৈশিষ্ট থাকলেও, এর সব বৈশিষ্ট নির্ণয় করা যায় না। এ কারণে বিশিষ্ট বস্তুর সংজ্ঞা দেওয়া যায় না। যেমন- পদ্মা, তাজমহল ইত্যাদি। ৬. মৌলিক অনুভূতিঃ ব্যাক্তি বিশেষের মৌলিক অনুভূতির সংজ্ঞা দেওয়া যায় না। যেমন- সুখ, দুঃখ, আনন্দ,বেদনা, প্রেম, বিরহ ইত্যাদি। এই গুণগুলো অন্য কিছুর সাথে তুলনা করা যায় না বিধায় এদের সংজ্ঞা সম্ভব নয়। ৭. পরম নিয়মঃ পরম নিয়ম হলো ব্যাপকতর নিয়ম। এদের তুলনায় কোন ব্যাপকতর নিয়ম নেই বলে, এর আসন্নতম জাতি নেই। তাই পরম নিয়মের কোন সংজ্ঞা দেওয়া যায় না। উপসংহারঃ উল্লেখিত ক্ষেত্রসমূহে বর্ণিত সমস্যার কারণে যৌক্তিক সংজ্ঞা নির্দেশ করা সম্ভব হয় না। এগুলো হলো যৌক্তিক সংজ্ঞার সীমা।</dc:title>
  <dc:creator>Windows User</dc:creator>
  <cp:lastModifiedBy>Windows User</cp:lastModifiedBy>
  <cp:revision>38</cp:revision>
  <dcterms:created xsi:type="dcterms:W3CDTF">2020-07-22T15:25:27Z</dcterms:created>
  <dcterms:modified xsi:type="dcterms:W3CDTF">2020-11-28T16:52:14Z</dcterms:modified>
</cp:coreProperties>
</file>