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912" r:id="rId2"/>
    <p:sldMasterId id="2147483804" r:id="rId3"/>
  </p:sldMasterIdLst>
  <p:notesMasterIdLst>
    <p:notesMasterId r:id="rId28"/>
  </p:notesMasterIdLst>
  <p:sldIdLst>
    <p:sldId id="476" r:id="rId4"/>
    <p:sldId id="517" r:id="rId5"/>
    <p:sldId id="518" r:id="rId6"/>
    <p:sldId id="541" r:id="rId7"/>
    <p:sldId id="490" r:id="rId8"/>
    <p:sldId id="502" r:id="rId9"/>
    <p:sldId id="530" r:id="rId10"/>
    <p:sldId id="503" r:id="rId11"/>
    <p:sldId id="504" r:id="rId12"/>
    <p:sldId id="542" r:id="rId13"/>
    <p:sldId id="505" r:id="rId14"/>
    <p:sldId id="510" r:id="rId15"/>
    <p:sldId id="512" r:id="rId16"/>
    <p:sldId id="513" r:id="rId17"/>
    <p:sldId id="514" r:id="rId18"/>
    <p:sldId id="515" r:id="rId19"/>
    <p:sldId id="538" r:id="rId20"/>
    <p:sldId id="522" r:id="rId21"/>
    <p:sldId id="523" r:id="rId22"/>
    <p:sldId id="526" r:id="rId23"/>
    <p:sldId id="540" r:id="rId24"/>
    <p:sldId id="543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0000CC"/>
    <a:srgbClr val="FF9900"/>
    <a:srgbClr val="FFFFCC"/>
    <a:srgbClr val="000000"/>
    <a:srgbClr val="BB5181"/>
    <a:srgbClr val="B0C7E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77966" autoAdjust="0"/>
  </p:normalViewPr>
  <p:slideViewPr>
    <p:cSldViewPr>
      <p:cViewPr>
        <p:scale>
          <a:sx n="50" d="100"/>
          <a:sy n="50" d="100"/>
        </p:scale>
        <p:origin x="-135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24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97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sz="1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 ভাঙন সম্পর্কিত</a:t>
            </a:r>
            <a:r>
              <a:rPr lang="bn-BD" sz="1200" baseline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কিছু তথ্য দেয়া হয়েছে। শিক্ষক মৌখিকভাবে আরো কিছু বর্ণনা করতে পারেন।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3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0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55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3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3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5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7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97A8-DF3F-4E90-8624-2604965744F8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28-Nov-20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707667"/>
            <a:ext cx="8610600" cy="536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57400" y="117354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7"/>
            <a:ext cx="9144000" cy="92813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n w="11430"/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n w="11430"/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n w="11430"/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BD" dirty="0">
                <a:ln w="11430"/>
                <a:latin typeface="NikoshBAN" pitchFamily="2" charset="0"/>
                <a:cs typeface="NikoshBAN" pitchFamily="2" charset="0"/>
              </a:rPr>
              <a:t>ঘূর্ণিঝড় ও জলোচ্ছ্বাসের ক্ষয়ক্ষতি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33400" y="1050369"/>
            <a:ext cx="4267200" cy="1916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২০১৩ সালের ১৬ই মে নোয়াখালী-চট্টগ্রাম উপকূলে জলোচ্ছ্বাসের ঘূর্ণিঝড় 'মাহাসেন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5275" y="2647950"/>
            <a:ext cx="4743450" cy="19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০১৫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সালের ৩০শে জুলাই চট্টগ্রাম-কক্সবাজার উপকূলে ৫-৭ ফুট উচ্চতার ঘূর্ণিঝড় 'কোমেন'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5750" y="4724400"/>
            <a:ext cx="451485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০১৬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সালের ২১শে মে বরিশাল-চট্টগ্রাম উপকূলে ৪-৫ ফুট উচ্চতার ঘূর্ণিঝড় 'রোয়ানু'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pic>
        <p:nvPicPr>
          <p:cNvPr id="1026" name="Picture 2" descr="C:\Users\pc\Desktop\চকমাদের ছবি\download (4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7" y="1295400"/>
            <a:ext cx="3262315" cy="149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চকমাদের ছবি\download (4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8" y="2948285"/>
            <a:ext cx="32623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esktop\চকমাদের ছবি\download (3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7" y="4648200"/>
            <a:ext cx="3262313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133600" y="304800"/>
            <a:ext cx="54102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ও জলোচ্ছ্বাসে করণীয়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3657600"/>
            <a:ext cx="3276600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581400"/>
            <a:ext cx="3943219" cy="2133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81000" y="6019800"/>
            <a:ext cx="8458200" cy="5710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প্রস্তুতি নিয়ে ঘূর্ণিঝড় আশ্রয়কেন্দ্র ও নিরাপদ স্থানে আশ্রয় নিতে হবে।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743581" y="914400"/>
            <a:ext cx="3885938" cy="2438400"/>
          </a:xfrm>
          <a:prstGeom prst="cloudCallout">
            <a:avLst>
              <a:gd name="adj1" fmla="val -55907"/>
              <a:gd name="adj2" fmla="val 2548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ঘূর্ণিঝড়ের আগে সাধারণত আবহাওয়া অফিস থেকে আবহাওয়া সংক্রান্ত পূর্বাভাস ও সতর্কবাণী প্রচার করা হয়।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9500"/>
            <a:ext cx="3200400" cy="2132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8388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895600" y="304800"/>
            <a:ext cx="32766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239000" cy="4053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33600" y="5953780"/>
            <a:ext cx="563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বাংলাদেশে প্রতি বছরই কম</a:t>
            </a:r>
            <a:r>
              <a:rPr lang="en-US" sz="2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বেশি বন্যা হয়।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1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90600"/>
            <a:ext cx="4337757" cy="556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 rot="1812445">
            <a:off x="5748301" y="3741747"/>
            <a:ext cx="107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পদ্মা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5296152" y="2232938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যমুনা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8110485">
            <a:off x="6808599" y="2988074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মেঘনা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3" y="971280"/>
            <a:ext cx="3069130" cy="2305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Frame 9"/>
          <p:cNvSpPr/>
          <p:nvPr/>
        </p:nvSpPr>
        <p:spPr>
          <a:xfrm>
            <a:off x="2895600" y="304800"/>
            <a:ext cx="32766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 হওয়ার কারণ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444657"/>
            <a:ext cx="4044242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বাংলাদেশের প্রধান তিনটি নদী- পদ্মা, মেঘনা ও যমুনাসহ প্রায় সকল নদীরই উৎস ভারতে। এসব নদী হিমালয়ের বরফগলা ও উজানে বৃষ্টিপাতের ফলে সৃষ্ট বিপুল পানি বাংলাদেশের উপর দিয়ে প্রবাহিত হয়ে বঙ্গোপসাগরে পতিত হয়।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55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-fall-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022" y="1092417"/>
            <a:ext cx="3177722" cy="23622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57599"/>
            <a:ext cx="3505200" cy="2911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Frame 3"/>
          <p:cNvSpPr/>
          <p:nvPr/>
        </p:nvSpPr>
        <p:spPr>
          <a:xfrm>
            <a:off x="2895600" y="304800"/>
            <a:ext cx="32766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 হওয়ার কারণ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169763"/>
            <a:ext cx="4427755" cy="2487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638300" y="187068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ফেপে</a:t>
            </a:r>
            <a:r>
              <a:rPr lang="en-US" sz="280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ওঠে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1371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 পানি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41529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019800" y="3886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 থেকে নেমে আসা পানি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427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বন্যা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97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895600" y="304800"/>
            <a:ext cx="32766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ভাবে বন্যা হয়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8"/>
          <a:stretch/>
        </p:blipFill>
        <p:spPr>
          <a:xfrm>
            <a:off x="3223260" y="990571"/>
            <a:ext cx="2720340" cy="22860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990600"/>
            <a:ext cx="2720340" cy="2279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5"/>
          <a:stretch/>
        </p:blipFill>
        <p:spPr>
          <a:xfrm>
            <a:off x="6096000" y="990571"/>
            <a:ext cx="2720340" cy="2279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89095"/>
            <a:ext cx="3581400" cy="2012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26130" y="326990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পলি জমে নদী ভরাট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66460" y="3286780"/>
            <a:ext cx="294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ধারণ ক্ষমতা কমে যায়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26320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সাথে পলি মাটি বয়ে চলে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939135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বন্যার সৃষ্টি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80533"/>
            <a:ext cx="3611880" cy="2029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371600" y="5867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11430"/>
                <a:latin typeface="NikoshBAN" pitchFamily="2" charset="0"/>
                <a:cs typeface="NikoshBAN" pitchFamily="2" charset="0"/>
              </a:rPr>
              <a:t>নদি</a:t>
            </a:r>
            <a:r>
              <a:rPr lang="en-US" sz="24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/>
                <a:latin typeface="NikoshBAN" pitchFamily="2" charset="0"/>
                <a:cs typeface="NikoshBAN" pitchFamily="2" charset="0"/>
              </a:rPr>
              <a:t>ভাঙ্গন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28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895600" y="304800"/>
            <a:ext cx="32766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বন্যার ক্ষয়ক্ষতি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5"/>
          <a:stretch/>
        </p:blipFill>
        <p:spPr>
          <a:xfrm>
            <a:off x="6096000" y="990569"/>
            <a:ext cx="2667000" cy="22573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" y="990570"/>
            <a:ext cx="2697480" cy="22573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990570"/>
            <a:ext cx="2697480" cy="2272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3838606"/>
            <a:ext cx="2697480" cy="22573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" y="3810000"/>
            <a:ext cx="2697480" cy="2257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326130" y="326990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সম্পদের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66460" y="3286780"/>
            <a:ext cx="294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 ফসলহানি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263206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ও ঘরবাড়ির ক্ষতি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6167735"/>
            <a:ext cx="26898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মানুষের বেকারত্ব বৃদ্ধি পায়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6096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খাদ্যাভাব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096000" y="3838606"/>
            <a:ext cx="2697480" cy="22573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১৯৮৮, ১৯৯৮, ২০০৪ ও ২০০৭ সালে এদেশে বড় আকারের বন্যা হয়েছিল। বন্যা একেবারে প্রতিরোধ করা সম্ভব না হলেও ক্ষয়ক্ষতি কমানো সম্ভব।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37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22" y="5906869"/>
            <a:ext cx="8610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1430"/>
                <a:latin typeface="NikoshBAN" pitchFamily="2" charset="0"/>
                <a:cs typeface="NikoshBAN" pitchFamily="2" charset="0"/>
              </a:rPr>
              <a:t>কীভাবে বন্যার ক্ষয়ক্ষতি কমানো যেতে পারে তা ব্যাখ্যা কর।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৭ মিনিট</a:t>
            </a:r>
          </a:p>
        </p:txBody>
      </p:sp>
      <p:pic>
        <p:nvPicPr>
          <p:cNvPr id="5" name="Picture 4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524000"/>
            <a:ext cx="4191000" cy="35052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5632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800600" y="304800"/>
            <a:ext cx="2438400" cy="4572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 ভাঙন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" b="8643"/>
          <a:stretch/>
        </p:blipFill>
        <p:spPr>
          <a:xfrm>
            <a:off x="381000" y="423949"/>
            <a:ext cx="3962400" cy="3386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6"/>
          <a:stretch/>
        </p:blipFill>
        <p:spPr>
          <a:xfrm>
            <a:off x="4724400" y="3048000"/>
            <a:ext cx="3962400" cy="3386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8200" y="1828800"/>
            <a:ext cx="4191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প্রতি বছর বিশেষ করে বর্ষা মৌসুমে </a:t>
            </a:r>
            <a:r>
              <a:rPr lang="bn-BD" sz="2800" dirty="0">
                <a:ln w="11430"/>
                <a:latin typeface="NikoshBAN" pitchFamily="2" charset="0"/>
                <a:cs typeface="NikoshBAN" pitchFamily="2" charset="0"/>
              </a:rPr>
              <a:t>নদী </a:t>
            </a:r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ভাঙন দেখা দেয়।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4191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11430"/>
                <a:latin typeface="NikoshBAN" pitchFamily="2" charset="0"/>
                <a:cs typeface="NikoshBAN" pitchFamily="2" charset="0"/>
              </a:rPr>
              <a:t>নদী </a:t>
            </a:r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ভাঙন বাংলাদেশের </a:t>
            </a:r>
            <a:r>
              <a:rPr lang="bn-BD" sz="2800" dirty="0">
                <a:ln w="11430"/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নিয়মিত দুর্যোগ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25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133600" y="304800"/>
            <a:ext cx="4724400" cy="533400"/>
          </a:xfrm>
          <a:prstGeom prst="frame">
            <a:avLst/>
          </a:prstGeom>
          <a:solidFill>
            <a:srgbClr val="0000CC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 ভাঙনের কারণ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4"/>
          <a:stretch/>
        </p:blipFill>
        <p:spPr>
          <a:xfrm>
            <a:off x="4991100" y="927796"/>
            <a:ext cx="3619500" cy="2272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27795"/>
            <a:ext cx="3619500" cy="2272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78730" y="3346103"/>
            <a:ext cx="336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ঘনঘন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বাঁক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172200"/>
            <a:ext cx="401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তীব্র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স্রোত পাড়ে এসে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339406"/>
            <a:ext cx="363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গতিপথ আঁকাবাঁকা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9327" y="6172199"/>
            <a:ext cx="342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গতিপথ পরিবর্তন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3876348"/>
            <a:ext cx="363562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76348"/>
            <a:ext cx="3619500" cy="2249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2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0400" y="381000"/>
            <a:ext cx="5562600" cy="32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সপ্তম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২৭/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05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20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3962400"/>
            <a:ext cx="8382000" cy="2743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ফিরোজা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মুহসিন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খুলনা।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37143"/>
            <a:ext cx="1884552" cy="1414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762000" y="381000"/>
            <a:ext cx="2057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133600" y="304800"/>
            <a:ext cx="4724400" cy="533400"/>
          </a:xfrm>
          <a:prstGeom prst="frame">
            <a:avLst/>
          </a:prstGeom>
          <a:solidFill>
            <a:srgbClr val="0000CC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 ভাঙনের কারণ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5340" y="6104929"/>
            <a:ext cx="373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পাড়ে পর্যাপ্ত গাছপালা না থাকা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799" y="6167735"/>
            <a:ext cx="367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বাঁধ দিয়ে নদী শাসন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3742729"/>
            <a:ext cx="3622158" cy="2272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2"/>
          <a:stretch/>
        </p:blipFill>
        <p:spPr>
          <a:xfrm>
            <a:off x="4693885" y="3742729"/>
            <a:ext cx="3611915" cy="2272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838200" y="3210252"/>
            <a:ext cx="3429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দুর্বল গঠন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914400"/>
            <a:ext cx="3597409" cy="2219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84" y="930015"/>
            <a:ext cx="3611915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4693884" y="3210252"/>
            <a:ext cx="35738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ভরাট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38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0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200400" cy="6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19800" y="1066800"/>
            <a:ext cx="2286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৮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648200"/>
            <a:ext cx="8534400" cy="190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ভাঙ্গন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3705"/>
            <a:ext cx="4362400" cy="3267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070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600" b="1" dirty="0">
                <a:latin typeface="NikoshBAN" pitchFamily="2" charset="0"/>
                <a:cs typeface="NikoshBAN" pitchFamily="2" charset="0"/>
              </a:rPr>
            </a:b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1524000" y="1752600"/>
            <a:ext cx="6324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।সিডরে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33400" y="3429000"/>
            <a:ext cx="8382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অধিকাংশ নদনদী কোন পর্বত থেকে সৃষ্ট?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33400" y="5334000"/>
            <a:ext cx="7848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নদী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ভরাট কীভাবে নদী ভাঙনের জন্য দায়ী?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05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0933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63246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5799" y="5105400"/>
            <a:ext cx="7848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দূর্যোগে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1209675"/>
            <a:ext cx="5895975" cy="4438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38400" y="1371600"/>
            <a:ext cx="4343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1000" y="304800"/>
            <a:ext cx="8382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ঘূর্ণিঝড়, জলোচ্ছ্বাস, বন্যা ও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 ভাঙন বুঝানো হয়েছে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04800" y="6019800"/>
            <a:ext cx="8610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দিয়ে কী বুঝানো হয়েছে?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জলবায়ু পরিবর্তনের ফলে সৃষ্ট দুর্যোগ  </a:t>
            </a:r>
            <a:endParaRPr lang="en-US" sz="3200" b="1" u="sng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angladesh-Floods.jpg"/>
          <p:cNvPicPr>
            <a:picLocks noChangeAspect="1"/>
          </p:cNvPicPr>
          <p:nvPr/>
        </p:nvPicPr>
        <p:blipFill>
          <a:blip r:embed="rId3"/>
          <a:srcRect b="6383"/>
          <a:stretch>
            <a:fillRect/>
          </a:stretch>
        </p:blipFill>
        <p:spPr>
          <a:xfrm>
            <a:off x="4953000" y="3552108"/>
            <a:ext cx="3581400" cy="2239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49" y="1113709"/>
            <a:ext cx="2989301" cy="2239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1143000"/>
            <a:ext cx="347472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23" y="3552109"/>
            <a:ext cx="3364754" cy="2239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228600" y="5943600"/>
            <a:ext cx="8686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এগুলোকে এক কথায় কি বলতে পারি?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943600"/>
            <a:ext cx="86868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এগুলোকে এক কথায় দুর্যোগ বলতে পারি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2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66801"/>
            <a:ext cx="4800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324600" cy="2667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l"/>
            <a:r>
              <a:rPr lang="en-US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ঘূর্ণিঝড় </a:t>
            </a:r>
            <a:r>
              <a:rPr lang="bn-BD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জলোচ্ছ্বাস ব্যাখ্যা করতে পারবে।</a:t>
            </a: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ঘূর্ণিঝড় </a:t>
            </a:r>
            <a:r>
              <a:rPr lang="bn-BD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জলোচ্ছ্বাসের প্রভাব বর্ণনা করতে পারবে।</a:t>
            </a: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  <a:p>
            <a:pPr lvl="0" algn="l"/>
            <a:r>
              <a:rPr lang="en-US" dirty="0" smtClean="0">
                <a:solidFill>
                  <a:srgbClr val="7030A0"/>
                </a:solidFill>
              </a:rPr>
              <a:t>৩।</a:t>
            </a:r>
            <a:r>
              <a:rPr lang="bn-BD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BD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বন্যার প্রভাব উল্লেখ করতে পারবে।</a:t>
            </a: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  <a:p>
            <a:pPr lvl="0" algn="l"/>
            <a:r>
              <a:rPr lang="en-US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 </a:t>
            </a:r>
            <a:r>
              <a:rPr lang="bn-BD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ভাঙনের কারণ ও ফলাফল বিশ্লেষণ করতে পারবে।</a:t>
            </a: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6"/>
          <a:stretch/>
        </p:blipFill>
        <p:spPr>
          <a:xfrm>
            <a:off x="228600" y="228600"/>
            <a:ext cx="8715632" cy="6400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5695" y="228600"/>
            <a:ext cx="8708536" cy="6400800"/>
            <a:chOff x="997075" y="1483257"/>
            <a:chExt cx="7947156" cy="5146143"/>
          </a:xfrm>
        </p:grpSpPr>
        <p:pic>
          <p:nvPicPr>
            <p:cNvPr id="3" name="Picture 2" descr="sunshine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l="11607" t="11905"/>
            <a:stretch>
              <a:fillRect/>
            </a:stretch>
          </p:blipFill>
          <p:spPr>
            <a:xfrm>
              <a:off x="997075" y="1483257"/>
              <a:ext cx="7947156" cy="51461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342467" y="2590800"/>
              <a:ext cx="4724400" cy="42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সূর্য তাপে বাতাস হালকা হয়ে উপরে উঠে যায়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Up Arrow 1"/>
          <p:cNvSpPr/>
          <p:nvPr/>
        </p:nvSpPr>
        <p:spPr>
          <a:xfrm>
            <a:off x="2971800" y="3200400"/>
            <a:ext cx="1828800" cy="12954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ood-morning-sunshine_306.jpg"/>
          <p:cNvPicPr>
            <a:picLocks noChangeAspect="1"/>
          </p:cNvPicPr>
          <p:nvPr/>
        </p:nvPicPr>
        <p:blipFill>
          <a:blip r:embed="rId6"/>
          <a:srcRect l="22800" t="18768" r="24400" b="28379"/>
          <a:stretch>
            <a:fillRect/>
          </a:stretch>
        </p:blipFill>
        <p:spPr>
          <a:xfrm rot="19674723">
            <a:off x="370353" y="395117"/>
            <a:ext cx="1253445" cy="1181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628900" y="510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নিম্নচাপের সৃষ্টি </a:t>
            </a:r>
            <a:endParaRPr lang="en-US" sz="2800" dirty="0"/>
          </a:p>
        </p:txBody>
      </p:sp>
      <p:sp>
        <p:nvSpPr>
          <p:cNvPr id="12" name="Up Arrow 11"/>
          <p:cNvSpPr/>
          <p:nvPr/>
        </p:nvSpPr>
        <p:spPr>
          <a:xfrm rot="17572115">
            <a:off x="9760168" y="5219700"/>
            <a:ext cx="1828800" cy="12954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4523980">
            <a:off x="-1943100" y="5219700"/>
            <a:ext cx="1828800" cy="12954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28600" y="342389"/>
            <a:ext cx="8915400" cy="6263198"/>
            <a:chOff x="228600" y="559140"/>
            <a:chExt cx="8715631" cy="604644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5" y="559140"/>
              <a:ext cx="8698026" cy="571590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8600" y="5867400"/>
              <a:ext cx="8686800" cy="738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ame 15"/>
          <p:cNvSpPr/>
          <p:nvPr/>
        </p:nvSpPr>
        <p:spPr>
          <a:xfrm>
            <a:off x="2362200" y="304800"/>
            <a:ext cx="4038600" cy="10668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4.44444E-6 L 0.47083 -0.122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45069 -0.133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638478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350" y="5725180"/>
            <a:ext cx="809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অধিকাংশ ঘূর্ণিঝড় হয় বঙ্গোপসাগরে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714678" cy="6400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0" y="906084"/>
            <a:ext cx="3889250" cy="23705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Curved Down Arrow 11"/>
          <p:cNvSpPr/>
          <p:nvPr/>
        </p:nvSpPr>
        <p:spPr>
          <a:xfrm rot="19232499">
            <a:off x="3270711" y="2241634"/>
            <a:ext cx="1559850" cy="780673"/>
          </a:xfrm>
          <a:prstGeom prst="curvedDownArrow">
            <a:avLst>
              <a:gd name="adj1" fmla="val 37054"/>
              <a:gd name="adj2" fmla="val 97273"/>
              <a:gd name="adj3" fmla="val 69856"/>
            </a:avLst>
          </a:prstGeom>
          <a:solidFill>
            <a:srgbClr val="00206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339" y="533400"/>
            <a:ext cx="3415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সমুদ্রে সৃষ্ট নিম্ন চাপ ও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ঝড়ের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ফলে সমুদ্রের লোনা জল বিশাল উচ্চতায় নিয়ে ও তীব্রবেগে উপকূলের জলভাগকে প্লাবিত করে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ফলে সৃষ্টি হয়-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5800" y="3466111"/>
            <a:ext cx="3959350" cy="2919551"/>
            <a:chOff x="762000" y="3466111"/>
            <a:chExt cx="3959350" cy="29195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466111"/>
              <a:ext cx="3959350" cy="291955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880241" y="4429780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নিম্ন</a:t>
              </a:r>
              <a:r>
                <a:rPr lang="en-US" sz="28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endParaRPr lang="en-US" sz="2800" dirty="0">
                <a:solidFill>
                  <a:srgbClr val="FF0066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32475" y="21328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45150" y="3429000"/>
            <a:ext cx="3889250" cy="2956662"/>
            <a:chOff x="4721350" y="3429000"/>
            <a:chExt cx="3889250" cy="29566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350" y="3429000"/>
              <a:ext cx="3889250" cy="295666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5257800" y="4419600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2060"/>
                  </a:solidFill>
                </a:rPr>
                <a:t>উত্তাল</a:t>
              </a: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</a:rPr>
                <a:t>সমুদ্র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5800" y="885602"/>
            <a:ext cx="3962400" cy="2218944"/>
            <a:chOff x="762000" y="885602"/>
            <a:chExt cx="3962400" cy="221894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885602"/>
              <a:ext cx="3962400" cy="2218944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1219200" y="2210782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n w="11430"/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n w="11430"/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জলোচ্ছ্বাস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6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486400"/>
            <a:ext cx="8610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ঘূর্ণিঝড়ে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ক্ষয়ক্ষতি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85943"/>
            <a:ext cx="4160852" cy="3105113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455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133600" y="228600"/>
            <a:ext cx="47244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ও জলোচ্ছ্বাসের প্রভাব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3103"/>
            <a:ext cx="3657600" cy="2439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52246"/>
            <a:ext cx="3657600" cy="2472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0" y="3850950"/>
            <a:ext cx="3672840" cy="239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13103"/>
            <a:ext cx="3657600" cy="2439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990600" y="2829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গবাদি পশুর প্রাণহানি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2819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মানুষের প্রাণহানি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499538" y="391138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ফসলের ক্ষয়ক্ষতি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123293" y="391138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ঘর বাড়ির ক্ষয়ক্ষতি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05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133600" y="304800"/>
            <a:ext cx="66294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ঘূর্ণিঝড় ও জলোচ্ছ্বাসের ক্ষয়ক্ষতি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381000" y="914400"/>
            <a:ext cx="2743200" cy="1752600"/>
          </a:xfrm>
          <a:prstGeom prst="rightArrowCallou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১২ নভেম্বর এ ঘূর্ণিঝড়ে </a:t>
            </a:r>
            <a:r>
              <a:rPr lang="bn-BD" sz="240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ক্ষয়ক্ষতি</a:t>
            </a:r>
            <a:r>
              <a:rPr lang="bn-BD" sz="2400" dirty="0" smtClean="0">
                <a:solidFill>
                  <a:schemeClr val="bg1"/>
                </a:solidFill>
              </a:rPr>
              <a:t>--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914400"/>
            <a:ext cx="55626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 ১২ লক্ষ মানুষের মৃত্যু হয়।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381000" y="2819400"/>
            <a:ext cx="2743200" cy="1752600"/>
          </a:xfrm>
          <a:prstGeom prst="rightArrowCallou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২০০৭ </a:t>
            </a:r>
            <a:r>
              <a:rPr lang="bn-BD" sz="2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bn-BD" sz="2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নভেম্বর এ সিডরে </a:t>
            </a:r>
            <a:r>
              <a:rPr lang="bn-BD" sz="2400" dirty="0">
                <a:ln w="11430"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ক্ষয়ক্ষতি</a:t>
            </a:r>
            <a:r>
              <a:rPr lang="bn-BD" sz="2400" dirty="0">
                <a:solidFill>
                  <a:srgbClr val="FF0066"/>
                </a:solidFill>
              </a:rPr>
              <a:t>--</a:t>
            </a:r>
            <a:r>
              <a:rPr lang="bn-BD" sz="2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2819400"/>
            <a:ext cx="5562600" cy="1752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২৮টি জেলায় প্রায় ৩০ লক্ষ মানুষ ক্ষতিগ্রস্ত হয়েছিল।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381000" y="4724400"/>
            <a:ext cx="2743200" cy="1752600"/>
          </a:xfrm>
          <a:prstGeom prst="rightArrowCallou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২০০৯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মে ঘটে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আইলায় </a:t>
            </a:r>
            <a:r>
              <a:rPr lang="bn-BD" sz="24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ক্ষয়ক্ষতি</a:t>
            </a:r>
            <a:r>
              <a:rPr lang="bn-BD" sz="2400" dirty="0">
                <a:solidFill>
                  <a:schemeClr val="tx1"/>
                </a:solidFill>
              </a:rPr>
              <a:t>--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4724400"/>
            <a:ext cx="5562600" cy="175260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মানুষ, পশুপাখি, ফসল ও ঘরবাড়ির ব্যাপক ক্ষয়ক্ষতি হয়েছিল।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11183</TotalTime>
  <Words>600</Words>
  <Application>Microsoft Office PowerPoint</Application>
  <PresentationFormat>On-screen Show (4:3)</PresentationFormat>
  <Paragraphs>123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 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বাংলাদেশে ঘূর্ণিঝড় ও জলোচ্ছ্বাসের ক্ষয়ক্ষতি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pc</cp:lastModifiedBy>
  <cp:revision>1026</cp:revision>
  <dcterms:created xsi:type="dcterms:W3CDTF">2014-05-19T06:43:56Z</dcterms:created>
  <dcterms:modified xsi:type="dcterms:W3CDTF">2020-11-28T17:25:13Z</dcterms:modified>
</cp:coreProperties>
</file>