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75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0"/>
            <a:ext cx="12052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25" y="3709851"/>
            <a:ext cx="4562535" cy="3148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24" y="235131"/>
            <a:ext cx="4562535" cy="33342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38252" y="235131"/>
            <a:ext cx="4728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ban "/>
              </a:rPr>
              <a:t>পাশের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ছবি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দুটিতে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কি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দেখতে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পারছো</a:t>
            </a:r>
            <a:r>
              <a:rPr lang="en-US" sz="3200" dirty="0" smtClean="0">
                <a:latin typeface="Nikosban "/>
              </a:rPr>
              <a:t>? </a:t>
            </a:r>
            <a:endParaRPr lang="en-US" sz="3200" dirty="0">
              <a:latin typeface="Nikosban 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338252" y="267321"/>
            <a:ext cx="4441371" cy="104502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ban "/>
              </a:rPr>
              <a:t>অনইচ্ছা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স্বতেও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দেশ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ছেড়ে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অন্যত্র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চলে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যেতে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হচ্ছে</a:t>
            </a:r>
            <a:r>
              <a:rPr lang="en-US" sz="2400" dirty="0" smtClean="0">
                <a:latin typeface="Nikosban "/>
              </a:rPr>
              <a:t> </a:t>
            </a:r>
            <a:endParaRPr lang="en-US" sz="2400" dirty="0">
              <a:latin typeface="Nikosban 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5211" y="2067146"/>
            <a:ext cx="6191795" cy="4629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Nikosban "/>
              </a:rPr>
              <a:t>বলপূর্বক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অভিবাসনঃ</a:t>
            </a:r>
            <a:r>
              <a:rPr lang="en-US" sz="3200" dirty="0" smtClean="0">
                <a:latin typeface="Nikosban 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প্রত্যক্ষ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রাজনৈতিক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চাপের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মুখে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কিংবা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পরোক্ষভাবে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অর্থনৈতিক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ও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সামাজিক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চাপ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সৃষ্টির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ফলে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মানুষ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বাধ্য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হয়ে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যে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অভিগমন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করে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তাকে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বলপূর্বক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অভিবাসন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বলে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। 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যেমনঃ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গৃহ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যুদ্ধ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,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সাম্প্রদায়িক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বৈষম্য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ইত্যাদি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। </a:t>
            </a:r>
            <a:endParaRPr lang="en-US" sz="2800" dirty="0">
              <a:solidFill>
                <a:srgbClr val="C00000"/>
              </a:solidFill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70437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8389" y="953589"/>
            <a:ext cx="326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Nikosban "/>
              </a:rPr>
              <a:t>দলীয়</a:t>
            </a:r>
            <a:r>
              <a:rPr lang="en-US" sz="4000" b="1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ban "/>
              </a:rPr>
              <a:t>কাজ</a:t>
            </a:r>
            <a:r>
              <a:rPr lang="en-US" sz="4000" b="1" dirty="0" smtClean="0">
                <a:solidFill>
                  <a:srgbClr val="C00000"/>
                </a:solidFill>
                <a:latin typeface="Nikosban "/>
              </a:rPr>
              <a:t> </a:t>
            </a:r>
            <a:endParaRPr lang="en-US" sz="4000" b="1" dirty="0">
              <a:solidFill>
                <a:srgbClr val="C00000"/>
              </a:solidFill>
              <a:latin typeface="Nikosban 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4377" y="3122023"/>
            <a:ext cx="8778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Nikosban "/>
              </a:rPr>
              <a:t>অভিবাসনের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কি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কি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কারন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থাকতে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পারে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তার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একটি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তালিকা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কর</a:t>
            </a:r>
            <a:r>
              <a:rPr lang="en-US" sz="3200" dirty="0" smtClean="0">
                <a:latin typeface="Nikosban "/>
              </a:rPr>
              <a:t> ।</a:t>
            </a:r>
            <a:endParaRPr lang="en-US" sz="32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133764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31" y="130629"/>
            <a:ext cx="6801440" cy="50945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1504946" y="542110"/>
            <a:ext cx="2573383" cy="1188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ban "/>
              </a:rPr>
              <a:t>অভিবাসনের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কারন</a:t>
            </a:r>
            <a:endParaRPr lang="en-US" sz="2400" dirty="0">
              <a:latin typeface="Nikosban 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79869" y="1685110"/>
            <a:ext cx="748985" cy="1188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94147" y="1547950"/>
            <a:ext cx="735850" cy="1188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9105" y="3122023"/>
            <a:ext cx="1679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ban "/>
              </a:rPr>
              <a:t>আকর্ষণ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মূলক</a:t>
            </a:r>
            <a:r>
              <a:rPr lang="en-US" sz="3200" dirty="0" smtClean="0">
                <a:latin typeface="Nikosban "/>
              </a:rPr>
              <a:t>  </a:t>
            </a:r>
            <a:endParaRPr lang="en-US" sz="3200" dirty="0">
              <a:latin typeface="Nikosban 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3864" y="3030583"/>
            <a:ext cx="1724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ban "/>
              </a:rPr>
              <a:t>বিকর্ষণ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মূলক</a:t>
            </a:r>
            <a:r>
              <a:rPr lang="en-US" sz="3200" dirty="0" smtClean="0">
                <a:latin typeface="Nikosban "/>
              </a:rPr>
              <a:t>  </a:t>
            </a:r>
            <a:endParaRPr lang="en-US" sz="32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27679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8578" y="713293"/>
            <a:ext cx="448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ban "/>
              </a:rPr>
              <a:t>আকর্ষণ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মূলক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কারনঃ</a:t>
            </a:r>
            <a:r>
              <a:rPr lang="en-US" sz="3200" dirty="0" smtClean="0">
                <a:latin typeface="Nikosban "/>
              </a:rPr>
              <a:t>- </a:t>
            </a:r>
            <a:endParaRPr lang="en-US" sz="3200" dirty="0">
              <a:latin typeface="Nikosban 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895" y="1955468"/>
            <a:ext cx="8438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ban "/>
              </a:rPr>
              <a:t>১। </a:t>
            </a:r>
            <a:r>
              <a:rPr lang="en-US" sz="2800" dirty="0" err="1" smtClean="0">
                <a:latin typeface="Nikosban "/>
              </a:rPr>
              <a:t>আত্মীয়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স্বজন</a:t>
            </a:r>
            <a:r>
              <a:rPr lang="en-US" sz="2800" dirty="0" smtClean="0">
                <a:latin typeface="Nikosban "/>
              </a:rPr>
              <a:t> ও </a:t>
            </a:r>
            <a:r>
              <a:rPr lang="en-US" sz="2800" dirty="0" err="1" smtClean="0">
                <a:latin typeface="Nikosban "/>
              </a:rPr>
              <a:t>নিজ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গোষ্ঠীভূক্ত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জনগনের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নৈকট্য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লাভ</a:t>
            </a:r>
            <a:r>
              <a:rPr lang="en-US" sz="2800" dirty="0" smtClean="0">
                <a:latin typeface="Nikosban "/>
              </a:rPr>
              <a:t>  </a:t>
            </a:r>
            <a:endParaRPr lang="en-US" sz="2800" dirty="0">
              <a:latin typeface="Nikosban 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35" y="326251"/>
            <a:ext cx="2623185" cy="17487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92331" y="3415843"/>
            <a:ext cx="7236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ban "/>
              </a:rPr>
              <a:t>২। </a:t>
            </a:r>
            <a:r>
              <a:rPr lang="en-US" sz="2800" dirty="0" err="1" smtClean="0">
                <a:latin typeface="Nikosban "/>
              </a:rPr>
              <a:t>কর্মস্থান</a:t>
            </a:r>
            <a:r>
              <a:rPr lang="en-US" sz="2800" dirty="0" smtClean="0">
                <a:latin typeface="Nikosban "/>
              </a:rPr>
              <a:t> ও </a:t>
            </a:r>
            <a:r>
              <a:rPr lang="en-US" sz="2800" dirty="0" err="1" smtClean="0">
                <a:latin typeface="Nikosban "/>
              </a:rPr>
              <a:t>অধিকতর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আর্থিক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সুযোগ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সুবিধা</a:t>
            </a:r>
            <a:r>
              <a:rPr lang="en-US" sz="2800" dirty="0" smtClean="0">
                <a:latin typeface="Nikosban "/>
              </a:rPr>
              <a:t> </a:t>
            </a:r>
            <a:endParaRPr lang="en-US" sz="2800" dirty="0">
              <a:latin typeface="Nikosban 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87" y="2841643"/>
            <a:ext cx="2521133" cy="16716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331" y="5433888"/>
            <a:ext cx="6570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ban "/>
              </a:rPr>
              <a:t>৩। </a:t>
            </a:r>
            <a:r>
              <a:rPr lang="en-US" sz="2800" dirty="0" err="1" smtClean="0">
                <a:latin typeface="Nikosban "/>
              </a:rPr>
              <a:t>শিক্ষা</a:t>
            </a:r>
            <a:r>
              <a:rPr lang="en-US" sz="2800" dirty="0" smtClean="0">
                <a:latin typeface="Nikosban "/>
              </a:rPr>
              <a:t>, </a:t>
            </a:r>
            <a:r>
              <a:rPr lang="en-US" sz="2800" dirty="0" err="1" smtClean="0">
                <a:latin typeface="Nikosban "/>
              </a:rPr>
              <a:t>স্বাস্থ্য</a:t>
            </a:r>
            <a:r>
              <a:rPr lang="en-US" sz="2800" dirty="0" smtClean="0">
                <a:latin typeface="Nikosban "/>
              </a:rPr>
              <a:t> , </a:t>
            </a:r>
            <a:r>
              <a:rPr lang="en-US" sz="2800" dirty="0" err="1" smtClean="0">
                <a:latin typeface="Nikosban "/>
              </a:rPr>
              <a:t>গৃহ</a:t>
            </a:r>
            <a:r>
              <a:rPr lang="en-US" sz="2800" dirty="0" smtClean="0">
                <a:latin typeface="Nikosban "/>
              </a:rPr>
              <a:t>- </a:t>
            </a:r>
            <a:r>
              <a:rPr lang="en-US" sz="2800" dirty="0" err="1" smtClean="0">
                <a:latin typeface="Nikosban "/>
              </a:rPr>
              <a:t>সংস্থান</a:t>
            </a:r>
            <a:r>
              <a:rPr lang="en-US" sz="2800" dirty="0" smtClean="0">
                <a:latin typeface="Nikosban "/>
              </a:rPr>
              <a:t> ও </a:t>
            </a:r>
            <a:r>
              <a:rPr lang="en-US" sz="2800" dirty="0" err="1" smtClean="0">
                <a:latin typeface="Nikosban "/>
              </a:rPr>
              <a:t>সামাজিক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নিরাপত্তাগত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সুবিধা</a:t>
            </a:r>
            <a:r>
              <a:rPr lang="en-US" sz="2800" dirty="0" smtClean="0">
                <a:latin typeface="Nikosban "/>
              </a:rPr>
              <a:t> </a:t>
            </a:r>
            <a:endParaRPr lang="en-US" sz="2800" dirty="0">
              <a:latin typeface="Nikosban 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501" y="5133703"/>
            <a:ext cx="3157536" cy="155447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6159138" y="190284"/>
            <a:ext cx="2612363" cy="14948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ban "/>
              </a:rPr>
              <a:t>ছবি</a:t>
            </a:r>
            <a:r>
              <a:rPr lang="en-US" sz="2000" dirty="0" smtClean="0">
                <a:latin typeface="Nikosban "/>
              </a:rPr>
              <a:t> </a:t>
            </a:r>
            <a:r>
              <a:rPr lang="en-US" sz="2000" dirty="0" err="1" smtClean="0">
                <a:latin typeface="Nikosban "/>
              </a:rPr>
              <a:t>দেখে</a:t>
            </a:r>
            <a:r>
              <a:rPr lang="en-US" sz="2000" dirty="0" smtClean="0">
                <a:latin typeface="Nikosban "/>
              </a:rPr>
              <a:t> </a:t>
            </a:r>
            <a:r>
              <a:rPr lang="en-US" sz="2000" dirty="0" err="1" smtClean="0">
                <a:latin typeface="Nikosban "/>
              </a:rPr>
              <a:t>কারন</a:t>
            </a:r>
            <a:r>
              <a:rPr lang="en-US" sz="2000" dirty="0" smtClean="0">
                <a:latin typeface="Nikosban "/>
              </a:rPr>
              <a:t> </a:t>
            </a:r>
            <a:r>
              <a:rPr lang="en-US" sz="2000" dirty="0" err="1" smtClean="0">
                <a:latin typeface="Nikosban "/>
              </a:rPr>
              <a:t>গুলো</a:t>
            </a:r>
            <a:r>
              <a:rPr lang="en-US" sz="2000" dirty="0" smtClean="0">
                <a:latin typeface="Nikosban "/>
              </a:rPr>
              <a:t> </a:t>
            </a:r>
            <a:r>
              <a:rPr lang="bn-BD" sz="2000" dirty="0" smtClean="0">
                <a:latin typeface="Nikosban "/>
              </a:rPr>
              <a:t>চিহ্নিত</a:t>
            </a:r>
            <a:r>
              <a:rPr lang="bn-BD" sz="2000" dirty="0">
                <a:latin typeface="Nikosban "/>
              </a:rPr>
              <a:t> </a:t>
            </a:r>
            <a:r>
              <a:rPr lang="bn-BD" sz="2000" dirty="0" smtClean="0">
                <a:latin typeface="Nikosban "/>
              </a:rPr>
              <a:t>কর </a:t>
            </a:r>
            <a:endParaRPr lang="en-US" sz="24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172371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579" y="160338"/>
            <a:ext cx="4339919" cy="3144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utoShape 2" descr="C:\Users\DELL\Downloads\MEmu Download\marrige-191026085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579" y="3918856"/>
            <a:ext cx="4534817" cy="2847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14670" y="778665"/>
            <a:ext cx="5525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ban "/>
              </a:rPr>
              <a:t>৪।বিশেষ </a:t>
            </a:r>
            <a:r>
              <a:rPr lang="en-US" sz="2800" dirty="0" err="1" smtClean="0">
                <a:latin typeface="Nikosban "/>
              </a:rPr>
              <a:t>দক্ষতার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চাহিদা</a:t>
            </a:r>
            <a:r>
              <a:rPr lang="en-US" sz="2800" dirty="0" smtClean="0">
                <a:latin typeface="Nikosban "/>
              </a:rPr>
              <a:t> ও </a:t>
            </a:r>
            <a:r>
              <a:rPr lang="en-US" sz="2800" dirty="0" err="1" smtClean="0">
                <a:latin typeface="Nikosban "/>
              </a:rPr>
              <a:t>বাজারের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সুবিধা</a:t>
            </a:r>
            <a:r>
              <a:rPr lang="en-US" sz="2800" dirty="0" smtClean="0">
                <a:latin typeface="Nikosban "/>
              </a:rPr>
              <a:t> </a:t>
            </a:r>
            <a:endParaRPr lang="en-US" sz="2800" dirty="0">
              <a:latin typeface="Nikosban 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670" y="4388600"/>
            <a:ext cx="5064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ban "/>
              </a:rPr>
              <a:t>৫।বিবাহ ও </a:t>
            </a:r>
            <a:r>
              <a:rPr lang="en-US" sz="2800" dirty="0" err="1" smtClean="0">
                <a:latin typeface="Nikosban "/>
              </a:rPr>
              <a:t>সম্পত্তি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প্রাপ্তিমূলক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ব্যক্তিগত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সুবিধা</a:t>
            </a:r>
            <a:r>
              <a:rPr lang="en-US" sz="2800" dirty="0" smtClean="0">
                <a:latin typeface="Nikosban "/>
              </a:rPr>
              <a:t> </a:t>
            </a:r>
            <a:endParaRPr lang="en-US" sz="28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68018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966" y="336790"/>
            <a:ext cx="480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ban "/>
              </a:rPr>
              <a:t>বিকর্ষণ</a:t>
            </a:r>
            <a:r>
              <a:rPr lang="en-US" sz="4000" dirty="0" smtClean="0">
                <a:latin typeface="Nikosban "/>
              </a:rPr>
              <a:t> </a:t>
            </a:r>
            <a:r>
              <a:rPr lang="en-US" sz="4000" dirty="0" err="1" smtClean="0">
                <a:latin typeface="Nikosban "/>
              </a:rPr>
              <a:t>মূলক</a:t>
            </a:r>
            <a:r>
              <a:rPr lang="en-US" sz="4000" dirty="0" smtClean="0">
                <a:latin typeface="Nikosban "/>
              </a:rPr>
              <a:t> </a:t>
            </a:r>
            <a:r>
              <a:rPr lang="en-US" sz="4000" dirty="0" err="1" smtClean="0">
                <a:latin typeface="Nikosban "/>
              </a:rPr>
              <a:t>কারন</a:t>
            </a:r>
            <a:r>
              <a:rPr lang="en-US" sz="4000" dirty="0" smtClean="0">
                <a:latin typeface="Nikosban "/>
              </a:rPr>
              <a:t> </a:t>
            </a:r>
            <a:endParaRPr lang="en-US" sz="4000" dirty="0">
              <a:latin typeface="Nikosban 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75" y="1044676"/>
            <a:ext cx="4769394" cy="26827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6651" y="2124458"/>
            <a:ext cx="5708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ban "/>
              </a:rPr>
              <a:t>১। </a:t>
            </a:r>
            <a:r>
              <a:rPr lang="en-US" sz="2800" dirty="0" err="1" smtClean="0">
                <a:latin typeface="Nikosban "/>
              </a:rPr>
              <a:t>প্রাকৃতিক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দুর্যোগ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জনিত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ক্ষয়ক্ষতি</a:t>
            </a:r>
            <a:r>
              <a:rPr lang="en-US" sz="2800" dirty="0" smtClean="0">
                <a:latin typeface="Nikosban "/>
              </a:rPr>
              <a:t> </a:t>
            </a:r>
            <a:endParaRPr lang="en-US" sz="2800" dirty="0">
              <a:latin typeface="Nikosban 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651" y="4924697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ban "/>
              </a:rPr>
              <a:t>২। </a:t>
            </a:r>
            <a:r>
              <a:rPr lang="en-US" sz="2800" dirty="0" err="1" smtClean="0">
                <a:latin typeface="Nikosban "/>
              </a:rPr>
              <a:t>জনসংখ্যা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বৃদ্ধি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জনিত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সমস্যা</a:t>
            </a:r>
            <a:r>
              <a:rPr lang="en-US" sz="2800" dirty="0" smtClean="0">
                <a:latin typeface="Nikosban "/>
              </a:rPr>
              <a:t> </a:t>
            </a:r>
            <a:endParaRPr lang="en-US" sz="2800" dirty="0">
              <a:latin typeface="Nikosban 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75" y="4370739"/>
            <a:ext cx="4769394" cy="2421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9967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85" y="201216"/>
            <a:ext cx="3844111" cy="18682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9166" y="812180"/>
            <a:ext cx="551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ban "/>
              </a:rPr>
              <a:t>৩। </a:t>
            </a:r>
            <a:r>
              <a:rPr lang="en-US" sz="2800" dirty="0" err="1" smtClean="0">
                <a:latin typeface="Nikosban "/>
              </a:rPr>
              <a:t>সামাজিক</a:t>
            </a:r>
            <a:r>
              <a:rPr lang="en-US" sz="2800" dirty="0" smtClean="0">
                <a:latin typeface="Nikosban "/>
              </a:rPr>
              <a:t> ও </a:t>
            </a:r>
            <a:r>
              <a:rPr lang="en-US" sz="2800" dirty="0" err="1" smtClean="0">
                <a:latin typeface="Nikosban "/>
              </a:rPr>
              <a:t>সাম্প্রদায়িক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বৈষম্য</a:t>
            </a:r>
            <a:r>
              <a:rPr lang="en-US" sz="2800" dirty="0" smtClean="0">
                <a:latin typeface="Nikosban "/>
              </a:rPr>
              <a:t> </a:t>
            </a:r>
            <a:endParaRPr lang="en-US" sz="2800" dirty="0">
              <a:latin typeface="Nikosban 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9166" y="3448065"/>
            <a:ext cx="3579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ban "/>
              </a:rPr>
              <a:t>৪। </a:t>
            </a:r>
            <a:r>
              <a:rPr lang="en-US" sz="2800" dirty="0" err="1" smtClean="0">
                <a:latin typeface="Nikosban "/>
              </a:rPr>
              <a:t>অর্থনৈতিক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মন্দা</a:t>
            </a:r>
            <a:r>
              <a:rPr lang="en-US" sz="2800" dirty="0" smtClean="0">
                <a:latin typeface="Nikosban "/>
              </a:rPr>
              <a:t> </a:t>
            </a:r>
            <a:endParaRPr lang="en-US" sz="2800" dirty="0">
              <a:latin typeface="Nikosban 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86" y="2782037"/>
            <a:ext cx="3805239" cy="1868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1" y="5482066"/>
            <a:ext cx="4950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ban "/>
              </a:rPr>
              <a:t>৫। </a:t>
            </a:r>
            <a:r>
              <a:rPr lang="en-US" sz="2800" dirty="0" err="1" smtClean="0">
                <a:latin typeface="Nikosban "/>
              </a:rPr>
              <a:t>ব্যবসা-বানিজ্য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ক্রমাগত</a:t>
            </a:r>
            <a:r>
              <a:rPr lang="en-US" sz="2800" dirty="0" smtClean="0">
                <a:latin typeface="Nikosban "/>
              </a:rPr>
              <a:t> </a:t>
            </a:r>
            <a:r>
              <a:rPr lang="bn-BD" sz="2800" dirty="0" smtClean="0">
                <a:latin typeface="Nikosban "/>
              </a:rPr>
              <a:t>ক্ষয়ক্ষতি </a:t>
            </a:r>
            <a:r>
              <a:rPr lang="en-US" sz="2800" dirty="0" smtClean="0">
                <a:latin typeface="Nikosban "/>
              </a:rPr>
              <a:t> </a:t>
            </a:r>
            <a:endParaRPr lang="en-US" sz="2800" dirty="0">
              <a:latin typeface="Nikosban 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85" y="5254792"/>
            <a:ext cx="3805239" cy="164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1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4617" y="509452"/>
            <a:ext cx="4794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ban "/>
              </a:rPr>
              <a:t>অভিবাসনের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সুফল</a:t>
            </a:r>
            <a:r>
              <a:rPr lang="en-US" sz="2800" dirty="0" smtClean="0">
                <a:latin typeface="Nikosban "/>
              </a:rPr>
              <a:t> ও </a:t>
            </a:r>
            <a:r>
              <a:rPr lang="en-US" sz="2800" dirty="0" err="1" smtClean="0">
                <a:latin typeface="Nikosban "/>
              </a:rPr>
              <a:t>কফুল</a:t>
            </a:r>
            <a:r>
              <a:rPr lang="en-US" sz="2800" dirty="0" smtClean="0">
                <a:latin typeface="Nikosban "/>
              </a:rPr>
              <a:t> </a:t>
            </a:r>
            <a:endParaRPr lang="en-US" sz="2800" dirty="0">
              <a:latin typeface="Nikosban 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009" y="1841862"/>
            <a:ext cx="11773991" cy="269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Nikosban "/>
              </a:rPr>
              <a:t>১। </a:t>
            </a:r>
            <a:r>
              <a:rPr lang="en-US" sz="3200" dirty="0" err="1" smtClean="0">
                <a:latin typeface="Nikosban "/>
              </a:rPr>
              <a:t>অর্থনৈতিক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ফলাফলঃ</a:t>
            </a:r>
            <a:r>
              <a:rPr lang="en-US" sz="3200" dirty="0" smtClean="0">
                <a:latin typeface="Nikosban "/>
              </a:rPr>
              <a:t>- </a:t>
            </a:r>
            <a:r>
              <a:rPr lang="en-US" sz="2800" dirty="0" err="1" smtClean="0">
                <a:solidFill>
                  <a:srgbClr val="7030A0"/>
                </a:solidFill>
                <a:latin typeface="Nikosban "/>
              </a:rPr>
              <a:t>অর্থনৈতিক</a:t>
            </a:r>
            <a:r>
              <a:rPr lang="en-US" sz="2800" dirty="0" smtClean="0">
                <a:solidFill>
                  <a:srgbClr val="7030A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ban "/>
              </a:rPr>
              <a:t>পরিবর্তনের</a:t>
            </a:r>
            <a:r>
              <a:rPr lang="en-US" sz="2800" dirty="0" smtClean="0">
                <a:solidFill>
                  <a:srgbClr val="7030A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ban "/>
              </a:rPr>
              <a:t>জন্যই</a:t>
            </a:r>
            <a:r>
              <a:rPr lang="en-US" sz="2800" dirty="0" smtClean="0">
                <a:solidFill>
                  <a:srgbClr val="7030A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ban "/>
              </a:rPr>
              <a:t>মানুষ</a:t>
            </a:r>
            <a:r>
              <a:rPr lang="en-US" sz="2800" dirty="0" smtClean="0">
                <a:solidFill>
                  <a:srgbClr val="7030A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ban "/>
              </a:rPr>
              <a:t>অভিবাসনে</a:t>
            </a:r>
            <a:r>
              <a:rPr lang="en-US" sz="2800" dirty="0" smtClean="0">
                <a:solidFill>
                  <a:srgbClr val="7030A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ban "/>
              </a:rPr>
              <a:t>আগ্রহী</a:t>
            </a:r>
            <a:r>
              <a:rPr lang="en-US" sz="2800" dirty="0" smtClean="0">
                <a:solidFill>
                  <a:srgbClr val="7030A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ban "/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  <a:latin typeface="Nikosban "/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  <a:latin typeface="Nikosban "/>
              </a:rPr>
              <a:t>উৎস</a:t>
            </a:r>
            <a:r>
              <a:rPr lang="en-US" sz="2800" dirty="0" smtClean="0">
                <a:solidFill>
                  <a:srgbClr val="7030A0"/>
                </a:solidFill>
                <a:latin typeface="Nikosban 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Nikosban "/>
              </a:rPr>
              <a:t>গন্তব্য</a:t>
            </a:r>
            <a:r>
              <a:rPr lang="en-US" sz="2800" dirty="0" smtClean="0">
                <a:solidFill>
                  <a:srgbClr val="7030A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ban "/>
              </a:rPr>
              <a:t>স্থলে</a:t>
            </a:r>
            <a:r>
              <a:rPr lang="en-US" sz="2800" dirty="0" smtClean="0">
                <a:solidFill>
                  <a:srgbClr val="7030A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ban "/>
              </a:rPr>
              <a:t>ভূমি</a:t>
            </a:r>
            <a:r>
              <a:rPr lang="en-US" sz="2800" dirty="0" smtClean="0">
                <a:solidFill>
                  <a:srgbClr val="7030A0"/>
                </a:solidFill>
                <a:latin typeface="Nikosban 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Nikosban "/>
              </a:rPr>
              <a:t>সম্পত্তির</a:t>
            </a:r>
            <a:r>
              <a:rPr lang="en-US" sz="2800" dirty="0" smtClean="0">
                <a:solidFill>
                  <a:srgbClr val="7030A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ban "/>
              </a:rPr>
              <a:t>শরিকানা,মজুরির</a:t>
            </a:r>
            <a:r>
              <a:rPr lang="en-US" sz="2800" dirty="0" smtClean="0">
                <a:solidFill>
                  <a:srgbClr val="7030A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ban "/>
              </a:rPr>
              <a:t>হার</a:t>
            </a:r>
            <a:r>
              <a:rPr lang="en-US" sz="2800" dirty="0" smtClean="0">
                <a:solidFill>
                  <a:srgbClr val="7030A0"/>
                </a:solidFill>
                <a:latin typeface="Nikosban 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ban "/>
              </a:rPr>
              <a:t>বেকারত্ব</a:t>
            </a:r>
            <a:r>
              <a:rPr lang="en-US" sz="2800" dirty="0" smtClean="0">
                <a:solidFill>
                  <a:srgbClr val="7030A0"/>
                </a:solidFill>
                <a:latin typeface="Nikosban "/>
              </a:rPr>
              <a:t> , </a:t>
            </a:r>
            <a:r>
              <a:rPr lang="en-US" sz="2800" dirty="0" err="1" smtClean="0">
                <a:solidFill>
                  <a:srgbClr val="7030A0"/>
                </a:solidFill>
                <a:latin typeface="Nikosban "/>
              </a:rPr>
              <a:t>জীবনযাত্রার</a:t>
            </a:r>
            <a:r>
              <a:rPr lang="en-US" sz="2800" dirty="0" smtClean="0">
                <a:solidFill>
                  <a:srgbClr val="7030A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ban "/>
              </a:rPr>
              <a:t>মান</a:t>
            </a:r>
            <a:r>
              <a:rPr lang="en-US" sz="2800" dirty="0" smtClean="0">
                <a:solidFill>
                  <a:srgbClr val="7030A0"/>
                </a:solidFill>
                <a:latin typeface="Nikosban 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ban "/>
              </a:rPr>
              <a:t>অর্থনৈতিক</a:t>
            </a:r>
            <a:r>
              <a:rPr lang="en-US" sz="2800" dirty="0" smtClean="0">
                <a:solidFill>
                  <a:srgbClr val="7030A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ban "/>
              </a:rPr>
              <a:t>উৎপাদন</a:t>
            </a:r>
            <a:r>
              <a:rPr lang="en-US" sz="2800" dirty="0" smtClean="0">
                <a:solidFill>
                  <a:srgbClr val="7030A0"/>
                </a:solidFill>
                <a:latin typeface="Nikosban 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Nikosban "/>
              </a:rPr>
              <a:t>উন্নয়ন</a:t>
            </a:r>
            <a:r>
              <a:rPr lang="en-US" sz="2800" dirty="0" smtClean="0">
                <a:solidFill>
                  <a:srgbClr val="7030A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ban "/>
              </a:rPr>
              <a:t>ধারা</a:t>
            </a:r>
            <a:r>
              <a:rPr lang="en-US" sz="2800" dirty="0" smtClean="0">
                <a:solidFill>
                  <a:srgbClr val="7030A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ban "/>
              </a:rPr>
              <a:t>প্রভূতির</a:t>
            </a:r>
            <a:r>
              <a:rPr lang="en-US" sz="2800" dirty="0" smtClean="0">
                <a:solidFill>
                  <a:srgbClr val="7030A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ban "/>
              </a:rPr>
              <a:t>পরিবর্তন</a:t>
            </a:r>
            <a:r>
              <a:rPr lang="en-US" sz="2800" dirty="0" smtClean="0">
                <a:solidFill>
                  <a:srgbClr val="7030A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ban "/>
              </a:rPr>
              <a:t>হতে</a:t>
            </a:r>
            <a:r>
              <a:rPr lang="en-US" sz="2800" dirty="0" smtClean="0">
                <a:solidFill>
                  <a:srgbClr val="7030A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ban "/>
              </a:rPr>
              <a:t>পারে</a:t>
            </a:r>
            <a:r>
              <a:rPr lang="en-US" sz="2800" dirty="0" smtClean="0">
                <a:solidFill>
                  <a:srgbClr val="7030A0"/>
                </a:solidFill>
                <a:latin typeface="Nikosban "/>
              </a:rPr>
              <a:t>।   </a:t>
            </a:r>
            <a:endParaRPr lang="en-US" sz="2800" dirty="0">
              <a:solidFill>
                <a:srgbClr val="7030A0"/>
              </a:solidFill>
              <a:latin typeface="Nikosban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446" y="4898572"/>
            <a:ext cx="11891553" cy="204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Nikosban "/>
              </a:rPr>
              <a:t>২। </a:t>
            </a:r>
            <a:r>
              <a:rPr lang="en-US" sz="3200" dirty="0" err="1" smtClean="0">
                <a:latin typeface="Nikosban "/>
              </a:rPr>
              <a:t>সামাজিক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ফলাফলঃ</a:t>
            </a:r>
            <a:r>
              <a:rPr lang="en-US" sz="3200" dirty="0" smtClean="0">
                <a:latin typeface="Nikosban 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অভিবাসনের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ফলে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সামাজিক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আচার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আচরনের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আদান-প্রদান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হয়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।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সামাজিক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অনেক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রীতিনীতি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একদেশ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থেকে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অন্যদেশ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স্থানান্তরিত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ban "/>
              </a:rPr>
              <a:t>হয়</a:t>
            </a:r>
            <a:r>
              <a:rPr lang="en-US" sz="2800" dirty="0" smtClean="0">
                <a:solidFill>
                  <a:srgbClr val="C00000"/>
                </a:solidFill>
                <a:latin typeface="Nikosban "/>
              </a:rPr>
              <a:t>। </a:t>
            </a:r>
            <a:endParaRPr lang="en-US" sz="2800" dirty="0">
              <a:solidFill>
                <a:srgbClr val="C00000"/>
              </a:solidFill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114157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1395" y="2063931"/>
            <a:ext cx="7563394" cy="204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Nikosban "/>
              </a:rPr>
              <a:t>৩। </a:t>
            </a:r>
            <a:r>
              <a:rPr lang="en-US" sz="3200" dirty="0" err="1" smtClean="0">
                <a:latin typeface="Nikosban "/>
              </a:rPr>
              <a:t>জন</a:t>
            </a:r>
            <a:r>
              <a:rPr lang="en-US" sz="3200" dirty="0" smtClean="0">
                <a:latin typeface="Nikosban "/>
              </a:rPr>
              <a:t> </a:t>
            </a:r>
            <a:r>
              <a:rPr lang="bn-BD" sz="3200" dirty="0" smtClean="0">
                <a:latin typeface="Nikosban "/>
              </a:rPr>
              <a:t>বৈশিষ্ঠ্যগতঃ- </a:t>
            </a:r>
            <a:r>
              <a:rPr lang="bn-BD" sz="2800" dirty="0" smtClean="0">
                <a:solidFill>
                  <a:srgbClr val="002060"/>
                </a:solidFill>
                <a:latin typeface="Nikosban "/>
              </a:rPr>
              <a:t>অভিবাসনের ফলে উৎস স্থলে জনসংখ্যা কমে এবং গন্তব্য স্থলে মোট জনসংখ্যার পরিবর্তন হয়। </a:t>
            </a:r>
            <a:endParaRPr lang="en-US" sz="2800" dirty="0">
              <a:solidFill>
                <a:srgbClr val="002060"/>
              </a:solidFill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180412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159829" y="600891"/>
            <a:ext cx="2416628" cy="1580606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ban "/>
              </a:rPr>
              <a:t>মূল্যায়ন</a:t>
            </a:r>
            <a:r>
              <a:rPr lang="en-US" sz="3200" dirty="0" smtClean="0">
                <a:latin typeface="Nikosban "/>
              </a:rPr>
              <a:t> </a:t>
            </a:r>
            <a:endParaRPr lang="en-US" sz="3200" dirty="0">
              <a:latin typeface="Nikosban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3121" y="3566160"/>
            <a:ext cx="8791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latin typeface="Nikosban "/>
              </a:rPr>
              <a:t>অভিবাসনের</a:t>
            </a:r>
            <a:r>
              <a:rPr lang="en-US" sz="4000" dirty="0" smtClean="0">
                <a:latin typeface="Nikosban "/>
              </a:rPr>
              <a:t> </a:t>
            </a:r>
            <a:r>
              <a:rPr lang="en-US" sz="4000" dirty="0" err="1" smtClean="0">
                <a:latin typeface="Nikosban "/>
              </a:rPr>
              <a:t>সুফল</a:t>
            </a:r>
            <a:r>
              <a:rPr lang="en-US" sz="4000" dirty="0" smtClean="0">
                <a:latin typeface="Nikosban "/>
              </a:rPr>
              <a:t> ও </a:t>
            </a:r>
            <a:r>
              <a:rPr lang="en-US" sz="4000" dirty="0" err="1" smtClean="0">
                <a:latin typeface="Nikosban "/>
              </a:rPr>
              <a:t>কুফল</a:t>
            </a:r>
            <a:r>
              <a:rPr lang="en-US" sz="4000" dirty="0" smtClean="0">
                <a:latin typeface="Nikosban "/>
              </a:rPr>
              <a:t> </a:t>
            </a:r>
            <a:r>
              <a:rPr lang="en-US" sz="4000" dirty="0" err="1" smtClean="0">
                <a:latin typeface="Nikosban "/>
              </a:rPr>
              <a:t>বলো</a:t>
            </a:r>
            <a:r>
              <a:rPr lang="en-US" sz="4000" dirty="0" smtClean="0">
                <a:latin typeface="Nikosban "/>
              </a:rPr>
              <a:t>। </a:t>
            </a:r>
            <a:endParaRPr lang="en-US" sz="40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251482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1635" y="448883"/>
            <a:ext cx="2717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arkisim" pitchFamily="34" charset="-79"/>
                <a:ea typeface="DFKai-SB" pitchFamily="65" charset="-120"/>
                <a:cs typeface="Narkisim" pitchFamily="34" charset="-79"/>
              </a:rPr>
              <a:t>পরিচিতি</a:t>
            </a:r>
            <a:endParaRPr lang="en-US" sz="4800" dirty="0">
              <a:latin typeface="Narkisim" pitchFamily="34" charset="-79"/>
              <a:ea typeface="DFKai-SB" pitchFamily="65" charset="-120"/>
              <a:cs typeface="Narkisim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816" y="0"/>
            <a:ext cx="2475191" cy="368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202761" y="3688400"/>
            <a:ext cx="43881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800" b="1" dirty="0">
                <a:solidFill>
                  <a:srgbClr val="C00000"/>
                </a:solidFill>
                <a:latin typeface="Narkisim" pitchFamily="34" charset="-79"/>
                <a:cs typeface="Narkisim" pitchFamily="34" charset="-79"/>
              </a:rPr>
              <a:t>কানিজ মায়েরা     সহকারী শিক্ষক    খিলগাঁও গার্লস স্কুল অ্যান্ড কলেজ      ঢাকা-১২১৯</a:t>
            </a:r>
            <a:endParaRPr lang="en-US" sz="2800" b="1" dirty="0">
              <a:solidFill>
                <a:srgbClr val="C00000"/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675" y="448883"/>
            <a:ext cx="2170364" cy="24995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20594" y="3852297"/>
            <a:ext cx="38927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Nikosban "/>
                <a:cs typeface="Narkisim" pitchFamily="34" charset="-79"/>
              </a:rPr>
              <a:t>ভূগোল</a:t>
            </a:r>
            <a:r>
              <a:rPr lang="en-US" sz="3200" b="1" dirty="0">
                <a:solidFill>
                  <a:srgbClr val="C00000"/>
                </a:solidFill>
                <a:latin typeface="Nikosban "/>
                <a:cs typeface="Narkisim" pitchFamily="34" charset="-79"/>
              </a:rPr>
              <a:t> ও </a:t>
            </a:r>
            <a:r>
              <a:rPr lang="en-US" sz="3200" b="1" dirty="0" err="1">
                <a:solidFill>
                  <a:srgbClr val="C00000"/>
                </a:solidFill>
                <a:latin typeface="Nikosban "/>
                <a:cs typeface="Narkisim" pitchFamily="34" charset="-79"/>
              </a:rPr>
              <a:t>পরিবেশ</a:t>
            </a:r>
            <a:r>
              <a:rPr lang="en-US" sz="3200" b="1" dirty="0">
                <a:solidFill>
                  <a:srgbClr val="C00000"/>
                </a:solidFill>
                <a:latin typeface="Nikosban "/>
                <a:cs typeface="Narkisim" pitchFamily="34" charset="-79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ban "/>
                <a:cs typeface="Narkisim" pitchFamily="34" charset="-79"/>
              </a:rPr>
              <a:t>নবম-দশম</a:t>
            </a:r>
            <a:r>
              <a:rPr lang="en-US" sz="3200" b="1" dirty="0">
                <a:solidFill>
                  <a:srgbClr val="C00000"/>
                </a:solidFill>
                <a:latin typeface="Nikosban "/>
                <a:cs typeface="Narkisim" pitchFamily="34" charset="-79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ban "/>
                <a:cs typeface="Narkisim" pitchFamily="34" charset="-79"/>
              </a:rPr>
              <a:t>শ্রেণি</a:t>
            </a:r>
            <a:r>
              <a:rPr lang="en-US" sz="3200" b="1" dirty="0">
                <a:solidFill>
                  <a:srgbClr val="C00000"/>
                </a:solidFill>
                <a:latin typeface="Nikosban "/>
                <a:cs typeface="Narkisim" pitchFamily="34" charset="-79"/>
              </a:rPr>
              <a:t>       </a:t>
            </a:r>
            <a:r>
              <a:rPr lang="en-US" sz="3200" b="1" dirty="0" err="1" smtClean="0">
                <a:solidFill>
                  <a:srgbClr val="C00000"/>
                </a:solidFill>
                <a:latin typeface="Nikosban "/>
                <a:cs typeface="Narkisim" pitchFamily="34" charset="-79"/>
              </a:rPr>
              <a:t>অধ্যায়</a:t>
            </a:r>
            <a:r>
              <a:rPr lang="en-US" sz="3200" b="1" dirty="0" smtClean="0">
                <a:solidFill>
                  <a:srgbClr val="C00000"/>
                </a:solidFill>
                <a:latin typeface="Nikosban "/>
                <a:cs typeface="Narkisim" pitchFamily="34" charset="-79"/>
              </a:rPr>
              <a:t>-</a:t>
            </a:r>
            <a:r>
              <a:rPr lang="bn-BD" sz="3200" b="1" dirty="0" smtClean="0">
                <a:solidFill>
                  <a:srgbClr val="C00000"/>
                </a:solidFill>
                <a:latin typeface="Nikosban "/>
                <a:cs typeface="Narkisim" pitchFamily="34" charset="-79"/>
              </a:rPr>
              <a:t>৭ম </a:t>
            </a:r>
            <a:r>
              <a:rPr lang="en-US" sz="3200" b="1" dirty="0" smtClean="0">
                <a:solidFill>
                  <a:srgbClr val="C00000"/>
                </a:solidFill>
                <a:latin typeface="Nikosban "/>
                <a:cs typeface="Narkisim" pitchFamily="34" charset="-79"/>
              </a:rPr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7042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963885" y="313509"/>
            <a:ext cx="3200400" cy="1828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ban "/>
              </a:rPr>
              <a:t>বাড়ীর</a:t>
            </a:r>
            <a:r>
              <a:rPr lang="en-US" sz="3600" dirty="0" smtClean="0">
                <a:latin typeface="Nikosban "/>
              </a:rPr>
              <a:t> </a:t>
            </a:r>
            <a:r>
              <a:rPr lang="en-US" sz="3600" dirty="0" err="1" smtClean="0">
                <a:latin typeface="Nikosban "/>
              </a:rPr>
              <a:t>কাজ</a:t>
            </a:r>
            <a:r>
              <a:rPr lang="en-US" sz="3600" dirty="0" smtClean="0">
                <a:latin typeface="Nikosban "/>
              </a:rPr>
              <a:t> </a:t>
            </a:r>
            <a:endParaRPr lang="en-US" sz="3600" dirty="0">
              <a:latin typeface="Nikosban 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2531" y="3592285"/>
            <a:ext cx="8778240" cy="1478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ban "/>
              </a:rPr>
              <a:t>তোমার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এলাকায়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যারা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অভিগমন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করেছে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তার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একটি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তালিকা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তৈরি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করে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কারন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গুলো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লিখ</a:t>
            </a:r>
            <a:r>
              <a:rPr lang="en-US" sz="3200" dirty="0" smtClean="0">
                <a:latin typeface="Nikosban "/>
              </a:rPr>
              <a:t>। </a:t>
            </a:r>
            <a:endParaRPr lang="en-US" sz="32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2331558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08" y="1847034"/>
            <a:ext cx="7520408" cy="5010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2512" y="718457"/>
            <a:ext cx="3816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ban"/>
              </a:rPr>
              <a:t>ছবিটি</a:t>
            </a:r>
            <a:r>
              <a:rPr lang="en-US" sz="3600" dirty="0" smtClean="0">
                <a:latin typeface="Nikosban"/>
              </a:rPr>
              <a:t> </a:t>
            </a:r>
            <a:r>
              <a:rPr lang="en-US" sz="3600" dirty="0" err="1" smtClean="0">
                <a:latin typeface="Nikosban"/>
              </a:rPr>
              <a:t>লক্ষ্য</a:t>
            </a:r>
            <a:r>
              <a:rPr lang="en-US" sz="3600" dirty="0" smtClean="0">
                <a:latin typeface="Nikosban"/>
              </a:rPr>
              <a:t> </a:t>
            </a:r>
            <a:r>
              <a:rPr lang="en-US" sz="3600" dirty="0" err="1" smtClean="0">
                <a:latin typeface="Nikosban"/>
              </a:rPr>
              <a:t>কর</a:t>
            </a:r>
            <a:r>
              <a:rPr lang="en-US" sz="3600" dirty="0" smtClean="0">
                <a:latin typeface="Nikosban"/>
              </a:rPr>
              <a:t> </a:t>
            </a:r>
            <a:endParaRPr lang="en-US" sz="3600" dirty="0">
              <a:latin typeface="Nikosban"/>
            </a:endParaRPr>
          </a:p>
        </p:txBody>
      </p:sp>
      <p:sp>
        <p:nvSpPr>
          <p:cNvPr id="4" name="Oval 3"/>
          <p:cNvSpPr/>
          <p:nvPr/>
        </p:nvSpPr>
        <p:spPr>
          <a:xfrm>
            <a:off x="5902512" y="551764"/>
            <a:ext cx="3370217" cy="979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ban "/>
              </a:rPr>
              <a:t>ছবিতে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কি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দেখতে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পাচ্ছ</a:t>
            </a:r>
            <a:r>
              <a:rPr lang="en-US" sz="2400" dirty="0" smtClean="0">
                <a:latin typeface="Nikosban "/>
              </a:rPr>
              <a:t>?</a:t>
            </a:r>
            <a:endParaRPr lang="en-US" sz="2400" dirty="0">
              <a:latin typeface="Nikosban 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8824" y="2717075"/>
            <a:ext cx="3749040" cy="20769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ban "/>
              </a:rPr>
              <a:t>মানুষ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এক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স্থান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থেকে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অন্যত্র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চলে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যাচ্ছে</a:t>
            </a:r>
            <a:r>
              <a:rPr lang="en-US" sz="3200" dirty="0" smtClean="0">
                <a:latin typeface="Nikosban "/>
              </a:rPr>
              <a:t> </a:t>
            </a:r>
            <a:endParaRPr lang="en-US" sz="32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2263857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119" y="1214846"/>
            <a:ext cx="3657600" cy="953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8777" y="1358537"/>
            <a:ext cx="6322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ban "/>
              </a:rPr>
              <a:t>আজকের</a:t>
            </a:r>
            <a:r>
              <a:rPr lang="en-US" sz="4000" b="1" dirty="0" smtClean="0">
                <a:latin typeface="Nikosban "/>
              </a:rPr>
              <a:t> </a:t>
            </a:r>
            <a:r>
              <a:rPr lang="en-US" sz="4000" b="1" dirty="0" err="1" smtClean="0">
                <a:latin typeface="Nikosban "/>
              </a:rPr>
              <a:t>পাঠের</a:t>
            </a:r>
            <a:r>
              <a:rPr lang="en-US" sz="4000" b="1" dirty="0" smtClean="0">
                <a:latin typeface="Nikosban "/>
              </a:rPr>
              <a:t> </a:t>
            </a:r>
            <a:r>
              <a:rPr lang="en-US" sz="4000" b="1" dirty="0" err="1" smtClean="0">
                <a:latin typeface="Nikosban "/>
              </a:rPr>
              <a:t>বিষয়</a:t>
            </a:r>
            <a:r>
              <a:rPr lang="en-US" sz="4000" b="1" dirty="0" smtClean="0">
                <a:latin typeface="Nikosban "/>
              </a:rPr>
              <a:t> </a:t>
            </a:r>
            <a:endParaRPr lang="en-US" sz="4000" b="1" dirty="0">
              <a:latin typeface="Nikosban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8937" y="3161211"/>
            <a:ext cx="3762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002060"/>
                </a:solidFill>
                <a:latin typeface="Nikosban "/>
              </a:rPr>
              <a:t>অভিবাসন</a:t>
            </a:r>
            <a:r>
              <a:rPr lang="en-US" sz="4800" b="1" i="1" dirty="0" smtClean="0">
                <a:solidFill>
                  <a:srgbClr val="002060"/>
                </a:solidFill>
                <a:latin typeface="Nikosban "/>
              </a:rPr>
              <a:t> </a:t>
            </a:r>
            <a:endParaRPr lang="en-US" sz="4800" b="1" i="1" dirty="0">
              <a:solidFill>
                <a:srgbClr val="002060"/>
              </a:solidFill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396415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34394" y="173544"/>
            <a:ext cx="4225835" cy="120178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ban "/>
              </a:rPr>
              <a:t>শিক্ষন</a:t>
            </a:r>
            <a:r>
              <a:rPr lang="en-US" sz="3600" dirty="0" smtClean="0">
                <a:latin typeface="Nikosban "/>
              </a:rPr>
              <a:t> </a:t>
            </a:r>
            <a:r>
              <a:rPr lang="en-US" sz="3600" dirty="0" err="1" smtClean="0">
                <a:latin typeface="Nikosban "/>
              </a:rPr>
              <a:t>ফল</a:t>
            </a:r>
            <a:r>
              <a:rPr lang="en-US" sz="3600" dirty="0" smtClean="0">
                <a:latin typeface="Nikosban "/>
              </a:rPr>
              <a:t> </a:t>
            </a:r>
            <a:endParaRPr lang="en-US" sz="3600" dirty="0">
              <a:latin typeface="Nikosban 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5691" y="1561179"/>
            <a:ext cx="4136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5937" y="2269801"/>
            <a:ext cx="774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ban "/>
              </a:rPr>
              <a:t>১। </a:t>
            </a:r>
            <a:r>
              <a:rPr lang="en-US" sz="3200" dirty="0" err="1" smtClean="0">
                <a:latin typeface="Nikosban "/>
              </a:rPr>
              <a:t>অভিবাসন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কি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তা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বলতে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পারবে</a:t>
            </a:r>
            <a:r>
              <a:rPr lang="en-US" sz="3200" dirty="0" smtClean="0">
                <a:latin typeface="Nikosban "/>
              </a:rPr>
              <a:t>।         </a:t>
            </a:r>
            <a:endParaRPr lang="en-US" sz="3200" dirty="0">
              <a:latin typeface="Nikosban 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5937" y="3456662"/>
            <a:ext cx="7994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ban "/>
              </a:rPr>
              <a:t>২। </a:t>
            </a:r>
            <a:r>
              <a:rPr lang="en-US" sz="3200" dirty="0" err="1" smtClean="0">
                <a:latin typeface="Nikosban "/>
              </a:rPr>
              <a:t>অভিবাসনের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শ্রেণি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বিভাগ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করতে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পারবে</a:t>
            </a:r>
            <a:r>
              <a:rPr lang="en-US" sz="3200" dirty="0" smtClean="0">
                <a:latin typeface="Nikosban "/>
              </a:rPr>
              <a:t>।</a:t>
            </a:r>
            <a:endParaRPr lang="en-US" sz="3200" dirty="0">
              <a:latin typeface="Nikosban 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5937" y="4643523"/>
            <a:ext cx="8275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ban "/>
              </a:rPr>
              <a:t>৩। </a:t>
            </a:r>
            <a:r>
              <a:rPr lang="en-US" sz="3200" dirty="0" err="1" smtClean="0">
                <a:latin typeface="Nikosban "/>
              </a:rPr>
              <a:t>অভিবাসনের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কারন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ব্যাখ্যা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করতে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পারবে</a:t>
            </a:r>
            <a:r>
              <a:rPr lang="en-US" sz="3200" dirty="0" smtClean="0">
                <a:latin typeface="Nikosban "/>
              </a:rPr>
              <a:t>। </a:t>
            </a:r>
            <a:endParaRPr lang="en-US" sz="3200" dirty="0">
              <a:latin typeface="Nikosban 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5937" y="5830384"/>
            <a:ext cx="8601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ban "/>
              </a:rPr>
              <a:t>৪। </a:t>
            </a:r>
            <a:r>
              <a:rPr lang="en-US" sz="3200" dirty="0" err="1" smtClean="0">
                <a:latin typeface="Nikosban "/>
              </a:rPr>
              <a:t>অভিবাসনের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সুফল</a:t>
            </a:r>
            <a:r>
              <a:rPr lang="en-US" sz="3200" dirty="0" smtClean="0">
                <a:latin typeface="Nikosban "/>
              </a:rPr>
              <a:t> ও </a:t>
            </a:r>
            <a:r>
              <a:rPr lang="en-US" sz="3200" dirty="0" err="1" smtClean="0">
                <a:latin typeface="Nikosban "/>
              </a:rPr>
              <a:t>কফুল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আলোচনা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করতে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পারবে</a:t>
            </a:r>
            <a:r>
              <a:rPr lang="en-US" sz="3200" dirty="0" smtClean="0">
                <a:latin typeface="Nikosban "/>
              </a:rPr>
              <a:t>। </a:t>
            </a:r>
            <a:endParaRPr lang="en-US" sz="32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388009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589" y="234284"/>
            <a:ext cx="4075611" cy="3058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589" y="3604501"/>
            <a:ext cx="4132545" cy="308351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775165" y="234285"/>
            <a:ext cx="3278777" cy="1294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ban "/>
              </a:rPr>
              <a:t>অভিবাসন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কি</a:t>
            </a:r>
            <a:r>
              <a:rPr lang="en-US" sz="3200" dirty="0" smtClean="0">
                <a:latin typeface="Nikosban "/>
              </a:rPr>
              <a:t>? </a:t>
            </a:r>
            <a:endParaRPr lang="en-US" sz="3200" dirty="0">
              <a:latin typeface="Nikosban 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976" y="1674914"/>
            <a:ext cx="6936378" cy="5183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Nikosban "/>
              </a:rPr>
              <a:t>জীবন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ধারনের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মৌলিক</a:t>
            </a:r>
            <a:r>
              <a:rPr lang="en-US" sz="2800" dirty="0" smtClean="0">
                <a:latin typeface="Nikosban "/>
              </a:rPr>
              <a:t> ও </a:t>
            </a:r>
            <a:r>
              <a:rPr lang="en-US" sz="2800" dirty="0" err="1" smtClean="0">
                <a:latin typeface="Nikosban "/>
              </a:rPr>
              <a:t>নানা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প্রয়োজনে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বহুলোক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বিভিন্ন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সময়ে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বিভিন্ন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স্থানে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যাতায়াত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করে</a:t>
            </a:r>
            <a:r>
              <a:rPr lang="en-US" sz="2800" dirty="0" smtClean="0">
                <a:latin typeface="Nikosban "/>
              </a:rPr>
              <a:t>। </a:t>
            </a:r>
            <a:r>
              <a:rPr lang="en-US" sz="2800" dirty="0" err="1" smtClean="0">
                <a:latin typeface="Nikosban "/>
              </a:rPr>
              <a:t>স্থায়ী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বসবাসের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উদ্দেশে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মানুষ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গ্রাম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থেকে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শহরে</a:t>
            </a:r>
            <a:r>
              <a:rPr lang="en-US" sz="2800" dirty="0" smtClean="0">
                <a:latin typeface="Nikosban "/>
              </a:rPr>
              <a:t> , </a:t>
            </a:r>
            <a:r>
              <a:rPr lang="en-US" sz="2800" dirty="0" err="1" smtClean="0">
                <a:latin typeface="Nikosban "/>
              </a:rPr>
              <a:t>শহর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থেকে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অন্য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শহরে</a:t>
            </a:r>
            <a:r>
              <a:rPr lang="en-US" sz="2800" dirty="0" smtClean="0">
                <a:latin typeface="Nikosban "/>
              </a:rPr>
              <a:t>, </a:t>
            </a:r>
            <a:r>
              <a:rPr lang="en-US" sz="2800" dirty="0" err="1" smtClean="0">
                <a:latin typeface="Nikosban "/>
              </a:rPr>
              <a:t>একদেশ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থেকে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অন্যদেশে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অভিগমন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করে</a:t>
            </a:r>
            <a:r>
              <a:rPr lang="en-US" sz="2800" dirty="0" smtClean="0">
                <a:latin typeface="Nikosban "/>
              </a:rPr>
              <a:t>। </a:t>
            </a:r>
            <a:r>
              <a:rPr lang="en-US" sz="2800" dirty="0" err="1" smtClean="0">
                <a:latin typeface="Nikosban "/>
              </a:rPr>
              <a:t>ফলে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কোথাও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জনসংখ্যা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কমে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আবার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কোথাও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জনসংখ্যা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বাড়ে</a:t>
            </a:r>
            <a:r>
              <a:rPr lang="en-US" sz="2800" dirty="0" smtClean="0">
                <a:latin typeface="Nikosban "/>
              </a:rPr>
              <a:t>। </a:t>
            </a:r>
            <a:r>
              <a:rPr lang="en-US" sz="2800" dirty="0" err="1" smtClean="0">
                <a:latin typeface="Nikosban "/>
              </a:rPr>
              <a:t>এতে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সমগ্র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দেশের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জনসংখ্যা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বন্টন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পরিবর্তন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দেখা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দেয়</a:t>
            </a:r>
            <a:r>
              <a:rPr lang="en-US" sz="2800" dirty="0" smtClean="0">
                <a:latin typeface="Nikosban "/>
              </a:rPr>
              <a:t>। </a:t>
            </a:r>
            <a:endParaRPr lang="en-US" sz="28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419550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1027" y="718457"/>
            <a:ext cx="5865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ban "/>
              </a:rPr>
              <a:t>অভিবাসনের</a:t>
            </a:r>
            <a:r>
              <a:rPr lang="en-US" sz="3600" b="1" dirty="0" smtClean="0">
                <a:latin typeface="Nikosban "/>
              </a:rPr>
              <a:t> </a:t>
            </a:r>
            <a:r>
              <a:rPr lang="en-US" sz="3600" b="1" dirty="0" err="1" smtClean="0">
                <a:latin typeface="Nikosban "/>
              </a:rPr>
              <a:t>শ্রেণি</a:t>
            </a:r>
            <a:r>
              <a:rPr lang="en-US" sz="3600" b="1" dirty="0" smtClean="0">
                <a:latin typeface="Nikosban "/>
              </a:rPr>
              <a:t> </a:t>
            </a:r>
            <a:r>
              <a:rPr lang="en-US" sz="3600" b="1" dirty="0" err="1" smtClean="0">
                <a:latin typeface="Nikosban "/>
              </a:rPr>
              <a:t>বিভাগ</a:t>
            </a:r>
            <a:r>
              <a:rPr lang="en-US" sz="3600" b="1" dirty="0" smtClean="0">
                <a:latin typeface="Nikosban "/>
              </a:rPr>
              <a:t> </a:t>
            </a:r>
            <a:endParaRPr lang="en-US" sz="3600" b="1" dirty="0">
              <a:latin typeface="Nikosban 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878286" y="1364788"/>
            <a:ext cx="26125" cy="1326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827417" y="2795452"/>
            <a:ext cx="4101737" cy="1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929154" y="2965269"/>
            <a:ext cx="0" cy="992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701246" y="4663440"/>
            <a:ext cx="2168434" cy="127390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ban "/>
              </a:rPr>
              <a:t>বলপূর্বক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অভিবাসন</a:t>
            </a:r>
            <a:r>
              <a:rPr lang="en-US" sz="2400" dirty="0" smtClean="0">
                <a:latin typeface="Nikosban "/>
              </a:rPr>
              <a:t> </a:t>
            </a:r>
            <a:endParaRPr lang="en-US" sz="2400" dirty="0">
              <a:latin typeface="Nikosban 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827416" y="2965269"/>
            <a:ext cx="1" cy="992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704009" y="4663440"/>
            <a:ext cx="2246813" cy="127390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ban "/>
              </a:rPr>
              <a:t>অবাধ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অভিবাসন</a:t>
            </a:r>
            <a:r>
              <a:rPr lang="en-US" sz="2400" dirty="0" smtClean="0">
                <a:latin typeface="Nikosban "/>
              </a:rPr>
              <a:t> </a:t>
            </a:r>
            <a:endParaRPr lang="en-US" sz="24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3372430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81897" y="457199"/>
            <a:ext cx="2207623" cy="13062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ban "/>
              </a:rPr>
              <a:t>একক</a:t>
            </a:r>
            <a:r>
              <a:rPr lang="en-US" sz="3600" dirty="0" smtClean="0">
                <a:latin typeface="Nikosban "/>
              </a:rPr>
              <a:t> </a:t>
            </a:r>
            <a:r>
              <a:rPr lang="en-US" sz="3600" dirty="0" err="1" smtClean="0">
                <a:latin typeface="Nikosban "/>
              </a:rPr>
              <a:t>কাজ</a:t>
            </a:r>
            <a:r>
              <a:rPr lang="en-US" sz="3600" dirty="0" smtClean="0">
                <a:latin typeface="Nikosban "/>
              </a:rPr>
              <a:t> </a:t>
            </a:r>
            <a:endParaRPr lang="en-US" sz="3600" dirty="0">
              <a:latin typeface="Nikosban 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0662" y="3200400"/>
            <a:ext cx="563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ban "/>
              </a:rPr>
              <a:t>অভিবাসন</a:t>
            </a:r>
            <a:r>
              <a:rPr lang="en-US" sz="3600" dirty="0" smtClean="0">
                <a:latin typeface="Nikosban "/>
              </a:rPr>
              <a:t> </a:t>
            </a:r>
            <a:r>
              <a:rPr lang="en-US" sz="3600" dirty="0" err="1" smtClean="0">
                <a:latin typeface="Nikosban "/>
              </a:rPr>
              <a:t>কাকে</a:t>
            </a:r>
            <a:r>
              <a:rPr lang="en-US" sz="3600" dirty="0" smtClean="0">
                <a:latin typeface="Nikosban "/>
              </a:rPr>
              <a:t> </a:t>
            </a:r>
            <a:r>
              <a:rPr lang="en-US" sz="3600" dirty="0" err="1" smtClean="0">
                <a:latin typeface="Nikosban "/>
              </a:rPr>
              <a:t>বলে</a:t>
            </a:r>
            <a:r>
              <a:rPr lang="en-US" sz="3600" dirty="0">
                <a:latin typeface="Nikosban "/>
              </a:rPr>
              <a:t> </a:t>
            </a:r>
            <a:r>
              <a:rPr lang="en-US" sz="3600" dirty="0" smtClean="0">
                <a:latin typeface="Nikosban "/>
              </a:rPr>
              <a:t>? </a:t>
            </a:r>
            <a:endParaRPr lang="en-US" sz="36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355060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042" y="2481944"/>
            <a:ext cx="5619720" cy="4193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30700" y="589822"/>
            <a:ext cx="3370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ban "/>
              </a:rPr>
              <a:t>ছবিতে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কি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দেখতে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পাচ্ছ</a:t>
            </a:r>
            <a:r>
              <a:rPr lang="en-US" sz="3200" dirty="0" smtClean="0">
                <a:latin typeface="Nikosban "/>
              </a:rPr>
              <a:t>? </a:t>
            </a:r>
            <a:endParaRPr lang="en-US" sz="3200" dirty="0">
              <a:latin typeface="Nikosban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7374" y="589822"/>
            <a:ext cx="3749040" cy="979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ban "/>
              </a:rPr>
              <a:t>একদেশ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থেকে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অন্য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দেশে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যাচ্ছে</a:t>
            </a:r>
            <a:endParaRPr lang="en-US" sz="2400" dirty="0">
              <a:latin typeface="Nikosban 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7726" y="1667040"/>
            <a:ext cx="47679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70C0"/>
                </a:solidFill>
                <a:latin typeface="Nikosban "/>
              </a:rPr>
              <a:t>অবাধ</a:t>
            </a:r>
            <a:r>
              <a:rPr lang="en-US" sz="3200" b="1" dirty="0" smtClean="0">
                <a:solidFill>
                  <a:srgbClr val="0070C0"/>
                </a:solidFill>
                <a:latin typeface="Nikosban 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ban "/>
              </a:rPr>
              <a:t>অভিবাসনঃ</a:t>
            </a:r>
            <a:r>
              <a:rPr lang="en-US" sz="3200" b="1" dirty="0" smtClean="0">
                <a:solidFill>
                  <a:srgbClr val="0070C0"/>
                </a:solidFill>
                <a:latin typeface="Nikosban "/>
              </a:rPr>
              <a:t>-</a:t>
            </a:r>
            <a:r>
              <a:rPr lang="bn-BD" sz="3200" b="1" dirty="0" smtClean="0">
                <a:solidFill>
                  <a:srgbClr val="0070C0"/>
                </a:solidFill>
                <a:latin typeface="Nikosban "/>
              </a:rPr>
              <a:t> </a:t>
            </a:r>
            <a:r>
              <a:rPr lang="bn-BD" sz="3200" dirty="0" smtClean="0">
                <a:latin typeface="Nikosban "/>
              </a:rPr>
              <a:t>নিজের ইচ্ছায় বাসস্থান ত্যাগ করে আপন পছন্দ মতো স্থানে বসবাস করাকে অবাধ অভিবাসন বলে।</a:t>
            </a:r>
            <a:r>
              <a:rPr lang="en-US" sz="3200" dirty="0" smtClean="0">
                <a:latin typeface="Nikosban "/>
              </a:rPr>
              <a:t> </a:t>
            </a:r>
            <a:endParaRPr lang="en-US" sz="32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259945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422</TotalTime>
  <Words>427</Words>
  <Application>Microsoft Office PowerPoint</Application>
  <PresentationFormat>Widescreen</PresentationFormat>
  <Paragraphs>53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Century Gothic</vt:lpstr>
      <vt:lpstr>DFKai-SB</vt:lpstr>
      <vt:lpstr>Narkisim</vt:lpstr>
      <vt:lpstr>Nikosban</vt:lpstr>
      <vt:lpstr>Nikosban </vt:lpstr>
      <vt:lpstr>NikoshBAN</vt:lpstr>
      <vt:lpstr>Vrinda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88</cp:revision>
  <dcterms:created xsi:type="dcterms:W3CDTF">2020-11-25T18:02:50Z</dcterms:created>
  <dcterms:modified xsi:type="dcterms:W3CDTF">2020-11-27T21:07:54Z</dcterms:modified>
</cp:coreProperties>
</file>