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B96FF-1CEF-4924-BD21-4DB62698455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0AEE-FA6E-4786-9710-98F7703A4C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52399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GB" sz="4800" b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সাহাজউদ্দিন সরকার স্কুল এন্ড কলেজ </a:t>
            </a:r>
            <a:endParaRPr lang="en-US" sz="4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661315"/>
            <a:ext cx="4770278" cy="3733800"/>
          </a:xfrm>
          <a:solidFill>
            <a:srgbClr val="00B050"/>
          </a:solidFill>
        </p:spPr>
        <p:txBody>
          <a:bodyPr/>
          <a:lstStyle/>
          <a:p>
            <a:r>
              <a:rPr lang="en-GB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</a:p>
          <a:p>
            <a:r>
              <a:rPr lang="en-GB" sz="360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মোঃ আখতার হোসেন </a:t>
            </a:r>
          </a:p>
          <a:p>
            <a:r>
              <a:rPr lang="en-GB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প্রভাষক</a:t>
            </a:r>
          </a:p>
          <a:p>
            <a:r>
              <a:rPr lang="en-GB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হিসাববিজ্ঞান বিভাগ</a:t>
            </a:r>
          </a:p>
          <a:p>
            <a:r>
              <a:rPr lang="en-GB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মোবাইলঃ ০১৯১৪৭২৬৭৬৯   </a:t>
            </a:r>
            <a:endParaRPr lang="en-US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2590800"/>
            <a:ext cx="28956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14DA0D0-7AEB-8A40-A284-24D484381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561346"/>
            <a:ext cx="3013539" cy="3833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609600"/>
            <a:ext cx="8077200" cy="22098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5400" b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শ্রেণীঃ একাদশ ও দ্বাদশ </a:t>
            </a:r>
            <a:endParaRPr lang="en-US" sz="5400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09600" y="3352800"/>
            <a:ext cx="8153400" cy="28956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বিষয়ঃ হিসাববিজ্ঞান দ্বিতীয় পত্র </a:t>
            </a:r>
            <a:endParaRPr lang="en-US" sz="3600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480D92FD-132F-DA43-9B26-102E99047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29174"/>
            <a:ext cx="8458200" cy="639039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77888"/>
              </p:ext>
            </p:extLst>
          </p:nvPr>
        </p:nvGraphicFramePr>
        <p:xfrm>
          <a:off x="228600" y="1397001"/>
          <a:ext cx="8686800" cy="2763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206"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তাং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বিবরণ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টাকা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তাং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বিবরণ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টাকা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59">
                <a:tc>
                  <a:txBody>
                    <a:bodyPr/>
                    <a:lstStyle/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২০১৯</a:t>
                      </a:r>
                      <a:endParaRPr lang="en-GB" sz="1400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ডি </a:t>
                      </a:r>
                      <a:r>
                        <a:rPr lang="en-US" sz="1400">
                          <a:latin typeface="SutonnyMJ" pitchFamily="2" charset="0"/>
                          <a:cs typeface="SutonnyMJ" pitchFamily="2" charset="0"/>
                        </a:rPr>
                        <a:t>-</a:t>
                      </a:r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৩১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ব্যালেন্স সি/ডি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৫,১৫০</a:t>
                      </a:r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২০১৯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জু</a:t>
                      </a:r>
                      <a:r>
                        <a:rPr lang="en-US" sz="1600">
                          <a:latin typeface="SutonnyMJ" pitchFamily="2" charset="0"/>
                          <a:cs typeface="SutonnyMJ" pitchFamily="2" charset="0"/>
                        </a:rPr>
                        <a:t>-</a:t>
                      </a:r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১</a:t>
                      </a:r>
                      <a:endParaRPr lang="en-GB" sz="1600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ডি</a:t>
                      </a:r>
                      <a:r>
                        <a:rPr lang="en-US" sz="1600">
                          <a:latin typeface="SutonnyMJ" pitchFamily="2" charset="0"/>
                          <a:cs typeface="SutonnyMJ" pitchFamily="2" charset="0"/>
                        </a:rPr>
                        <a:t>-</a:t>
                      </a:r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৩১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নগদান হিসাব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baseline="0">
                          <a:latin typeface="SutonnyMJ" pitchFamily="2" charset="0"/>
                          <a:cs typeface="SutonnyMJ" pitchFamily="2" charset="0"/>
                        </a:rPr>
                        <a:t>লাভ লোকসান বন্টন হিসাব </a:t>
                      </a:r>
                      <a:endParaRPr lang="en-US" baseline="0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baseline="0">
                          <a:latin typeface="SutonnyMJ" pitchFamily="2" charset="0"/>
                          <a:cs typeface="SutonnyMJ" pitchFamily="2" charset="0"/>
                        </a:rPr>
                        <a:t>          </a:t>
                      </a:r>
                      <a:r>
                        <a:rPr lang="en-GB" baseline="0">
                          <a:latin typeface="SutonnyMJ" pitchFamily="2" charset="0"/>
                          <a:cs typeface="SutonnyMJ" pitchFamily="2" charset="0"/>
                        </a:rPr>
                        <a:t>ঋণের সুদ </a:t>
                      </a:r>
                      <a:endParaRPr lang="en-US" baseline="0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৫,০০০</a:t>
                      </a: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১৫০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06"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৫,১৫০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৫,১৫০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43200" y="304800"/>
            <a:ext cx="3124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মুক্তা এর ঋণ হিসাব </a:t>
            </a:r>
            <a:endParaRPr lang="en-US" sz="2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838200"/>
            <a:ext cx="1524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ডেবিট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315200" y="838200"/>
            <a:ext cx="1524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ক্রেডিট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02675"/>
              </p:ext>
            </p:extLst>
          </p:nvPr>
        </p:nvGraphicFramePr>
        <p:xfrm>
          <a:off x="228600" y="1397000"/>
          <a:ext cx="86868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বিবরণ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বিবরণ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অংশীদারদের মূলধন হিসাবঃ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(মূলধনের সুদ)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            হিরা           ২,১০০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            মুক্তা           ১,৫০০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            মানিক        </a:t>
                      </a:r>
                      <a:r>
                        <a:rPr lang="en-GB" u="sng">
                          <a:latin typeface="SutonnyMJ" pitchFamily="2" charset="0"/>
                          <a:cs typeface="SutonnyMJ" pitchFamily="2" charset="0"/>
                        </a:rPr>
                        <a:t>১,২০০</a:t>
                      </a: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মুক্তার মূলধন হিসাবঃ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(বেতন)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মূক্তার ঋণ হিসাবঃ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(ঋণের সুদ)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অংশীদারদের মূলধন হিসাবঃ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(মুনাফার অংশ)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            হিরা          ১১,৮৮৭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            মুক্তা            ৭,১৩২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            মানিক        </a:t>
                      </a:r>
                      <a:r>
                        <a:rPr lang="en-GB" u="sng">
                          <a:latin typeface="SutonnyMJ" pitchFamily="2" charset="0"/>
                          <a:cs typeface="SutonnyMJ" pitchFamily="2" charset="0"/>
                        </a:rPr>
                        <a:t>৪,৭৫৫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৪,৮০০</a:t>
                      </a: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৩,৬০০</a:t>
                      </a: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১৫০</a:t>
                      </a: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২৩,৭৭৪</a:t>
                      </a:r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লাভ লোকসান হিসাব 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(নীট লাভ)</a:t>
                      </a: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অংশীদারদের মূলধন হিসাবঃ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(উত্তোলনের সুদ)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             হিরা          ১৪৪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             মুক্তা         ১০৮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                         মানিক        </a:t>
                      </a:r>
                      <a:r>
                        <a:rPr lang="en-GB" u="sng">
                          <a:latin typeface="SutonnyMJ" pitchFamily="2" charset="0"/>
                          <a:cs typeface="SutonnyMJ" pitchFamily="2" charset="0"/>
                        </a:rPr>
                        <a:t>৭২</a:t>
                      </a:r>
                    </a:p>
                    <a:p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৩২,০০০</a:t>
                      </a: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৩২৪</a:t>
                      </a:r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৩২,৩২৪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৩২,৩২৪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39111" y="193916"/>
            <a:ext cx="5473751" cy="10252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লাভলোকসান আবন্টন হিসাব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7620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ডেবিট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00" y="838200"/>
            <a:ext cx="1219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ক্রেডিট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416428"/>
              </p:ext>
            </p:extLst>
          </p:nvPr>
        </p:nvGraphicFramePr>
        <p:xfrm>
          <a:off x="228600" y="1397001"/>
          <a:ext cx="8686800" cy="435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7912"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তাং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বিবরণ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হিরা</a:t>
                      </a:r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মুক্তা</a:t>
                      </a:r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SutonnyMJ" pitchFamily="2" charset="0"/>
                          <a:cs typeface="SutonnyMJ" pitchFamily="2" charset="0"/>
                        </a:rPr>
                        <a:t>মানিক</a:t>
                      </a:r>
                      <a:endParaRPr lang="en-US" sz="12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তাং</a:t>
                      </a:r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বিবরণ</a:t>
                      </a:r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হিরা</a:t>
                      </a:r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SutonnyMJ" pitchFamily="2" charset="0"/>
                          <a:cs typeface="SutonnyMJ" pitchFamily="2" charset="0"/>
                        </a:rPr>
                        <a:t>মুক্তা</a:t>
                      </a:r>
                      <a:endParaRPr lang="en-US" sz="12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SutonnyMJ" pitchFamily="2" charset="0"/>
                          <a:cs typeface="SutonnyMJ" pitchFamily="2" charset="0"/>
                        </a:rPr>
                        <a:t>মানিক</a:t>
                      </a:r>
                      <a:endParaRPr lang="en-US" sz="12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059">
                <a:tc>
                  <a:txBody>
                    <a:bodyPr/>
                    <a:lstStyle/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২০১৯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ডি-৩১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ডি-৩১</a:t>
                      </a: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ডি-৩১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উত্তোলন হিসাব 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লাভ লোকসান আবন্টন হিসাবঃ </a:t>
                      </a: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উত্তোলনের সুদ </a:t>
                      </a: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>
                          <a:latin typeface="SutonnyMJ" pitchFamily="2" charset="0"/>
                          <a:cs typeface="SutonnyMJ" pitchFamily="2" charset="0"/>
                        </a:rPr>
                        <a:t>ব্যালেন্স সি/ডি 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৪৮০০</a:t>
                      </a: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১৪৪</a:t>
                      </a: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৪৮৯৯৯</a:t>
                      </a:r>
                      <a:endParaRPr lang="en-US" sz="11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৩,৬০০</a:t>
                      </a: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১০৮</a:t>
                      </a: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২৯৯২৪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২৪০০</a:t>
                      </a: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৭২</a:t>
                      </a: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২৫৮৮৩</a:t>
                      </a:r>
                      <a:endParaRPr lang="en-US" sz="11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২০১৯</a:t>
                      </a:r>
                    </a:p>
                    <a:p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জা-১</a:t>
                      </a:r>
                    </a:p>
                    <a:p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জু-১</a:t>
                      </a:r>
                    </a:p>
                    <a:p>
                      <a:endParaRPr lang="en-GB" sz="16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ডি-৩১</a:t>
                      </a:r>
                    </a:p>
                    <a:p>
                      <a:r>
                        <a:rPr lang="en-GB" sz="1600">
                          <a:latin typeface="SutonnyMJ" pitchFamily="2" charset="0"/>
                          <a:cs typeface="SutonnyMJ" pitchFamily="2" charset="0"/>
                        </a:rPr>
                        <a:t>ডি-৩১</a:t>
                      </a:r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ব্যালেন্স বি/ডি </a:t>
                      </a: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নগদান হিসাব </a:t>
                      </a: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(অতিরিক্ত মূলধন)</a:t>
                      </a: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বেতন  </a:t>
                      </a: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লাভ লোকসান আবন্টন হিসাবঃ</a:t>
                      </a: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          মূলধনের সুদ  </a:t>
                      </a:r>
                    </a:p>
                    <a:p>
                      <a:r>
                        <a:rPr lang="en-GB" sz="1400">
                          <a:latin typeface="SutonnyMJ" pitchFamily="2" charset="0"/>
                          <a:cs typeface="SutonnyMJ" pitchFamily="2" charset="0"/>
                        </a:rPr>
                        <a:t>          মুনাফার অংশ </a:t>
                      </a:r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200">
                          <a:latin typeface="SutonnyMJ" pitchFamily="2" charset="0"/>
                          <a:cs typeface="SutonnyMJ" pitchFamily="2" charset="0"/>
                        </a:rPr>
                        <a:t>৩০০০০</a:t>
                      </a:r>
                    </a:p>
                    <a:p>
                      <a:r>
                        <a:rPr lang="en-GB" sz="1200">
                          <a:latin typeface="SutonnyMJ" pitchFamily="2" charset="0"/>
                          <a:cs typeface="SutonnyMJ" pitchFamily="2" charset="0"/>
                        </a:rPr>
                        <a:t>১০০০০</a:t>
                      </a: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200">
                          <a:latin typeface="SutonnyMJ" pitchFamily="2" charset="0"/>
                          <a:cs typeface="SutonnyMJ" pitchFamily="2" charset="0"/>
                        </a:rPr>
                        <a:t>২১০০</a:t>
                      </a:r>
                    </a:p>
                    <a:p>
                      <a:r>
                        <a:rPr lang="en-GB" sz="1200">
                          <a:latin typeface="SutonnyMJ" pitchFamily="2" charset="0"/>
                          <a:cs typeface="SutonnyMJ" pitchFamily="2" charset="0"/>
                        </a:rPr>
                        <a:t>১১৮৮৭</a:t>
                      </a: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2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12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২৫০০০</a:t>
                      </a: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১৫০০</a:t>
                      </a: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৭১৩২</a:t>
                      </a:r>
                    </a:p>
                    <a:p>
                      <a:endParaRPr lang="en-US" sz="11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২০০০০</a:t>
                      </a: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 ২৪০০</a:t>
                      </a: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GB" sz="110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১২০০</a:t>
                      </a:r>
                    </a:p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৪৭৫৫</a:t>
                      </a:r>
                    </a:p>
                    <a:p>
                      <a:endParaRPr lang="en-US" sz="11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950">
                <a:tc>
                  <a:txBody>
                    <a:bodyPr/>
                    <a:lstStyle/>
                    <a:p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৫৩৯৮৭</a:t>
                      </a:r>
                      <a:endParaRPr lang="en-US" sz="11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৩৩৬৩২</a:t>
                      </a:r>
                      <a:endParaRPr lang="en-US" sz="11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২৮৩৫৫</a:t>
                      </a:r>
                      <a:endParaRPr lang="en-US" sz="11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৫৩৯৮৭</a:t>
                      </a:r>
                      <a:endParaRPr lang="en-US" sz="11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৩৩৬৩২</a:t>
                      </a:r>
                      <a:endParaRPr lang="en-US" sz="11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SutonnyMJ" pitchFamily="2" charset="0"/>
                          <a:cs typeface="SutonnyMJ" pitchFamily="2" charset="0"/>
                        </a:rPr>
                        <a:t>২৮৩৫৫</a:t>
                      </a:r>
                      <a:endParaRPr lang="en-US" sz="11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Flowchart: Process 2"/>
          <p:cNvSpPr/>
          <p:nvPr/>
        </p:nvSpPr>
        <p:spPr>
          <a:xfrm>
            <a:off x="2514600" y="152400"/>
            <a:ext cx="42672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solidFill>
                  <a:srgbClr val="FF0000"/>
                </a:solidFill>
              </a:rPr>
              <a:t>অংশীদারদের মূলধন হিসাব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43800" y="76200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ক্রেডিট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838200"/>
            <a:ext cx="1295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ডেবিট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>
            <a:extLst>
              <a:ext uri="{FF2B5EF4-FFF2-40B4-BE49-F238E27FC236}">
                <a16:creationId xmlns:a16="http://schemas.microsoft.com/office/drawing/2014/main" id="{FAAEDC81-3D82-1A40-8D24-41C806166485}"/>
              </a:ext>
            </a:extLst>
          </p:cNvPr>
          <p:cNvSpPr/>
          <p:nvPr/>
        </p:nvSpPr>
        <p:spPr>
          <a:xfrm>
            <a:off x="617005" y="1428144"/>
            <a:ext cx="7994610" cy="4001712"/>
          </a:xfrm>
          <a:prstGeom prst="wave">
            <a:avLst>
              <a:gd name="adj1" fmla="val 12500"/>
              <a:gd name="adj2" fmla="val 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>
                <a:solidFill>
                  <a:srgbClr val="FF0000"/>
                </a:solidFill>
              </a:rPr>
              <a:t>সকলকে ধন্যবাদ </a:t>
            </a:r>
            <a:endParaRPr lang="en-US" sz="8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54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265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সাহাজউদ্দিন সরকার স্কুল এন্ড কলেজ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mvnvRDwÏb miKvi ¯‹zj GÛ K‡jR</dc:title>
  <dc:creator>user</dc:creator>
  <cp:lastModifiedBy>akhtaracc@gmail.com</cp:lastModifiedBy>
  <cp:revision>19</cp:revision>
  <dcterms:created xsi:type="dcterms:W3CDTF">2020-11-22T15:58:59Z</dcterms:created>
  <dcterms:modified xsi:type="dcterms:W3CDTF">2020-11-28T10:17:25Z</dcterms:modified>
</cp:coreProperties>
</file>