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7" r:id="rId2"/>
    <p:sldId id="312" r:id="rId3"/>
    <p:sldId id="313" r:id="rId4"/>
    <p:sldId id="289" r:id="rId5"/>
    <p:sldId id="306" r:id="rId6"/>
    <p:sldId id="308" r:id="rId7"/>
    <p:sldId id="310" r:id="rId8"/>
    <p:sldId id="291" r:id="rId9"/>
    <p:sldId id="293" r:id="rId10"/>
    <p:sldId id="294" r:id="rId11"/>
    <p:sldId id="300" r:id="rId12"/>
    <p:sldId id="296" r:id="rId13"/>
    <p:sldId id="298" r:id="rId14"/>
    <p:sldId id="301" r:id="rId15"/>
    <p:sldId id="276" r:id="rId16"/>
    <p:sldId id="277" r:id="rId17"/>
    <p:sldId id="303" r:id="rId18"/>
    <p:sldId id="304" r:id="rId19"/>
    <p:sldId id="280" r:id="rId20"/>
    <p:sldId id="30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314191"/>
    <a:srgbClr val="6666FF"/>
    <a:srgbClr val="FE98EB"/>
    <a:srgbClr val="FD3FD9"/>
    <a:srgbClr val="990099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863" autoAdjust="0"/>
  </p:normalViewPr>
  <p:slideViewPr>
    <p:cSldViewPr>
      <p:cViewPr>
        <p:scale>
          <a:sx n="66" d="100"/>
          <a:sy n="66" d="100"/>
        </p:scale>
        <p:origin x="-142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2AE88-2A39-49F0-AF79-83C4DC2E16D3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BC750-6F18-4569-A07D-E04D5E0B7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817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BC750-6F18-4569-A07D-E04D5E0B749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1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BC750-6F18-4569-A07D-E04D5E0B749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041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51195-2EDB-40B7-9C25-4E1B89C5831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391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D98A-9EC5-496D-8F8F-B13B3DB0139D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FED-9FBE-43EA-8BB1-DD8A0D30A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D98A-9EC5-496D-8F8F-B13B3DB0139D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FED-9FBE-43EA-8BB1-DD8A0D30A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D98A-9EC5-496D-8F8F-B13B3DB0139D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FED-9FBE-43EA-8BB1-DD8A0D30A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D98A-9EC5-496D-8F8F-B13B3DB0139D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FED-9FBE-43EA-8BB1-DD8A0D30A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D98A-9EC5-496D-8F8F-B13B3DB0139D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FED-9FBE-43EA-8BB1-DD8A0D30A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D98A-9EC5-496D-8F8F-B13B3DB0139D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FED-9FBE-43EA-8BB1-DD8A0D30A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D98A-9EC5-496D-8F8F-B13B3DB0139D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FED-9FBE-43EA-8BB1-DD8A0D30A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D98A-9EC5-496D-8F8F-B13B3DB0139D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FED-9FBE-43EA-8BB1-DD8A0D30A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D98A-9EC5-496D-8F8F-B13B3DB0139D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FED-9FBE-43EA-8BB1-DD8A0D30A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D98A-9EC5-496D-8F8F-B13B3DB0139D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FED-9FBE-43EA-8BB1-DD8A0D30A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D98A-9EC5-496D-8F8F-B13B3DB0139D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F3FED-9FBE-43EA-8BB1-DD8A0D30A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FD98A-9EC5-496D-8F8F-B13B3DB0139D}" type="datetimeFigureOut">
              <a:rPr lang="en-US" smtClean="0"/>
              <a:pPr/>
              <a:t>11/28/2020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F3FED-9FBE-43EA-8BB1-DD8A0D30A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895600" y="2362200"/>
            <a:ext cx="2667000" cy="1295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191000"/>
            <a:ext cx="4114800" cy="181588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পিংকি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পাল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495800" y="1981200"/>
            <a:ext cx="4419600" cy="4348103"/>
            <a:chOff x="4419600" y="1905001"/>
            <a:chExt cx="4419600" cy="4348103"/>
          </a:xfrm>
        </p:grpSpPr>
        <p:sp>
          <p:nvSpPr>
            <p:cNvPr id="24" name="TextBox 23"/>
            <p:cNvSpPr txBox="1"/>
            <p:nvPr/>
          </p:nvSpPr>
          <p:spPr>
            <a:xfrm>
              <a:off x="4419600" y="4191001"/>
              <a:ext cx="4419600" cy="2062103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শ্রেনি – নবম- দশম</a:t>
              </a:r>
            </a:p>
            <a:p>
              <a:pPr algn="ctr"/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বিষয়ঃ ফিন্যান্স ও ব্যাংকিং</a:t>
              </a:r>
            </a:p>
            <a:p>
              <a:pPr algn="ctr"/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অধ্যায় – দ্বিতীয়</a:t>
              </a:r>
            </a:p>
            <a:p>
              <a:pPr algn="ctr"/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সময়ঃ ৪৫ মিনিট।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2050" name="Picture 2" descr="C:\Users\Doel-1612i3\Desktop\Flowers\images_122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67400" y="1905001"/>
              <a:ext cx="2209800" cy="2286000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sp>
        <p:nvSpPr>
          <p:cNvPr id="11" name="Rounded Rectangle 10"/>
          <p:cNvSpPr/>
          <p:nvPr/>
        </p:nvSpPr>
        <p:spPr>
          <a:xfrm>
            <a:off x="0" y="0"/>
            <a:ext cx="9144000" cy="1676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8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200400" y="2514600"/>
            <a:ext cx="2819400" cy="1828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প্রাতিষ্ঠানিক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733800" y="457200"/>
            <a:ext cx="1752600" cy="2075484"/>
            <a:chOff x="3733800" y="457200"/>
            <a:chExt cx="1752600" cy="2075484"/>
          </a:xfrm>
        </p:grpSpPr>
        <p:grpSp>
          <p:nvGrpSpPr>
            <p:cNvPr id="3" name="Group 2"/>
            <p:cNvGrpSpPr/>
            <p:nvPr/>
          </p:nvGrpSpPr>
          <p:grpSpPr>
            <a:xfrm>
              <a:off x="4554627" y="1983205"/>
              <a:ext cx="36756" cy="549479"/>
              <a:chOff x="4446118" y="1885176"/>
              <a:chExt cx="36756" cy="549479"/>
            </a:xfrm>
          </p:grpSpPr>
          <p:sp>
            <p:nvSpPr>
              <p:cNvPr id="25" name="Straight Connector 5"/>
              <p:cNvSpPr/>
              <p:nvPr/>
            </p:nvSpPr>
            <p:spPr>
              <a:xfrm rot="16200000">
                <a:off x="4189756" y="2141538"/>
                <a:ext cx="549479" cy="3675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18378"/>
                    </a:moveTo>
                    <a:lnTo>
                      <a:pt x="549479" y="18378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6" name="Straight Connector 6"/>
              <p:cNvSpPr/>
              <p:nvPr/>
            </p:nvSpPr>
            <p:spPr>
              <a:xfrm rot="16200000">
                <a:off x="4450759" y="2146179"/>
                <a:ext cx="27473" cy="2747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3733800" y="457200"/>
              <a:ext cx="1752600" cy="1524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প্রাপ্য বিল বাট্টাকরণ</a:t>
              </a:r>
              <a:endParaRPr lang="en-US" sz="4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001860" y="2667000"/>
            <a:ext cx="2761140" cy="1600200"/>
            <a:chOff x="6001860" y="2667000"/>
            <a:chExt cx="2761140" cy="1600200"/>
          </a:xfrm>
        </p:grpSpPr>
        <p:grpSp>
          <p:nvGrpSpPr>
            <p:cNvPr id="5" name="Group 4"/>
            <p:cNvGrpSpPr/>
            <p:nvPr/>
          </p:nvGrpSpPr>
          <p:grpSpPr>
            <a:xfrm>
              <a:off x="6001860" y="3412872"/>
              <a:ext cx="860628" cy="43031"/>
              <a:chOff x="5893351" y="3314843"/>
              <a:chExt cx="860628" cy="43031"/>
            </a:xfrm>
          </p:grpSpPr>
          <p:sp>
            <p:nvSpPr>
              <p:cNvPr id="21" name="Straight Connector 9"/>
              <p:cNvSpPr/>
              <p:nvPr/>
            </p:nvSpPr>
            <p:spPr>
              <a:xfrm rot="21581586">
                <a:off x="5893351" y="3317981"/>
                <a:ext cx="860628" cy="3675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18378"/>
                    </a:moveTo>
                    <a:lnTo>
                      <a:pt x="860628" y="18378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2" name="Straight Connector 10"/>
              <p:cNvSpPr/>
              <p:nvPr/>
            </p:nvSpPr>
            <p:spPr>
              <a:xfrm rot="21581586">
                <a:off x="6302149" y="3314843"/>
                <a:ext cx="43031" cy="4303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6858000" y="2667000"/>
              <a:ext cx="1905000" cy="16002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স্বল্প মেয়াদি ব্যাংক ঋণ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657600" y="4355830"/>
            <a:ext cx="1752600" cy="2197370"/>
            <a:chOff x="3657600" y="4355830"/>
            <a:chExt cx="1752600" cy="2197370"/>
          </a:xfrm>
        </p:grpSpPr>
        <p:grpSp>
          <p:nvGrpSpPr>
            <p:cNvPr id="7" name="Group 6"/>
            <p:cNvGrpSpPr/>
            <p:nvPr/>
          </p:nvGrpSpPr>
          <p:grpSpPr>
            <a:xfrm>
              <a:off x="4526606" y="4355830"/>
              <a:ext cx="36756" cy="655023"/>
              <a:chOff x="4418097" y="4257801"/>
              <a:chExt cx="36756" cy="655023"/>
            </a:xfrm>
          </p:grpSpPr>
          <p:sp>
            <p:nvSpPr>
              <p:cNvPr id="17" name="Straight Connector 13"/>
              <p:cNvSpPr/>
              <p:nvPr/>
            </p:nvSpPr>
            <p:spPr>
              <a:xfrm rot="5477733">
                <a:off x="4108963" y="4566935"/>
                <a:ext cx="655023" cy="3675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18378"/>
                    </a:moveTo>
                    <a:lnTo>
                      <a:pt x="655023" y="18378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Straight Connector 14"/>
              <p:cNvSpPr/>
              <p:nvPr/>
            </p:nvSpPr>
            <p:spPr>
              <a:xfrm rot="16277733">
                <a:off x="4420099" y="4568937"/>
                <a:ext cx="32751" cy="3275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3657600" y="4876800"/>
              <a:ext cx="1752600" cy="16764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lvl="0" algn="ctr"/>
              <a:r>
                <a:rPr lang="bn-BD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প্রদেয় বিল</a:t>
              </a:r>
              <a:endPara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09600" y="2743200"/>
            <a:ext cx="2590800" cy="1524000"/>
            <a:chOff x="609600" y="2743200"/>
            <a:chExt cx="2590800" cy="1524000"/>
          </a:xfrm>
        </p:grpSpPr>
        <p:grpSp>
          <p:nvGrpSpPr>
            <p:cNvPr id="9" name="Group 8"/>
            <p:cNvGrpSpPr/>
            <p:nvPr/>
          </p:nvGrpSpPr>
          <p:grpSpPr>
            <a:xfrm>
              <a:off x="2337436" y="3445725"/>
              <a:ext cx="862964" cy="43148"/>
              <a:chOff x="2172920" y="3347696"/>
              <a:chExt cx="862964" cy="43148"/>
            </a:xfrm>
          </p:grpSpPr>
          <p:sp>
            <p:nvSpPr>
              <p:cNvPr id="13" name="Straight Connector 17"/>
              <p:cNvSpPr/>
              <p:nvPr/>
            </p:nvSpPr>
            <p:spPr>
              <a:xfrm rot="10757583">
                <a:off x="2172920" y="3350892"/>
                <a:ext cx="862964" cy="36756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18378"/>
                    </a:moveTo>
                    <a:lnTo>
                      <a:pt x="862964" y="18378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4" name="Straight Connector 18"/>
              <p:cNvSpPr/>
              <p:nvPr/>
            </p:nvSpPr>
            <p:spPr>
              <a:xfrm rot="21557583">
                <a:off x="2582828" y="3347696"/>
                <a:ext cx="43148" cy="4314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sp>
          <p:nvSpPr>
            <p:cNvPr id="35" name="Rectangle 34"/>
            <p:cNvSpPr/>
            <p:nvPr/>
          </p:nvSpPr>
          <p:spPr>
            <a:xfrm>
              <a:off x="609600" y="2743200"/>
              <a:ext cx="1752600" cy="1524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lvl="0" algn="ctr"/>
              <a:r>
                <a:rPr lang="bn-BD" sz="4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ক্ষুদ্র ঋণ</a:t>
              </a:r>
              <a:endPara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04800"/>
            <a:ext cx="7265318" cy="11172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 defTabSz="1866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অপ্রাতিষ্ঠানিক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38200" y="1447800"/>
            <a:ext cx="3323346" cy="1821597"/>
            <a:chOff x="776683" y="1371600"/>
            <a:chExt cx="3323346" cy="1821597"/>
          </a:xfrm>
        </p:grpSpPr>
        <p:sp>
          <p:nvSpPr>
            <p:cNvPr id="3" name="TextBox 2"/>
            <p:cNvSpPr txBox="1"/>
            <p:nvPr/>
          </p:nvSpPr>
          <p:spPr>
            <a:xfrm>
              <a:off x="776683" y="2362200"/>
              <a:ext cx="332334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bn-BD" sz="48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বানিজ্যিক পত্র</a:t>
              </a:r>
              <a:r>
                <a:rPr lang="bn-BD" sz="24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Down Arrow 8"/>
            <p:cNvSpPr/>
            <p:nvPr/>
          </p:nvSpPr>
          <p:spPr>
            <a:xfrm>
              <a:off x="1905000" y="1371600"/>
              <a:ext cx="484632" cy="978408"/>
            </a:xfrm>
            <a:prstGeom prst="downArrow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729010" y="1447800"/>
            <a:ext cx="5181227" cy="1766197"/>
            <a:chOff x="4652809" y="1371600"/>
            <a:chExt cx="5181227" cy="1766197"/>
          </a:xfrm>
        </p:grpSpPr>
        <p:sp>
          <p:nvSpPr>
            <p:cNvPr id="4" name="Rectangle 3"/>
            <p:cNvSpPr/>
            <p:nvPr/>
          </p:nvSpPr>
          <p:spPr>
            <a:xfrm>
              <a:off x="4652809" y="2362200"/>
              <a:ext cx="5181227" cy="7755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8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ক্রেতা হতে অগ্রিম গ্রহন</a:t>
              </a: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6781800" y="1371600"/>
              <a:ext cx="484632" cy="978408"/>
            </a:xfrm>
            <a:prstGeom prst="downArrow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Down Arrow 10"/>
          <p:cNvSpPr/>
          <p:nvPr/>
        </p:nvSpPr>
        <p:spPr>
          <a:xfrm>
            <a:off x="4114800" y="1447800"/>
            <a:ext cx="484632" cy="281940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52600" y="4275220"/>
            <a:ext cx="5486400" cy="29677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33400" y="4507993"/>
            <a:ext cx="4217821" cy="2350007"/>
            <a:chOff x="49379" y="4660392"/>
            <a:chExt cx="4217821" cy="2350007"/>
          </a:xfrm>
        </p:grpSpPr>
        <p:sp>
          <p:nvSpPr>
            <p:cNvPr id="5" name="Rectangle 4"/>
            <p:cNvSpPr/>
            <p:nvPr/>
          </p:nvSpPr>
          <p:spPr>
            <a:xfrm>
              <a:off x="49379" y="5471148"/>
              <a:ext cx="4217821" cy="15392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800" dirty="0" smtClean="0">
                  <a:latin typeface="NikoshBAN" pitchFamily="2" charset="0"/>
                  <a:cs typeface="NikoshBAN" pitchFamily="2" charset="0"/>
                </a:rPr>
                <a:t>মজুদ মাল বন্ধকীকরণ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2133600" y="4660392"/>
              <a:ext cx="484632" cy="978408"/>
            </a:xfrm>
            <a:prstGeom prst="downArrow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19800" y="4572002"/>
            <a:ext cx="2616422" cy="1947600"/>
            <a:chOff x="6060990" y="4660393"/>
            <a:chExt cx="2616422" cy="1691166"/>
          </a:xfrm>
        </p:grpSpPr>
        <p:sp>
          <p:nvSpPr>
            <p:cNvPr id="6" name="TextBox 5"/>
            <p:cNvSpPr txBox="1"/>
            <p:nvPr/>
          </p:nvSpPr>
          <p:spPr>
            <a:xfrm>
              <a:off x="6060990" y="5520562"/>
              <a:ext cx="261642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bn-BD" sz="4800" dirty="0" smtClean="0">
                  <a:latin typeface="NikoshBAN" pitchFamily="2" charset="0"/>
                  <a:cs typeface="NikoshBAN" pitchFamily="2" charset="0"/>
                </a:rPr>
                <a:t>গ্রাম্য মহাজন</a:t>
              </a:r>
              <a:r>
                <a:rPr lang="bn-BD" sz="2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6553200" y="4660393"/>
              <a:ext cx="484632" cy="860171"/>
            </a:xfrm>
            <a:prstGeom prst="downArrow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19400" y="914400"/>
            <a:ext cx="3505202" cy="1355810"/>
            <a:chOff x="2711894" y="781031"/>
            <a:chExt cx="3505202" cy="1355810"/>
          </a:xfrm>
        </p:grpSpPr>
        <p:sp>
          <p:nvSpPr>
            <p:cNvPr id="20" name="Rectangle 19"/>
            <p:cNvSpPr/>
            <p:nvPr/>
          </p:nvSpPr>
          <p:spPr>
            <a:xfrm>
              <a:off x="2711894" y="781031"/>
              <a:ext cx="3505202" cy="135581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2711894" y="781031"/>
              <a:ext cx="3505202" cy="135581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C0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1910" tIns="41910" rIns="41910" bIns="41910" numCol="1" spcCol="1270" anchor="ctr" anchorCtr="0">
              <a:noAutofit/>
            </a:bodyPr>
            <a:lstStyle/>
            <a:p>
              <a:pPr lvl="0" algn="ctr" defTabSz="2933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6000" kern="1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মধ্যমেয়াদি</a:t>
              </a:r>
              <a:r>
                <a:rPr lang="bn-BD" sz="6600" kern="12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6600" kern="1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694366" y="2286794"/>
            <a:ext cx="2610465" cy="1828008"/>
            <a:chOff x="1694366" y="2286794"/>
            <a:chExt cx="2610465" cy="1828008"/>
          </a:xfrm>
        </p:grpSpPr>
        <p:grpSp>
          <p:nvGrpSpPr>
            <p:cNvPr id="8" name="Group 7"/>
            <p:cNvGrpSpPr/>
            <p:nvPr/>
          </p:nvGrpSpPr>
          <p:grpSpPr>
            <a:xfrm>
              <a:off x="1694366" y="2809570"/>
              <a:ext cx="2610465" cy="1305232"/>
              <a:chOff x="1579931" y="2692937"/>
              <a:chExt cx="2610465" cy="130523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579931" y="2692937"/>
                <a:ext cx="2610465" cy="13052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Rectangle 12"/>
              <p:cNvSpPr/>
              <p:nvPr/>
            </p:nvSpPr>
            <p:spPr>
              <a:xfrm>
                <a:off x="1579931" y="2692937"/>
                <a:ext cx="2610465" cy="1305232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25400" rIns="25400" bIns="25400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3200" kern="12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বাণিজ্যিক ব্যাংক প্রদত্ত ঋণ</a:t>
                </a:r>
                <a:endParaRPr lang="en-US" sz="3200" kern="12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 rot="5400000">
              <a:off x="3009900" y="2552700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866969" y="2286794"/>
            <a:ext cx="2610465" cy="1828008"/>
            <a:chOff x="4866969" y="2286794"/>
            <a:chExt cx="2610465" cy="1828008"/>
          </a:xfrm>
        </p:grpSpPr>
        <p:grpSp>
          <p:nvGrpSpPr>
            <p:cNvPr id="9" name="Group 8"/>
            <p:cNvGrpSpPr/>
            <p:nvPr/>
          </p:nvGrpSpPr>
          <p:grpSpPr>
            <a:xfrm>
              <a:off x="4866969" y="2809570"/>
              <a:ext cx="2610465" cy="1305232"/>
              <a:chOff x="4752534" y="2692937"/>
              <a:chExt cx="2610465" cy="1305232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4752534" y="2692937"/>
                <a:ext cx="2610465" cy="13052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C00000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Rectangle 10"/>
              <p:cNvSpPr/>
              <p:nvPr/>
            </p:nvSpPr>
            <p:spPr>
              <a:xfrm>
                <a:off x="4752534" y="2692937"/>
                <a:ext cx="2610465" cy="1305232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25400" rIns="25400" bIns="25400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3200" kern="12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বিশেষায়িত আর্থিক প্রতিষ্ঠান</a:t>
                </a:r>
                <a:endParaRPr lang="en-US" sz="3200" kern="12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cxnSp>
          <p:nvCxnSpPr>
            <p:cNvPr id="29" name="Straight Arrow Connector 28"/>
            <p:cNvCxnSpPr/>
            <p:nvPr/>
          </p:nvCxnSpPr>
          <p:spPr>
            <a:xfrm rot="5400000">
              <a:off x="5830094" y="2552700"/>
              <a:ext cx="532606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/>
          <p:cNvCxnSpPr/>
          <p:nvPr/>
        </p:nvCxnSpPr>
        <p:spPr>
          <a:xfrm>
            <a:off x="1371600" y="4419600"/>
            <a:ext cx="6781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1" idx="2"/>
          </p:cNvCxnSpPr>
          <p:nvPr/>
        </p:nvCxnSpPr>
        <p:spPr>
          <a:xfrm rot="5400000">
            <a:off x="3496513" y="3344906"/>
            <a:ext cx="2150184" cy="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15034" y="4420394"/>
            <a:ext cx="2610465" cy="1539942"/>
            <a:chOff x="115034" y="4420394"/>
            <a:chExt cx="2610465" cy="1539942"/>
          </a:xfrm>
        </p:grpSpPr>
        <p:grpSp>
          <p:nvGrpSpPr>
            <p:cNvPr id="5" name="Group 4"/>
            <p:cNvGrpSpPr/>
            <p:nvPr/>
          </p:nvGrpSpPr>
          <p:grpSpPr>
            <a:xfrm>
              <a:off x="115034" y="4655104"/>
              <a:ext cx="2610465" cy="1305232"/>
              <a:chOff x="599" y="4538471"/>
              <a:chExt cx="2610465" cy="130523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599" y="4538471"/>
                <a:ext cx="2610465" cy="13052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C00000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Rectangle 18"/>
              <p:cNvSpPr/>
              <p:nvPr/>
            </p:nvSpPr>
            <p:spPr>
              <a:xfrm>
                <a:off x="599" y="4538471"/>
                <a:ext cx="2610465" cy="130523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25400" rIns="25400" bIns="25400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3200" kern="12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বেসরকারি প্রতিষ্ঠান</a:t>
                </a:r>
                <a:endParaRPr lang="en-US" sz="3200" kern="12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cxnSp>
          <p:nvCxnSpPr>
            <p:cNvPr id="36" name="Straight Arrow Connector 35"/>
            <p:cNvCxnSpPr/>
            <p:nvPr/>
          </p:nvCxnSpPr>
          <p:spPr>
            <a:xfrm rot="5400000">
              <a:off x="1219199" y="4572001"/>
              <a:ext cx="30480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3273698" y="4420394"/>
            <a:ext cx="2610465" cy="1539942"/>
            <a:chOff x="3273698" y="4420394"/>
            <a:chExt cx="2610465" cy="1539942"/>
          </a:xfrm>
        </p:grpSpPr>
        <p:grpSp>
          <p:nvGrpSpPr>
            <p:cNvPr id="6" name="Group 5"/>
            <p:cNvGrpSpPr/>
            <p:nvPr/>
          </p:nvGrpSpPr>
          <p:grpSpPr>
            <a:xfrm>
              <a:off x="3273698" y="4655104"/>
              <a:ext cx="2610465" cy="1305232"/>
              <a:chOff x="3159263" y="4538471"/>
              <a:chExt cx="2610465" cy="1305232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159263" y="4538471"/>
                <a:ext cx="2610465" cy="13052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Rectangle 16"/>
              <p:cNvSpPr/>
              <p:nvPr/>
            </p:nvSpPr>
            <p:spPr>
              <a:xfrm>
                <a:off x="3159263" y="4538471"/>
                <a:ext cx="2610465" cy="1305232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25400" rIns="25400" bIns="25400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3200" kern="12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মূলধনি বাজারের প্রতিষ্ঠান</a:t>
                </a:r>
                <a:endParaRPr lang="en-US" sz="3200" kern="12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cxnSp>
          <p:nvCxnSpPr>
            <p:cNvPr id="38" name="Straight Arrow Connector 37"/>
            <p:cNvCxnSpPr/>
            <p:nvPr/>
          </p:nvCxnSpPr>
          <p:spPr>
            <a:xfrm rot="5400000">
              <a:off x="4838700" y="4533900"/>
              <a:ext cx="228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6418500" y="4420394"/>
            <a:ext cx="2610465" cy="1539942"/>
            <a:chOff x="6418500" y="4420394"/>
            <a:chExt cx="2610465" cy="1539942"/>
          </a:xfrm>
        </p:grpSpPr>
        <p:grpSp>
          <p:nvGrpSpPr>
            <p:cNvPr id="7" name="Group 6"/>
            <p:cNvGrpSpPr/>
            <p:nvPr/>
          </p:nvGrpSpPr>
          <p:grpSpPr>
            <a:xfrm>
              <a:off x="6418500" y="4655104"/>
              <a:ext cx="2610465" cy="1305232"/>
              <a:chOff x="6304065" y="4538471"/>
              <a:chExt cx="2610465" cy="1305232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304065" y="4538471"/>
                <a:ext cx="2610465" cy="13052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7030A0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Rectangle 14"/>
              <p:cNvSpPr/>
              <p:nvPr/>
            </p:nvSpPr>
            <p:spPr>
              <a:xfrm>
                <a:off x="6304065" y="4538471"/>
                <a:ext cx="2610465" cy="1305232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400" tIns="25400" rIns="25400" bIns="25400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BD" sz="3200" kern="12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আন্তর্জাতিক তহবিল </a:t>
                </a:r>
                <a:endParaRPr lang="en-US" sz="3200" kern="12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cxnSp>
          <p:nvCxnSpPr>
            <p:cNvPr id="40" name="Straight Arrow Connector 39"/>
            <p:cNvCxnSpPr/>
            <p:nvPr/>
          </p:nvCxnSpPr>
          <p:spPr>
            <a:xfrm rot="5400000">
              <a:off x="8001000" y="4572000"/>
              <a:ext cx="304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76200"/>
            <a:ext cx="8001000" cy="2362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দীর্ঘমেয়াদি</a:t>
            </a:r>
            <a:endParaRPr lang="en-US" sz="8800" dirty="0">
              <a:solidFill>
                <a:schemeClr val="tx1"/>
              </a:solidFill>
            </a:endParaRPr>
          </a:p>
        </p:txBody>
      </p:sp>
      <p:grpSp>
        <p:nvGrpSpPr>
          <p:cNvPr id="4" name="Group 12"/>
          <p:cNvGrpSpPr/>
          <p:nvPr/>
        </p:nvGrpSpPr>
        <p:grpSpPr>
          <a:xfrm>
            <a:off x="3352800" y="3505200"/>
            <a:ext cx="2895601" cy="1981200"/>
            <a:chOff x="531577" y="4615496"/>
            <a:chExt cx="2689397" cy="1872849"/>
          </a:xfrm>
        </p:grpSpPr>
        <p:sp>
          <p:nvSpPr>
            <p:cNvPr id="14" name="Rounded Rectangle 13"/>
            <p:cNvSpPr/>
            <p:nvPr/>
          </p:nvSpPr>
          <p:spPr>
            <a:xfrm>
              <a:off x="531577" y="4615496"/>
              <a:ext cx="2689396" cy="187284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8575"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531578" y="4615496"/>
              <a:ext cx="2689396" cy="18728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C00CC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60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ঋণপত্র</a:t>
              </a:r>
              <a:endParaRPr lang="en-US" sz="6000" kern="1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8" name="Rounded Rectangle 4"/>
          <p:cNvSpPr/>
          <p:nvPr/>
        </p:nvSpPr>
        <p:spPr>
          <a:xfrm>
            <a:off x="6400800" y="3378153"/>
            <a:ext cx="2523460" cy="1422447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2133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5400" kern="1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664207" y="2438400"/>
            <a:ext cx="6135625" cy="1066800"/>
            <a:chOff x="1664207" y="2438400"/>
            <a:chExt cx="6135625" cy="1066800"/>
          </a:xfrm>
          <a:solidFill>
            <a:schemeClr val="bg2">
              <a:lumMod val="75000"/>
            </a:schemeClr>
          </a:solidFill>
        </p:grpSpPr>
        <p:sp>
          <p:nvSpPr>
            <p:cNvPr id="21" name="Bent-Up Arrow 20"/>
            <p:cNvSpPr/>
            <p:nvPr/>
          </p:nvSpPr>
          <p:spPr>
            <a:xfrm rot="10800000">
              <a:off x="1664207" y="2438400"/>
              <a:ext cx="2907793" cy="731520"/>
            </a:xfrm>
            <a:prstGeom prst="bentUp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4419600" y="2438400"/>
              <a:ext cx="3380232" cy="1066800"/>
              <a:chOff x="4419600" y="2438400"/>
              <a:chExt cx="3380232" cy="1066800"/>
            </a:xfrm>
            <a:grpFill/>
          </p:grpSpPr>
          <p:sp>
            <p:nvSpPr>
              <p:cNvPr id="23" name="Down Arrow 22"/>
              <p:cNvSpPr/>
              <p:nvPr/>
            </p:nvSpPr>
            <p:spPr>
              <a:xfrm>
                <a:off x="7315200" y="2590800"/>
                <a:ext cx="484632" cy="749808"/>
              </a:xfrm>
              <a:prstGeom prst="down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Down Arrow 4"/>
              <p:cNvSpPr/>
              <p:nvPr/>
            </p:nvSpPr>
            <p:spPr>
              <a:xfrm>
                <a:off x="4419600" y="2438400"/>
                <a:ext cx="484632" cy="1066800"/>
              </a:xfrm>
              <a:prstGeom prst="down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724400" y="2438400"/>
                <a:ext cx="2971800" cy="1524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0" name="Rounded Rectangle 29"/>
          <p:cNvSpPr/>
          <p:nvPr/>
        </p:nvSpPr>
        <p:spPr>
          <a:xfrm>
            <a:off x="685800" y="3200400"/>
            <a:ext cx="2362200" cy="1447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ঋণ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629400" y="3352800"/>
            <a:ext cx="2057400" cy="1295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3141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লিজিং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77450"/>
            <a:ext cx="6106037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1896070"/>
            <a:ext cx="389241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bn-BD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সময় - </a:t>
            </a:r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0</a:t>
            </a:r>
            <a:r>
              <a:rPr lang="bn-BD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৩ মিনিট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657600"/>
            <a:ext cx="7543801" cy="1785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স্বল্পমেয়াদি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প্রাতিষ্ঠানিক  </a:t>
            </a:r>
          </a:p>
          <a:p>
            <a:pPr lvl="0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তহবিলের উৎসগুলো কিকি?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803" y="152400"/>
            <a:ext cx="4191597" cy="4343400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>
            <a:off x="303385" y="4800600"/>
            <a:ext cx="3888432" cy="1372344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লিজিং এর মাধ্যমে অর্থায়ন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4938238" y="4876800"/>
            <a:ext cx="3888432" cy="1296144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ব্যাংক ঋন এর মাধ্যমে অর্থায়ন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181600" y="152400"/>
            <a:ext cx="3810000" cy="4648200"/>
            <a:chOff x="5181600" y="152400"/>
            <a:chExt cx="3810000" cy="4800600"/>
          </a:xfrm>
        </p:grpSpPr>
        <p:pic>
          <p:nvPicPr>
            <p:cNvPr id="1026" name="Picture 2" descr="G:\Azad\picture\garment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81600" y="1295400"/>
              <a:ext cx="3810000" cy="3657600"/>
            </a:xfrm>
            <a:prstGeom prst="rect">
              <a:avLst/>
            </a:prstGeom>
            <a:noFill/>
          </p:spPr>
        </p:pic>
        <p:grpSp>
          <p:nvGrpSpPr>
            <p:cNvPr id="11" name="Group 10"/>
            <p:cNvGrpSpPr/>
            <p:nvPr/>
          </p:nvGrpSpPr>
          <p:grpSpPr>
            <a:xfrm>
              <a:off x="5181600" y="152400"/>
              <a:ext cx="3810000" cy="1513820"/>
              <a:chOff x="5181600" y="152400"/>
              <a:chExt cx="3810000" cy="1513820"/>
            </a:xfrm>
          </p:grpSpPr>
          <p:pic>
            <p:nvPicPr>
              <p:cNvPr id="1027" name="Picture 3" descr="G:\Azad\picture\sonali bank.jp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181600" y="152400"/>
                <a:ext cx="3810000" cy="1454150"/>
              </a:xfrm>
              <a:prstGeom prst="rect">
                <a:avLst/>
              </a:prstGeom>
              <a:noFill/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6450690" y="1143000"/>
                <a:ext cx="170271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BD" sz="28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শাখায় দায়বদ্ধ</a:t>
                </a:r>
                <a:endParaRPr lang="en-US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417089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2243" y="248250"/>
            <a:ext cx="4097357" cy="4323750"/>
          </a:xfrm>
          <a:prstGeom prst="rect">
            <a:avLst/>
          </a:prstGeom>
          <a:ln w="88900" cap="sq" cmpd="thickThin">
            <a:solidFill>
              <a:schemeClr val="bg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Flowchart: Terminator 2"/>
          <p:cNvSpPr/>
          <p:nvPr/>
        </p:nvSpPr>
        <p:spPr>
          <a:xfrm>
            <a:off x="90513" y="4953000"/>
            <a:ext cx="3712126" cy="1584176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ক্ষুদ্র ঋনের মাধ্যমে অর্থায়ন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228600"/>
            <a:ext cx="3668216" cy="434340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5" name="Flowchart: Terminator 4"/>
          <p:cNvSpPr/>
          <p:nvPr/>
        </p:nvSpPr>
        <p:spPr>
          <a:xfrm>
            <a:off x="4953000" y="4953000"/>
            <a:ext cx="3744416" cy="1296144"/>
          </a:xfrm>
          <a:prstGeom prst="flowChartTerminator">
            <a:avLst/>
          </a:prstGeom>
          <a:solidFill>
            <a:schemeClr val="bg1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গ্রাম্য মহাজন এর মাধ্যমে অর্থায়ন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65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33600" y="77451"/>
            <a:ext cx="5791200" cy="20313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bn-BD" sz="6000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6000" u="sng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2667000"/>
            <a:ext cx="449580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 –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0</a:t>
            </a:r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3581400"/>
            <a:ext cx="6172200" cy="30777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লিজিং এবং ভাড়ার মাধ্যমে 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অর্থায়ন করা যায় এমন ০৫টি  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সম্পদের নাম লিখ।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2743200" y="152400"/>
            <a:ext cx="3989832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152400" y="1825752"/>
            <a:ext cx="8382000" cy="1450848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Ø"/>
            </a:pP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বহিস্থ তহবিলের উৎস কয় ধরনের ?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2209800" y="3429000"/>
            <a:ext cx="4724400" cy="1450848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6000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bn-BD" sz="4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লিজিং</a:t>
            </a:r>
            <a:r>
              <a:rPr lang="en-US" sz="4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 </a:t>
            </a:r>
            <a:r>
              <a:rPr lang="bn-BD" sz="4800" b="1" dirty="0" smtClean="0">
                <a:solidFill>
                  <a:schemeClr val="tx1"/>
                </a:solidFill>
                <a:latin typeface="NikoshLightBAN" pitchFamily="2" charset="0"/>
                <a:cs typeface="NikoshLightBAN" pitchFamily="2" charset="0"/>
              </a:rPr>
              <a:t>কী ?</a:t>
            </a:r>
            <a:endParaRPr lang="en-US" sz="4800" b="1" dirty="0" smtClean="0">
              <a:solidFill>
                <a:schemeClr val="tx1"/>
              </a:solidFill>
              <a:latin typeface="NikoshLightBAN" pitchFamily="2" charset="0"/>
              <a:cs typeface="NikoshLightBAN" pitchFamily="2" charset="0"/>
            </a:endParaRPr>
          </a:p>
          <a:p>
            <a:pPr lvl="0" algn="ctr"/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2209800" y="5105400"/>
            <a:ext cx="4724400" cy="1450848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বন্টিত মুনাফা কী ? </a:t>
            </a:r>
            <a:endParaRPr lang="en-US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6400" y="5181600"/>
            <a:ext cx="6477000" cy="16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অর্থায়নের উৎসের শ্রেণিবিভাগ লিখে আনবে।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275645" y="-76200"/>
            <a:ext cx="7411156" cy="4876800"/>
            <a:chOff x="1275645" y="-76200"/>
            <a:chExt cx="7411156" cy="4876800"/>
          </a:xfrm>
        </p:grpSpPr>
        <p:sp>
          <p:nvSpPr>
            <p:cNvPr id="6" name="Rectangle 5"/>
            <p:cNvSpPr/>
            <p:nvPr/>
          </p:nvSpPr>
          <p:spPr>
            <a:xfrm>
              <a:off x="2057400" y="4191000"/>
              <a:ext cx="6019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275645" y="-76200"/>
              <a:ext cx="7411156" cy="4876800"/>
              <a:chOff x="1275645" y="-381000"/>
              <a:chExt cx="7411156" cy="4876800"/>
            </a:xfrm>
            <a:solidFill>
              <a:schemeClr val="bg1">
                <a:lumMod val="95000"/>
              </a:schemeClr>
            </a:solidFill>
          </p:grpSpPr>
          <p:grpSp>
            <p:nvGrpSpPr>
              <p:cNvPr id="13" name="Group 12"/>
              <p:cNvGrpSpPr/>
              <p:nvPr/>
            </p:nvGrpSpPr>
            <p:grpSpPr>
              <a:xfrm>
                <a:off x="1275645" y="-381000"/>
                <a:ext cx="7411156" cy="4648200"/>
                <a:chOff x="2895600" y="-57918"/>
                <a:chExt cx="5943600" cy="4090604"/>
              </a:xfrm>
              <a:grpFill/>
            </p:grpSpPr>
            <p:sp>
              <p:nvSpPr>
                <p:cNvPr id="5" name="Isosceles Triangle 4"/>
                <p:cNvSpPr/>
                <p:nvPr/>
              </p:nvSpPr>
              <p:spPr>
                <a:xfrm>
                  <a:off x="2895600" y="-57918"/>
                  <a:ext cx="5943600" cy="2423653"/>
                </a:xfrm>
                <a:prstGeom prst="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6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বাড়ির</a:t>
                  </a:r>
                  <a:endParaRPr lang="en-US" sz="6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NikoshBAN" pitchFamily="2" charset="0"/>
                    <a:cs typeface="NikoshBAN" pitchFamily="2" charset="0"/>
                  </a:endParaRPr>
                </a:p>
                <a:p>
                  <a:pPr algn="ctr"/>
                  <a:r>
                    <a:rPr lang="bn-BD" sz="60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NikoshBAN" pitchFamily="2" charset="0"/>
                      <a:cs typeface="NikoshBAN" pitchFamily="2" charset="0"/>
                    </a:rPr>
                    <a:t>কাজ</a:t>
                  </a:r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3626667" y="3898568"/>
                  <a:ext cx="4601424" cy="134118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" name="Rectangle 15"/>
              <p:cNvSpPr/>
              <p:nvPr/>
            </p:nvSpPr>
            <p:spPr>
              <a:xfrm>
                <a:off x="2895600" y="4267200"/>
                <a:ext cx="4114800" cy="22860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2057400" y="2667000"/>
              <a:ext cx="6019800" cy="1524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48000" y="3124200"/>
              <a:ext cx="685800" cy="8382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553200" y="3124200"/>
              <a:ext cx="685800" cy="8382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53000" y="2743200"/>
              <a:ext cx="762000" cy="13716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20060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0" y="228600"/>
            <a:ext cx="5105400" cy="990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আজকের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পাঠ</a:t>
            </a:r>
            <a:endParaRPr lang="en-US" sz="4000" dirty="0"/>
          </a:p>
        </p:txBody>
      </p:sp>
      <p:sp>
        <p:nvSpPr>
          <p:cNvPr id="3" name="Oval 2"/>
          <p:cNvSpPr/>
          <p:nvPr/>
        </p:nvSpPr>
        <p:spPr>
          <a:xfrm>
            <a:off x="609600" y="3276600"/>
            <a:ext cx="8153400" cy="3276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/>
              <a:t>অর্থায়নের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উৎস</a:t>
            </a:r>
            <a:endParaRPr lang="en-US" sz="6000" b="1" dirty="0"/>
          </a:p>
        </p:txBody>
      </p:sp>
      <p:sp>
        <p:nvSpPr>
          <p:cNvPr id="4" name="Notched Right Arrow 3"/>
          <p:cNvSpPr/>
          <p:nvPr/>
        </p:nvSpPr>
        <p:spPr>
          <a:xfrm rot="5400000">
            <a:off x="3658339" y="1241075"/>
            <a:ext cx="2092796" cy="1981200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5486400"/>
            <a:ext cx="56388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ros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399" y="152399"/>
            <a:ext cx="6324601" cy="5334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9600" y="228600"/>
            <a:ext cx="8153400" cy="1371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আজ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আলোচনা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করবো</a:t>
            </a:r>
            <a:endParaRPr lang="en-US" sz="4000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শিখন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ফল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0" y="2971800"/>
            <a:ext cx="8991600" cy="3886200"/>
          </a:xfrm>
          <a:prstGeom prst="horizontalScrol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( ১) </a:t>
            </a:r>
            <a:r>
              <a:rPr lang="en-US" sz="2000" dirty="0" err="1" smtClean="0"/>
              <a:t>অর্থায়নের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উৎস</a:t>
            </a:r>
            <a:r>
              <a:rPr lang="en-US" sz="2000" dirty="0" smtClean="0"/>
              <a:t> </a:t>
            </a:r>
            <a:r>
              <a:rPr lang="en-US" sz="2000" dirty="0" err="1" smtClean="0"/>
              <a:t>গুলো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চিহ্নিত</a:t>
            </a:r>
            <a:r>
              <a:rPr lang="en-US" sz="2000" dirty="0" smtClean="0"/>
              <a:t>  </a:t>
            </a:r>
            <a:r>
              <a:rPr lang="en-US" sz="2000" dirty="0" err="1" smtClean="0"/>
              <a:t>করবো</a:t>
            </a:r>
            <a:r>
              <a:rPr lang="en-US" sz="2000" dirty="0" smtClean="0"/>
              <a:t>  ?</a:t>
            </a:r>
          </a:p>
          <a:p>
            <a:pPr algn="ctr"/>
            <a:r>
              <a:rPr lang="en-US" sz="2800" dirty="0" smtClean="0"/>
              <a:t>(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২)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মেয়াদে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অর্থায়নের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সুবিদা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অসুবিধা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গুলো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জানবো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pPr algn="ctr"/>
            <a:r>
              <a:rPr lang="en-US" sz="2800" dirty="0" smtClean="0">
                <a:latin typeface="Nikosh" pitchFamily="2" charset="0"/>
                <a:cs typeface="Nikosh" pitchFamily="2" charset="0"/>
              </a:rPr>
              <a:t>(৩)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কোথায়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ভাবে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বিনিয়োগ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করলে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সর্বোচ্চ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মুনাফা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খুজে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করবো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Notched Right Arrow 3"/>
          <p:cNvSpPr/>
          <p:nvPr/>
        </p:nvSpPr>
        <p:spPr>
          <a:xfrm rot="5400000">
            <a:off x="3541991" y="649010"/>
            <a:ext cx="1716922" cy="3771703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458200" cy="15696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9600" b="1" dirty="0" smtClean="0">
                <a:latin typeface="NikoshBAN" pitchFamily="2" charset="0"/>
                <a:cs typeface="NikoshBAN" pitchFamily="2" charset="0"/>
              </a:rPr>
              <a:t>অর্থায়নের উৎস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4343400" y="2057400"/>
            <a:ext cx="484632" cy="1524000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3200400" y="3553968"/>
            <a:ext cx="2819400" cy="440575"/>
          </a:xfrm>
          <a:prstGeom prst="left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                                                         </a:t>
            </a:r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457200" y="2590800"/>
            <a:ext cx="2667000" cy="2286000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অভ্যন্তরীণ তহবিল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6172200" y="2590800"/>
            <a:ext cx="2362200" cy="2286000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বহিস্থ তহবিল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52400" y="914400"/>
            <a:ext cx="4114800" cy="4495800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4800" b="1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অভ্যন্তরীণ তহবিল</a:t>
            </a:r>
            <a:endParaRPr lang="en-US" dirty="0"/>
          </a:p>
        </p:txBody>
      </p:sp>
      <p:sp>
        <p:nvSpPr>
          <p:cNvPr id="4" name="Flowchart: Delay 3"/>
          <p:cNvSpPr/>
          <p:nvPr/>
        </p:nvSpPr>
        <p:spPr>
          <a:xfrm>
            <a:off x="4267200" y="914400"/>
            <a:ext cx="4648200" cy="4495800"/>
          </a:xfrm>
          <a:prstGeom prst="flowChartDelay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q"/>
            </a:pP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মালিকানা 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lvl="0"/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ভিত্তিক উৎস </a:t>
            </a:r>
            <a:endParaRPr lang="en-US" sz="4000" dirty="0" smtClean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মুনাফা </a:t>
            </a:r>
            <a:endParaRPr lang="en-US" sz="4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ভিত্তিক উৎস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52400" y="914400"/>
            <a:ext cx="4114800" cy="4495800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মালিকানা 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lvl="0"/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ভিত্তিক উৎস </a:t>
            </a:r>
            <a:endParaRPr lang="en-US" sz="2400" dirty="0" smtClean="0"/>
          </a:p>
        </p:txBody>
      </p:sp>
      <p:sp>
        <p:nvSpPr>
          <p:cNvPr id="4" name="Flowchart: Delay 3"/>
          <p:cNvSpPr/>
          <p:nvPr/>
        </p:nvSpPr>
        <p:spPr>
          <a:xfrm>
            <a:off x="4267200" y="914400"/>
            <a:ext cx="4648200" cy="4495800"/>
          </a:xfrm>
          <a:prstGeom prst="flowChartDelay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q"/>
            </a:pP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মালি</a:t>
            </a:r>
            <a:r>
              <a:rPr lang="en-US" sz="5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কের            </a:t>
            </a:r>
          </a:p>
          <a:p>
            <a:pPr lvl="0"/>
            <a:r>
              <a:rPr lang="en-US" sz="5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মুলধন</a:t>
            </a:r>
            <a:r>
              <a:rPr lang="bn-BD" sz="5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000" dirty="0" smtClean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en-US" sz="5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শেয়ার</a:t>
            </a:r>
            <a:r>
              <a:rPr lang="bn-BD" sz="5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52400" y="914400"/>
            <a:ext cx="4114800" cy="4495800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মুনাফা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lvl="0"/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ভিত্তিক উৎস </a:t>
            </a:r>
            <a:endParaRPr lang="en-US" sz="2400" dirty="0" smtClean="0"/>
          </a:p>
        </p:txBody>
      </p:sp>
      <p:sp>
        <p:nvSpPr>
          <p:cNvPr id="4" name="Flowchart: Delay 3"/>
          <p:cNvSpPr/>
          <p:nvPr/>
        </p:nvSpPr>
        <p:spPr>
          <a:xfrm>
            <a:off x="4267200" y="457200"/>
            <a:ext cx="4648200" cy="5181600"/>
          </a:xfrm>
          <a:prstGeom prst="flowChartDelay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q"/>
            </a:pP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বণ্টিত মুনাফা 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lvl="0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সঞ্চিত তহবিল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0">
              <a:buFont typeface="Wingdings" pitchFamily="2" charset="2"/>
              <a:buChar char="q"/>
            </a:pP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সমতাকরণ তহবিল 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5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381000"/>
            <a:ext cx="8763000" cy="1981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13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বহিস্থ তহবিল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400" y="3483503"/>
            <a:ext cx="3048001" cy="1621897"/>
            <a:chOff x="2940496" y="380761"/>
            <a:chExt cx="3113317" cy="2204141"/>
          </a:xfrm>
        </p:grpSpPr>
        <p:sp>
          <p:nvSpPr>
            <p:cNvPr id="8" name="Rounded Rectangle 7"/>
            <p:cNvSpPr/>
            <p:nvPr/>
          </p:nvSpPr>
          <p:spPr>
            <a:xfrm>
              <a:off x="2940496" y="380761"/>
              <a:ext cx="3113317" cy="189347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rgbClr val="00B0F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004791" y="410248"/>
              <a:ext cx="2984727" cy="2174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স্বল্পমেয়াদি উৎস</a:t>
              </a:r>
              <a:endParaRPr lang="en-US" sz="4000" kern="1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276600" y="3635902"/>
            <a:ext cx="2895600" cy="1393298"/>
            <a:chOff x="531577" y="5027179"/>
            <a:chExt cx="2689396" cy="1317098"/>
          </a:xfrm>
        </p:grpSpPr>
        <p:sp>
          <p:nvSpPr>
            <p:cNvPr id="14" name="Rounded Rectangle 13"/>
            <p:cNvSpPr/>
            <p:nvPr/>
          </p:nvSpPr>
          <p:spPr>
            <a:xfrm>
              <a:off x="531577" y="5027179"/>
              <a:ext cx="2689396" cy="131709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rgbClr val="00B0F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660167" y="5083736"/>
              <a:ext cx="2560806" cy="11885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মধ্যমেয়াদি </a:t>
              </a:r>
              <a:r>
                <a:rPr lang="bn-BD" sz="40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উৎস</a:t>
              </a:r>
              <a:endParaRPr lang="en-US" sz="4000" kern="1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172200" y="3459692"/>
            <a:ext cx="2807913" cy="1645708"/>
            <a:chOff x="5751155" y="4928939"/>
            <a:chExt cx="2969059" cy="1645708"/>
          </a:xfrm>
        </p:grpSpPr>
        <p:sp>
          <p:nvSpPr>
            <p:cNvPr id="17" name="Rounded Rectangle 16"/>
            <p:cNvSpPr/>
            <p:nvPr/>
          </p:nvSpPr>
          <p:spPr>
            <a:xfrm>
              <a:off x="5912301" y="4952749"/>
              <a:ext cx="2807913" cy="131709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rgbClr val="00B0F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5751155" y="4928939"/>
              <a:ext cx="2904766" cy="164570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দীর্ঘমেয়াদি উৎস</a:t>
              </a:r>
              <a:endParaRPr lang="en-US" sz="4000" kern="1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664207" y="2514600"/>
            <a:ext cx="6211825" cy="1066800"/>
            <a:chOff x="1664207" y="2514600"/>
            <a:chExt cx="6211825" cy="1066800"/>
          </a:xfrm>
        </p:grpSpPr>
        <p:sp>
          <p:nvSpPr>
            <p:cNvPr id="23" name="Down Arrow 22"/>
            <p:cNvSpPr/>
            <p:nvPr/>
          </p:nvSpPr>
          <p:spPr>
            <a:xfrm>
              <a:off x="7391400" y="2667000"/>
              <a:ext cx="484632" cy="749808"/>
            </a:xfrm>
            <a:prstGeom prst="downArrow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1664207" y="2514600"/>
              <a:ext cx="6108193" cy="1066800"/>
              <a:chOff x="1664207" y="2514600"/>
              <a:chExt cx="6108193" cy="1066800"/>
            </a:xfrm>
          </p:grpSpPr>
          <p:sp>
            <p:nvSpPr>
              <p:cNvPr id="5" name="Down Arrow 4"/>
              <p:cNvSpPr/>
              <p:nvPr/>
            </p:nvSpPr>
            <p:spPr>
              <a:xfrm>
                <a:off x="4468368" y="2514600"/>
                <a:ext cx="484632" cy="1066800"/>
              </a:xfrm>
              <a:prstGeom prst="downArrow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1664207" y="2514600"/>
                <a:ext cx="6108193" cy="883920"/>
                <a:chOff x="1664207" y="2667000"/>
                <a:chExt cx="6108193" cy="731520"/>
              </a:xfrm>
            </p:grpSpPr>
            <p:sp>
              <p:nvSpPr>
                <p:cNvPr id="21" name="Bent-Up Arrow 20"/>
                <p:cNvSpPr/>
                <p:nvPr/>
              </p:nvSpPr>
              <p:spPr>
                <a:xfrm rot="10800000">
                  <a:off x="1664207" y="2667000"/>
                  <a:ext cx="2907793" cy="731520"/>
                </a:xfrm>
                <a:prstGeom prst="bentUpArrow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4800600" y="2667000"/>
                  <a:ext cx="2971800" cy="152400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2400"/>
            <a:ext cx="8839200" cy="1905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13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স্বল্পমেয়াদি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789479" y="2286000"/>
            <a:ext cx="7865616" cy="1295400"/>
            <a:chOff x="789479" y="2286000"/>
            <a:chExt cx="7865616" cy="1295400"/>
          </a:xfrm>
        </p:grpSpPr>
        <p:sp>
          <p:nvSpPr>
            <p:cNvPr id="10" name="Curved Left Arrow 9"/>
            <p:cNvSpPr/>
            <p:nvPr/>
          </p:nvSpPr>
          <p:spPr>
            <a:xfrm rot="17104872">
              <a:off x="7656438" y="2523242"/>
              <a:ext cx="965961" cy="1031353"/>
            </a:xfrm>
            <a:prstGeom prst="curvedLeftArrow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789479" y="2286000"/>
              <a:ext cx="6982919" cy="1295400"/>
              <a:chOff x="789479" y="2286000"/>
              <a:chExt cx="6982919" cy="1295400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789479" y="2642763"/>
                <a:ext cx="6982919" cy="938637"/>
                <a:chOff x="789479" y="2642763"/>
                <a:chExt cx="6982919" cy="938637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1676400" y="3391937"/>
                  <a:ext cx="6095998" cy="189463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Curved Right Arrow 7"/>
                <p:cNvSpPr/>
                <p:nvPr/>
              </p:nvSpPr>
              <p:spPr>
                <a:xfrm rot="4564714">
                  <a:off x="848932" y="2583310"/>
                  <a:ext cx="892665" cy="1011571"/>
                </a:xfrm>
                <a:prstGeom prst="curvedRightArrow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" name="Down Arrow 10"/>
              <p:cNvSpPr/>
              <p:nvPr/>
            </p:nvSpPr>
            <p:spPr>
              <a:xfrm>
                <a:off x="4630850" y="2286000"/>
                <a:ext cx="700210" cy="1143000"/>
              </a:xfrm>
              <a:prstGeom prst="downArrow">
                <a:avLst/>
              </a:prstGeom>
              <a:solidFill>
                <a:schemeClr val="accent3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2" name="Oval 11"/>
          <p:cNvSpPr/>
          <p:nvPr/>
        </p:nvSpPr>
        <p:spPr>
          <a:xfrm>
            <a:off x="-76200" y="3581400"/>
            <a:ext cx="4191000" cy="31242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প্রাতিষ্ঠানিক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48200" y="3581400"/>
            <a:ext cx="4419600" cy="31242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অপ্রাতিষ্ঠানিক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539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1715</TotalTime>
  <Words>276</Words>
  <Application>Microsoft Office PowerPoint</Application>
  <PresentationFormat>On-screen Show (4:3)</PresentationFormat>
  <Paragraphs>96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My</cp:lastModifiedBy>
  <cp:revision>312</cp:revision>
  <dcterms:created xsi:type="dcterms:W3CDTF">2014-10-01T07:04:06Z</dcterms:created>
  <dcterms:modified xsi:type="dcterms:W3CDTF">2020-11-28T12:12:34Z</dcterms:modified>
</cp:coreProperties>
</file>