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2" r:id="rId2"/>
  </p:sldMasterIdLst>
  <p:sldIdLst>
    <p:sldId id="258" r:id="rId3"/>
    <p:sldId id="278" r:id="rId4"/>
    <p:sldId id="266" r:id="rId5"/>
    <p:sldId id="257" r:id="rId6"/>
    <p:sldId id="261" r:id="rId7"/>
    <p:sldId id="269" r:id="rId8"/>
    <p:sldId id="277" r:id="rId9"/>
    <p:sldId id="260" r:id="rId10"/>
    <p:sldId id="271" r:id="rId11"/>
    <p:sldId id="273" r:id="rId12"/>
    <p:sldId id="265" r:id="rId13"/>
    <p:sldId id="262" r:id="rId14"/>
    <p:sldId id="263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381000"/>
            <a:ext cx="7467600" cy="1219200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rgbClr val="92D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bn-BD" sz="8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966"/>
          <a:stretch/>
        </p:blipFill>
        <p:spPr>
          <a:xfrm>
            <a:off x="609600" y="1886607"/>
            <a:ext cx="7620000" cy="45141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056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4"/>
          <p:cNvSpPr txBox="1">
            <a:spLocks/>
          </p:cNvSpPr>
          <p:nvPr/>
        </p:nvSpPr>
        <p:spPr>
          <a:xfrm>
            <a:off x="1104900" y="5562600"/>
            <a:ext cx="7239000" cy="8001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তাপমাত্রা বৃদ্ধি পেলে ব্যাপন হার বৃদ্ধি পায়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4953000" y="467302"/>
            <a:ext cx="2895600" cy="43622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1524000" y="467302"/>
            <a:ext cx="2918275" cy="43963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83" y="2261822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25⁰C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8153400" y="251304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50⁰C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388258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4800600" cy="944562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890"/>
          <a:stretch/>
        </p:blipFill>
        <p:spPr>
          <a:xfrm>
            <a:off x="1205002" y="1828800"/>
            <a:ext cx="6872198" cy="2853559"/>
          </a:xfrm>
        </p:spPr>
      </p:pic>
      <p:sp>
        <p:nvSpPr>
          <p:cNvPr id="3" name="TextBox 2"/>
          <p:cNvSpPr txBox="1"/>
          <p:nvPr/>
        </p:nvSpPr>
        <p:spPr>
          <a:xfrm>
            <a:off x="0" y="5029200"/>
            <a:ext cx="9144000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ছবিতে কোন কণাগুলো  ব্যাপিত হচ্ছে  চিন্তা করে উত্তর দাও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041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4876800" cy="1143000"/>
          </a:xfrm>
          <a:solidFill>
            <a:schemeClr val="bg2"/>
          </a:solidFill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n-US" sz="8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38200" y="1600200"/>
            <a:ext cx="10363200" cy="4724400"/>
          </a:xfr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গতিতত্ত্ব কাকে বলে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114300" indent="0" algn="just">
              <a:buNone/>
            </a:pP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ব্যাপন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হার কী? </a:t>
            </a:r>
            <a:endParaRPr 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14300" indent="0" algn="just">
              <a:buNone/>
            </a:pP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তাপমাত্রার বৃদ্ধি 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হলে ব্যাপন হার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কেমন হয়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BD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14300" indent="0" algn="just">
              <a:buNone/>
            </a:pP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আণবিক ভর কী? </a:t>
            </a:r>
            <a:endParaRPr 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007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457200"/>
            <a:ext cx="9220200" cy="1143000"/>
          </a:xfr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as-IN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ড়ী</a:t>
            </a:r>
            <a:r>
              <a:rPr lang="as-IN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কাজ</a:t>
            </a:r>
            <a:r>
              <a:rPr lang="bn-IN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32037"/>
            <a:ext cx="9144000" cy="4221163"/>
          </a:xfrm>
          <a:solidFill>
            <a:schemeClr val="tx2">
              <a:lumMod val="20000"/>
              <a:lumOff val="80000"/>
            </a:schemeClr>
          </a:solidFill>
          <a:ln w="57150">
            <a:solidFill>
              <a:srgbClr val="0070C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as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ব্যাপনের কিছু বাস্তব উদাহরণ লিখ এবং কেন এগুলো ব্যাপন তার কারণ খাতায় নোট কর  </a:t>
            </a:r>
            <a:r>
              <a:rPr lang="bn-IN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431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01274"/>
            <a:ext cx="6102066" cy="407072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752600" y="5140404"/>
            <a:ext cx="6102066" cy="1107996"/>
          </a:xfrm>
          <a:prstGeom prst="rect">
            <a:avLst/>
          </a:prstGeom>
          <a:solidFill>
            <a:schemeClr val="accent2"/>
          </a:solidFill>
          <a:ln w="57150"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5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6428" y="705200"/>
            <a:ext cx="2349131" cy="810530"/>
          </a:xfrm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bn-IN" sz="4725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2835" dirty="0"/>
              <a:t> </a:t>
            </a:r>
            <a:endParaRPr lang="en-US" sz="2835" dirty="0"/>
          </a:p>
        </p:txBody>
      </p:sp>
      <p:grpSp>
        <p:nvGrpSpPr>
          <p:cNvPr id="2" name="Group 1"/>
          <p:cNvGrpSpPr/>
          <p:nvPr/>
        </p:nvGrpSpPr>
        <p:grpSpPr>
          <a:xfrm>
            <a:off x="3265714" y="908704"/>
            <a:ext cx="5194672" cy="5003657"/>
            <a:chOff x="4380927" y="978040"/>
            <a:chExt cx="6926230" cy="5506669"/>
          </a:xfrm>
        </p:grpSpPr>
        <p:grpSp>
          <p:nvGrpSpPr>
            <p:cNvPr id="3" name="Group 15"/>
            <p:cNvGrpSpPr/>
            <p:nvPr/>
          </p:nvGrpSpPr>
          <p:grpSpPr>
            <a:xfrm>
              <a:off x="4380927" y="978040"/>
              <a:ext cx="6926230" cy="4777470"/>
              <a:chOff x="3207219" y="1993504"/>
              <a:chExt cx="6926230" cy="4031687"/>
            </a:xfrm>
          </p:grpSpPr>
          <p:grpSp>
            <p:nvGrpSpPr>
              <p:cNvPr id="6" name="Group 14"/>
              <p:cNvGrpSpPr/>
              <p:nvPr/>
            </p:nvGrpSpPr>
            <p:grpSpPr>
              <a:xfrm>
                <a:off x="3207219" y="1993504"/>
                <a:ext cx="6926230" cy="3494880"/>
                <a:chOff x="3207219" y="1965356"/>
                <a:chExt cx="6926230" cy="3494880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3234516" y="1965356"/>
                  <a:ext cx="6892121" cy="485931"/>
                </a:xfrm>
                <a:prstGeom prst="rect">
                  <a:avLst/>
                </a:prstGeom>
                <a:ln w="57150"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 smtClean="0">
                      <a:latin typeface="RinkiyMJ" pitchFamily="2" charset="0"/>
                      <a:cs typeface="RinkiyMJ" pitchFamily="2" charset="0"/>
                    </a:rPr>
                    <a:t>‡</a:t>
                  </a:r>
                  <a:r>
                    <a:rPr lang="en-US" sz="2800" dirty="0" err="1" smtClean="0">
                      <a:latin typeface="RinkiyMJ" pitchFamily="2" charset="0"/>
                      <a:cs typeface="RinkiyMJ" pitchFamily="2" charset="0"/>
                    </a:rPr>
                    <a:t>gvt‡jvKgvb</a:t>
                  </a:r>
                  <a:r>
                    <a:rPr lang="en-US" sz="2800" dirty="0" smtClean="0">
                      <a:latin typeface="RinkiyMJ" pitchFamily="2" charset="0"/>
                      <a:cs typeface="RinkiyMJ" pitchFamily="2" charset="0"/>
                    </a:rPr>
                    <a:t> †</a:t>
                  </a:r>
                  <a:r>
                    <a:rPr lang="en-US" sz="2800" dirty="0" err="1" smtClean="0">
                      <a:latin typeface="RinkiyMJ" pitchFamily="2" charset="0"/>
                      <a:cs typeface="RinkiyMJ" pitchFamily="2" charset="0"/>
                    </a:rPr>
                    <a:t>PŠayix</a:t>
                  </a:r>
                  <a:endParaRPr lang="bn-IN" sz="2800" dirty="0">
                    <a:latin typeface="RinkiyMJ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3234516" y="2618611"/>
                  <a:ext cx="6892121" cy="485931"/>
                </a:xfrm>
                <a:prstGeom prst="rect">
                  <a:avLst/>
                </a:prstGeom>
                <a:ln w="57150"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sz="280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সহকারী </a:t>
                  </a:r>
                  <a:r>
                    <a:rPr lang="bn-IN" sz="280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শিক্ষক</a:t>
                  </a:r>
                  <a:endParaRPr lang="bn-IN" sz="2205" dirty="0">
                    <a:latin typeface="SutonnyMJ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3234516" y="3271867"/>
                  <a:ext cx="6898933" cy="543099"/>
                </a:xfrm>
                <a:prstGeom prst="rect">
                  <a:avLst/>
                </a:prstGeom>
                <a:ln w="57150"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dirty="0" err="1" smtClean="0">
                      <a:latin typeface="RinkiySushreeMJ" pitchFamily="2" charset="0"/>
                      <a:cs typeface="NikoshBAN" panose="02000000000000000000" pitchFamily="2" charset="0"/>
                    </a:rPr>
                    <a:t>cyiKzBj</a:t>
                  </a:r>
                  <a:r>
                    <a:rPr lang="en-US" sz="3200" dirty="0" smtClean="0">
                      <a:latin typeface="RinkiySushreeMJ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200" dirty="0" err="1" smtClean="0">
                      <a:latin typeface="RinkiySushreeMJ" pitchFamily="2" charset="0"/>
                      <a:cs typeface="NikoshBAN" panose="02000000000000000000" pitchFamily="2" charset="0"/>
                    </a:rPr>
                    <a:t>wR</a:t>
                  </a:r>
                  <a:r>
                    <a:rPr lang="en-US" sz="3200" dirty="0" smtClean="0">
                      <a:latin typeface="RinkiySushreeMJ" pitchFamily="2" charset="0"/>
                      <a:cs typeface="NikoshBAN" panose="02000000000000000000" pitchFamily="2" charset="0"/>
                    </a:rPr>
                    <a:t> GBP </a:t>
                  </a:r>
                  <a:r>
                    <a:rPr lang="en-US" sz="3200" dirty="0" err="1" smtClean="0">
                      <a:latin typeface="RinkiySushreeMJ" pitchFamily="2" charset="0"/>
                      <a:cs typeface="NikoshBAN" panose="02000000000000000000" pitchFamily="2" charset="0"/>
                    </a:rPr>
                    <a:t>dvwhj</a:t>
                  </a:r>
                  <a:r>
                    <a:rPr lang="en-US" sz="3200" dirty="0" smtClean="0">
                      <a:latin typeface="RinkiySushreeMJ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200" dirty="0" err="1" smtClean="0">
                      <a:latin typeface="RinkiySushreeMJ" pitchFamily="2" charset="0"/>
                      <a:cs typeface="NikoshBAN" panose="02000000000000000000" pitchFamily="2" charset="0"/>
                    </a:rPr>
                    <a:t>gv`ªvmv</a:t>
                  </a:r>
                  <a:endParaRPr lang="bn-IN" sz="2205" dirty="0">
                    <a:latin typeface="RinkiySushreeMJ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3207219" y="3967352"/>
                  <a:ext cx="6926230" cy="400894"/>
                </a:xfrm>
                <a:prstGeom prst="rect">
                  <a:avLst/>
                </a:prstGeom>
                <a:ln w="57150"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sz="2205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শ্রেণিঃ </a:t>
                  </a:r>
                  <a:r>
                    <a:rPr lang="en-US" sz="2205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দশম</a:t>
                  </a:r>
                  <a:r>
                    <a:rPr lang="bn-IN" sz="2205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bn-IN" sz="2205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3214036" y="4499497"/>
                  <a:ext cx="6919413" cy="400894"/>
                </a:xfrm>
                <a:prstGeom prst="rect">
                  <a:avLst/>
                </a:prstGeom>
                <a:ln w="57150"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sz="2205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বিষয়ঃ </a:t>
                  </a:r>
                  <a:r>
                    <a:rPr lang="en-US" sz="2205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রসায়ন</a:t>
                  </a:r>
                  <a:endParaRPr lang="bn-IN" sz="2205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3234516" y="5059342"/>
                  <a:ext cx="6892121" cy="400894"/>
                </a:xfrm>
                <a:prstGeom prst="rect">
                  <a:avLst/>
                </a:prstGeom>
                <a:ln w="57150"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sz="2205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অধ্যায়ঃ </a:t>
                  </a:r>
                  <a:r>
                    <a:rPr lang="en-US" sz="2205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তৃতীয়</a:t>
                  </a:r>
                  <a:endParaRPr lang="bn-IN" sz="2205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3214034" y="5624297"/>
                <a:ext cx="6892121" cy="400894"/>
              </a:xfrm>
              <a:prstGeom prst="rect">
                <a:avLst/>
              </a:prstGeom>
              <a:ln w="5715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205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সময়ঃ ৫০ মিনিট 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415036" y="6009658"/>
              <a:ext cx="6892121" cy="475051"/>
            </a:xfrm>
            <a:prstGeom prst="rect">
              <a:avLst/>
            </a:prstGeom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205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Mobile: 01715825599</a:t>
              </a:r>
              <a:endParaRPr lang="bn-IN" sz="2205" dirty="0">
                <a:latin typeface="Times New Roman" panose="02020603050405020304" pitchFamily="18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9" name="Picture 18" descr="44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143" y="1846385"/>
            <a:ext cx="2921466" cy="369276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533676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7668"/>
          <a:stretch/>
        </p:blipFill>
        <p:spPr>
          <a:xfrm>
            <a:off x="228600" y="1371600"/>
            <a:ext cx="2754553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2400" y="152400"/>
            <a:ext cx="8839200" cy="830997"/>
          </a:xfrm>
          <a:prstGeom prst="rect">
            <a:avLst/>
          </a:prstGeom>
          <a:solidFill>
            <a:schemeClr val="bg2"/>
          </a:solidFill>
          <a:ln w="57150">
            <a:solidFill>
              <a:srgbClr val="92D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কণাগুলো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নির মধ্যে ছড়িয়ে পড়ছে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332" r="33834"/>
          <a:stretch/>
        </p:blipFill>
        <p:spPr>
          <a:xfrm>
            <a:off x="3144213" y="1371600"/>
            <a:ext cx="2882514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747"/>
          <a:stretch/>
        </p:blipFill>
        <p:spPr>
          <a:xfrm>
            <a:off x="6243781" y="1371600"/>
            <a:ext cx="2747817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22689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33400" y="914400"/>
            <a:ext cx="7543800" cy="50292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2557552"/>
            <a:ext cx="5181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ব্যাপন</a:t>
            </a:r>
            <a:endParaRPr lang="en-US" sz="11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00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98637"/>
            <a:ext cx="9144000" cy="4525963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</a:t>
            </a:r>
            <a:r>
              <a:rPr lang="bn-BD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 </a:t>
            </a:r>
          </a:p>
          <a:p>
            <a:pPr marL="742950" indent="-742950">
              <a:buFont typeface="+mj-lt"/>
              <a:buAutoNum type="arabicParenR"/>
            </a:pP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ব্যাপন কী তা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arenR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গতিতত্ত্ব এর সাহায্যে ব্যাপন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হার ব্যাখ্যা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arenR"/>
            </a:pP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তাপমাত্রার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 ব্যাপন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হারের পরিবর্তন বিশ্লেষণ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বে।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228600"/>
            <a:ext cx="4114800" cy="1200329"/>
          </a:xfrm>
          <a:prstGeom prst="rect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bn-BD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808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096" r="66136"/>
          <a:stretch/>
        </p:blipFill>
        <p:spPr>
          <a:xfrm>
            <a:off x="152401" y="762000"/>
            <a:ext cx="2362199" cy="3407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85" t="23950" r="33911"/>
          <a:stretch/>
        </p:blipFill>
        <p:spPr>
          <a:xfrm>
            <a:off x="3581400" y="762000"/>
            <a:ext cx="2057400" cy="33668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298" t="26085"/>
          <a:stretch/>
        </p:blipFill>
        <p:spPr>
          <a:xfrm>
            <a:off x="6781800" y="952908"/>
            <a:ext cx="2057400" cy="31872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" y="4866382"/>
            <a:ext cx="2362199" cy="16106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কণাগুলো এক জায়গায় রয়েছে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333500" y="2971800"/>
            <a:ext cx="0" cy="175260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705600" y="3200400"/>
            <a:ext cx="609600" cy="144780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648200" y="3124200"/>
            <a:ext cx="0" cy="160020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62200" y="4866382"/>
            <a:ext cx="2895601" cy="1610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কণাগুলো তরলের মধ্যে ছড়িয়ে পড়ছে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1" y="4887990"/>
            <a:ext cx="4038599" cy="15890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কণাগুলো তরলের মধ্যে বিভিন্ন জায়গায় ছড়িয়ে পড়েছে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208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09600" y="1295400"/>
            <a:ext cx="7924800" cy="350520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008586" y="1608083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672052" y="243314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18486" y="1524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59572" y="2375338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63714" y="349994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48200" y="2146738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88324" y="372854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91200" y="3505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5135940"/>
            <a:ext cx="9144000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কণার বিভিন্ন দিকে  ইতঃস্তত ছুটে চলার দৃশ্য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650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L 0.11823 -0.08125 C 0.14305 -0.1 0.18003 -0.10926 0.21892 -0.10926 C 0.26302 -0.10926 0.29826 -0.1 0.32309 -0.08125 L 0.44201 3.7037E-7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01" y="-54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5 0.028 0.062 0.062 0.062 C 0.097 0.062 0.125 0.035 0.125 0 C 0.125 -0.035 0.153 -0.062 0.188 -0.062 C 0.222 -0.062 0.25 -0.035 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5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C 0.00399 -0.0669 -0.04601 -0.125 -0.11302 -0.12893 C -0.17709 -0.13403 -0.23698 -0.08889 -0.24097 -0.02407 C -0.24601 0.03611 -0.204 0.0919 -0.14393 0.09607 C -0.08907 0.09907 -0.03698 0.06204 -0.03299 0.00602 C -0.029 -0.04491 -0.06407 -0.09306 -0.11493 -0.09699 C -0.16198 -0.1 -0.20608 -0.06898 -0.20903 -0.02199 C -0.21198 0.01991 -0.18403 0.06111 -0.14202 0.06296 C -0.104 0.06597 -0.06806 0.0419 -0.06493 0.00394 C -0.06302 -0.03009 -0.08403 -0.06296 -0.11702 -0.06505 C -0.14601 -0.0669 -0.175 -0.04907 -0.17709 -0.01991 C -0.179 0.00509 -0.16407 0.02894 -0.13993 0.03102 C -0.11997 0.0331 -0.09896 0.02199 -0.09792 0.00208 C -0.09601 -0.01389 -0.104 -0.03102 -0.11893 -0.0331 C -0.13108 -0.0331 -0.14306 -0.02893 -0.14497 -0.01806 C -0.14601 -0.01111 -0.14393 -0.00393 -0.13802 -0.00093 C -0.13507 -3.7037E-7 -0.13299 -3.7037E-7 -0.13004 -0.00093 " pathEditMode="relative" rAng="0" ptsTypes="fffffffffffffffff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1" y="-175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816 -0.01227 L 0.09393 -0.03796 C 0.11216 -0.04398 0.13924 -0.04676 0.16719 -0.04676 C 0.19931 -0.04676 0.22483 -0.04398 0.24306 -0.03796 L 0.32917 -0.01227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-173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8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0.04566 -0.08425 C 0.05608 -0.10162 0.06233 -0.1287 0.06233 -0.15555 C 0.06233 -0.18703 0.05608 -0.2118 0.04566 -0.22986 L 1.11022E-16 -0.31111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-155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7708 L 0.03593 -0.03056 L 0.10798 -0.03056 L 0.07205 0.01713 L 0.10798 0.06389 L 0.03593 0.06389 L 3.05556E-6 0.11181 L -0.03594 0.06389 L -0.10799 0.06389 L -0.07205 0.01713 L -0.10799 -0.03056 L -0.03594 -0.03056 L 3.05556E-6 -0.07708 Z " pathEditMode="relative" rAng="0" ptsTypes="FFFFFFFFFFFFF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8 -0.03334 L 0.36129 -0.032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6 C 0.00174 0.04004 -0.00225 0.07059 0.01042 0.10347 C 0.01094 0.1074 0.01129 0.11134 0.01216 0.11504 C 0.01302 0.11828 0.01511 0.12083 0.01563 0.1243 C 0.01806 0.14073 0.01493 0.15809 0.0224 0.17245 C 0.02691 0.1905 0.03368 0.20902 0.03629 0.22777 C 0.03872 0.24559 0.03907 0.26597 0.04323 0.28286 C 0.04445 0.30763 0.04775 0.33032 0.05174 0.35416 C 0.05643 0.38194 0.04983 0.35347 0.05695 0.38171 C 0.05747 0.38402 0.05868 0.38865 0.05868 0.38865 C 0.05921 0.39467 0.05834 0.40138 0.06042 0.40694 C 0.06146 0.40972 0.06216 0.40092 0.06216 0.39791 C 0.0632 0.35879 0.06285 0.31967 0.06389 0.28055 C 0.06528 0.22661 0.07309 0.16411 0.0915 0.11504 C 0.09514 0.09027 0.1 0.0662 0.10348 0.04143 C 0.10296 0.0361 0.10573 0.02592 0.10174 0.02546 C 0.0415 0.01944 -0.01892 0.02453 -0.07934 0.02314 C -0.09201 0.02291 -0.11111 0.01921 -0.12239 0.01157 C -0.12882 0.0074 -0.14132 -0.00209 -0.14132 -0.00209 C -0.15555 -0.02107 -0.13645 0.00393 -0.15347 -0.01598 C -0.16441 -0.02871 -0.15329 -0.01691 -0.16198 -0.02987 C -0.16527 -0.03473 -0.17239 -0.04353 -0.17239 -0.04353 C -0.17517 -0.05487 -0.18281 -0.06135 -0.18784 -0.07107 C -0.19392 -0.06737 -0.19895 -0.06251 -0.2052 -0.05973 C -0.21007 -0.05001 -0.21389 -0.03936 -0.21892 -0.02987 C -0.22274 -0.01482 -0.22743 -0.00116 -0.23437 0.01157 C -0.23767 0.02476 -0.23489 0.01689 -0.24652 0.0324 C -0.2526 0.0405 -0.24757 0.03842 -0.25347 0.04837 C -0.25746 0.05509 -0.26649 0.06851 -0.27239 0.0736 C -0.27691 0.08263 -0.28593 0.08842 -0.29305 0.09444 C -0.30764 0.10671 -0.32274 0.12823 -0.33958 0.13333 C -0.34531 0.13842 -0.34687 0.14421 -0.35347 0.14722 C -0.35729 0.15069 -0.3618 0.15277 -0.36545 0.15647 C -0.37517 0.1662 -0.36875 0.16434 -0.3776 0.17013 C -0.40538 0.18842 -0.36996 0.16411 -0.39305 0.17708 C -0.40173 0.18194 -0.41024 0.18819 -0.41892 0.19328 C -0.42812 0.1986 -0.43715 0.20416 -0.44652 0.20925 C -0.44982 0.2111 -0.45677 0.21388 -0.45677 0.21388 C -0.46406 0.26249 -0.45451 0.28958 -0.43611 0.32661 C -0.42899 0.34073 -0.41753 0.34953 -0.41024 0.36342 C -0.40139 0.38032 -0.38628 0.40925 -0.37066 0.4162 C -0.36823 0.42569 -0.36475 0.42916 -0.3585 0.43448 C -0.34757 0.43101 -0.34948 0.42476 -0.34132 0.4162 C -0.33802 0.41272 -0.3335 0.41134 -0.33107 0.40694 C -0.32934 0.40393 -0.32795 0.40046 -0.32586 0.39791 C -0.32152 0.39212 -0.31875 0.39351 -0.31371 0.38865 C -0.30225 0.37777 -0.31441 0.38448 -0.30347 0.37939 C -0.29826 0.37245 -0.29479 0.36851 -0.28784 0.36573 C -0.2776 0.35208 -0.26736 0.35092 -0.2552 0.34259 C -0.24236 0.33379 -0.25729 0.3412 -0.24479 0.33564 C -0.22777 0.31388 -0.25555 0.34768 -0.22934 0.3243 C -0.21909 0.31527 -0.20086 0.30717 -0.19305 0.29675 C -0.18628 0.28772 -0.17829 0.28124 -0.17066 0.2736 C -0.16284 0.26573 -0.15642 0.25578 -0.14826 0.24837 C -0.14479 0.23472 -0.14895 0.24698 -0.13784 0.2324 C -0.13194 0.22476 -0.12586 0.21296 -0.12066 0.20462 C -0.12014 0.20231 -0.11996 0.19976 -0.11892 0.19791 C -0.11597 0.19282 -0.1085 0.18402 -0.1085 0.18402 C -0.10017 0.1611 -0.08732 0.14837 -0.07413 0.13124 C -0.07031 0.12106 -0.06823 0.11851 -0.06024 0.11504 C -0.0585 0.11342 -0.05659 0.11226 -0.0552 0.11041 C -0.05382 0.10833 -0.05329 0.10532 -0.05173 0.10347 C -0.04861 0.09976 -0.04479 0.09745 -0.04132 0.09444 C -0.03316 0.08726 -0.02864 0.07592 -0.02239 0.06666 C -0.01909 0.0618 -0.01579 0.05694 -0.01198 0.053 C -0.00972 0.05069 -0.00711 0.04884 -0.0052 0.04606 C -0.00208 0.04189 -0.00052 0.03472 0.00174 0.03009 C 0.00556 0.02198 0.0073 0.02036 0.01216 0.01388 C 0.01407 0.00601 0.01268 0.00856 0.01563 0.00462 L -0.05347 0.43448 L -3.88889E-6 -7.40741E-6 Z " pathEditMode="relative" ptsTypes="ffffffffffffffffffffffffffffffffffffffffffffffffffffffffffffffffffffAAf">
                                      <p:cBhvr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991600" cy="1096962"/>
          </a:xfr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এসো আমরা একটি ভিডিও দেখি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Content Placeholder 4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2579390"/>
              </p:ext>
            </p:extLst>
          </p:nvPr>
        </p:nvGraphicFramePr>
        <p:xfrm>
          <a:off x="4114800" y="3476625"/>
          <a:ext cx="914400" cy="771525"/>
        </p:xfrm>
        <a:graphic>
          <a:graphicData uri="http://schemas.openxmlformats.org/presentationml/2006/ole">
            <p:oleObj spid="_x0000_s1186" name="Packager Shell Object" showAsIcon="1" r:id="rId3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73516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" y="228600"/>
            <a:ext cx="9039367" cy="1295400"/>
          </a:xfr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আণবিক ভর বৃদ্ধি পেলে ব্যাপন হার কমে যায়।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3136"/>
          <a:stretch/>
        </p:blipFill>
        <p:spPr>
          <a:xfrm>
            <a:off x="990600" y="1686689"/>
            <a:ext cx="2721120" cy="4191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86689"/>
            <a:ext cx="3321832" cy="41974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5345" y="5936159"/>
            <a:ext cx="2514600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অক্সিজেন অণু 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5888878"/>
            <a:ext cx="27432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হাইড্রোজেন অণু 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233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180</Words>
  <Application>Microsoft Office PowerPoint</Application>
  <PresentationFormat>On-screen Show (4:3)</PresentationFormat>
  <Paragraphs>38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Austin</vt:lpstr>
      <vt:lpstr>Packager Shell Object</vt:lpstr>
      <vt:lpstr>স্বাগতম</vt:lpstr>
      <vt:lpstr>পরিচিতি </vt:lpstr>
      <vt:lpstr>Slide 3</vt:lpstr>
      <vt:lpstr>Slide 4</vt:lpstr>
      <vt:lpstr>Slide 5</vt:lpstr>
      <vt:lpstr>Slide 6</vt:lpstr>
      <vt:lpstr>Slide 7</vt:lpstr>
      <vt:lpstr>এসো আমরা একটি ভিডিও দেখি</vt:lpstr>
      <vt:lpstr>আণবিক ভর বৃদ্ধি পেলে ব্যাপন হার কমে যায়।</vt:lpstr>
      <vt:lpstr>Slide 10</vt:lpstr>
      <vt:lpstr>জোড়ায় কাজ </vt:lpstr>
      <vt:lpstr>মূল্যায়ন</vt:lpstr>
      <vt:lpstr>বাড়ীর কাজ 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PURKUIL GH FAZIL M</cp:lastModifiedBy>
  <cp:revision>149</cp:revision>
  <dcterms:created xsi:type="dcterms:W3CDTF">2006-08-16T00:00:00Z</dcterms:created>
  <dcterms:modified xsi:type="dcterms:W3CDTF">2020-11-28T16:17:32Z</dcterms:modified>
</cp:coreProperties>
</file>