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jpg" ContentType="image/pn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7"/>
  </p:notesMasterIdLst>
  <p:sldIdLst>
    <p:sldId id="277" r:id="rId2"/>
    <p:sldId id="278" r:id="rId3"/>
    <p:sldId id="259" r:id="rId4"/>
    <p:sldId id="260" r:id="rId5"/>
    <p:sldId id="261" r:id="rId6"/>
    <p:sldId id="262" r:id="rId7"/>
    <p:sldId id="263" r:id="rId8"/>
    <p:sldId id="266" r:id="rId9"/>
    <p:sldId id="267" r:id="rId10"/>
    <p:sldId id="268" r:id="rId11"/>
    <p:sldId id="269" r:id="rId12"/>
    <p:sldId id="270" r:id="rId13"/>
    <p:sldId id="275"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image" Target="../media/image6.jp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898C9C-D19F-4A05-9C08-39398A04EEB0}"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E93F6B2-1D17-4F98-9CC7-9B7ABDE72A59}">
      <dgm:prSet phldrT="[Text]" custT="1"/>
      <dgm:spPr/>
      <dgm:t>
        <a:bodyPr/>
        <a:lstStyle/>
        <a:p>
          <a:r>
            <a:rPr lang="bn-IN" sz="2400" dirty="0">
              <a:latin typeface="NikoshBAN" pitchFamily="2" charset="0"/>
              <a:cs typeface="NikoshBAN" pitchFamily="2" charset="0"/>
            </a:rPr>
            <a:t>ব্যাংক সমন্বয় বিবরণীর সংজ্ঞা বলতে পারবে</a:t>
          </a:r>
          <a:endParaRPr lang="en-US" sz="2400" dirty="0">
            <a:latin typeface="NikoshBAN" pitchFamily="2" charset="0"/>
            <a:cs typeface="NikoshBAN" pitchFamily="2" charset="0"/>
          </a:endParaRPr>
        </a:p>
      </dgm:t>
    </dgm:pt>
    <dgm:pt modelId="{77658FB2-DD88-4E8A-BF80-F0EDAEDF84CA}" type="parTrans" cxnId="{3847FAC7-9A33-4167-AAB5-FE185592132F}">
      <dgm:prSet/>
      <dgm:spPr/>
      <dgm:t>
        <a:bodyPr/>
        <a:lstStyle/>
        <a:p>
          <a:endParaRPr lang="en-US">
            <a:latin typeface="NikoshBAN" pitchFamily="2" charset="0"/>
            <a:cs typeface="NikoshBAN" pitchFamily="2" charset="0"/>
          </a:endParaRPr>
        </a:p>
      </dgm:t>
    </dgm:pt>
    <dgm:pt modelId="{14FB8BEA-8838-47F6-8B13-A7E84ADB1F18}" type="sibTrans" cxnId="{3847FAC7-9A33-4167-AAB5-FE185592132F}">
      <dgm:prSet/>
      <dgm:spPr/>
      <dgm:t>
        <a:bodyPr/>
        <a:lstStyle/>
        <a:p>
          <a:endParaRPr lang="en-US">
            <a:latin typeface="NikoshBAN" pitchFamily="2" charset="0"/>
            <a:cs typeface="NikoshBAN" pitchFamily="2" charset="0"/>
          </a:endParaRPr>
        </a:p>
      </dgm:t>
    </dgm:pt>
    <dgm:pt modelId="{9F45659D-92E7-4E11-9C49-7164EE5067E5}">
      <dgm:prSet phldrT="[Text]" custT="1"/>
      <dgm:spPr/>
      <dgm:t>
        <a:bodyPr/>
        <a:lstStyle/>
        <a:p>
          <a:r>
            <a:rPr lang="bn-IN" sz="2400" dirty="0">
              <a:latin typeface="NikoshBAN" pitchFamily="2" charset="0"/>
              <a:cs typeface="NikoshBAN" pitchFamily="2" charset="0"/>
            </a:rPr>
            <a:t>নগদান বহির ব্যাংক জমা ও ব্যাংক বিবরণীর ব্যাংক জমার গরমিলের কারণ বলতে পরবে</a:t>
          </a:r>
          <a:endParaRPr lang="en-US" sz="2400" dirty="0">
            <a:latin typeface="NikoshBAN" pitchFamily="2" charset="0"/>
            <a:cs typeface="NikoshBAN" pitchFamily="2" charset="0"/>
          </a:endParaRPr>
        </a:p>
      </dgm:t>
    </dgm:pt>
    <dgm:pt modelId="{238624D8-4130-4A69-861B-904ABFAD21FA}" type="parTrans" cxnId="{CA36616B-6919-461C-9C3E-2C25036789B7}">
      <dgm:prSet/>
      <dgm:spPr/>
      <dgm:t>
        <a:bodyPr/>
        <a:lstStyle/>
        <a:p>
          <a:endParaRPr lang="en-US">
            <a:latin typeface="NikoshBAN" pitchFamily="2" charset="0"/>
            <a:cs typeface="NikoshBAN" pitchFamily="2" charset="0"/>
          </a:endParaRPr>
        </a:p>
      </dgm:t>
    </dgm:pt>
    <dgm:pt modelId="{73309E62-3228-4E14-9359-578FF22F30BA}" type="sibTrans" cxnId="{CA36616B-6919-461C-9C3E-2C25036789B7}">
      <dgm:prSet/>
      <dgm:spPr/>
      <dgm:t>
        <a:bodyPr/>
        <a:lstStyle/>
        <a:p>
          <a:endParaRPr lang="en-US">
            <a:latin typeface="NikoshBAN" pitchFamily="2" charset="0"/>
            <a:cs typeface="NikoshBAN" pitchFamily="2" charset="0"/>
          </a:endParaRPr>
        </a:p>
      </dgm:t>
    </dgm:pt>
    <dgm:pt modelId="{B50A2690-5530-41E8-B043-864D6A80C136}">
      <dgm:prSet/>
      <dgm:spPr/>
      <dgm:t>
        <a:bodyPr/>
        <a:lstStyle/>
        <a:p>
          <a:r>
            <a:rPr lang="bn-IN" dirty="0">
              <a:latin typeface="NikoshBAN" pitchFamily="2" charset="0"/>
              <a:cs typeface="NikoshBAN" pitchFamily="2" charset="0"/>
            </a:rPr>
            <a:t>ব্যাংক সমন্বয় বিবরণী প্রস্তুত করতে পরবে </a:t>
          </a:r>
          <a:endParaRPr lang="en-US" dirty="0">
            <a:latin typeface="NikoshBAN" pitchFamily="2" charset="0"/>
            <a:cs typeface="NikoshBAN" pitchFamily="2" charset="0"/>
          </a:endParaRPr>
        </a:p>
      </dgm:t>
    </dgm:pt>
    <dgm:pt modelId="{1DFB8D21-6903-4439-9AEF-87151D935EF6}" type="parTrans" cxnId="{BBFEBBD9-0388-4A96-9A3A-206FEFE466B0}">
      <dgm:prSet/>
      <dgm:spPr/>
      <dgm:t>
        <a:bodyPr/>
        <a:lstStyle/>
        <a:p>
          <a:endParaRPr lang="en-US">
            <a:latin typeface="NikoshBAN" pitchFamily="2" charset="0"/>
            <a:cs typeface="NikoshBAN" pitchFamily="2" charset="0"/>
          </a:endParaRPr>
        </a:p>
      </dgm:t>
    </dgm:pt>
    <dgm:pt modelId="{4272EFF8-9688-4AA8-8840-2D9943017C69}" type="sibTrans" cxnId="{BBFEBBD9-0388-4A96-9A3A-206FEFE466B0}">
      <dgm:prSet/>
      <dgm:spPr/>
      <dgm:t>
        <a:bodyPr/>
        <a:lstStyle/>
        <a:p>
          <a:endParaRPr lang="en-US">
            <a:latin typeface="NikoshBAN" pitchFamily="2" charset="0"/>
            <a:cs typeface="NikoshBAN" pitchFamily="2" charset="0"/>
          </a:endParaRPr>
        </a:p>
      </dgm:t>
    </dgm:pt>
    <dgm:pt modelId="{3E81CB4E-5F55-4464-9ED0-0ED043539436}" type="pres">
      <dgm:prSet presAssocID="{B1898C9C-D19F-4A05-9C08-39398A04EEB0}" presName="linear" presStyleCnt="0">
        <dgm:presLayoutVars>
          <dgm:dir/>
          <dgm:animLvl val="lvl"/>
          <dgm:resizeHandles val="exact"/>
        </dgm:presLayoutVars>
      </dgm:prSet>
      <dgm:spPr/>
      <dgm:t>
        <a:bodyPr/>
        <a:lstStyle/>
        <a:p>
          <a:endParaRPr lang="en-US"/>
        </a:p>
      </dgm:t>
    </dgm:pt>
    <dgm:pt modelId="{E76F3683-3DDC-4F80-85C9-77880B8DE40D}" type="pres">
      <dgm:prSet presAssocID="{CE93F6B2-1D17-4F98-9CC7-9B7ABDE72A59}" presName="parentLin" presStyleCnt="0"/>
      <dgm:spPr/>
    </dgm:pt>
    <dgm:pt modelId="{FD9DB0D0-C713-4DED-9B2A-012EFB9B0C62}" type="pres">
      <dgm:prSet presAssocID="{CE93F6B2-1D17-4F98-9CC7-9B7ABDE72A59}" presName="parentLeftMargin" presStyleLbl="node1" presStyleIdx="0" presStyleCnt="3"/>
      <dgm:spPr/>
      <dgm:t>
        <a:bodyPr/>
        <a:lstStyle/>
        <a:p>
          <a:endParaRPr lang="en-US"/>
        </a:p>
      </dgm:t>
    </dgm:pt>
    <dgm:pt modelId="{615EB605-4CE9-4B61-ABBD-2F982B2475B0}" type="pres">
      <dgm:prSet presAssocID="{CE93F6B2-1D17-4F98-9CC7-9B7ABDE72A59}" presName="parentText" presStyleLbl="node1" presStyleIdx="0" presStyleCnt="3" custScaleX="142857" custLinFactNeighborX="-63149">
        <dgm:presLayoutVars>
          <dgm:chMax val="0"/>
          <dgm:bulletEnabled val="1"/>
        </dgm:presLayoutVars>
      </dgm:prSet>
      <dgm:spPr/>
      <dgm:t>
        <a:bodyPr/>
        <a:lstStyle/>
        <a:p>
          <a:endParaRPr lang="en-US"/>
        </a:p>
      </dgm:t>
    </dgm:pt>
    <dgm:pt modelId="{274A2D95-18C8-463F-926A-6334DBF7AD4D}" type="pres">
      <dgm:prSet presAssocID="{CE93F6B2-1D17-4F98-9CC7-9B7ABDE72A59}" presName="negativeSpace" presStyleCnt="0"/>
      <dgm:spPr/>
    </dgm:pt>
    <dgm:pt modelId="{0D4F8DBE-54BD-4B0B-A29F-632FE081ACF3}" type="pres">
      <dgm:prSet presAssocID="{CE93F6B2-1D17-4F98-9CC7-9B7ABDE72A59}" presName="childText" presStyleLbl="conFgAcc1" presStyleIdx="0" presStyleCnt="3">
        <dgm:presLayoutVars>
          <dgm:bulletEnabled val="1"/>
        </dgm:presLayoutVars>
      </dgm:prSet>
      <dgm:spPr/>
    </dgm:pt>
    <dgm:pt modelId="{59266870-8F14-47B8-B133-136130AAE81C}" type="pres">
      <dgm:prSet presAssocID="{14FB8BEA-8838-47F6-8B13-A7E84ADB1F18}" presName="spaceBetweenRectangles" presStyleCnt="0"/>
      <dgm:spPr/>
    </dgm:pt>
    <dgm:pt modelId="{77B57112-1DAF-4BB0-B409-B5BD1D61240D}" type="pres">
      <dgm:prSet presAssocID="{9F45659D-92E7-4E11-9C49-7164EE5067E5}" presName="parentLin" presStyleCnt="0"/>
      <dgm:spPr/>
    </dgm:pt>
    <dgm:pt modelId="{2644D9E0-5C79-4E4E-B008-45F6DA93351D}" type="pres">
      <dgm:prSet presAssocID="{9F45659D-92E7-4E11-9C49-7164EE5067E5}" presName="parentLeftMargin" presStyleLbl="node1" presStyleIdx="0" presStyleCnt="3"/>
      <dgm:spPr/>
      <dgm:t>
        <a:bodyPr/>
        <a:lstStyle/>
        <a:p>
          <a:endParaRPr lang="en-US"/>
        </a:p>
      </dgm:t>
    </dgm:pt>
    <dgm:pt modelId="{BD6296F9-A5AB-4D27-9209-4DE3FAEC81C5}" type="pres">
      <dgm:prSet presAssocID="{9F45659D-92E7-4E11-9C49-7164EE5067E5}" presName="parentText" presStyleLbl="node1" presStyleIdx="1" presStyleCnt="3" custScaleX="142857" custScaleY="101980" custLinFactNeighborX="-63149">
        <dgm:presLayoutVars>
          <dgm:chMax val="0"/>
          <dgm:bulletEnabled val="1"/>
        </dgm:presLayoutVars>
      </dgm:prSet>
      <dgm:spPr/>
      <dgm:t>
        <a:bodyPr/>
        <a:lstStyle/>
        <a:p>
          <a:endParaRPr lang="en-US"/>
        </a:p>
      </dgm:t>
    </dgm:pt>
    <dgm:pt modelId="{6F2F5E84-0AFA-4DCA-9C53-F4D18EC85C87}" type="pres">
      <dgm:prSet presAssocID="{9F45659D-92E7-4E11-9C49-7164EE5067E5}" presName="negativeSpace" presStyleCnt="0"/>
      <dgm:spPr/>
    </dgm:pt>
    <dgm:pt modelId="{6B27471B-45D8-45D4-8E3A-40A0067BDBE3}" type="pres">
      <dgm:prSet presAssocID="{9F45659D-92E7-4E11-9C49-7164EE5067E5}" presName="childText" presStyleLbl="conFgAcc1" presStyleIdx="1" presStyleCnt="3">
        <dgm:presLayoutVars>
          <dgm:bulletEnabled val="1"/>
        </dgm:presLayoutVars>
      </dgm:prSet>
      <dgm:spPr/>
    </dgm:pt>
    <dgm:pt modelId="{5C84FD96-6AEE-490A-8E84-D5F0EC01C05D}" type="pres">
      <dgm:prSet presAssocID="{73309E62-3228-4E14-9359-578FF22F30BA}" presName="spaceBetweenRectangles" presStyleCnt="0"/>
      <dgm:spPr/>
    </dgm:pt>
    <dgm:pt modelId="{3CAC5A80-BAFE-48E0-AD21-9C4AF8E8BC19}" type="pres">
      <dgm:prSet presAssocID="{B50A2690-5530-41E8-B043-864D6A80C136}" presName="parentLin" presStyleCnt="0"/>
      <dgm:spPr/>
    </dgm:pt>
    <dgm:pt modelId="{0FDF2013-77D8-4481-AF5C-D9215B52BCD9}" type="pres">
      <dgm:prSet presAssocID="{B50A2690-5530-41E8-B043-864D6A80C136}" presName="parentLeftMargin" presStyleLbl="node1" presStyleIdx="1" presStyleCnt="3"/>
      <dgm:spPr/>
      <dgm:t>
        <a:bodyPr/>
        <a:lstStyle/>
        <a:p>
          <a:endParaRPr lang="en-US"/>
        </a:p>
      </dgm:t>
    </dgm:pt>
    <dgm:pt modelId="{753C2D24-4336-401C-BAA1-095D6FD0F883}" type="pres">
      <dgm:prSet presAssocID="{B50A2690-5530-41E8-B043-864D6A80C136}" presName="parentText" presStyleLbl="node1" presStyleIdx="2" presStyleCnt="3" custLinFactNeighborX="-64912" custLinFactNeighborY="-5984">
        <dgm:presLayoutVars>
          <dgm:chMax val="0"/>
          <dgm:bulletEnabled val="1"/>
        </dgm:presLayoutVars>
      </dgm:prSet>
      <dgm:spPr/>
      <dgm:t>
        <a:bodyPr/>
        <a:lstStyle/>
        <a:p>
          <a:endParaRPr lang="en-US"/>
        </a:p>
      </dgm:t>
    </dgm:pt>
    <dgm:pt modelId="{8F497092-BDDB-4CB7-A1CD-39FFD4372F13}" type="pres">
      <dgm:prSet presAssocID="{B50A2690-5530-41E8-B043-864D6A80C136}" presName="negativeSpace" presStyleCnt="0"/>
      <dgm:spPr/>
    </dgm:pt>
    <dgm:pt modelId="{6B797E03-299D-408D-8493-0F8965D47E52}" type="pres">
      <dgm:prSet presAssocID="{B50A2690-5530-41E8-B043-864D6A80C136}" presName="childText" presStyleLbl="conFgAcc1" presStyleIdx="2" presStyleCnt="3">
        <dgm:presLayoutVars>
          <dgm:bulletEnabled val="1"/>
        </dgm:presLayoutVars>
      </dgm:prSet>
      <dgm:spPr/>
    </dgm:pt>
  </dgm:ptLst>
  <dgm:cxnLst>
    <dgm:cxn modelId="{CBF2B5A4-3A4D-4E0A-BE34-B5695B480914}" type="presOf" srcId="{B50A2690-5530-41E8-B043-864D6A80C136}" destId="{0FDF2013-77D8-4481-AF5C-D9215B52BCD9}" srcOrd="0" destOrd="0" presId="urn:microsoft.com/office/officeart/2005/8/layout/list1"/>
    <dgm:cxn modelId="{DE2562CD-7E06-4E7F-877F-208DCF157B23}" type="presOf" srcId="{CE93F6B2-1D17-4F98-9CC7-9B7ABDE72A59}" destId="{FD9DB0D0-C713-4DED-9B2A-012EFB9B0C62}" srcOrd="0" destOrd="0" presId="urn:microsoft.com/office/officeart/2005/8/layout/list1"/>
    <dgm:cxn modelId="{431A4FBF-B20C-4BA1-A3ED-D6DA61014185}" type="presOf" srcId="{B1898C9C-D19F-4A05-9C08-39398A04EEB0}" destId="{3E81CB4E-5F55-4464-9ED0-0ED043539436}" srcOrd="0" destOrd="0" presId="urn:microsoft.com/office/officeart/2005/8/layout/list1"/>
    <dgm:cxn modelId="{BBFEBBD9-0388-4A96-9A3A-206FEFE466B0}" srcId="{B1898C9C-D19F-4A05-9C08-39398A04EEB0}" destId="{B50A2690-5530-41E8-B043-864D6A80C136}" srcOrd="2" destOrd="0" parTransId="{1DFB8D21-6903-4439-9AEF-87151D935EF6}" sibTransId="{4272EFF8-9688-4AA8-8840-2D9943017C69}"/>
    <dgm:cxn modelId="{F73D02A2-10B6-47FC-95A5-B34E77E9806C}" type="presOf" srcId="{9F45659D-92E7-4E11-9C49-7164EE5067E5}" destId="{BD6296F9-A5AB-4D27-9209-4DE3FAEC81C5}" srcOrd="1" destOrd="0" presId="urn:microsoft.com/office/officeart/2005/8/layout/list1"/>
    <dgm:cxn modelId="{A6FF03F5-8CC8-413A-BF49-EC84C6B2AB8A}" type="presOf" srcId="{CE93F6B2-1D17-4F98-9CC7-9B7ABDE72A59}" destId="{615EB605-4CE9-4B61-ABBD-2F982B2475B0}" srcOrd="1" destOrd="0" presId="urn:microsoft.com/office/officeart/2005/8/layout/list1"/>
    <dgm:cxn modelId="{3847FAC7-9A33-4167-AAB5-FE185592132F}" srcId="{B1898C9C-D19F-4A05-9C08-39398A04EEB0}" destId="{CE93F6B2-1D17-4F98-9CC7-9B7ABDE72A59}" srcOrd="0" destOrd="0" parTransId="{77658FB2-DD88-4E8A-BF80-F0EDAEDF84CA}" sibTransId="{14FB8BEA-8838-47F6-8B13-A7E84ADB1F18}"/>
    <dgm:cxn modelId="{0700E5C6-EB60-4C5A-AD07-39D198671934}" type="presOf" srcId="{B50A2690-5530-41E8-B043-864D6A80C136}" destId="{753C2D24-4336-401C-BAA1-095D6FD0F883}" srcOrd="1" destOrd="0" presId="urn:microsoft.com/office/officeart/2005/8/layout/list1"/>
    <dgm:cxn modelId="{CA36616B-6919-461C-9C3E-2C25036789B7}" srcId="{B1898C9C-D19F-4A05-9C08-39398A04EEB0}" destId="{9F45659D-92E7-4E11-9C49-7164EE5067E5}" srcOrd="1" destOrd="0" parTransId="{238624D8-4130-4A69-861B-904ABFAD21FA}" sibTransId="{73309E62-3228-4E14-9359-578FF22F30BA}"/>
    <dgm:cxn modelId="{220E3A37-2A85-45E6-8A73-86232B62F08E}" type="presOf" srcId="{9F45659D-92E7-4E11-9C49-7164EE5067E5}" destId="{2644D9E0-5C79-4E4E-B008-45F6DA93351D}" srcOrd="0" destOrd="0" presId="urn:microsoft.com/office/officeart/2005/8/layout/list1"/>
    <dgm:cxn modelId="{3B37756C-56B2-4E68-A123-6168B595418A}" type="presParOf" srcId="{3E81CB4E-5F55-4464-9ED0-0ED043539436}" destId="{E76F3683-3DDC-4F80-85C9-77880B8DE40D}" srcOrd="0" destOrd="0" presId="urn:microsoft.com/office/officeart/2005/8/layout/list1"/>
    <dgm:cxn modelId="{2744B748-4698-4E30-B13E-480C45EE549D}" type="presParOf" srcId="{E76F3683-3DDC-4F80-85C9-77880B8DE40D}" destId="{FD9DB0D0-C713-4DED-9B2A-012EFB9B0C62}" srcOrd="0" destOrd="0" presId="urn:microsoft.com/office/officeart/2005/8/layout/list1"/>
    <dgm:cxn modelId="{6B9A4051-029B-461F-8D75-27EB668BF6A6}" type="presParOf" srcId="{E76F3683-3DDC-4F80-85C9-77880B8DE40D}" destId="{615EB605-4CE9-4B61-ABBD-2F982B2475B0}" srcOrd="1" destOrd="0" presId="urn:microsoft.com/office/officeart/2005/8/layout/list1"/>
    <dgm:cxn modelId="{98C6C6CF-9526-4E86-800F-1E2CC78CF1D6}" type="presParOf" srcId="{3E81CB4E-5F55-4464-9ED0-0ED043539436}" destId="{274A2D95-18C8-463F-926A-6334DBF7AD4D}" srcOrd="1" destOrd="0" presId="urn:microsoft.com/office/officeart/2005/8/layout/list1"/>
    <dgm:cxn modelId="{2B30533C-B621-479E-B6D1-6E03EF56074C}" type="presParOf" srcId="{3E81CB4E-5F55-4464-9ED0-0ED043539436}" destId="{0D4F8DBE-54BD-4B0B-A29F-632FE081ACF3}" srcOrd="2" destOrd="0" presId="urn:microsoft.com/office/officeart/2005/8/layout/list1"/>
    <dgm:cxn modelId="{242BFC92-2099-404E-B353-6258878511B0}" type="presParOf" srcId="{3E81CB4E-5F55-4464-9ED0-0ED043539436}" destId="{59266870-8F14-47B8-B133-136130AAE81C}" srcOrd="3" destOrd="0" presId="urn:microsoft.com/office/officeart/2005/8/layout/list1"/>
    <dgm:cxn modelId="{C5B3951B-2B08-4B2A-9760-F2B72C8975D9}" type="presParOf" srcId="{3E81CB4E-5F55-4464-9ED0-0ED043539436}" destId="{77B57112-1DAF-4BB0-B409-B5BD1D61240D}" srcOrd="4" destOrd="0" presId="urn:microsoft.com/office/officeart/2005/8/layout/list1"/>
    <dgm:cxn modelId="{F0150EE2-AB20-4C42-BADC-01B87E28A0A7}" type="presParOf" srcId="{77B57112-1DAF-4BB0-B409-B5BD1D61240D}" destId="{2644D9E0-5C79-4E4E-B008-45F6DA93351D}" srcOrd="0" destOrd="0" presId="urn:microsoft.com/office/officeart/2005/8/layout/list1"/>
    <dgm:cxn modelId="{857D6A80-E5EC-43DC-A0FE-6F860ACE3BE3}" type="presParOf" srcId="{77B57112-1DAF-4BB0-B409-B5BD1D61240D}" destId="{BD6296F9-A5AB-4D27-9209-4DE3FAEC81C5}" srcOrd="1" destOrd="0" presId="urn:microsoft.com/office/officeart/2005/8/layout/list1"/>
    <dgm:cxn modelId="{D472EA83-7DAB-43AF-92A6-9A4833FBF6AA}" type="presParOf" srcId="{3E81CB4E-5F55-4464-9ED0-0ED043539436}" destId="{6F2F5E84-0AFA-4DCA-9C53-F4D18EC85C87}" srcOrd="5" destOrd="0" presId="urn:microsoft.com/office/officeart/2005/8/layout/list1"/>
    <dgm:cxn modelId="{5BB20FAD-5A0B-495F-AAB7-A93793A6D4D7}" type="presParOf" srcId="{3E81CB4E-5F55-4464-9ED0-0ED043539436}" destId="{6B27471B-45D8-45D4-8E3A-40A0067BDBE3}" srcOrd="6" destOrd="0" presId="urn:microsoft.com/office/officeart/2005/8/layout/list1"/>
    <dgm:cxn modelId="{136826E2-D2B6-419F-BCAB-191E1C70A50C}" type="presParOf" srcId="{3E81CB4E-5F55-4464-9ED0-0ED043539436}" destId="{5C84FD96-6AEE-490A-8E84-D5F0EC01C05D}" srcOrd="7" destOrd="0" presId="urn:microsoft.com/office/officeart/2005/8/layout/list1"/>
    <dgm:cxn modelId="{B4594060-6A19-4798-AA56-2AFB9EB6B6E5}" type="presParOf" srcId="{3E81CB4E-5F55-4464-9ED0-0ED043539436}" destId="{3CAC5A80-BAFE-48E0-AD21-9C4AF8E8BC19}" srcOrd="8" destOrd="0" presId="urn:microsoft.com/office/officeart/2005/8/layout/list1"/>
    <dgm:cxn modelId="{9B42E9F6-4630-44E7-9838-3AEF93EB8F25}" type="presParOf" srcId="{3CAC5A80-BAFE-48E0-AD21-9C4AF8E8BC19}" destId="{0FDF2013-77D8-4481-AF5C-D9215B52BCD9}" srcOrd="0" destOrd="0" presId="urn:microsoft.com/office/officeart/2005/8/layout/list1"/>
    <dgm:cxn modelId="{3B1537F9-4441-4206-9EBD-A5360F6D8A25}" type="presParOf" srcId="{3CAC5A80-BAFE-48E0-AD21-9C4AF8E8BC19}" destId="{753C2D24-4336-401C-BAA1-095D6FD0F883}" srcOrd="1" destOrd="0" presId="urn:microsoft.com/office/officeart/2005/8/layout/list1"/>
    <dgm:cxn modelId="{7AAE083B-1898-4B4E-8788-9D901D0208EF}" type="presParOf" srcId="{3E81CB4E-5F55-4464-9ED0-0ED043539436}" destId="{8F497092-BDDB-4CB7-A1CD-39FFD4372F13}" srcOrd="9" destOrd="0" presId="urn:microsoft.com/office/officeart/2005/8/layout/list1"/>
    <dgm:cxn modelId="{2B51D6EE-5242-4270-A7DD-650B2FB6FA6B}" type="presParOf" srcId="{3E81CB4E-5F55-4464-9ED0-0ED043539436}" destId="{6B797E03-299D-408D-8493-0F8965D47E5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B62B35-7303-428C-9D23-915067724771}" type="doc">
      <dgm:prSet loTypeId="urn:microsoft.com/office/officeart/2005/8/layout/vList3" loCatId="list" qsTypeId="urn:microsoft.com/office/officeart/2005/8/quickstyle/simple5" qsCatId="simple" csTypeId="urn:microsoft.com/office/officeart/2005/8/colors/colorful2" csCatId="colorful" phldr="1"/>
      <dgm:spPr/>
      <dgm:t>
        <a:bodyPr/>
        <a:lstStyle/>
        <a:p>
          <a:endParaRPr lang="en-US"/>
        </a:p>
      </dgm:t>
    </dgm:pt>
    <dgm:pt modelId="{1EDF242E-6C44-46CB-8039-F05492481A70}">
      <dgm:prSet custT="1"/>
      <dgm:spPr/>
      <dgm:t>
        <a:bodyPr/>
        <a:lstStyle/>
        <a:p>
          <a:pPr rtl="0"/>
          <a:r>
            <a:rPr lang="bn-IN" sz="3200" dirty="0">
              <a:latin typeface="NikoshBAN" pitchFamily="2" charset="0"/>
              <a:cs typeface="NikoshBAN" pitchFamily="2" charset="0"/>
            </a:rPr>
            <a:t>কোন ব্যক্তি বা প্রতিষ্ঠানের ব্যাংক সংক্রান্ত লেনদেনের জন্য নিজের কাছে রক্ষিত নগদান বহি এবং ব্যাংকে সংরক্ষিত ব্যাংক বিবরণীর জেরের গরমিল নিরসন করার জন্য যে বিবরণী প্রস্তুত করা হয় তাকে ব্যাংক সমন্বয় বিবরণী বলে।</a:t>
          </a:r>
          <a:endParaRPr lang="en-US" sz="3200" dirty="0">
            <a:latin typeface="NikoshBAN" pitchFamily="2" charset="0"/>
            <a:cs typeface="NikoshBAN" pitchFamily="2" charset="0"/>
          </a:endParaRPr>
        </a:p>
      </dgm:t>
    </dgm:pt>
    <dgm:pt modelId="{8A37F312-7164-4F08-B6BE-C600971803EB}" type="parTrans" cxnId="{856AECB1-B4FA-4618-A90D-5C61C43E9B08}">
      <dgm:prSet/>
      <dgm:spPr/>
      <dgm:t>
        <a:bodyPr/>
        <a:lstStyle/>
        <a:p>
          <a:endParaRPr lang="en-US"/>
        </a:p>
      </dgm:t>
    </dgm:pt>
    <dgm:pt modelId="{37B8FCC5-0978-499C-8790-9AAFBC8920E3}" type="sibTrans" cxnId="{856AECB1-B4FA-4618-A90D-5C61C43E9B08}">
      <dgm:prSet/>
      <dgm:spPr/>
      <dgm:t>
        <a:bodyPr/>
        <a:lstStyle/>
        <a:p>
          <a:endParaRPr lang="en-US"/>
        </a:p>
      </dgm:t>
    </dgm:pt>
    <dgm:pt modelId="{8B2D6767-A2CA-4B93-BE9C-8F2C1263C934}" type="pres">
      <dgm:prSet presAssocID="{5EB62B35-7303-428C-9D23-915067724771}" presName="linearFlow" presStyleCnt="0">
        <dgm:presLayoutVars>
          <dgm:dir/>
          <dgm:resizeHandles val="exact"/>
        </dgm:presLayoutVars>
      </dgm:prSet>
      <dgm:spPr/>
      <dgm:t>
        <a:bodyPr/>
        <a:lstStyle/>
        <a:p>
          <a:endParaRPr lang="en-US"/>
        </a:p>
      </dgm:t>
    </dgm:pt>
    <dgm:pt modelId="{2312CA5C-B3D6-4C4A-870D-9174BDB0637C}" type="pres">
      <dgm:prSet presAssocID="{1EDF242E-6C44-46CB-8039-F05492481A70}" presName="composite" presStyleCnt="0"/>
      <dgm:spPr/>
    </dgm:pt>
    <dgm:pt modelId="{64260041-BA69-4F37-9F2A-E176259478B2}" type="pres">
      <dgm:prSet presAssocID="{1EDF242E-6C44-46CB-8039-F05492481A70}" presName="imgShp" presStyleLbl="fgImgPlace1" presStyleIdx="0" presStyleCnt="1" custScaleX="89816" custScaleY="90355" custLinFactNeighborX="-11173"/>
      <dgm:spPr>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dgm:spPr>
    </dgm:pt>
    <dgm:pt modelId="{EBD0673F-68C5-45B5-96C9-B144C0CD57C4}" type="pres">
      <dgm:prSet presAssocID="{1EDF242E-6C44-46CB-8039-F05492481A70}" presName="txShp" presStyleLbl="node1" presStyleIdx="0" presStyleCnt="1" custScaleX="141896" custScaleY="118489" custLinFactNeighborX="4205">
        <dgm:presLayoutVars>
          <dgm:bulletEnabled val="1"/>
        </dgm:presLayoutVars>
      </dgm:prSet>
      <dgm:spPr/>
      <dgm:t>
        <a:bodyPr/>
        <a:lstStyle/>
        <a:p>
          <a:endParaRPr lang="en-US"/>
        </a:p>
      </dgm:t>
    </dgm:pt>
  </dgm:ptLst>
  <dgm:cxnLst>
    <dgm:cxn modelId="{F020E86A-802E-40FF-A649-ABDB03298890}" type="presOf" srcId="{1EDF242E-6C44-46CB-8039-F05492481A70}" destId="{EBD0673F-68C5-45B5-96C9-B144C0CD57C4}" srcOrd="0" destOrd="0" presId="urn:microsoft.com/office/officeart/2005/8/layout/vList3"/>
    <dgm:cxn modelId="{856AECB1-B4FA-4618-A90D-5C61C43E9B08}" srcId="{5EB62B35-7303-428C-9D23-915067724771}" destId="{1EDF242E-6C44-46CB-8039-F05492481A70}" srcOrd="0" destOrd="0" parTransId="{8A37F312-7164-4F08-B6BE-C600971803EB}" sibTransId="{37B8FCC5-0978-499C-8790-9AAFBC8920E3}"/>
    <dgm:cxn modelId="{00225D3C-428F-49AC-985A-8C96CB86FD89}" type="presOf" srcId="{5EB62B35-7303-428C-9D23-915067724771}" destId="{8B2D6767-A2CA-4B93-BE9C-8F2C1263C934}" srcOrd="0" destOrd="0" presId="urn:microsoft.com/office/officeart/2005/8/layout/vList3"/>
    <dgm:cxn modelId="{7B03F90E-3738-4468-97CC-4DD6F9B12E32}" type="presParOf" srcId="{8B2D6767-A2CA-4B93-BE9C-8F2C1263C934}" destId="{2312CA5C-B3D6-4C4A-870D-9174BDB0637C}" srcOrd="0" destOrd="0" presId="urn:microsoft.com/office/officeart/2005/8/layout/vList3"/>
    <dgm:cxn modelId="{58462C6B-B4BF-4D98-BEFD-1A321F93D0EB}" type="presParOf" srcId="{2312CA5C-B3D6-4C4A-870D-9174BDB0637C}" destId="{64260041-BA69-4F37-9F2A-E176259478B2}" srcOrd="0" destOrd="0" presId="urn:microsoft.com/office/officeart/2005/8/layout/vList3"/>
    <dgm:cxn modelId="{0CBA1784-BF24-4B70-8051-0EA9A42118BB}" type="presParOf" srcId="{2312CA5C-B3D6-4C4A-870D-9174BDB0637C}" destId="{EBD0673F-68C5-45B5-96C9-B144C0CD57C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C4019C-B256-4CCE-AE40-74D95373533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1101A9F7-87B0-4C6D-A30A-080364F71660}">
      <dgm:prSet custT="1">
        <dgm:style>
          <a:lnRef idx="3">
            <a:schemeClr val="lt1"/>
          </a:lnRef>
          <a:fillRef idx="1">
            <a:schemeClr val="accent1"/>
          </a:fillRef>
          <a:effectRef idx="1">
            <a:schemeClr val="accent1"/>
          </a:effectRef>
          <a:fontRef idx="minor">
            <a:schemeClr val="lt1"/>
          </a:fontRef>
        </dgm:style>
      </dgm:prSet>
      <dgm:spPr/>
      <dgm:t>
        <a:bodyPr/>
        <a:lstStyle/>
        <a:p>
          <a:pPr algn="ctr" rtl="0"/>
          <a:r>
            <a:rPr lang="bn-IN" sz="3200" dirty="0"/>
            <a:t>ব্যাংক </a:t>
          </a:r>
          <a:r>
            <a:rPr lang="bn-IN" sz="3600" dirty="0">
              <a:latin typeface="NikoshBAN" pitchFamily="2" charset="0"/>
              <a:cs typeface="NikoshBAN" pitchFamily="2" charset="0"/>
            </a:rPr>
            <a:t>সমন্বয়</a:t>
          </a:r>
          <a:r>
            <a:rPr lang="bn-IN" sz="3200" dirty="0"/>
            <a:t> বিবরণী প্রস্তুত</a:t>
          </a:r>
          <a:r>
            <a:rPr lang="en-US" sz="3200" dirty="0"/>
            <a:t> </a:t>
          </a:r>
        </a:p>
      </dgm:t>
    </dgm:pt>
    <dgm:pt modelId="{07FF930F-6564-4427-99C9-19E21F5E5B27}" type="parTrans" cxnId="{9332CBFC-8DE3-4F80-A968-055235C1A5C6}">
      <dgm:prSet/>
      <dgm:spPr/>
      <dgm:t>
        <a:bodyPr/>
        <a:lstStyle/>
        <a:p>
          <a:endParaRPr lang="en-US"/>
        </a:p>
      </dgm:t>
    </dgm:pt>
    <dgm:pt modelId="{CFE3E953-5901-4657-8E5F-E74FF11416F9}" type="sibTrans" cxnId="{9332CBFC-8DE3-4F80-A968-055235C1A5C6}">
      <dgm:prSet/>
      <dgm:spPr/>
      <dgm:t>
        <a:bodyPr/>
        <a:lstStyle/>
        <a:p>
          <a:endParaRPr lang="en-US"/>
        </a:p>
      </dgm:t>
    </dgm:pt>
    <dgm:pt modelId="{E99E12C0-A36A-447E-B2C1-B17196260F67}" type="pres">
      <dgm:prSet presAssocID="{74C4019C-B256-4CCE-AE40-74D953735333}" presName="linear" presStyleCnt="0">
        <dgm:presLayoutVars>
          <dgm:animLvl val="lvl"/>
          <dgm:resizeHandles val="exact"/>
        </dgm:presLayoutVars>
      </dgm:prSet>
      <dgm:spPr/>
      <dgm:t>
        <a:bodyPr/>
        <a:lstStyle/>
        <a:p>
          <a:endParaRPr lang="en-US"/>
        </a:p>
      </dgm:t>
    </dgm:pt>
    <dgm:pt modelId="{00C6B373-3783-4692-BE9B-CF80564C4BAC}" type="pres">
      <dgm:prSet presAssocID="{1101A9F7-87B0-4C6D-A30A-080364F71660}" presName="parentText" presStyleLbl="node1" presStyleIdx="0" presStyleCnt="1" custScaleY="170995" custLinFactNeighborX="862" custLinFactNeighborY="-1728">
        <dgm:presLayoutVars>
          <dgm:chMax val="0"/>
          <dgm:bulletEnabled val="1"/>
        </dgm:presLayoutVars>
      </dgm:prSet>
      <dgm:spPr/>
      <dgm:t>
        <a:bodyPr/>
        <a:lstStyle/>
        <a:p>
          <a:endParaRPr lang="en-US"/>
        </a:p>
      </dgm:t>
    </dgm:pt>
  </dgm:ptLst>
  <dgm:cxnLst>
    <dgm:cxn modelId="{CC2BEBFF-297C-46E2-B2B1-9C8B5816A833}" type="presOf" srcId="{74C4019C-B256-4CCE-AE40-74D953735333}" destId="{E99E12C0-A36A-447E-B2C1-B17196260F67}" srcOrd="0" destOrd="0" presId="urn:microsoft.com/office/officeart/2005/8/layout/vList2"/>
    <dgm:cxn modelId="{9332CBFC-8DE3-4F80-A968-055235C1A5C6}" srcId="{74C4019C-B256-4CCE-AE40-74D953735333}" destId="{1101A9F7-87B0-4C6D-A30A-080364F71660}" srcOrd="0" destOrd="0" parTransId="{07FF930F-6564-4427-99C9-19E21F5E5B27}" sibTransId="{CFE3E953-5901-4657-8E5F-E74FF11416F9}"/>
    <dgm:cxn modelId="{25219DDF-6171-449D-992E-D493DC5CF829}" type="presOf" srcId="{1101A9F7-87B0-4C6D-A30A-080364F71660}" destId="{00C6B373-3783-4692-BE9B-CF80564C4BAC}" srcOrd="0" destOrd="0" presId="urn:microsoft.com/office/officeart/2005/8/layout/vList2"/>
    <dgm:cxn modelId="{7A5C04FF-7B6C-49F0-8BA5-A41B837614A7}" type="presParOf" srcId="{E99E12C0-A36A-447E-B2C1-B17196260F67}" destId="{00C6B373-3783-4692-BE9B-CF80564C4BA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C4019C-B256-4CCE-AE40-74D95373533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1101A9F7-87B0-4C6D-A30A-080364F71660}">
      <dgm:prSet custT="1">
        <dgm:style>
          <a:lnRef idx="3">
            <a:schemeClr val="lt1"/>
          </a:lnRef>
          <a:fillRef idx="1">
            <a:schemeClr val="accent1"/>
          </a:fillRef>
          <a:effectRef idx="1">
            <a:schemeClr val="accent1"/>
          </a:effectRef>
          <a:fontRef idx="minor">
            <a:schemeClr val="lt1"/>
          </a:fontRef>
        </dgm:style>
      </dgm:prSet>
      <dgm:spPr/>
      <dgm:t>
        <a:bodyPr/>
        <a:lstStyle/>
        <a:p>
          <a:pPr algn="ctr" rtl="0"/>
          <a:r>
            <a:rPr lang="bn-IN" sz="3200" dirty="0">
              <a:latin typeface="NikoshBAN" panose="02000000000000000000" pitchFamily="2" charset="0"/>
              <a:cs typeface="NikoshBAN" panose="02000000000000000000" pitchFamily="2" charset="0"/>
            </a:rPr>
            <a:t>বাড়ির কাজ</a:t>
          </a:r>
          <a:r>
            <a:rPr lang="en-US" sz="3200" dirty="0">
              <a:latin typeface="NikoshBAN" panose="02000000000000000000" pitchFamily="2" charset="0"/>
              <a:cs typeface="NikoshBAN" panose="02000000000000000000" pitchFamily="2" charset="0"/>
            </a:rPr>
            <a:t> </a:t>
          </a:r>
        </a:p>
      </dgm:t>
    </dgm:pt>
    <dgm:pt modelId="{07FF930F-6564-4427-99C9-19E21F5E5B27}" type="parTrans" cxnId="{9332CBFC-8DE3-4F80-A968-055235C1A5C6}">
      <dgm:prSet/>
      <dgm:spPr/>
      <dgm:t>
        <a:bodyPr/>
        <a:lstStyle/>
        <a:p>
          <a:endParaRPr lang="en-US"/>
        </a:p>
      </dgm:t>
    </dgm:pt>
    <dgm:pt modelId="{CFE3E953-5901-4657-8E5F-E74FF11416F9}" type="sibTrans" cxnId="{9332CBFC-8DE3-4F80-A968-055235C1A5C6}">
      <dgm:prSet/>
      <dgm:spPr/>
      <dgm:t>
        <a:bodyPr/>
        <a:lstStyle/>
        <a:p>
          <a:endParaRPr lang="en-US"/>
        </a:p>
      </dgm:t>
    </dgm:pt>
    <dgm:pt modelId="{E99E12C0-A36A-447E-B2C1-B17196260F67}" type="pres">
      <dgm:prSet presAssocID="{74C4019C-B256-4CCE-AE40-74D953735333}" presName="linear" presStyleCnt="0">
        <dgm:presLayoutVars>
          <dgm:animLvl val="lvl"/>
          <dgm:resizeHandles val="exact"/>
        </dgm:presLayoutVars>
      </dgm:prSet>
      <dgm:spPr/>
      <dgm:t>
        <a:bodyPr/>
        <a:lstStyle/>
        <a:p>
          <a:endParaRPr lang="en-US"/>
        </a:p>
      </dgm:t>
    </dgm:pt>
    <dgm:pt modelId="{00C6B373-3783-4692-BE9B-CF80564C4BAC}" type="pres">
      <dgm:prSet presAssocID="{1101A9F7-87B0-4C6D-A30A-080364F71660}" presName="parentText" presStyleLbl="node1" presStyleIdx="0" presStyleCnt="1" custScaleX="173585" custScaleY="149656" custLinFactNeighborX="758" custLinFactNeighborY="-9290">
        <dgm:presLayoutVars>
          <dgm:chMax val="0"/>
          <dgm:bulletEnabled val="1"/>
        </dgm:presLayoutVars>
      </dgm:prSet>
      <dgm:spPr/>
      <dgm:t>
        <a:bodyPr/>
        <a:lstStyle/>
        <a:p>
          <a:endParaRPr lang="en-US"/>
        </a:p>
      </dgm:t>
    </dgm:pt>
  </dgm:ptLst>
  <dgm:cxnLst>
    <dgm:cxn modelId="{9332CBFC-8DE3-4F80-A968-055235C1A5C6}" srcId="{74C4019C-B256-4CCE-AE40-74D953735333}" destId="{1101A9F7-87B0-4C6D-A30A-080364F71660}" srcOrd="0" destOrd="0" parTransId="{07FF930F-6564-4427-99C9-19E21F5E5B27}" sibTransId="{CFE3E953-5901-4657-8E5F-E74FF11416F9}"/>
    <dgm:cxn modelId="{1B2CA558-31B2-4ADA-B36B-F7E826638CDB}" type="presOf" srcId="{74C4019C-B256-4CCE-AE40-74D953735333}" destId="{E99E12C0-A36A-447E-B2C1-B17196260F67}" srcOrd="0" destOrd="0" presId="urn:microsoft.com/office/officeart/2005/8/layout/vList2"/>
    <dgm:cxn modelId="{C34BB475-311B-4BC8-8D2C-7C9D18C99D80}" type="presOf" srcId="{1101A9F7-87B0-4C6D-A30A-080364F71660}" destId="{00C6B373-3783-4692-BE9B-CF80564C4BAC}" srcOrd="0" destOrd="0" presId="urn:microsoft.com/office/officeart/2005/8/layout/vList2"/>
    <dgm:cxn modelId="{826194A9-ABD6-40BD-A1F3-05397DF6418A}" type="presParOf" srcId="{E99E12C0-A36A-447E-B2C1-B17196260F67}" destId="{00C6B373-3783-4692-BE9B-CF80564C4BA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F8DBE-54BD-4B0B-A29F-632FE081ACF3}">
      <dsp:nvSpPr>
        <dsp:cNvPr id="0" name=""/>
        <dsp:cNvSpPr/>
      </dsp:nvSpPr>
      <dsp:spPr>
        <a:xfrm>
          <a:off x="0" y="429777"/>
          <a:ext cx="8686800" cy="705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15EB605-4CE9-4B61-ABBD-2F982B2475B0}">
      <dsp:nvSpPr>
        <dsp:cNvPr id="0" name=""/>
        <dsp:cNvSpPr/>
      </dsp:nvSpPr>
      <dsp:spPr>
        <a:xfrm>
          <a:off x="152399" y="16497"/>
          <a:ext cx="8271114" cy="8265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1066800">
            <a:lnSpc>
              <a:spcPct val="90000"/>
            </a:lnSpc>
            <a:spcBef>
              <a:spcPct val="0"/>
            </a:spcBef>
            <a:spcAft>
              <a:spcPct val="35000"/>
            </a:spcAft>
          </a:pPr>
          <a:r>
            <a:rPr lang="bn-IN" sz="2400" kern="1200" dirty="0">
              <a:latin typeface="NikoshBAN" pitchFamily="2" charset="0"/>
              <a:cs typeface="NikoshBAN" pitchFamily="2" charset="0"/>
            </a:rPr>
            <a:t>ব্যাংক সমন্বয় বিবরণীর সংজ্ঞা বলতে পারবে</a:t>
          </a:r>
          <a:endParaRPr lang="en-US" sz="2400" kern="1200" dirty="0">
            <a:latin typeface="NikoshBAN" pitchFamily="2" charset="0"/>
            <a:cs typeface="NikoshBAN" pitchFamily="2" charset="0"/>
          </a:endParaRPr>
        </a:p>
      </dsp:txBody>
      <dsp:txXfrm>
        <a:off x="192748" y="56846"/>
        <a:ext cx="8190416" cy="745862"/>
      </dsp:txXfrm>
    </dsp:sp>
    <dsp:sp modelId="{6B27471B-45D8-45D4-8E3A-40A0067BDBE3}">
      <dsp:nvSpPr>
        <dsp:cNvPr id="0" name=""/>
        <dsp:cNvSpPr/>
      </dsp:nvSpPr>
      <dsp:spPr>
        <a:xfrm>
          <a:off x="0" y="1716222"/>
          <a:ext cx="8686800" cy="705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D6296F9-A5AB-4D27-9209-4DE3FAEC81C5}">
      <dsp:nvSpPr>
        <dsp:cNvPr id="0" name=""/>
        <dsp:cNvSpPr/>
      </dsp:nvSpPr>
      <dsp:spPr>
        <a:xfrm>
          <a:off x="152399" y="1286577"/>
          <a:ext cx="8271114" cy="8429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1066800">
            <a:lnSpc>
              <a:spcPct val="90000"/>
            </a:lnSpc>
            <a:spcBef>
              <a:spcPct val="0"/>
            </a:spcBef>
            <a:spcAft>
              <a:spcPct val="35000"/>
            </a:spcAft>
          </a:pPr>
          <a:r>
            <a:rPr lang="bn-IN" sz="2400" kern="1200" dirty="0">
              <a:latin typeface="NikoshBAN" pitchFamily="2" charset="0"/>
              <a:cs typeface="NikoshBAN" pitchFamily="2" charset="0"/>
            </a:rPr>
            <a:t>নগদান বহির ব্যাংক জমা ও ব্যাংক বিবরণীর ব্যাংক জমার গরমিলের কারণ বলতে পরবে</a:t>
          </a:r>
          <a:endParaRPr lang="en-US" sz="2400" kern="1200" dirty="0">
            <a:latin typeface="NikoshBAN" pitchFamily="2" charset="0"/>
            <a:cs typeface="NikoshBAN" pitchFamily="2" charset="0"/>
          </a:endParaRPr>
        </a:p>
      </dsp:txBody>
      <dsp:txXfrm>
        <a:off x="193547" y="1327725"/>
        <a:ext cx="8188818" cy="760629"/>
      </dsp:txXfrm>
    </dsp:sp>
    <dsp:sp modelId="{6B797E03-299D-408D-8493-0F8965D47E52}">
      <dsp:nvSpPr>
        <dsp:cNvPr id="0" name=""/>
        <dsp:cNvSpPr/>
      </dsp:nvSpPr>
      <dsp:spPr>
        <a:xfrm>
          <a:off x="0" y="2986302"/>
          <a:ext cx="8686800" cy="705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53C2D24-4336-401C-BAA1-095D6FD0F883}">
      <dsp:nvSpPr>
        <dsp:cNvPr id="0" name=""/>
        <dsp:cNvSpPr/>
      </dsp:nvSpPr>
      <dsp:spPr>
        <a:xfrm>
          <a:off x="152401" y="2523561"/>
          <a:ext cx="6080760" cy="8265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1244600">
            <a:lnSpc>
              <a:spcPct val="90000"/>
            </a:lnSpc>
            <a:spcBef>
              <a:spcPct val="0"/>
            </a:spcBef>
            <a:spcAft>
              <a:spcPct val="35000"/>
            </a:spcAft>
          </a:pPr>
          <a:r>
            <a:rPr lang="bn-IN" sz="2800" kern="1200" dirty="0">
              <a:latin typeface="NikoshBAN" pitchFamily="2" charset="0"/>
              <a:cs typeface="NikoshBAN" pitchFamily="2" charset="0"/>
            </a:rPr>
            <a:t>ব্যাংক সমন্বয় বিবরণী প্রস্তুত করতে পরবে </a:t>
          </a:r>
          <a:endParaRPr lang="en-US" sz="2800" kern="1200" dirty="0">
            <a:latin typeface="NikoshBAN" pitchFamily="2" charset="0"/>
            <a:cs typeface="NikoshBAN" pitchFamily="2" charset="0"/>
          </a:endParaRPr>
        </a:p>
      </dsp:txBody>
      <dsp:txXfrm>
        <a:off x="192750" y="2563910"/>
        <a:ext cx="6000062"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0673F-68C5-45B5-96C9-B144C0CD57C4}">
      <dsp:nvSpPr>
        <dsp:cNvPr id="0" name=""/>
        <dsp:cNvSpPr/>
      </dsp:nvSpPr>
      <dsp:spPr>
        <a:xfrm rot="10800000">
          <a:off x="498456" y="5"/>
          <a:ext cx="8340743" cy="3505189"/>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04502" tIns="121920" rIns="227584" bIns="121920" numCol="1" spcCol="1270" anchor="ctr" anchorCtr="0">
          <a:noAutofit/>
        </a:bodyPr>
        <a:lstStyle/>
        <a:p>
          <a:pPr lvl="0" algn="ctr" defTabSz="1422400" rtl="0">
            <a:lnSpc>
              <a:spcPct val="90000"/>
            </a:lnSpc>
            <a:spcBef>
              <a:spcPct val="0"/>
            </a:spcBef>
            <a:spcAft>
              <a:spcPct val="35000"/>
            </a:spcAft>
          </a:pPr>
          <a:r>
            <a:rPr lang="bn-IN" sz="3200" kern="1200" dirty="0">
              <a:latin typeface="NikoshBAN" pitchFamily="2" charset="0"/>
              <a:cs typeface="NikoshBAN" pitchFamily="2" charset="0"/>
            </a:rPr>
            <a:t>কোন ব্যক্তি বা প্রতিষ্ঠানের ব্যাংক সংক্রান্ত লেনদেনের জন্য নিজের কাছে রক্ষিত নগদান বহি এবং ব্যাংকে সংরক্ষিত ব্যাংক বিবরণীর জেরের গরমিল নিরসন করার জন্য যে বিবরণী প্রস্তুত করা হয় তাকে ব্যাংক সমন্বয় বিবরণী বলে।</a:t>
          </a:r>
          <a:endParaRPr lang="en-US" sz="3200" kern="1200" dirty="0">
            <a:latin typeface="NikoshBAN" pitchFamily="2" charset="0"/>
            <a:cs typeface="NikoshBAN" pitchFamily="2" charset="0"/>
          </a:endParaRPr>
        </a:p>
      </dsp:txBody>
      <dsp:txXfrm rot="10800000">
        <a:off x="1374753" y="5"/>
        <a:ext cx="7464446" cy="3505189"/>
      </dsp:txXfrm>
    </dsp:sp>
    <dsp:sp modelId="{64260041-BA69-4F37-9F2A-E176259478B2}">
      <dsp:nvSpPr>
        <dsp:cNvPr id="0" name=""/>
        <dsp:cNvSpPr/>
      </dsp:nvSpPr>
      <dsp:spPr>
        <a:xfrm>
          <a:off x="0" y="416141"/>
          <a:ext cx="2656973" cy="267291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6B373-3783-4692-BE9B-CF80564C4BAC}">
      <dsp:nvSpPr>
        <dsp:cNvPr id="0" name=""/>
        <dsp:cNvSpPr/>
      </dsp:nvSpPr>
      <dsp:spPr>
        <a:xfrm>
          <a:off x="0" y="35920"/>
          <a:ext cx="8991600" cy="619593"/>
        </a:xfrm>
        <a:prstGeom prst="roundRect">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bn-IN" sz="3200" kern="1200" dirty="0"/>
            <a:t>ব্যাংক </a:t>
          </a:r>
          <a:r>
            <a:rPr lang="bn-IN" sz="3600" kern="1200" dirty="0">
              <a:latin typeface="NikoshBAN" pitchFamily="2" charset="0"/>
              <a:cs typeface="NikoshBAN" pitchFamily="2" charset="0"/>
            </a:rPr>
            <a:t>সমন্বয়</a:t>
          </a:r>
          <a:r>
            <a:rPr lang="bn-IN" sz="3200" kern="1200" dirty="0"/>
            <a:t> বিবরণী প্রস্তুত</a:t>
          </a:r>
          <a:r>
            <a:rPr lang="en-US" sz="3200" kern="1200" dirty="0"/>
            <a:t> </a:t>
          </a:r>
        </a:p>
      </dsp:txBody>
      <dsp:txXfrm>
        <a:off x="30246" y="66166"/>
        <a:ext cx="8931108" cy="559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6B373-3783-4692-BE9B-CF80564C4BAC}">
      <dsp:nvSpPr>
        <dsp:cNvPr id="0" name=""/>
        <dsp:cNvSpPr/>
      </dsp:nvSpPr>
      <dsp:spPr>
        <a:xfrm>
          <a:off x="0" y="0"/>
          <a:ext cx="9144000" cy="515529"/>
        </a:xfrm>
        <a:prstGeom prst="roundRect">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bn-IN" sz="3200" kern="1200" dirty="0">
              <a:latin typeface="NikoshBAN" panose="02000000000000000000" pitchFamily="2" charset="0"/>
              <a:cs typeface="NikoshBAN" panose="02000000000000000000" pitchFamily="2" charset="0"/>
            </a:rPr>
            <a:t>বাড়ির কাজ</a:t>
          </a:r>
          <a:r>
            <a:rPr lang="en-US" sz="3200" kern="1200" dirty="0">
              <a:latin typeface="NikoshBAN" panose="02000000000000000000" pitchFamily="2" charset="0"/>
              <a:cs typeface="NikoshBAN" panose="02000000000000000000" pitchFamily="2" charset="0"/>
            </a:rPr>
            <a:t> </a:t>
          </a:r>
        </a:p>
      </dsp:txBody>
      <dsp:txXfrm>
        <a:off x="25166" y="25166"/>
        <a:ext cx="9093668" cy="46519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C9B8FE-5741-41ED-8740-ED509C13422F}" type="datetimeFigureOut">
              <a:rPr lang="en-US" smtClean="0"/>
              <a:t>28-Nov-20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FEC7A1-9F13-419D-9C45-F145049E6901}" type="slidenum">
              <a:rPr lang="en-US" smtClean="0"/>
              <a:t>‹#›</a:t>
            </a:fld>
            <a:endParaRPr lang="en-US"/>
          </a:p>
        </p:txBody>
      </p:sp>
    </p:spTree>
    <p:extLst>
      <p:ext uri="{BB962C8B-B14F-4D97-AF65-F5344CB8AC3E}">
        <p14:creationId xmlns:p14="http://schemas.microsoft.com/office/powerpoint/2010/main" val="137140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1B245-99E1-475B-A6FE-F88AE3D867B8}" type="slidenum">
              <a:rPr lang="en-US" smtClean="0"/>
              <a:pPr/>
              <a:t>1</a:t>
            </a:fld>
            <a:endParaRPr lang="en-US"/>
          </a:p>
        </p:txBody>
      </p:sp>
    </p:spTree>
    <p:extLst>
      <p:ext uri="{BB962C8B-B14F-4D97-AF65-F5344CB8AC3E}">
        <p14:creationId xmlns:p14="http://schemas.microsoft.com/office/powerpoint/2010/main" val="66378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FEC7A1-9F13-419D-9C45-F145049E6901}" type="slidenum">
              <a:rPr lang="en-US" smtClean="0"/>
              <a:t>3</a:t>
            </a:fld>
            <a:endParaRPr lang="en-US"/>
          </a:p>
        </p:txBody>
      </p:sp>
    </p:spTree>
    <p:extLst>
      <p:ext uri="{BB962C8B-B14F-4D97-AF65-F5344CB8AC3E}">
        <p14:creationId xmlns:p14="http://schemas.microsoft.com/office/powerpoint/2010/main" val="91921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528D0F-232B-43AC-B0FC-06AEBEF72B84}" type="datetimeFigureOut">
              <a:rPr lang="en-US" smtClean="0"/>
              <a:t>28-Nov-20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A3578-AA8C-4873-A888-A50C64833118}" type="slidenum">
              <a:rPr lang="en-US" smtClean="0"/>
              <a:t>‹#›</a:t>
            </a:fld>
            <a:endParaRPr lang="en-US"/>
          </a:p>
        </p:txBody>
      </p:sp>
    </p:spTree>
    <p:extLst>
      <p:ext uri="{BB962C8B-B14F-4D97-AF65-F5344CB8AC3E}">
        <p14:creationId xmlns:p14="http://schemas.microsoft.com/office/powerpoint/2010/main" val="1693400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528D0F-232B-43AC-B0FC-06AEBEF72B84}" type="datetimeFigureOut">
              <a:rPr lang="en-US" smtClean="0"/>
              <a:t>28-Nov-20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A3578-AA8C-4873-A888-A50C64833118}" type="slidenum">
              <a:rPr lang="en-US" smtClean="0"/>
              <a:t>‹#›</a:t>
            </a:fld>
            <a:endParaRPr lang="en-US"/>
          </a:p>
        </p:txBody>
      </p:sp>
    </p:spTree>
    <p:extLst>
      <p:ext uri="{BB962C8B-B14F-4D97-AF65-F5344CB8AC3E}">
        <p14:creationId xmlns:p14="http://schemas.microsoft.com/office/powerpoint/2010/main" val="145839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528D0F-232B-43AC-B0FC-06AEBEF72B84}" type="datetimeFigureOut">
              <a:rPr lang="en-US" smtClean="0"/>
              <a:t>28-Nov-20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A3578-AA8C-4873-A888-A50C64833118}" type="slidenum">
              <a:rPr lang="en-US" smtClean="0"/>
              <a:t>‹#›</a:t>
            </a:fld>
            <a:endParaRPr lang="en-US"/>
          </a:p>
        </p:txBody>
      </p:sp>
    </p:spTree>
    <p:extLst>
      <p:ext uri="{BB962C8B-B14F-4D97-AF65-F5344CB8AC3E}">
        <p14:creationId xmlns:p14="http://schemas.microsoft.com/office/powerpoint/2010/main" val="336400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528D0F-232B-43AC-B0FC-06AEBEF72B84}" type="datetimeFigureOut">
              <a:rPr lang="en-US" smtClean="0"/>
              <a:t>28-Nov-20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A3578-AA8C-4873-A888-A50C64833118}" type="slidenum">
              <a:rPr lang="en-US" smtClean="0"/>
              <a:t>‹#›</a:t>
            </a:fld>
            <a:endParaRPr lang="en-US"/>
          </a:p>
        </p:txBody>
      </p:sp>
    </p:spTree>
    <p:extLst>
      <p:ext uri="{BB962C8B-B14F-4D97-AF65-F5344CB8AC3E}">
        <p14:creationId xmlns:p14="http://schemas.microsoft.com/office/powerpoint/2010/main" val="114772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528D0F-232B-43AC-B0FC-06AEBEF72B84}" type="datetimeFigureOut">
              <a:rPr lang="en-US" smtClean="0"/>
              <a:t>28-Nov-20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A3578-AA8C-4873-A888-A50C64833118}" type="slidenum">
              <a:rPr lang="en-US" smtClean="0"/>
              <a:t>‹#›</a:t>
            </a:fld>
            <a:endParaRPr lang="en-US"/>
          </a:p>
        </p:txBody>
      </p:sp>
    </p:spTree>
    <p:extLst>
      <p:ext uri="{BB962C8B-B14F-4D97-AF65-F5344CB8AC3E}">
        <p14:creationId xmlns:p14="http://schemas.microsoft.com/office/powerpoint/2010/main" val="51004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528D0F-232B-43AC-B0FC-06AEBEF72B84}" type="datetimeFigureOut">
              <a:rPr lang="en-US" smtClean="0"/>
              <a:t>28-Nov-20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A3578-AA8C-4873-A888-A50C64833118}" type="slidenum">
              <a:rPr lang="en-US" smtClean="0"/>
              <a:t>‹#›</a:t>
            </a:fld>
            <a:endParaRPr lang="en-US"/>
          </a:p>
        </p:txBody>
      </p:sp>
    </p:spTree>
    <p:extLst>
      <p:ext uri="{BB962C8B-B14F-4D97-AF65-F5344CB8AC3E}">
        <p14:creationId xmlns:p14="http://schemas.microsoft.com/office/powerpoint/2010/main" val="109601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528D0F-232B-43AC-B0FC-06AEBEF72B84}" type="datetimeFigureOut">
              <a:rPr lang="en-US" smtClean="0"/>
              <a:t>28-Nov-20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CA3578-AA8C-4873-A888-A50C64833118}" type="slidenum">
              <a:rPr lang="en-US" smtClean="0"/>
              <a:t>‹#›</a:t>
            </a:fld>
            <a:endParaRPr lang="en-US"/>
          </a:p>
        </p:txBody>
      </p:sp>
    </p:spTree>
    <p:extLst>
      <p:ext uri="{BB962C8B-B14F-4D97-AF65-F5344CB8AC3E}">
        <p14:creationId xmlns:p14="http://schemas.microsoft.com/office/powerpoint/2010/main" val="1727401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528D0F-232B-43AC-B0FC-06AEBEF72B84}" type="datetimeFigureOut">
              <a:rPr lang="en-US" smtClean="0"/>
              <a:t>28-Nov-20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CA3578-AA8C-4873-A888-A50C64833118}" type="slidenum">
              <a:rPr lang="en-US" smtClean="0"/>
              <a:t>‹#›</a:t>
            </a:fld>
            <a:endParaRPr lang="en-US"/>
          </a:p>
        </p:txBody>
      </p:sp>
    </p:spTree>
    <p:extLst>
      <p:ext uri="{BB962C8B-B14F-4D97-AF65-F5344CB8AC3E}">
        <p14:creationId xmlns:p14="http://schemas.microsoft.com/office/powerpoint/2010/main" val="959438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528D0F-232B-43AC-B0FC-06AEBEF72B84}" type="datetimeFigureOut">
              <a:rPr lang="en-US" smtClean="0"/>
              <a:t>28-Nov-20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CA3578-AA8C-4873-A888-A50C64833118}" type="slidenum">
              <a:rPr lang="en-US" smtClean="0"/>
              <a:t>‹#›</a:t>
            </a:fld>
            <a:endParaRPr lang="en-US"/>
          </a:p>
        </p:txBody>
      </p:sp>
    </p:spTree>
    <p:extLst>
      <p:ext uri="{BB962C8B-B14F-4D97-AF65-F5344CB8AC3E}">
        <p14:creationId xmlns:p14="http://schemas.microsoft.com/office/powerpoint/2010/main" val="50694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528D0F-232B-43AC-B0FC-06AEBEF72B84}" type="datetimeFigureOut">
              <a:rPr lang="en-US" smtClean="0"/>
              <a:t>28-Nov-20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A3578-AA8C-4873-A888-A50C64833118}" type="slidenum">
              <a:rPr lang="en-US" smtClean="0"/>
              <a:t>‹#›</a:t>
            </a:fld>
            <a:endParaRPr lang="en-US"/>
          </a:p>
        </p:txBody>
      </p:sp>
    </p:spTree>
    <p:extLst>
      <p:ext uri="{BB962C8B-B14F-4D97-AF65-F5344CB8AC3E}">
        <p14:creationId xmlns:p14="http://schemas.microsoft.com/office/powerpoint/2010/main" val="396023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528D0F-232B-43AC-B0FC-06AEBEF72B84}" type="datetimeFigureOut">
              <a:rPr lang="en-US" smtClean="0"/>
              <a:t>28-Nov-20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A3578-AA8C-4873-A888-A50C64833118}" type="slidenum">
              <a:rPr lang="en-US" smtClean="0"/>
              <a:t>‹#›</a:t>
            </a:fld>
            <a:endParaRPr lang="en-US"/>
          </a:p>
        </p:txBody>
      </p:sp>
    </p:spTree>
    <p:extLst>
      <p:ext uri="{BB962C8B-B14F-4D97-AF65-F5344CB8AC3E}">
        <p14:creationId xmlns:p14="http://schemas.microsoft.com/office/powerpoint/2010/main" val="1423796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E528D0F-232B-43AC-B0FC-06AEBEF72B84}" type="datetimeFigureOut">
              <a:rPr lang="en-US" smtClean="0"/>
              <a:t>28-Nov-20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CA3578-AA8C-4873-A888-A50C64833118}" type="slidenum">
              <a:rPr lang="en-US" smtClean="0"/>
              <a:t>‹#›</a:t>
            </a:fld>
            <a:endParaRPr lang="en-US"/>
          </a:p>
        </p:txBody>
      </p:sp>
    </p:spTree>
    <p:extLst>
      <p:ext uri="{BB962C8B-B14F-4D97-AF65-F5344CB8AC3E}">
        <p14:creationId xmlns:p14="http://schemas.microsoft.com/office/powerpoint/2010/main" val="229487552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152399"/>
            <a:ext cx="92964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800" dirty="0"/>
              <a:t> </a:t>
            </a:r>
            <a:r>
              <a:rPr lang="en-US" sz="13800" dirty="0" err="1">
                <a:latin typeface="SutonnyMJ" pitchFamily="2" charset="0"/>
              </a:rPr>
              <a:t>mevB‡K</a:t>
            </a:r>
            <a:r>
              <a:rPr lang="en-US" sz="13800" dirty="0">
                <a:latin typeface="SutonnyMJ" pitchFamily="2" charset="0"/>
              </a:rPr>
              <a:t> ¯^</a:t>
            </a:r>
            <a:r>
              <a:rPr lang="en-US" sz="13800" dirty="0" err="1">
                <a:latin typeface="SutonnyMJ" pitchFamily="2" charset="0"/>
              </a:rPr>
              <a:t>vMZg</a:t>
            </a:r>
            <a:endParaRPr lang="en-US" sz="13800" dirty="0">
              <a:latin typeface="SutonnyMJ" pitchFamily="2" charset="0"/>
            </a:endParaRPr>
          </a:p>
        </p:txBody>
      </p:sp>
      <p:pic>
        <p:nvPicPr>
          <p:cNvPr id="5" name="Picture 2" descr="http://www.ezwebrus.com/wallpapers/flower/natural_paste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46707"/>
            <a:ext cx="8991600" cy="513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3997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998131165"/>
              </p:ext>
            </p:extLst>
          </p:nvPr>
        </p:nvGraphicFramePr>
        <p:xfrm>
          <a:off x="76200" y="-1"/>
          <a:ext cx="8991600" cy="703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6200" y="703957"/>
            <a:ext cx="8991600" cy="60016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a:latin typeface="NikoshBAN" pitchFamily="2" charset="0"/>
                <a:cs typeface="NikoshBAN" pitchFamily="2" charset="0"/>
              </a:rPr>
              <a:t>জনাব কলিম ২০১৯ সালের ৩১ মার্চ তারিখে নগদান বহি মোতাবেক ব্যাংক জমা ২৮,০০০ টাকা হলেও ব্যাংক বিবরণী মোতাবেক ব্যাংক জমা ২৪,৬০০ টাকা। যাচাই করে দুটি বিবরণীর গরমিলগুলো নিন্মে প্রদত্ত হলোঃ</a:t>
            </a:r>
          </a:p>
          <a:p>
            <a:r>
              <a:rPr lang="bn-IN" sz="2400" dirty="0">
                <a:latin typeface="NikoshBAN" pitchFamily="2" charset="0"/>
                <a:cs typeface="NikoshBAN" pitchFamily="2" charset="0"/>
              </a:rPr>
              <a:t>১। চেক ইস্যু করা হয়েছে ৪,০০০ টাকা, কিন্তু পরিশোধ হয়েছে ২,০০০ টাকা।</a:t>
            </a:r>
          </a:p>
          <a:p>
            <a:r>
              <a:rPr lang="bn-IN" sz="2400" dirty="0">
                <a:latin typeface="NikoshBAN" pitchFamily="2" charset="0"/>
                <a:cs typeface="NikoshBAN" pitchFamily="2" charset="0"/>
              </a:rPr>
              <a:t>২। ৫,০০০ টাকার চেক ব্যাংকে জমা দেয়া হলেও ব্যাংক তা ৩১ মার্চের পরে আদায় হয়।</a:t>
            </a:r>
          </a:p>
          <a:p>
            <a:r>
              <a:rPr lang="bn-IN" sz="2400" dirty="0">
                <a:latin typeface="NikoshBAN" pitchFamily="2" charset="0"/>
                <a:cs typeface="NikoshBAN" pitchFamily="2" charset="0"/>
              </a:rPr>
              <a:t>৩। ব্যাংক কর্তৃক পাওনাদারকে পরিশোধ ৩,০০০ টাকা</a:t>
            </a:r>
          </a:p>
          <a:p>
            <a:r>
              <a:rPr lang="bn-IN" sz="2400" dirty="0">
                <a:latin typeface="NikoshBAN" pitchFamily="2" charset="0"/>
                <a:cs typeface="NikoshBAN" pitchFamily="2" charset="0"/>
              </a:rPr>
              <a:t>৪। ব্যাংক কর্তৃক লভ্যাংশ আদায় ২,২০০ টাকা।</a:t>
            </a:r>
          </a:p>
          <a:p>
            <a:r>
              <a:rPr lang="bn-IN" sz="2400" dirty="0">
                <a:latin typeface="NikoshBAN" pitchFamily="2" charset="0"/>
                <a:cs typeface="NikoshBAN" pitchFamily="2" charset="0"/>
              </a:rPr>
              <a:t>৫। ব্যাংক সুদ মঞ্জুর করেছে ৭০০ টাকা।</a:t>
            </a:r>
          </a:p>
          <a:p>
            <a:r>
              <a:rPr lang="bn-IN" sz="2400" dirty="0">
                <a:latin typeface="NikoshBAN" pitchFamily="2" charset="0"/>
                <a:cs typeface="NikoshBAN" pitchFamily="2" charset="0"/>
              </a:rPr>
              <a:t>৬। ব্যাংক চার্জ করেছে ৩০০ টাকা</a:t>
            </a:r>
            <a:r>
              <a:rPr lang="bn-IN" sz="2400" dirty="0" smtClean="0">
                <a:latin typeface="NikoshBAN" pitchFamily="2" charset="0"/>
                <a:cs typeface="NikoshBAN" pitchFamily="2" charset="0"/>
              </a:rPr>
              <a:t>।</a:t>
            </a:r>
            <a:endParaRPr lang="bn-IN" sz="2400" dirty="0">
              <a:latin typeface="NikoshBAN" pitchFamily="2" charset="0"/>
              <a:cs typeface="NikoshBAN" pitchFamily="2" charset="0"/>
            </a:endParaRPr>
          </a:p>
          <a:p>
            <a:r>
              <a:rPr lang="bn-IN" sz="2400" dirty="0">
                <a:latin typeface="NikoshBAN" pitchFamily="2" charset="0"/>
                <a:cs typeface="NikoshBAN" pitchFamily="2" charset="0"/>
              </a:rPr>
              <a:t>করণীয়ঃ</a:t>
            </a:r>
          </a:p>
          <a:p>
            <a:r>
              <a:rPr lang="bn-IN" sz="2400" dirty="0">
                <a:latin typeface="NikoshBAN" pitchFamily="2" charset="0"/>
                <a:cs typeface="NikoshBAN" pitchFamily="2" charset="0"/>
              </a:rPr>
              <a:t>ক। ব্যাংক কত টাকার জন্য ডেবিট মেমোরেন্ডাম ইস্যু করেছে?</a:t>
            </a:r>
          </a:p>
          <a:p>
            <a:r>
              <a:rPr lang="bn-IN" sz="2400" dirty="0">
                <a:latin typeface="NikoshBAN" pitchFamily="2" charset="0"/>
                <a:cs typeface="NikoshBAN" pitchFamily="2" charset="0"/>
              </a:rPr>
              <a:t>খ। জনাব কলিমের বহিতে প্রয়োজনীয় জাবেদা দাও।</a:t>
            </a:r>
          </a:p>
          <a:p>
            <a:r>
              <a:rPr lang="bn-IN" sz="2400" dirty="0">
                <a:latin typeface="NikoshBAN" pitchFamily="2" charset="0"/>
                <a:cs typeface="NikoshBAN" pitchFamily="2" charset="0"/>
              </a:rPr>
              <a:t>গ। উপর্যুক্ত তথ্যের ভিত্তিতে একটি ব্যাংক সমন্বয় বিবরণী প্রস্তুত কর।</a:t>
            </a:r>
          </a:p>
        </p:txBody>
      </p:sp>
    </p:spTree>
    <p:extLst>
      <p:ext uri="{BB962C8B-B14F-4D97-AF65-F5344CB8AC3E}">
        <p14:creationId xmlns:p14="http://schemas.microsoft.com/office/powerpoint/2010/main" val="36852168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839200" cy="954107"/>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bn-IN" sz="2800" dirty="0">
                <a:solidFill>
                  <a:srgbClr val="FF0000"/>
                </a:solidFill>
                <a:latin typeface="NikoshBAN" pitchFamily="2" charset="0"/>
                <a:cs typeface="NikoshBAN" pitchFamily="2" charset="0"/>
              </a:rPr>
              <a:t>ক। ব্যাংক কত টাকার জন্য ডেবিট মেমোরেন্ডাম ইস্যু করেছে তা নির্ণয়ঃ</a:t>
            </a:r>
          </a:p>
        </p:txBody>
      </p:sp>
      <p:graphicFrame>
        <p:nvGraphicFramePr>
          <p:cNvPr id="3" name="Table 2"/>
          <p:cNvGraphicFramePr>
            <a:graphicFrameLocks noGrp="1"/>
          </p:cNvGraphicFramePr>
          <p:nvPr>
            <p:extLst>
              <p:ext uri="{D42A27DB-BD31-4B8C-83A1-F6EECF244321}">
                <p14:modId xmlns:p14="http://schemas.microsoft.com/office/powerpoint/2010/main" val="1828027612"/>
              </p:ext>
            </p:extLst>
          </p:nvPr>
        </p:nvGraphicFramePr>
        <p:xfrm>
          <a:off x="152400" y="2097491"/>
          <a:ext cx="8763000" cy="3160309"/>
        </p:xfrm>
        <a:graphic>
          <a:graphicData uri="http://schemas.openxmlformats.org/drawingml/2006/table">
            <a:tbl>
              <a:tblPr firstRow="1" bandRow="1">
                <a:tableStyleId>{5C22544A-7EE6-4342-B048-85BDC9FD1C3A}</a:tableStyleId>
              </a:tblPr>
              <a:tblGrid>
                <a:gridCol w="6550342">
                  <a:extLst>
                    <a:ext uri="{9D8B030D-6E8A-4147-A177-3AD203B41FA5}">
                      <a16:colId xmlns:a16="http://schemas.microsoft.com/office/drawing/2014/main" xmlns="" val="20000"/>
                    </a:ext>
                  </a:extLst>
                </a:gridCol>
                <a:gridCol w="2212658">
                  <a:extLst>
                    <a:ext uri="{9D8B030D-6E8A-4147-A177-3AD203B41FA5}">
                      <a16:colId xmlns:a16="http://schemas.microsoft.com/office/drawing/2014/main" xmlns="" val="20001"/>
                    </a:ext>
                  </a:extLst>
                </a:gridCol>
              </a:tblGrid>
              <a:tr h="714207">
                <a:tc>
                  <a:txBody>
                    <a:bodyPr/>
                    <a:lstStyle/>
                    <a:p>
                      <a:pPr algn="ctr"/>
                      <a:r>
                        <a:rPr lang="bn-IN" sz="2800" dirty="0">
                          <a:latin typeface="NikoshBAN" pitchFamily="2" charset="0"/>
                          <a:cs typeface="NikoshBAN" pitchFamily="2" charset="0"/>
                        </a:rPr>
                        <a:t>বিবরণ</a:t>
                      </a:r>
                      <a:r>
                        <a:rPr lang="bn-IN" sz="2800" baseline="0" dirty="0">
                          <a:latin typeface="NikoshBAN" pitchFamily="2" charset="0"/>
                          <a:cs typeface="NikoshBAN" pitchFamily="2" charset="0"/>
                        </a:rPr>
                        <a:t> </a:t>
                      </a:r>
                      <a:endParaRPr lang="en-US" sz="2800" dirty="0">
                        <a:latin typeface="NikoshBAN" pitchFamily="2" charset="0"/>
                        <a:cs typeface="NikoshBAN" pitchFamily="2" charset="0"/>
                      </a:endParaRPr>
                    </a:p>
                  </a:txBody>
                  <a:tcPr/>
                </a:tc>
                <a:tc>
                  <a:txBody>
                    <a:bodyPr/>
                    <a:lstStyle/>
                    <a:p>
                      <a:pPr algn="r"/>
                      <a:r>
                        <a:rPr lang="bn-IN" sz="2800" dirty="0">
                          <a:latin typeface="NikoshBAN" pitchFamily="2" charset="0"/>
                          <a:cs typeface="NikoshBAN" pitchFamily="2" charset="0"/>
                        </a:rPr>
                        <a:t>টাকা</a:t>
                      </a:r>
                      <a:endParaRPr lang="en-US" sz="2800" dirty="0">
                        <a:latin typeface="NikoshBAN" pitchFamily="2" charset="0"/>
                        <a:cs typeface="NikoshBAN" pitchFamily="2" charset="0"/>
                      </a:endParaRPr>
                    </a:p>
                  </a:txBody>
                  <a:tcPr/>
                </a:tc>
                <a:extLst>
                  <a:ext uri="{0D108BD9-81ED-4DB2-BD59-A6C34878D82A}">
                    <a16:rowId xmlns:a16="http://schemas.microsoft.com/office/drawing/2014/main" xmlns="" val="10000"/>
                  </a:ext>
                </a:extLst>
              </a:tr>
              <a:tr h="2446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2800" dirty="0">
                          <a:latin typeface="NikoshBAN" pitchFamily="2" charset="0"/>
                          <a:cs typeface="NikoshBAN" pitchFamily="2" charset="0"/>
                        </a:rPr>
                        <a:t>১। চেক পরিশোধ করা হয়েছে</a:t>
                      </a:r>
                    </a:p>
                    <a:p>
                      <a:pPr marL="0" marR="0" indent="0" algn="l" defTabSz="914400" rtl="0" eaLnBrk="1" fontAlgn="auto" latinLnBrk="0" hangingPunct="1">
                        <a:lnSpc>
                          <a:spcPct val="100000"/>
                        </a:lnSpc>
                        <a:spcBef>
                          <a:spcPts val="0"/>
                        </a:spcBef>
                        <a:spcAft>
                          <a:spcPts val="0"/>
                        </a:spcAft>
                        <a:buClrTx/>
                        <a:buSzTx/>
                        <a:buFontTx/>
                        <a:buNone/>
                        <a:tabLst/>
                        <a:defRPr/>
                      </a:pPr>
                      <a:r>
                        <a:rPr lang="bn-IN" sz="2800" dirty="0">
                          <a:latin typeface="NikoshBAN" pitchFamily="2" charset="0"/>
                          <a:cs typeface="NikoshBAN" pitchFamily="2" charset="0"/>
                        </a:rPr>
                        <a:t>৩।</a:t>
                      </a:r>
                      <a:r>
                        <a:rPr lang="bn-IN" sz="2800" baseline="0" dirty="0">
                          <a:latin typeface="NikoshBAN" pitchFamily="2" charset="0"/>
                          <a:cs typeface="NikoshBAN" pitchFamily="2" charset="0"/>
                        </a:rPr>
                        <a:t> </a:t>
                      </a:r>
                      <a:r>
                        <a:rPr lang="bn-IN" sz="2800" dirty="0">
                          <a:latin typeface="NikoshBAN" pitchFamily="2" charset="0"/>
                          <a:cs typeface="NikoshBAN" pitchFamily="2" charset="0"/>
                        </a:rPr>
                        <a:t>ব্যাংক কর্তৃক পাওনাদারকে পরিশোধ</a:t>
                      </a:r>
                    </a:p>
                    <a:p>
                      <a:pPr marL="0" marR="0" indent="0" algn="l" defTabSz="914400" rtl="0" eaLnBrk="1" fontAlgn="auto" latinLnBrk="0" hangingPunct="1">
                        <a:lnSpc>
                          <a:spcPct val="100000"/>
                        </a:lnSpc>
                        <a:spcBef>
                          <a:spcPts val="0"/>
                        </a:spcBef>
                        <a:spcAft>
                          <a:spcPts val="0"/>
                        </a:spcAft>
                        <a:buClrTx/>
                        <a:buSzTx/>
                        <a:buFontTx/>
                        <a:buNone/>
                        <a:tabLst/>
                        <a:defRPr/>
                      </a:pPr>
                      <a:r>
                        <a:rPr lang="bn-IN" sz="2800" dirty="0">
                          <a:latin typeface="NikoshBAN" pitchFamily="2" charset="0"/>
                          <a:cs typeface="NikoshBAN" pitchFamily="2" charset="0"/>
                        </a:rPr>
                        <a:t>৬। ব্যাংক চার্জ করেছে ৩০০</a:t>
                      </a:r>
                      <a:endParaRPr lang="en-US" sz="2800" dirty="0">
                        <a:latin typeface="NikoshBAN" pitchFamily="2" charset="0"/>
                        <a:cs typeface="NikoshBAN" pitchFamily="2" charset="0"/>
                      </a:endParaRPr>
                    </a:p>
                  </a:txBody>
                  <a:tcPr/>
                </a:tc>
                <a:tc>
                  <a:txBody>
                    <a:bodyPr/>
                    <a:lstStyle/>
                    <a:p>
                      <a:pPr algn="r"/>
                      <a:r>
                        <a:rPr lang="bn-IN" sz="2800" dirty="0">
                          <a:latin typeface="NikoshBAN" pitchFamily="2" charset="0"/>
                          <a:cs typeface="NikoshBAN" pitchFamily="2" charset="0"/>
                        </a:rPr>
                        <a:t>২,০০০</a:t>
                      </a:r>
                    </a:p>
                    <a:p>
                      <a:pPr marL="0" marR="0" indent="0" algn="r" defTabSz="914400" rtl="0" eaLnBrk="1" fontAlgn="auto" latinLnBrk="0" hangingPunct="1">
                        <a:lnSpc>
                          <a:spcPct val="100000"/>
                        </a:lnSpc>
                        <a:spcBef>
                          <a:spcPts val="0"/>
                        </a:spcBef>
                        <a:spcAft>
                          <a:spcPts val="0"/>
                        </a:spcAft>
                        <a:buClrTx/>
                        <a:buSzTx/>
                        <a:buFontTx/>
                        <a:buNone/>
                        <a:tabLst/>
                        <a:defRPr/>
                      </a:pPr>
                      <a:r>
                        <a:rPr lang="bn-IN" sz="2800" dirty="0">
                          <a:latin typeface="NikoshBAN" pitchFamily="2" charset="0"/>
                          <a:cs typeface="NikoshBAN" pitchFamily="2" charset="0"/>
                        </a:rPr>
                        <a:t>৩,০০০</a:t>
                      </a:r>
                      <a:endParaRPr lang="en-US" sz="28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800" dirty="0">
                          <a:latin typeface="NikoshBAN" pitchFamily="2" charset="0"/>
                          <a:cs typeface="NikoshBAN" pitchFamily="2" charset="0"/>
                        </a:rPr>
                        <a:t>৩০০</a:t>
                      </a:r>
                      <a:endParaRPr lang="en-US" sz="2800" dirty="0">
                        <a:latin typeface="NikoshBAN" pitchFamily="2" charset="0"/>
                        <a:cs typeface="NikoshBAN" pitchFamily="2"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036533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78023"/>
            <a:ext cx="77724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4800" dirty="0">
                <a:latin typeface="NikoshBAN" pitchFamily="2" charset="0"/>
                <a:cs typeface="NikoshBAN" pitchFamily="2" charset="0"/>
              </a:rPr>
              <a:t>খ</a:t>
            </a:r>
          </a:p>
        </p:txBody>
      </p:sp>
      <p:graphicFrame>
        <p:nvGraphicFramePr>
          <p:cNvPr id="3" name="Table 2"/>
          <p:cNvGraphicFramePr>
            <a:graphicFrameLocks noGrp="1"/>
          </p:cNvGraphicFramePr>
          <p:nvPr>
            <p:extLst>
              <p:ext uri="{D42A27DB-BD31-4B8C-83A1-F6EECF244321}">
                <p14:modId xmlns:p14="http://schemas.microsoft.com/office/powerpoint/2010/main" val="2384322804"/>
              </p:ext>
            </p:extLst>
          </p:nvPr>
        </p:nvGraphicFramePr>
        <p:xfrm>
          <a:off x="304800" y="1356360"/>
          <a:ext cx="8534400" cy="4815840"/>
        </p:xfrm>
        <a:graphic>
          <a:graphicData uri="http://schemas.openxmlformats.org/drawingml/2006/table">
            <a:tbl>
              <a:tblPr firstRow="1" bandRow="1">
                <a:tableStyleId>{616DA210-FB5B-4158-B5E0-FEB733F419BA}</a:tableStyleId>
              </a:tblPr>
              <a:tblGrid>
                <a:gridCol w="853440">
                  <a:extLst>
                    <a:ext uri="{9D8B030D-6E8A-4147-A177-3AD203B41FA5}">
                      <a16:colId xmlns:a16="http://schemas.microsoft.com/office/drawing/2014/main" xmlns="" val="20000"/>
                    </a:ext>
                  </a:extLst>
                </a:gridCol>
                <a:gridCol w="3947160">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1752600">
                  <a:extLst>
                    <a:ext uri="{9D8B030D-6E8A-4147-A177-3AD203B41FA5}">
                      <a16:colId xmlns:a16="http://schemas.microsoft.com/office/drawing/2014/main" xmlns="" val="20003"/>
                    </a:ext>
                  </a:extLst>
                </a:gridCol>
              </a:tblGrid>
              <a:tr h="467380">
                <a:tc gridSpan="4">
                  <a:txBody>
                    <a:bodyPr/>
                    <a:lstStyle/>
                    <a:p>
                      <a:pPr algn="ctr"/>
                      <a:r>
                        <a:rPr lang="bn-IN" sz="2800" dirty="0">
                          <a:latin typeface="NikoshBAN" panose="02000000000000000000" pitchFamily="2" charset="0"/>
                          <a:cs typeface="NikoshBAN" panose="02000000000000000000" pitchFamily="2" charset="0"/>
                        </a:rPr>
                        <a:t>জাবেদা </a:t>
                      </a:r>
                      <a:endParaRPr lang="en-US" sz="2800" dirty="0">
                        <a:latin typeface="NikoshBAN" pitchFamily="2" charset="0"/>
                        <a:cs typeface="NikoshBAN" pitchFamily="2"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443349">
                <a:tc>
                  <a:txBody>
                    <a:bodyPr/>
                    <a:lstStyle/>
                    <a:p>
                      <a:r>
                        <a:rPr lang="bn-IN" sz="2800" dirty="0">
                          <a:latin typeface="NikoshBAN" panose="02000000000000000000" pitchFamily="2" charset="0"/>
                          <a:cs typeface="NikoshBAN" panose="02000000000000000000" pitchFamily="2" charset="0"/>
                        </a:rPr>
                        <a:t>ক্রম</a:t>
                      </a:r>
                      <a:endParaRPr lang="en-US" sz="2800" dirty="0">
                        <a:latin typeface="NikoshBAN" pitchFamily="2" charset="0"/>
                        <a:cs typeface="NikoshBAN" pitchFamily="2" charset="0"/>
                      </a:endParaRPr>
                    </a:p>
                  </a:txBody>
                  <a:tcPr/>
                </a:tc>
                <a:tc>
                  <a:txBody>
                    <a:bodyPr/>
                    <a:lstStyle/>
                    <a:p>
                      <a:r>
                        <a:rPr lang="bn-IN" sz="2800" dirty="0">
                          <a:latin typeface="NikoshBAN" panose="02000000000000000000" pitchFamily="2" charset="0"/>
                          <a:cs typeface="NikoshBAN" panose="02000000000000000000" pitchFamily="2" charset="0"/>
                        </a:rPr>
                        <a:t>বিবরণ</a:t>
                      </a:r>
                      <a:endParaRPr lang="en-US" sz="2800" dirty="0">
                        <a:latin typeface="NikoshBAN" pitchFamily="2" charset="0"/>
                        <a:cs typeface="NikoshBAN" pitchFamily="2" charset="0"/>
                      </a:endParaRPr>
                    </a:p>
                  </a:txBody>
                  <a:tcPr/>
                </a:tc>
                <a:tc>
                  <a:txBody>
                    <a:bodyPr/>
                    <a:lstStyle/>
                    <a:p>
                      <a:pPr algn="r"/>
                      <a:r>
                        <a:rPr lang="bn-IN" sz="2800" dirty="0">
                          <a:latin typeface="NikoshBAN" panose="02000000000000000000" pitchFamily="2" charset="0"/>
                          <a:cs typeface="NikoshBAN" panose="02000000000000000000" pitchFamily="2" charset="0"/>
                        </a:rPr>
                        <a:t>ডেবিট</a:t>
                      </a:r>
                      <a:r>
                        <a:rPr lang="bn-IN" sz="2800" baseline="0" dirty="0">
                          <a:latin typeface="NikoshBAN" panose="02000000000000000000" pitchFamily="2" charset="0"/>
                          <a:cs typeface="NikoshBAN" panose="02000000000000000000" pitchFamily="2" charset="0"/>
                        </a:rPr>
                        <a:t> টাকা</a:t>
                      </a:r>
                      <a:endParaRPr lang="en-US" sz="2800" dirty="0">
                        <a:latin typeface="NikoshBAN" pitchFamily="2" charset="0"/>
                        <a:cs typeface="NikoshBAN" pitchFamily="2" charset="0"/>
                      </a:endParaRPr>
                    </a:p>
                  </a:txBody>
                  <a:tcPr/>
                </a:tc>
                <a:tc>
                  <a:txBody>
                    <a:bodyPr/>
                    <a:lstStyle/>
                    <a:p>
                      <a:pPr algn="r"/>
                      <a:r>
                        <a:rPr lang="bn-IN" sz="2800" dirty="0">
                          <a:latin typeface="NikoshBAN" panose="02000000000000000000" pitchFamily="2" charset="0"/>
                          <a:cs typeface="NikoshBAN" panose="02000000000000000000" pitchFamily="2" charset="0"/>
                        </a:rPr>
                        <a:t>ক্রেডিট</a:t>
                      </a:r>
                      <a:r>
                        <a:rPr lang="bn-IN" sz="2800" baseline="0" dirty="0">
                          <a:latin typeface="NikoshBAN" panose="02000000000000000000" pitchFamily="2" charset="0"/>
                          <a:cs typeface="NikoshBAN" panose="02000000000000000000" pitchFamily="2" charset="0"/>
                        </a:rPr>
                        <a:t> টাকা </a:t>
                      </a:r>
                      <a:endParaRPr lang="en-US" sz="2800" dirty="0">
                        <a:latin typeface="NikoshBAN" pitchFamily="2" charset="0"/>
                        <a:cs typeface="NikoshBAN" pitchFamily="2" charset="0"/>
                      </a:endParaRPr>
                    </a:p>
                  </a:txBody>
                  <a:tcPr/>
                </a:tc>
                <a:extLst>
                  <a:ext uri="{0D108BD9-81ED-4DB2-BD59-A6C34878D82A}">
                    <a16:rowId xmlns:a16="http://schemas.microsoft.com/office/drawing/2014/main" xmlns="" val="10001"/>
                  </a:ext>
                </a:extLst>
              </a:tr>
              <a:tr h="443349">
                <a:tc>
                  <a:txBody>
                    <a:bodyPr/>
                    <a:lstStyle/>
                    <a:p>
                      <a:r>
                        <a:rPr lang="bn-IN" sz="2800" dirty="0">
                          <a:latin typeface="NikoshBAN" panose="02000000000000000000" pitchFamily="2" charset="0"/>
                          <a:cs typeface="NikoshBAN" panose="02000000000000000000" pitchFamily="2" charset="0"/>
                        </a:rPr>
                        <a:t>৩। </a:t>
                      </a:r>
                      <a:endParaRPr lang="en-US" sz="2800" dirty="0">
                        <a:latin typeface="NikoshBAN" pitchFamily="2" charset="0"/>
                        <a:cs typeface="NikoshBAN" pitchFamily="2" charset="0"/>
                      </a:endParaRPr>
                    </a:p>
                  </a:txBody>
                  <a:tcPr/>
                </a:tc>
                <a:tc>
                  <a:txBody>
                    <a:bodyPr/>
                    <a:lstStyle/>
                    <a:p>
                      <a:r>
                        <a:rPr lang="bn-IN" sz="2800" dirty="0">
                          <a:latin typeface="NikoshBAN" panose="02000000000000000000" pitchFamily="2" charset="0"/>
                          <a:cs typeface="NikoshBAN" panose="02000000000000000000" pitchFamily="2" charset="0"/>
                        </a:rPr>
                        <a:t>পাওনাদার হিসাব</a:t>
                      </a:r>
                      <a:r>
                        <a:rPr lang="bn-IN" sz="2800" baseline="0" dirty="0">
                          <a:latin typeface="NikoshBAN" panose="02000000000000000000" pitchFamily="2" charset="0"/>
                          <a:cs typeface="NikoshBAN" panose="02000000000000000000" pitchFamily="2" charset="0"/>
                        </a:rPr>
                        <a:t> ডেবিট</a:t>
                      </a:r>
                    </a:p>
                    <a:p>
                      <a:r>
                        <a:rPr lang="bn-IN" sz="2800" baseline="0" dirty="0">
                          <a:latin typeface="NikoshBAN" panose="02000000000000000000" pitchFamily="2" charset="0"/>
                          <a:cs typeface="NikoshBAN" panose="02000000000000000000" pitchFamily="2" charset="0"/>
                        </a:rPr>
                        <a:t>ব্যাংক হিসাব ক্রেডিট</a:t>
                      </a:r>
                      <a:endParaRPr lang="en-US" sz="2800" dirty="0">
                        <a:latin typeface="NikoshBAN" pitchFamily="2" charset="0"/>
                        <a:cs typeface="NikoshBAN" pitchFamily="2" charset="0"/>
                      </a:endParaRPr>
                    </a:p>
                  </a:txBody>
                  <a:tcPr/>
                </a:tc>
                <a:tc>
                  <a:txBody>
                    <a:bodyPr/>
                    <a:lstStyle/>
                    <a:p>
                      <a:pPr algn="r"/>
                      <a:r>
                        <a:rPr lang="bn-IN" sz="2800" dirty="0">
                          <a:latin typeface="NikoshBAN" panose="02000000000000000000" pitchFamily="2" charset="0"/>
                          <a:cs typeface="NikoshBAN" panose="02000000000000000000" pitchFamily="2" charset="0"/>
                        </a:rPr>
                        <a:t>৩,০০০</a:t>
                      </a:r>
                      <a:endParaRPr lang="en-US" sz="2800" dirty="0">
                        <a:latin typeface="NikoshBAN" pitchFamily="2" charset="0"/>
                        <a:cs typeface="NikoshBAN" pitchFamily="2" charset="0"/>
                      </a:endParaRPr>
                    </a:p>
                  </a:txBody>
                  <a:tcPr/>
                </a:tc>
                <a:tc>
                  <a:txBody>
                    <a:bodyPr/>
                    <a:lstStyle/>
                    <a:p>
                      <a:pPr algn="r"/>
                      <a:endParaRPr lang="bn-IN" sz="2800" dirty="0">
                        <a:latin typeface="NikoshBAN" panose="02000000000000000000" pitchFamily="2" charset="0"/>
                        <a:cs typeface="NikoshBAN" panose="02000000000000000000" pitchFamily="2" charset="0"/>
                      </a:endParaRPr>
                    </a:p>
                    <a:p>
                      <a:pPr algn="r"/>
                      <a:r>
                        <a:rPr lang="bn-IN" sz="2800" dirty="0">
                          <a:latin typeface="NikoshBAN" panose="02000000000000000000" pitchFamily="2" charset="0"/>
                          <a:cs typeface="NikoshBAN" panose="02000000000000000000" pitchFamily="2" charset="0"/>
                        </a:rPr>
                        <a:t>৩,০০০</a:t>
                      </a:r>
                      <a:endParaRPr lang="en-US" sz="2800" dirty="0">
                        <a:latin typeface="NikoshBAN" pitchFamily="2" charset="0"/>
                        <a:cs typeface="NikoshBAN" pitchFamily="2" charset="0"/>
                      </a:endParaRPr>
                    </a:p>
                  </a:txBody>
                  <a:tcPr/>
                </a:tc>
                <a:extLst>
                  <a:ext uri="{0D108BD9-81ED-4DB2-BD59-A6C34878D82A}">
                    <a16:rowId xmlns:a16="http://schemas.microsoft.com/office/drawing/2014/main" xmlns="" val="10002"/>
                  </a:ext>
                </a:extLst>
              </a:tr>
              <a:tr h="443349">
                <a:tc>
                  <a:txBody>
                    <a:bodyPr/>
                    <a:lstStyle/>
                    <a:p>
                      <a:r>
                        <a:rPr lang="bn-IN" sz="2800" dirty="0">
                          <a:latin typeface="NikoshBAN" panose="02000000000000000000" pitchFamily="2" charset="0"/>
                          <a:cs typeface="NikoshBAN" panose="02000000000000000000" pitchFamily="2" charset="0"/>
                        </a:rPr>
                        <a:t>৪।</a:t>
                      </a:r>
                      <a:endParaRPr lang="en-US" sz="2800" dirty="0">
                        <a:latin typeface="NikoshBAN" pitchFamily="2" charset="0"/>
                        <a:cs typeface="NikoshBAN" pitchFamily="2" charset="0"/>
                      </a:endParaRPr>
                    </a:p>
                  </a:txBody>
                  <a:tcPr/>
                </a:tc>
                <a:tc>
                  <a:txBody>
                    <a:bodyPr/>
                    <a:lstStyle/>
                    <a:p>
                      <a:r>
                        <a:rPr lang="bn-IN" sz="2800" baseline="0" dirty="0">
                          <a:latin typeface="NikoshBAN" panose="02000000000000000000" pitchFamily="2" charset="0"/>
                          <a:cs typeface="NikoshBAN" panose="02000000000000000000" pitchFamily="2" charset="0"/>
                        </a:rPr>
                        <a:t>ব্যাংক হিসাব ডেবিট</a:t>
                      </a:r>
                    </a:p>
                    <a:p>
                      <a:r>
                        <a:rPr lang="bn-IN" sz="2800" baseline="0" dirty="0">
                          <a:latin typeface="NikoshBAN" panose="02000000000000000000" pitchFamily="2" charset="0"/>
                          <a:cs typeface="NikoshBAN" panose="02000000000000000000" pitchFamily="2" charset="0"/>
                        </a:rPr>
                        <a:t>লভ্যাংশ হিসাব ক্রেডিট</a:t>
                      </a:r>
                      <a:endParaRPr lang="en-US" sz="2800" dirty="0">
                        <a:latin typeface="NikoshBAN" pitchFamily="2" charset="0"/>
                        <a:cs typeface="NikoshBAN" pitchFamily="2" charset="0"/>
                      </a:endParaRPr>
                    </a:p>
                  </a:txBody>
                  <a:tcPr/>
                </a:tc>
                <a:tc>
                  <a:txBody>
                    <a:bodyPr/>
                    <a:lstStyle/>
                    <a:p>
                      <a:pPr algn="r"/>
                      <a:r>
                        <a:rPr lang="bn-IN" sz="2800" dirty="0">
                          <a:latin typeface="NikoshBAN" panose="02000000000000000000" pitchFamily="2" charset="0"/>
                          <a:cs typeface="NikoshBAN" panose="02000000000000000000" pitchFamily="2" charset="0"/>
                        </a:rPr>
                        <a:t>২,২০০</a:t>
                      </a:r>
                      <a:endParaRPr lang="en-US" sz="2800" dirty="0">
                        <a:latin typeface="NikoshBAN" pitchFamily="2" charset="0"/>
                        <a:cs typeface="NikoshBAN" pitchFamily="2" charset="0"/>
                      </a:endParaRPr>
                    </a:p>
                  </a:txBody>
                  <a:tcPr/>
                </a:tc>
                <a:tc>
                  <a:txBody>
                    <a:bodyPr/>
                    <a:lstStyle/>
                    <a:p>
                      <a:pPr algn="r"/>
                      <a:endParaRPr lang="bn-IN" sz="2800" dirty="0">
                        <a:latin typeface="NikoshBAN" panose="02000000000000000000" pitchFamily="2" charset="0"/>
                        <a:cs typeface="NikoshBAN" panose="02000000000000000000" pitchFamily="2" charset="0"/>
                      </a:endParaRPr>
                    </a:p>
                    <a:p>
                      <a:pPr algn="r"/>
                      <a:r>
                        <a:rPr lang="bn-IN" sz="2800" dirty="0">
                          <a:latin typeface="NikoshBAN" panose="02000000000000000000" pitchFamily="2" charset="0"/>
                          <a:cs typeface="NikoshBAN" panose="02000000000000000000" pitchFamily="2" charset="0"/>
                        </a:rPr>
                        <a:t>২,২০০</a:t>
                      </a:r>
                      <a:endParaRPr lang="en-US" sz="2800" dirty="0">
                        <a:latin typeface="NikoshBAN" pitchFamily="2" charset="0"/>
                        <a:cs typeface="NikoshBAN" pitchFamily="2" charset="0"/>
                      </a:endParaRPr>
                    </a:p>
                  </a:txBody>
                  <a:tcPr/>
                </a:tc>
                <a:extLst>
                  <a:ext uri="{0D108BD9-81ED-4DB2-BD59-A6C34878D82A}">
                    <a16:rowId xmlns:a16="http://schemas.microsoft.com/office/drawing/2014/main" xmlns="" val="10003"/>
                  </a:ext>
                </a:extLst>
              </a:tr>
              <a:tr h="443349">
                <a:tc>
                  <a:txBody>
                    <a:bodyPr/>
                    <a:lstStyle/>
                    <a:p>
                      <a:r>
                        <a:rPr lang="bn-IN" sz="2800" dirty="0">
                          <a:latin typeface="NikoshBAN" panose="02000000000000000000" pitchFamily="2" charset="0"/>
                          <a:cs typeface="NikoshBAN" panose="02000000000000000000" pitchFamily="2" charset="0"/>
                        </a:rPr>
                        <a:t>৫। </a:t>
                      </a:r>
                      <a:endParaRPr lang="en-US" sz="2800" dirty="0">
                        <a:latin typeface="NikoshBAN" pitchFamily="2" charset="0"/>
                        <a:cs typeface="NikoshBAN" pitchFamily="2" charset="0"/>
                      </a:endParaRPr>
                    </a:p>
                  </a:txBody>
                  <a:tcPr/>
                </a:tc>
                <a:tc>
                  <a:txBody>
                    <a:bodyPr/>
                    <a:lstStyle/>
                    <a:p>
                      <a:r>
                        <a:rPr lang="bn-IN" sz="2800" baseline="0" dirty="0">
                          <a:latin typeface="NikoshBAN" panose="02000000000000000000" pitchFamily="2" charset="0"/>
                          <a:cs typeface="NikoshBAN" panose="02000000000000000000" pitchFamily="2" charset="0"/>
                        </a:rPr>
                        <a:t>ব্যাংক হিসাব ডেবিট</a:t>
                      </a:r>
                    </a:p>
                    <a:p>
                      <a:r>
                        <a:rPr lang="bn-IN" sz="2800" baseline="0" dirty="0">
                          <a:latin typeface="NikoshBAN" panose="02000000000000000000" pitchFamily="2" charset="0"/>
                          <a:cs typeface="NikoshBAN" panose="02000000000000000000" pitchFamily="2" charset="0"/>
                        </a:rPr>
                        <a:t>ব্যাংক সুদ হিসাব ক্রেডিট</a:t>
                      </a:r>
                      <a:endParaRPr lang="en-US" sz="2800" dirty="0">
                        <a:latin typeface="NikoshBAN" pitchFamily="2" charset="0"/>
                        <a:cs typeface="NikoshBAN" pitchFamily="2" charset="0"/>
                      </a:endParaRPr>
                    </a:p>
                  </a:txBody>
                  <a:tcPr/>
                </a:tc>
                <a:tc>
                  <a:txBody>
                    <a:bodyPr/>
                    <a:lstStyle/>
                    <a:p>
                      <a:pPr algn="r"/>
                      <a:r>
                        <a:rPr lang="bn-IN" sz="2800" dirty="0">
                          <a:latin typeface="NikoshBAN" panose="02000000000000000000" pitchFamily="2" charset="0"/>
                          <a:cs typeface="NikoshBAN" panose="02000000000000000000" pitchFamily="2" charset="0"/>
                        </a:rPr>
                        <a:t>৭০০</a:t>
                      </a:r>
                      <a:endParaRPr lang="en-US" sz="2800" dirty="0">
                        <a:latin typeface="NikoshBAN" pitchFamily="2" charset="0"/>
                        <a:cs typeface="NikoshBAN" pitchFamily="2" charset="0"/>
                      </a:endParaRPr>
                    </a:p>
                  </a:txBody>
                  <a:tcPr/>
                </a:tc>
                <a:tc>
                  <a:txBody>
                    <a:bodyPr/>
                    <a:lstStyle/>
                    <a:p>
                      <a:pPr algn="r"/>
                      <a:endParaRPr lang="bn-IN" sz="2800" dirty="0">
                        <a:latin typeface="NikoshBAN" panose="02000000000000000000" pitchFamily="2" charset="0"/>
                        <a:cs typeface="NikoshBAN" panose="02000000000000000000" pitchFamily="2" charset="0"/>
                      </a:endParaRPr>
                    </a:p>
                    <a:p>
                      <a:pPr algn="r"/>
                      <a:r>
                        <a:rPr lang="bn-IN" sz="2800" dirty="0">
                          <a:latin typeface="NikoshBAN" panose="02000000000000000000" pitchFamily="2" charset="0"/>
                          <a:cs typeface="NikoshBAN" panose="02000000000000000000" pitchFamily="2" charset="0"/>
                        </a:rPr>
                        <a:t>৭০০</a:t>
                      </a:r>
                      <a:endParaRPr lang="en-US" sz="2800" dirty="0">
                        <a:latin typeface="NikoshBAN" pitchFamily="2" charset="0"/>
                        <a:cs typeface="NikoshBAN" pitchFamily="2" charset="0"/>
                      </a:endParaRPr>
                    </a:p>
                  </a:txBody>
                  <a:tcPr/>
                </a:tc>
                <a:extLst>
                  <a:ext uri="{0D108BD9-81ED-4DB2-BD59-A6C34878D82A}">
                    <a16:rowId xmlns:a16="http://schemas.microsoft.com/office/drawing/2014/main" xmlns="" val="10004"/>
                  </a:ext>
                </a:extLst>
              </a:tr>
              <a:tr h="443349">
                <a:tc>
                  <a:txBody>
                    <a:bodyPr/>
                    <a:lstStyle/>
                    <a:p>
                      <a:r>
                        <a:rPr lang="bn-IN" sz="2800" dirty="0">
                          <a:latin typeface="NikoshBAN" panose="02000000000000000000" pitchFamily="2" charset="0"/>
                          <a:cs typeface="NikoshBAN" panose="02000000000000000000" pitchFamily="2" charset="0"/>
                        </a:rPr>
                        <a:t>৬।</a:t>
                      </a:r>
                      <a:endParaRPr lang="en-US" sz="2800" dirty="0">
                        <a:latin typeface="NikoshBAN" pitchFamily="2" charset="0"/>
                        <a:cs typeface="NikoshBAN" pitchFamily="2" charset="0"/>
                      </a:endParaRPr>
                    </a:p>
                  </a:txBody>
                  <a:tcPr/>
                </a:tc>
                <a:tc>
                  <a:txBody>
                    <a:bodyPr/>
                    <a:lstStyle/>
                    <a:p>
                      <a:r>
                        <a:rPr lang="bn-IN" sz="2800" baseline="0" dirty="0">
                          <a:latin typeface="NikoshBAN" panose="02000000000000000000" pitchFamily="2" charset="0"/>
                          <a:cs typeface="NikoshBAN" panose="02000000000000000000" pitchFamily="2" charset="0"/>
                        </a:rPr>
                        <a:t>ব্যাংক চার্জ হিসাব ডেবিট</a:t>
                      </a:r>
                    </a:p>
                    <a:p>
                      <a:r>
                        <a:rPr lang="bn-IN" sz="2800" baseline="0" dirty="0">
                          <a:latin typeface="NikoshBAN" panose="02000000000000000000" pitchFamily="2" charset="0"/>
                          <a:cs typeface="NikoshBAN" panose="02000000000000000000" pitchFamily="2" charset="0"/>
                        </a:rPr>
                        <a:t>ব্যাংক হিসাব ক্রেডিট</a:t>
                      </a:r>
                      <a:endParaRPr lang="en-US" sz="2800" dirty="0">
                        <a:latin typeface="NikoshBAN" pitchFamily="2" charset="0"/>
                        <a:cs typeface="NikoshBAN" pitchFamily="2" charset="0"/>
                      </a:endParaRPr>
                    </a:p>
                  </a:txBody>
                  <a:tcPr/>
                </a:tc>
                <a:tc>
                  <a:txBody>
                    <a:bodyPr/>
                    <a:lstStyle/>
                    <a:p>
                      <a:pPr algn="r"/>
                      <a:r>
                        <a:rPr lang="bn-IN" sz="2800" dirty="0">
                          <a:latin typeface="NikoshBAN" panose="02000000000000000000" pitchFamily="2" charset="0"/>
                          <a:cs typeface="NikoshBAN" panose="02000000000000000000" pitchFamily="2" charset="0"/>
                        </a:rPr>
                        <a:t>৩০০</a:t>
                      </a:r>
                      <a:endParaRPr lang="en-US" sz="2800" dirty="0">
                        <a:latin typeface="NikoshBAN" pitchFamily="2" charset="0"/>
                        <a:cs typeface="NikoshBAN" pitchFamily="2" charset="0"/>
                      </a:endParaRPr>
                    </a:p>
                  </a:txBody>
                  <a:tcPr/>
                </a:tc>
                <a:tc>
                  <a:txBody>
                    <a:bodyPr/>
                    <a:lstStyle/>
                    <a:p>
                      <a:pPr algn="r"/>
                      <a:endParaRPr lang="bn-IN" sz="2800" dirty="0">
                        <a:latin typeface="NikoshBAN" panose="02000000000000000000" pitchFamily="2" charset="0"/>
                        <a:cs typeface="NikoshBAN" panose="02000000000000000000" pitchFamily="2" charset="0"/>
                      </a:endParaRPr>
                    </a:p>
                    <a:p>
                      <a:pPr algn="r"/>
                      <a:r>
                        <a:rPr lang="bn-IN" sz="2800" dirty="0">
                          <a:latin typeface="NikoshBAN" panose="02000000000000000000" pitchFamily="2" charset="0"/>
                          <a:cs typeface="NikoshBAN" panose="02000000000000000000" pitchFamily="2" charset="0"/>
                        </a:rPr>
                        <a:t>৩০০</a:t>
                      </a:r>
                      <a:endParaRPr lang="en-US" sz="2800" dirty="0">
                        <a:latin typeface="NikoshBAN" pitchFamily="2" charset="0"/>
                        <a:cs typeface="NikoshBAN" pitchFamily="2" charset="0"/>
                      </a:endParaRPr>
                    </a:p>
                  </a:txBody>
                  <a:tcPr/>
                </a:tc>
                <a:extLst>
                  <a:ext uri="{0D108BD9-81ED-4DB2-BD59-A6C34878D82A}">
                    <a16:rowId xmlns:a16="http://schemas.microsoft.com/office/drawing/2014/main" xmlns="" val="10005"/>
                  </a:ext>
                </a:extLst>
              </a:tr>
            </a:tbl>
          </a:graphicData>
        </a:graphic>
      </p:graphicFrame>
      <p:sp>
        <p:nvSpPr>
          <p:cNvPr id="4" name="Rectangle 3"/>
          <p:cNvSpPr/>
          <p:nvPr/>
        </p:nvSpPr>
        <p:spPr>
          <a:xfrm>
            <a:off x="3460627" y="378023"/>
            <a:ext cx="2787773" cy="64633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bn-IN" sz="3600" dirty="0">
                <a:solidFill>
                  <a:schemeClr val="tx1"/>
                </a:solidFill>
                <a:latin typeface="NikoshBAN" pitchFamily="2" charset="0"/>
                <a:cs typeface="NikoshBAN" pitchFamily="2" charset="0"/>
              </a:rPr>
              <a:t>জনাব কলিম</a:t>
            </a:r>
          </a:p>
        </p:txBody>
      </p:sp>
    </p:spTree>
    <p:extLst>
      <p:ext uri="{BB962C8B-B14F-4D97-AF65-F5344CB8AC3E}">
        <p14:creationId xmlns:p14="http://schemas.microsoft.com/office/powerpoint/2010/main" val="73184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4202431"/>
              </p:ext>
            </p:extLst>
          </p:nvPr>
        </p:nvGraphicFramePr>
        <p:xfrm>
          <a:off x="457200" y="1897817"/>
          <a:ext cx="8001000" cy="3969583"/>
        </p:xfrm>
        <a:graphic>
          <a:graphicData uri="http://schemas.openxmlformats.org/drawingml/2006/table">
            <a:tbl>
              <a:tblPr firstRow="1" bandRow="1">
                <a:tableStyleId>{616DA210-FB5B-4158-B5E0-FEB733F419BA}</a:tableStyleId>
              </a:tblPr>
              <a:tblGrid>
                <a:gridCol w="5426766">
                  <a:extLst>
                    <a:ext uri="{9D8B030D-6E8A-4147-A177-3AD203B41FA5}">
                      <a16:colId xmlns:a16="http://schemas.microsoft.com/office/drawing/2014/main" xmlns="" val="20000"/>
                    </a:ext>
                  </a:extLst>
                </a:gridCol>
                <a:gridCol w="1321904">
                  <a:extLst>
                    <a:ext uri="{9D8B030D-6E8A-4147-A177-3AD203B41FA5}">
                      <a16:colId xmlns:a16="http://schemas.microsoft.com/office/drawing/2014/main" xmlns="" val="20001"/>
                    </a:ext>
                  </a:extLst>
                </a:gridCol>
                <a:gridCol w="1252330">
                  <a:extLst>
                    <a:ext uri="{9D8B030D-6E8A-4147-A177-3AD203B41FA5}">
                      <a16:colId xmlns:a16="http://schemas.microsoft.com/office/drawing/2014/main" xmlns="" val="20002"/>
                    </a:ext>
                  </a:extLst>
                </a:gridCol>
              </a:tblGrid>
              <a:tr h="374597">
                <a:tc>
                  <a:txBody>
                    <a:bodyPr/>
                    <a:lstStyle/>
                    <a:p>
                      <a:pPr algn="ctr"/>
                      <a:r>
                        <a:rPr lang="bn-IN" sz="2000" dirty="0"/>
                        <a:t>বিবরণ</a:t>
                      </a:r>
                      <a:endParaRPr lang="en-US" sz="2000" dirty="0">
                        <a:latin typeface="NikoshBAN" pitchFamily="2" charset="0"/>
                        <a:cs typeface="NikoshBAN" pitchFamily="2" charset="0"/>
                      </a:endParaRPr>
                    </a:p>
                  </a:txBody>
                  <a:tcPr/>
                </a:tc>
                <a:tc>
                  <a:txBody>
                    <a:bodyPr/>
                    <a:lstStyle/>
                    <a:p>
                      <a:pPr algn="r"/>
                      <a:r>
                        <a:rPr lang="bn-IN" sz="2000" dirty="0"/>
                        <a:t>টাকা</a:t>
                      </a:r>
                      <a:endParaRPr lang="en-US" sz="2000" dirty="0">
                        <a:latin typeface="NikoshBAN" pitchFamily="2" charset="0"/>
                        <a:cs typeface="NikoshBAN" pitchFamily="2" charset="0"/>
                      </a:endParaRPr>
                    </a:p>
                  </a:txBody>
                  <a:tcPr/>
                </a:tc>
                <a:tc>
                  <a:txBody>
                    <a:bodyPr/>
                    <a:lstStyle/>
                    <a:p>
                      <a:pPr algn="r"/>
                      <a:r>
                        <a:rPr lang="bn-IN" sz="2000" dirty="0"/>
                        <a:t>টাকা</a:t>
                      </a:r>
                      <a:endParaRPr lang="en-US" sz="2000" dirty="0">
                        <a:latin typeface="NikoshBAN" pitchFamily="2" charset="0"/>
                        <a:cs typeface="NikoshBAN" pitchFamily="2" charset="0"/>
                      </a:endParaRPr>
                    </a:p>
                  </a:txBody>
                  <a:tcPr/>
                </a:tc>
                <a:extLst>
                  <a:ext uri="{0D108BD9-81ED-4DB2-BD59-A6C34878D82A}">
                    <a16:rowId xmlns:a16="http://schemas.microsoft.com/office/drawing/2014/main" xmlns="" val="10000"/>
                  </a:ext>
                </a:extLst>
              </a:tr>
              <a:tr h="1399103">
                <a:tc rowSpan="5">
                  <a:txBody>
                    <a:bodyPr/>
                    <a:lstStyle/>
                    <a:p>
                      <a:r>
                        <a:rPr lang="bn-IN" sz="2000" dirty="0"/>
                        <a:t>নগদান</a:t>
                      </a:r>
                      <a:r>
                        <a:rPr lang="bn-IN" sz="2000" baseline="0" dirty="0"/>
                        <a:t> বহি অনুযায়ী ব্যাংক জমার জের </a:t>
                      </a:r>
                    </a:p>
                    <a:p>
                      <a:r>
                        <a:rPr lang="bn-IN" sz="2000" baseline="0" dirty="0"/>
                        <a:t>যোগঃ </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baseline="0" dirty="0"/>
                        <a:t>১। </a:t>
                      </a:r>
                      <a:r>
                        <a:rPr lang="bn-IN" sz="2000" dirty="0"/>
                        <a:t>ইস্যুকৃত চেক যা ব্যাংকে উপস্থাপিত হয়নি</a:t>
                      </a: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t>২। </a:t>
                      </a:r>
                      <a:r>
                        <a:rPr lang="en-US" sz="2000" dirty="0" err="1"/>
                        <a:t>ব্যাংক</a:t>
                      </a:r>
                      <a:r>
                        <a:rPr lang="en-US" sz="2000" dirty="0"/>
                        <a:t> </a:t>
                      </a:r>
                      <a:r>
                        <a:rPr lang="en-US" sz="2000" dirty="0" err="1"/>
                        <a:t>কর্তৃক</a:t>
                      </a:r>
                      <a:r>
                        <a:rPr lang="en-US" sz="2000" dirty="0"/>
                        <a:t> </a:t>
                      </a:r>
                      <a:r>
                        <a:rPr lang="bn-IN" sz="2000" dirty="0"/>
                        <a:t>লভ্যাংশ</a:t>
                      </a:r>
                      <a:r>
                        <a:rPr lang="bn-IN" sz="2000" baseline="0" dirty="0"/>
                        <a:t> </a:t>
                      </a:r>
                      <a:r>
                        <a:rPr lang="en-US" sz="2000" dirty="0" err="1"/>
                        <a:t>আদায়</a:t>
                      </a:r>
                      <a:endParaRPr lang="bn-IN"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t>৩।</a:t>
                      </a:r>
                      <a:r>
                        <a:rPr lang="en-US" sz="2000" dirty="0" err="1"/>
                        <a:t>ব্যাংক</a:t>
                      </a:r>
                      <a:r>
                        <a:rPr lang="en-US" sz="2000" dirty="0"/>
                        <a:t> </a:t>
                      </a:r>
                      <a:r>
                        <a:rPr lang="en-US" sz="2000" dirty="0" err="1"/>
                        <a:t>কর্তৃক</a:t>
                      </a:r>
                      <a:r>
                        <a:rPr lang="en-US" sz="2000" dirty="0"/>
                        <a:t> </a:t>
                      </a:r>
                      <a:r>
                        <a:rPr lang="en-US" sz="2000" dirty="0" err="1"/>
                        <a:t>সুদ</a:t>
                      </a:r>
                      <a:r>
                        <a:rPr lang="bn-IN" sz="2000" dirty="0"/>
                        <a:t> মঞ্জুর</a:t>
                      </a:r>
                    </a:p>
                    <a:p>
                      <a:pPr marL="0" marR="0" lvl="0" indent="0" algn="l" defTabSz="914400" rtl="0" eaLnBrk="1" fontAlgn="auto" latinLnBrk="0" hangingPunct="1">
                        <a:lnSpc>
                          <a:spcPct val="100000"/>
                        </a:lnSpc>
                        <a:spcBef>
                          <a:spcPts val="0"/>
                        </a:spcBef>
                        <a:spcAft>
                          <a:spcPts val="0"/>
                        </a:spcAft>
                        <a:buClrTx/>
                        <a:buSzTx/>
                        <a:buFontTx/>
                        <a:buNone/>
                        <a:tabLst/>
                        <a:defRPr/>
                      </a:pPr>
                      <a:endParaRPr lang="bn-IN"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t>বাদঃ</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t>১।</a:t>
                      </a:r>
                      <a:r>
                        <a:rPr lang="bn-IN" sz="2000" baseline="0" dirty="0"/>
                        <a:t> </a:t>
                      </a:r>
                      <a:r>
                        <a:rPr lang="bn-IN" sz="2000" dirty="0"/>
                        <a:t>জমাকৃত চেক যা ব্যাংকে আদায় হয়নি</a:t>
                      </a: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t>২। </a:t>
                      </a:r>
                      <a:r>
                        <a:rPr lang="en-US" sz="2000" dirty="0" err="1"/>
                        <a:t>ব্যাংক</a:t>
                      </a:r>
                      <a:r>
                        <a:rPr lang="en-US" sz="2000" dirty="0"/>
                        <a:t> </a:t>
                      </a:r>
                      <a:r>
                        <a:rPr lang="en-US" sz="2000" dirty="0" err="1"/>
                        <a:t>কর্তৃক</a:t>
                      </a:r>
                      <a:r>
                        <a:rPr lang="en-US" sz="2000" dirty="0"/>
                        <a:t> </a:t>
                      </a:r>
                      <a:r>
                        <a:rPr lang="bn-IN" sz="2000" dirty="0"/>
                        <a:t>পাওনাদারকে</a:t>
                      </a:r>
                      <a:r>
                        <a:rPr lang="bn-IN" sz="2000" baseline="0" dirty="0"/>
                        <a:t> </a:t>
                      </a:r>
                      <a:r>
                        <a:rPr lang="en-US" sz="2000" dirty="0" err="1"/>
                        <a:t>পরিশোধ</a:t>
                      </a:r>
                      <a:r>
                        <a:rPr lang="en-US" sz="20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t>৩। </a:t>
                      </a:r>
                      <a:r>
                        <a:rPr lang="en-US" sz="2000" dirty="0" err="1"/>
                        <a:t>ব্যাংক</a:t>
                      </a:r>
                      <a:r>
                        <a:rPr lang="en-US" sz="2000" dirty="0"/>
                        <a:t> </a:t>
                      </a:r>
                      <a:r>
                        <a:rPr lang="en-US" sz="2000" dirty="0" err="1"/>
                        <a:t>কর্তৃক</a:t>
                      </a:r>
                      <a:r>
                        <a:rPr lang="en-US" sz="2000" dirty="0"/>
                        <a:t> </a:t>
                      </a:r>
                      <a:r>
                        <a:rPr lang="en-US" sz="2000" dirty="0" err="1"/>
                        <a:t>চার্জ</a:t>
                      </a:r>
                      <a:r>
                        <a:rPr lang="en-US" sz="2000" dirty="0"/>
                        <a:t> </a:t>
                      </a:r>
                      <a:r>
                        <a:rPr lang="en-US" sz="2000" dirty="0" err="1"/>
                        <a:t>ধার্য</a:t>
                      </a:r>
                      <a:endParaRPr lang="bn-IN"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t>ব্যাংক বিবরণী</a:t>
                      </a:r>
                      <a:r>
                        <a:rPr lang="bn-IN" sz="2000" baseline="0" dirty="0"/>
                        <a:t> অনুযায়ী ব্যাংক জমার জের</a:t>
                      </a:r>
                      <a:endParaRPr lang="en-US" sz="2000" dirty="0">
                        <a:latin typeface="NikoshBAN" pitchFamily="2" charset="0"/>
                        <a:cs typeface="NikoshBAN" pitchFamily="2" charset="0"/>
                      </a:endParaRPr>
                    </a:p>
                  </a:txBody>
                  <a:tcPr/>
                </a:tc>
                <a:tc>
                  <a:txBody>
                    <a:bodyPr/>
                    <a:lstStyle/>
                    <a:p>
                      <a:pPr algn="r"/>
                      <a:endParaRPr lang="bn-IN" sz="2000" dirty="0"/>
                    </a:p>
                    <a:p>
                      <a:pPr algn="r"/>
                      <a:endParaRPr lang="bn-IN"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২,০০০</a:t>
                      </a:r>
                      <a:endParaRPr lang="en-US"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২,২০০</a:t>
                      </a:r>
                      <a:endParaRPr lang="en-US"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৭০০</a:t>
                      </a:r>
                      <a:endParaRPr lang="en-US" sz="2000" dirty="0">
                        <a:latin typeface="NikoshBAN" pitchFamily="2" charset="0"/>
                        <a:cs typeface="NikoshBAN" pitchFamily="2" charset="0"/>
                      </a:endParaRPr>
                    </a:p>
                  </a:txBody>
                  <a:tcPr/>
                </a:tc>
                <a:tc>
                  <a:txBody>
                    <a:bodyPr/>
                    <a:lstStyle/>
                    <a:p>
                      <a:pPr algn="r"/>
                      <a:r>
                        <a:rPr lang="bn-IN" sz="2000" dirty="0"/>
                        <a:t>২৮,০০০</a:t>
                      </a:r>
                    </a:p>
                    <a:p>
                      <a:pPr algn="r"/>
                      <a:endParaRPr lang="bn-IN" sz="2000" dirty="0"/>
                    </a:p>
                    <a:p>
                      <a:pPr algn="r"/>
                      <a:endParaRPr lang="bn-IN" sz="2000" dirty="0"/>
                    </a:p>
                    <a:p>
                      <a:pPr algn="r"/>
                      <a:endParaRPr lang="bn-IN"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৪৯০০</a:t>
                      </a:r>
                      <a:endParaRPr lang="en-US" sz="2000" dirty="0">
                        <a:latin typeface="NikoshBAN" pitchFamily="2" charset="0"/>
                        <a:cs typeface="NikoshBAN" pitchFamily="2" charset="0"/>
                      </a:endParaRPr>
                    </a:p>
                  </a:txBody>
                  <a:tcPr/>
                </a:tc>
                <a:extLst>
                  <a:ext uri="{0D108BD9-81ED-4DB2-BD59-A6C34878D82A}">
                    <a16:rowId xmlns:a16="http://schemas.microsoft.com/office/drawing/2014/main" xmlns="" val="10001"/>
                  </a:ext>
                </a:extLst>
              </a:tr>
              <a:tr h="1079063">
                <a:tc vMerge="1">
                  <a:txBody>
                    <a:bodyPr/>
                    <a:lstStyle/>
                    <a:p>
                      <a:endParaRPr lang="en-US"/>
                    </a:p>
                  </a:txBody>
                  <a:tcPr/>
                </a:tc>
                <a:tc>
                  <a:txBody>
                    <a:bodyPr/>
                    <a:lstStyle/>
                    <a:p>
                      <a:pPr algn="r"/>
                      <a:endParaRPr lang="bn-IN"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৫,০০০</a:t>
                      </a:r>
                      <a:endParaRPr lang="en-US"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৩,০০০</a:t>
                      </a:r>
                      <a:endParaRPr lang="en-US"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৩০০</a:t>
                      </a:r>
                      <a:endParaRPr lang="en-US" sz="2000" dirty="0">
                        <a:latin typeface="NikoshBAN" pitchFamily="2" charset="0"/>
                        <a:cs typeface="NikoshBAN" pitchFamily="2"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৩২,৯০০</a:t>
                      </a:r>
                    </a:p>
                    <a:p>
                      <a:pPr marL="0" marR="0" indent="0" algn="r" defTabSz="914400" rtl="0" eaLnBrk="1" fontAlgn="auto" latinLnBrk="0" hangingPunct="1">
                        <a:lnSpc>
                          <a:spcPct val="100000"/>
                        </a:lnSpc>
                        <a:spcBef>
                          <a:spcPts val="0"/>
                        </a:spcBef>
                        <a:spcAft>
                          <a:spcPts val="0"/>
                        </a:spcAft>
                        <a:buClrTx/>
                        <a:buSzTx/>
                        <a:buFontTx/>
                        <a:buNone/>
                        <a:tabLst/>
                        <a:defRPr/>
                      </a:pPr>
                      <a:endParaRPr lang="bn-IN" sz="2000" dirty="0"/>
                    </a:p>
                    <a:p>
                      <a:pPr marL="0" marR="0" indent="0" algn="r" defTabSz="914400" rtl="0" eaLnBrk="1" fontAlgn="auto" latinLnBrk="0" hangingPunct="1">
                        <a:lnSpc>
                          <a:spcPct val="100000"/>
                        </a:lnSpc>
                        <a:spcBef>
                          <a:spcPts val="0"/>
                        </a:spcBef>
                        <a:spcAft>
                          <a:spcPts val="0"/>
                        </a:spcAft>
                        <a:buClrTx/>
                        <a:buSzTx/>
                        <a:buFontTx/>
                        <a:buNone/>
                        <a:tabLst/>
                        <a:defRPr/>
                      </a:pPr>
                      <a:endParaRPr lang="bn-IN" sz="2000" dirty="0"/>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৮,৩০০</a:t>
                      </a:r>
                      <a:endParaRPr lang="en-US" sz="2000" dirty="0">
                        <a:latin typeface="NikoshBAN" pitchFamily="2" charset="0"/>
                        <a:cs typeface="NikoshBAN" pitchFamily="2" charset="0"/>
                      </a:endParaRPr>
                    </a:p>
                  </a:txBody>
                  <a:tcPr/>
                </a:tc>
                <a:extLst>
                  <a:ext uri="{0D108BD9-81ED-4DB2-BD59-A6C34878D82A}">
                    <a16:rowId xmlns:a16="http://schemas.microsoft.com/office/drawing/2014/main" xmlns="" val="10002"/>
                  </a:ext>
                </a:extLst>
              </a:tr>
              <a:tr h="334063">
                <a:tc vMerge="1">
                  <a:txBody>
                    <a:bodyPr/>
                    <a:lstStyle/>
                    <a:p>
                      <a:endParaRPr lang="en-US"/>
                    </a:p>
                  </a:txBody>
                  <a:tcPr/>
                </a:tc>
                <a:tc row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latin typeface="NikoshBAN" pitchFamily="2" charset="0"/>
                        <a:cs typeface="NikoshBAN" pitchFamily="2"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t>২৪,৬০০</a:t>
                      </a:r>
                      <a:endParaRPr lang="en-US" sz="2000" dirty="0">
                        <a:latin typeface="NikoshBAN" pitchFamily="2" charset="0"/>
                        <a:cs typeface="NikoshBAN" pitchFamily="2" charset="0"/>
                      </a:endParaRPr>
                    </a:p>
                  </a:txBody>
                  <a:tcPr/>
                </a:tc>
                <a:extLst>
                  <a:ext uri="{0D108BD9-81ED-4DB2-BD59-A6C34878D82A}">
                    <a16:rowId xmlns:a16="http://schemas.microsoft.com/office/drawing/2014/main" xmlns="" val="10003"/>
                  </a:ext>
                </a:extLst>
              </a:tr>
              <a:tr h="134183">
                <a:tc vMerge="1">
                  <a:txBody>
                    <a:bodyPr/>
                    <a:lstStyle/>
                    <a:p>
                      <a:endParaRPr lang="en-US"/>
                    </a:p>
                  </a:txBody>
                  <a:tcPr/>
                </a:tc>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0" dirty="0">
                        <a:latin typeface="NikoshBAN" pitchFamily="2" charset="0"/>
                        <a:cs typeface="NikoshBAN" pitchFamily="2" charset="0"/>
                      </a:endParaRPr>
                    </a:p>
                  </a:txBody>
                  <a:tcPr/>
                </a:tc>
                <a:extLst>
                  <a:ext uri="{0D108BD9-81ED-4DB2-BD59-A6C34878D82A}">
                    <a16:rowId xmlns:a16="http://schemas.microsoft.com/office/drawing/2014/main" xmlns="" val="10004"/>
                  </a:ext>
                </a:extLst>
              </a:tr>
              <a:tr h="0">
                <a:tc vMerge="1">
                  <a:txBody>
                    <a:bodyPr/>
                    <a:lstStyle/>
                    <a:p>
                      <a:endParaRPr lang="en-US"/>
                    </a:p>
                  </a:txBody>
                  <a:tcPr/>
                </a:tc>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0" dirty="0">
                        <a:latin typeface="NikoshBAN" pitchFamily="2" charset="0"/>
                        <a:cs typeface="NikoshBAN" pitchFamily="2" charset="0"/>
                      </a:endParaRPr>
                    </a:p>
                  </a:txBody>
                  <a:tcPr/>
                </a:tc>
                <a:extLst>
                  <a:ext uri="{0D108BD9-81ED-4DB2-BD59-A6C34878D82A}">
                    <a16:rowId xmlns:a16="http://schemas.microsoft.com/office/drawing/2014/main" xmlns="" val="10005"/>
                  </a:ext>
                </a:extLst>
              </a:tr>
            </a:tbl>
          </a:graphicData>
        </a:graphic>
      </p:graphicFrame>
      <p:sp>
        <p:nvSpPr>
          <p:cNvPr id="4" name="TextBox 3"/>
          <p:cNvSpPr txBox="1"/>
          <p:nvPr/>
        </p:nvSpPr>
        <p:spPr>
          <a:xfrm>
            <a:off x="2246386" y="76200"/>
            <a:ext cx="5577168" cy="1446550"/>
          </a:xfrm>
          <a:prstGeom prst="rect">
            <a:avLst/>
          </a:prstGeom>
          <a:noFill/>
        </p:spPr>
        <p:txBody>
          <a:bodyPr wrap="none" rtlCol="0">
            <a:spAutoFit/>
          </a:bodyPr>
          <a:lstStyle/>
          <a:p>
            <a:r>
              <a:rPr lang="bn-IN" sz="3200" dirty="0">
                <a:solidFill>
                  <a:schemeClr val="accent1">
                    <a:lumMod val="75000"/>
                  </a:schemeClr>
                </a:solidFill>
                <a:latin typeface="NikoshBAN" pitchFamily="2" charset="0"/>
                <a:cs typeface="NikoshBAN" pitchFamily="2" charset="0"/>
              </a:rPr>
              <a:t>গ।        </a:t>
            </a:r>
            <a:r>
              <a:rPr lang="en-US" sz="3200" dirty="0">
                <a:solidFill>
                  <a:schemeClr val="accent1">
                    <a:lumMod val="75000"/>
                  </a:schemeClr>
                </a:solidFill>
                <a:latin typeface="NikoshBAN" pitchFamily="2" charset="0"/>
                <a:cs typeface="NikoshBAN" pitchFamily="2" charset="0"/>
              </a:rPr>
              <a:t> </a:t>
            </a:r>
            <a:r>
              <a:rPr lang="bn-IN" sz="3200" dirty="0">
                <a:solidFill>
                  <a:schemeClr val="accent1">
                    <a:lumMod val="75000"/>
                  </a:schemeClr>
                </a:solidFill>
                <a:latin typeface="NikoshBAN" pitchFamily="2" charset="0"/>
                <a:cs typeface="NikoshBAN" pitchFamily="2" charset="0"/>
              </a:rPr>
              <a:t>জনাব কলিম</a:t>
            </a:r>
          </a:p>
          <a:p>
            <a:pPr algn="ctr"/>
            <a:r>
              <a:rPr lang="bn-IN" sz="2800" dirty="0">
                <a:solidFill>
                  <a:schemeClr val="accent1">
                    <a:lumMod val="75000"/>
                  </a:schemeClr>
                </a:solidFill>
                <a:latin typeface="NikoshBAN" pitchFamily="2" charset="0"/>
                <a:cs typeface="NikoshBAN" pitchFamily="2" charset="0"/>
              </a:rPr>
              <a:t>ব্যাংক সমন্বয় বিবরণী</a:t>
            </a:r>
          </a:p>
          <a:p>
            <a:pPr algn="ctr"/>
            <a:r>
              <a:rPr lang="bn-IN" sz="2800" dirty="0">
                <a:solidFill>
                  <a:schemeClr val="accent1">
                    <a:lumMod val="75000"/>
                  </a:schemeClr>
                </a:solidFill>
                <a:latin typeface="NikoshBAN" pitchFamily="2" charset="0"/>
                <a:cs typeface="NikoshBAN" pitchFamily="2" charset="0"/>
              </a:rPr>
              <a:t>২০১৯ সালের ৩১ মার্চ তারিখের জন্য</a:t>
            </a:r>
            <a:endParaRPr lang="en-US" sz="2800" dirty="0">
              <a:solidFill>
                <a:schemeClr val="accent1">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val="269781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047544625"/>
              </p:ext>
            </p:extLst>
          </p:nvPr>
        </p:nvGraphicFramePr>
        <p:xfrm>
          <a:off x="0" y="37288"/>
          <a:ext cx="9144000" cy="572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0" y="685800"/>
            <a:ext cx="9067800" cy="60016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a:latin typeface="NikoshBAN" pitchFamily="2" charset="0"/>
                <a:cs typeface="NikoshBAN" pitchFamily="2" charset="0"/>
              </a:rPr>
              <a:t>জনাব কলিম ২০২০ সালের ৩১ জুলাই তারিখে নগদান বহি মোতাবেক ব্যাংক জমা ১৪,০০০ টাকা হলেও ব্যাংক বিবরণী মোতাবেক ব্যাংক জমা ১২,৩০০ টাকা। যাচাই করে দুটি বিবরণীর গরমিলগুলো নিন্মে প্রদত্ত হলোঃ</a:t>
            </a:r>
          </a:p>
          <a:p>
            <a:r>
              <a:rPr lang="bn-IN" sz="2400" dirty="0">
                <a:latin typeface="NikoshBAN" pitchFamily="2" charset="0"/>
                <a:cs typeface="NikoshBAN" pitchFamily="2" charset="0"/>
              </a:rPr>
              <a:t>১। চেক ইস্যু করা হয়েছে ২,০০০ টাকা, কিন্তু পরিশোধ হয়েছে ১,০০০ টাকা।</a:t>
            </a:r>
          </a:p>
          <a:p>
            <a:r>
              <a:rPr lang="bn-IN" sz="2400" dirty="0">
                <a:latin typeface="NikoshBAN" pitchFamily="2" charset="0"/>
                <a:cs typeface="NikoshBAN" pitchFamily="2" charset="0"/>
              </a:rPr>
              <a:t>২। ২,৫০০ টাকার চেক ব্যাংকে জমা দেয়া হলেও ব্যাংক তা ৩১ মার্চের পরে আদায় হয়।</a:t>
            </a:r>
          </a:p>
          <a:p>
            <a:r>
              <a:rPr lang="bn-IN" sz="2400" dirty="0">
                <a:latin typeface="NikoshBAN" pitchFamily="2" charset="0"/>
                <a:cs typeface="NikoshBAN" pitchFamily="2" charset="0"/>
              </a:rPr>
              <a:t>৩। ব্যাংক কর্তৃক পাওনাদারকে পরিশোধ ১,৫০০ টাকা</a:t>
            </a:r>
          </a:p>
          <a:p>
            <a:r>
              <a:rPr lang="bn-IN" sz="2400" dirty="0">
                <a:latin typeface="NikoshBAN" pitchFamily="2" charset="0"/>
                <a:cs typeface="NikoshBAN" pitchFamily="2" charset="0"/>
              </a:rPr>
              <a:t>৪। ব্যাংক কর্তৃক লভ্যাংশ আদায় ১,১০০ টাকা।</a:t>
            </a:r>
          </a:p>
          <a:p>
            <a:r>
              <a:rPr lang="bn-IN" sz="2400" dirty="0">
                <a:latin typeface="NikoshBAN" pitchFamily="2" charset="0"/>
                <a:cs typeface="NikoshBAN" pitchFamily="2" charset="0"/>
              </a:rPr>
              <a:t>৫। ব্যাংক সুদ মঞ্জুর করেছে ৩৫০ টাকা।</a:t>
            </a:r>
          </a:p>
          <a:p>
            <a:r>
              <a:rPr lang="bn-IN" sz="2400" dirty="0">
                <a:latin typeface="NikoshBAN" pitchFamily="2" charset="0"/>
                <a:cs typeface="NikoshBAN" pitchFamily="2" charset="0"/>
              </a:rPr>
              <a:t>৬। ব্যাংক চার্জ করেছে ১৫ টাকা</a:t>
            </a:r>
            <a:r>
              <a:rPr lang="bn-IN" sz="2400" dirty="0" smtClean="0">
                <a:latin typeface="NikoshBAN" pitchFamily="2" charset="0"/>
                <a:cs typeface="NikoshBAN" pitchFamily="2" charset="0"/>
              </a:rPr>
              <a:t>।</a:t>
            </a:r>
            <a:endParaRPr lang="bn-IN" sz="2400" dirty="0">
              <a:latin typeface="NikoshBAN" pitchFamily="2" charset="0"/>
              <a:cs typeface="NikoshBAN" pitchFamily="2" charset="0"/>
            </a:endParaRPr>
          </a:p>
          <a:p>
            <a:r>
              <a:rPr lang="bn-IN" sz="2400" dirty="0">
                <a:latin typeface="NikoshBAN" pitchFamily="2" charset="0"/>
                <a:cs typeface="NikoshBAN" pitchFamily="2" charset="0"/>
              </a:rPr>
              <a:t>করণীয়ঃ</a:t>
            </a:r>
          </a:p>
          <a:p>
            <a:r>
              <a:rPr lang="bn-IN" sz="2400" dirty="0">
                <a:latin typeface="NikoshBAN" pitchFamily="2" charset="0"/>
                <a:cs typeface="NikoshBAN" pitchFamily="2" charset="0"/>
              </a:rPr>
              <a:t>ক। ব্যাংক কত টাকার জন্য ক্রেডিট মেমোরেন্ডাম ইস্যু করেছে?</a:t>
            </a:r>
          </a:p>
          <a:p>
            <a:r>
              <a:rPr lang="bn-IN" sz="2400" dirty="0">
                <a:latin typeface="NikoshBAN" pitchFamily="2" charset="0"/>
                <a:cs typeface="NikoshBAN" pitchFamily="2" charset="0"/>
              </a:rPr>
              <a:t>খ। জনাব কলিমের বহিতে প্রয়োজনীয় জাবেদা দাও।</a:t>
            </a:r>
          </a:p>
          <a:p>
            <a:r>
              <a:rPr lang="bn-IN" sz="2400" dirty="0">
                <a:latin typeface="NikoshBAN" pitchFamily="2" charset="0"/>
                <a:cs typeface="NikoshBAN" pitchFamily="2" charset="0"/>
              </a:rPr>
              <a:t>গ। উপর্যুক্ত তথ্যের ভিত্তিতে একটি ব্যাংক সমন্বয় বিবরণী প্রস্তুত কর।</a:t>
            </a:r>
          </a:p>
        </p:txBody>
      </p:sp>
    </p:spTree>
    <p:extLst>
      <p:ext uri="{BB962C8B-B14F-4D97-AF65-F5344CB8AC3E}">
        <p14:creationId xmlns:p14="http://schemas.microsoft.com/office/powerpoint/2010/main" val="41172933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61476"/>
            <a:ext cx="7838440" cy="6291724"/>
          </a:xfrm>
          <a:prstGeom prst="rect">
            <a:avLst/>
          </a:prstGeom>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226593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828800"/>
            <a:ext cx="5181600" cy="2123658"/>
          </a:xfrm>
          <a:prstGeom prst="rect">
            <a:avLst/>
          </a:prstGeom>
          <a:noFill/>
        </p:spPr>
        <p:txBody>
          <a:bodyPr wrap="square" rtlCol="0">
            <a:spAutoFit/>
          </a:bodyPr>
          <a:lstStyle/>
          <a:p>
            <a:r>
              <a:rPr lang="en-SG" sz="3600" dirty="0" err="1" smtClean="0">
                <a:solidFill>
                  <a:srgbClr val="0070C0"/>
                </a:solidFill>
                <a:latin typeface="NikoshBAN" pitchFamily="2" charset="0"/>
                <a:cs typeface="NikoshBAN" pitchFamily="2" charset="0"/>
              </a:rPr>
              <a:t>মো</a:t>
            </a:r>
            <a:r>
              <a:rPr lang="en-SG" sz="3600" dirty="0" smtClean="0">
                <a:solidFill>
                  <a:srgbClr val="0070C0"/>
                </a:solidFill>
                <a:latin typeface="NikoshBAN" pitchFamily="2" charset="0"/>
                <a:cs typeface="NikoshBAN" pitchFamily="2" charset="0"/>
              </a:rPr>
              <a:t>. </a:t>
            </a:r>
            <a:r>
              <a:rPr lang="en-SG" sz="3600" dirty="0" err="1" smtClean="0">
                <a:solidFill>
                  <a:srgbClr val="0070C0"/>
                </a:solidFill>
                <a:latin typeface="NikoshBAN" pitchFamily="2" charset="0"/>
                <a:cs typeface="NikoshBAN" pitchFamily="2" charset="0"/>
              </a:rPr>
              <a:t>আশরাফ</a:t>
            </a:r>
            <a:r>
              <a:rPr lang="en-SG" sz="3600" dirty="0" smtClean="0">
                <a:solidFill>
                  <a:srgbClr val="0070C0"/>
                </a:solidFill>
                <a:latin typeface="NikoshBAN" pitchFamily="2" charset="0"/>
                <a:cs typeface="NikoshBAN" pitchFamily="2" charset="0"/>
              </a:rPr>
              <a:t> </a:t>
            </a:r>
            <a:r>
              <a:rPr lang="en-SG" sz="3600" dirty="0" err="1" smtClean="0">
                <a:solidFill>
                  <a:srgbClr val="0070C0"/>
                </a:solidFill>
                <a:latin typeface="NikoshBAN" pitchFamily="2" charset="0"/>
                <a:cs typeface="NikoshBAN" pitchFamily="2" charset="0"/>
              </a:rPr>
              <a:t>আলী</a:t>
            </a:r>
            <a:endParaRPr lang="en-SG" sz="3600" dirty="0" smtClean="0">
              <a:solidFill>
                <a:srgbClr val="0070C0"/>
              </a:solidFill>
              <a:latin typeface="NikoshBAN" pitchFamily="2" charset="0"/>
              <a:cs typeface="NikoshBAN" pitchFamily="2" charset="0"/>
            </a:endParaRPr>
          </a:p>
          <a:p>
            <a:r>
              <a:rPr lang="en-SG" sz="3200" dirty="0" err="1" smtClean="0">
                <a:latin typeface="NikoshBAN" pitchFamily="2" charset="0"/>
                <a:cs typeface="NikoshBAN" pitchFamily="2" charset="0"/>
              </a:rPr>
              <a:t>প্রভাষক</a:t>
            </a:r>
            <a:r>
              <a:rPr lang="en-SG" sz="3200" dirty="0" smtClean="0">
                <a:latin typeface="NikoshBAN" pitchFamily="2" charset="0"/>
                <a:cs typeface="NikoshBAN" pitchFamily="2" charset="0"/>
              </a:rPr>
              <a:t>, </a:t>
            </a:r>
            <a:r>
              <a:rPr lang="en-SG" sz="3200" dirty="0" err="1" smtClean="0">
                <a:latin typeface="NikoshBAN" pitchFamily="2" charset="0"/>
                <a:cs typeface="NikoshBAN" pitchFamily="2" charset="0"/>
              </a:rPr>
              <a:t>হিসাব</a:t>
            </a:r>
            <a:r>
              <a:rPr lang="en-SG" sz="3200" dirty="0" smtClean="0">
                <a:latin typeface="NikoshBAN" pitchFamily="2" charset="0"/>
                <a:cs typeface="NikoshBAN" pitchFamily="2" charset="0"/>
              </a:rPr>
              <a:t> </a:t>
            </a:r>
            <a:r>
              <a:rPr lang="en-SG" sz="3200" dirty="0" err="1" smtClean="0">
                <a:latin typeface="NikoshBAN" pitchFamily="2" charset="0"/>
                <a:cs typeface="NikoshBAN" pitchFamily="2" charset="0"/>
              </a:rPr>
              <a:t>বিজ্ঞান</a:t>
            </a:r>
            <a:r>
              <a:rPr lang="en-SG" sz="3200" dirty="0" smtClean="0">
                <a:latin typeface="NikoshBAN" pitchFamily="2" charset="0"/>
                <a:cs typeface="NikoshBAN" pitchFamily="2" charset="0"/>
              </a:rPr>
              <a:t> </a:t>
            </a:r>
            <a:r>
              <a:rPr lang="en-SG" sz="3200" dirty="0" err="1" smtClean="0">
                <a:latin typeface="NikoshBAN" pitchFamily="2" charset="0"/>
                <a:cs typeface="NikoshBAN" pitchFamily="2" charset="0"/>
              </a:rPr>
              <a:t>বিভাগ</a:t>
            </a:r>
            <a:r>
              <a:rPr lang="en-SG" sz="3200" dirty="0" smtClean="0">
                <a:latin typeface="NikoshBAN" pitchFamily="2" charset="0"/>
                <a:cs typeface="NikoshBAN" pitchFamily="2" charset="0"/>
              </a:rPr>
              <a:t>,</a:t>
            </a:r>
          </a:p>
          <a:p>
            <a:r>
              <a:rPr lang="en-SG" sz="3200" dirty="0" err="1" smtClean="0">
                <a:latin typeface="NikoshBAN" pitchFamily="2" charset="0"/>
                <a:cs typeface="NikoshBAN" pitchFamily="2" charset="0"/>
              </a:rPr>
              <a:t>পাকুটিয়া</a:t>
            </a:r>
            <a:r>
              <a:rPr lang="en-SG" sz="3200" dirty="0" smtClean="0">
                <a:latin typeface="NikoshBAN" pitchFamily="2" charset="0"/>
                <a:cs typeface="NikoshBAN" pitchFamily="2" charset="0"/>
              </a:rPr>
              <a:t> </a:t>
            </a:r>
            <a:r>
              <a:rPr lang="en-SG" sz="3200" dirty="0" err="1" smtClean="0">
                <a:latin typeface="NikoshBAN" pitchFamily="2" charset="0"/>
                <a:cs typeface="NikoshBAN" pitchFamily="2" charset="0"/>
              </a:rPr>
              <a:t>বি.সি.আর.জি.ডিগ্রী</a:t>
            </a:r>
            <a:r>
              <a:rPr lang="en-SG" sz="3200" dirty="0" smtClean="0">
                <a:latin typeface="NikoshBAN" pitchFamily="2" charset="0"/>
                <a:cs typeface="NikoshBAN" pitchFamily="2" charset="0"/>
              </a:rPr>
              <a:t> </a:t>
            </a:r>
            <a:r>
              <a:rPr lang="en-SG" sz="3200" dirty="0" err="1" smtClean="0">
                <a:latin typeface="NikoshBAN" pitchFamily="2" charset="0"/>
                <a:cs typeface="NikoshBAN" pitchFamily="2" charset="0"/>
              </a:rPr>
              <a:t>কলেজ</a:t>
            </a:r>
            <a:r>
              <a:rPr lang="en-SG" sz="3200" dirty="0" smtClean="0">
                <a:latin typeface="NikoshBAN" pitchFamily="2" charset="0"/>
                <a:cs typeface="NikoshBAN" pitchFamily="2" charset="0"/>
              </a:rPr>
              <a:t>,</a:t>
            </a:r>
          </a:p>
          <a:p>
            <a:r>
              <a:rPr lang="en-SG" sz="3200" dirty="0" err="1" smtClean="0">
                <a:solidFill>
                  <a:srgbClr val="0070C0"/>
                </a:solidFill>
                <a:latin typeface="NikoshBAN" pitchFamily="2" charset="0"/>
                <a:cs typeface="NikoshBAN" pitchFamily="2" charset="0"/>
              </a:rPr>
              <a:t>নাগরপুর</a:t>
            </a:r>
            <a:r>
              <a:rPr lang="en-SG" sz="3200" dirty="0" smtClean="0">
                <a:solidFill>
                  <a:srgbClr val="0070C0"/>
                </a:solidFill>
                <a:latin typeface="NikoshBAN" pitchFamily="2" charset="0"/>
                <a:cs typeface="NikoshBAN" pitchFamily="2" charset="0"/>
              </a:rPr>
              <a:t>, </a:t>
            </a:r>
            <a:r>
              <a:rPr lang="en-SG" sz="3200" dirty="0" err="1" smtClean="0">
                <a:solidFill>
                  <a:srgbClr val="0070C0"/>
                </a:solidFill>
                <a:latin typeface="NikoshBAN" pitchFamily="2" charset="0"/>
                <a:cs typeface="NikoshBAN" pitchFamily="2" charset="0"/>
              </a:rPr>
              <a:t>টাংগাইল</a:t>
            </a:r>
            <a:r>
              <a:rPr lang="en-SG" sz="3200" dirty="0" smtClean="0">
                <a:solidFill>
                  <a:srgbClr val="0070C0"/>
                </a:solidFill>
                <a:latin typeface="NikoshBAN" pitchFamily="2" charset="0"/>
                <a:cs typeface="NikoshBAN" pitchFamily="2" charset="0"/>
              </a:rPr>
              <a:t>।</a:t>
            </a:r>
            <a:endParaRPr lang="en-US" sz="3200" dirty="0">
              <a:solidFill>
                <a:srgbClr val="0070C0"/>
              </a:solidFill>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18879"/>
            <a:ext cx="3668986" cy="4557921"/>
          </a:xfrm>
          <a:prstGeom prst="rect">
            <a:avLst/>
          </a:prstGeom>
        </p:spPr>
      </p:pic>
      <p:sp>
        <p:nvSpPr>
          <p:cNvPr id="10" name="TextBox 9"/>
          <p:cNvSpPr txBox="1"/>
          <p:nvPr/>
        </p:nvSpPr>
        <p:spPr>
          <a:xfrm>
            <a:off x="457200" y="5143500"/>
            <a:ext cx="5181600" cy="1077218"/>
          </a:xfrm>
          <a:prstGeom prst="rect">
            <a:avLst/>
          </a:prstGeom>
          <a:noFill/>
        </p:spPr>
        <p:txBody>
          <a:bodyPr wrap="square" rtlCol="0">
            <a:spAutoFit/>
          </a:bodyPr>
          <a:lstStyle/>
          <a:p>
            <a:r>
              <a:rPr lang="en-SG" sz="3200" dirty="0" smtClean="0">
                <a:latin typeface="NikoshBAN" pitchFamily="2" charset="0"/>
                <a:cs typeface="NikoshBAN" pitchFamily="2" charset="0"/>
              </a:rPr>
              <a:t> </a:t>
            </a:r>
            <a:endParaRPr lang="en-SG" sz="3200" dirty="0" smtClean="0">
              <a:latin typeface="NikoshBAN" pitchFamily="2" charset="0"/>
              <a:cs typeface="NikoshBAN" pitchFamily="2" charset="0"/>
            </a:endParaRPr>
          </a:p>
          <a:p>
            <a:endParaRPr lang="en-US" sz="32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3609594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1143000"/>
            <a:ext cx="8763000" cy="5435268"/>
          </a:xfrm>
          <a:prstGeom prst="rect">
            <a:avLst/>
          </a:prstGeom>
        </p:spPr>
      </p:pic>
      <p:sp>
        <p:nvSpPr>
          <p:cNvPr id="2" name="Rectangle 1"/>
          <p:cNvSpPr/>
          <p:nvPr/>
        </p:nvSpPr>
        <p:spPr>
          <a:xfrm>
            <a:off x="228601" y="76200"/>
            <a:ext cx="8763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b="1" kern="0"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 </a:t>
            </a:r>
            <a:r>
              <a:rPr lang="en-US" sz="6000" dirty="0" err="1" smtClean="0">
                <a:latin typeface="SutonnyMJ" pitchFamily="2" charset="0"/>
              </a:rPr>
              <a:t>e¨vsK</a:t>
            </a:r>
            <a:r>
              <a:rPr lang="en-US" sz="6000" dirty="0" smtClean="0">
                <a:latin typeface="SutonnyMJ" pitchFamily="2" charset="0"/>
              </a:rPr>
              <a:t> </a:t>
            </a:r>
            <a:r>
              <a:rPr lang="en-US" sz="6000" dirty="0" err="1" smtClean="0">
                <a:latin typeface="SutonnyMJ" pitchFamily="2" charset="0"/>
              </a:rPr>
              <a:t>mgš^q</a:t>
            </a:r>
            <a:r>
              <a:rPr lang="en-US" sz="6000" dirty="0" smtClean="0">
                <a:latin typeface="SutonnyMJ" pitchFamily="2" charset="0"/>
              </a:rPr>
              <a:t> </a:t>
            </a:r>
            <a:r>
              <a:rPr lang="en-US" sz="6000" dirty="0" err="1" smtClean="0">
                <a:latin typeface="SutonnyMJ" pitchFamily="2" charset="0"/>
              </a:rPr>
              <a:t>weeibx</a:t>
            </a:r>
            <a:endParaRPr lang="en-US" sz="6000" dirty="0">
              <a:latin typeface="SutonnyMJ" pitchFamily="2" charset="0"/>
            </a:endParaRPr>
          </a:p>
        </p:txBody>
      </p:sp>
    </p:spTree>
    <p:extLst>
      <p:ext uri="{BB962C8B-B14F-4D97-AF65-F5344CB8AC3E}">
        <p14:creationId xmlns:p14="http://schemas.microsoft.com/office/powerpoint/2010/main" val="19323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28600"/>
            <a:ext cx="7924799" cy="6332185"/>
          </a:xfrm>
        </p:spPr>
      </p:pic>
      <p:sp>
        <p:nvSpPr>
          <p:cNvPr id="2" name="TextBox 1"/>
          <p:cNvSpPr txBox="1"/>
          <p:nvPr/>
        </p:nvSpPr>
        <p:spPr>
          <a:xfrm>
            <a:off x="914400" y="2209800"/>
            <a:ext cx="1676400" cy="1077218"/>
          </a:xfrm>
          <a:prstGeom prst="rect">
            <a:avLst/>
          </a:prstGeom>
          <a:noFill/>
        </p:spPr>
        <p:txBody>
          <a:bodyPr wrap="square" rtlCol="0">
            <a:spAutoFit/>
          </a:bodyPr>
          <a:lstStyle/>
          <a:p>
            <a:r>
              <a:rPr lang="en-SG" sz="3200" dirty="0" smtClean="0">
                <a:latin typeface="NikoshBAN" pitchFamily="2" charset="0"/>
                <a:cs typeface="NikoshBAN" pitchFamily="2" charset="0"/>
              </a:rPr>
              <a:t>Cash book</a:t>
            </a:r>
            <a:endParaRPr lang="en-US" sz="3200" dirty="0">
              <a:latin typeface="NikoshBAN" pitchFamily="2" charset="0"/>
              <a:cs typeface="NikoshBAN" pitchFamily="2" charset="0"/>
            </a:endParaRPr>
          </a:p>
        </p:txBody>
      </p:sp>
      <p:cxnSp>
        <p:nvCxnSpPr>
          <p:cNvPr id="4" name="Straight Connector 3"/>
          <p:cNvCxnSpPr/>
          <p:nvPr/>
        </p:nvCxnSpPr>
        <p:spPr>
          <a:xfrm>
            <a:off x="-1066800" y="914400"/>
            <a:ext cx="76200" cy="76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01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230172" y="1219200"/>
            <a:ext cx="4379929" cy="5486400"/>
          </a:xfrm>
          <a:prstGeom prst="homePlate">
            <a:avLst>
              <a:gd name="adj" fmla="val 38728"/>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bn-IN" sz="6000" dirty="0">
                <a:solidFill>
                  <a:schemeClr val="bg1"/>
                </a:solidFill>
                <a:latin typeface="NikoshBAN" pitchFamily="2" charset="0"/>
                <a:cs typeface="NikoshBAN" pitchFamily="2" charset="0"/>
              </a:rPr>
              <a:t>একাদশ-দ্বাদশ শ্রেণি</a:t>
            </a:r>
          </a:p>
          <a:p>
            <a:pPr algn="ctr"/>
            <a:r>
              <a:rPr lang="bn-IN" sz="4800" dirty="0">
                <a:solidFill>
                  <a:srgbClr val="C00000"/>
                </a:solidFill>
                <a:latin typeface="NikoshBAN" pitchFamily="2" charset="0"/>
                <a:cs typeface="NikoshBAN" pitchFamily="2" charset="0"/>
              </a:rPr>
              <a:t>হিসাববিজ্ঞান </a:t>
            </a:r>
            <a:endParaRPr lang="en-US" sz="4800" dirty="0">
              <a:solidFill>
                <a:srgbClr val="C00000"/>
              </a:solidFill>
              <a:latin typeface="NikoshBAN" pitchFamily="2" charset="0"/>
              <a:cs typeface="NikoshBAN" pitchFamily="2" charset="0"/>
            </a:endParaRPr>
          </a:p>
        </p:txBody>
      </p:sp>
      <p:grpSp>
        <p:nvGrpSpPr>
          <p:cNvPr id="3" name="Group 2">
            <a:extLst>
              <a:ext uri="{FF2B5EF4-FFF2-40B4-BE49-F238E27FC236}">
                <a16:creationId xmlns="" xmlns:a16="http://schemas.microsoft.com/office/drawing/2014/main" id="{531FE7F7-CBFD-49E9-951E-2D4819606F9D}"/>
              </a:ext>
            </a:extLst>
          </p:cNvPr>
          <p:cNvGrpSpPr/>
          <p:nvPr/>
        </p:nvGrpSpPr>
        <p:grpSpPr>
          <a:xfrm>
            <a:off x="4610101" y="1295400"/>
            <a:ext cx="4364429" cy="5410200"/>
            <a:chOff x="4783530" y="2182969"/>
            <a:chExt cx="4191000" cy="3505200"/>
          </a:xfrm>
        </p:grpSpPr>
        <p:sp>
          <p:nvSpPr>
            <p:cNvPr id="6" name="Frame 5"/>
            <p:cNvSpPr/>
            <p:nvPr/>
          </p:nvSpPr>
          <p:spPr>
            <a:xfrm>
              <a:off x="4783530" y="2182969"/>
              <a:ext cx="4191000" cy="3505200"/>
            </a:xfrm>
            <a:prstGeom prst="frame">
              <a:avLst>
                <a:gd name="adj1" fmla="val 5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70200"/>
            <a:stretch/>
          </p:blipFill>
          <p:spPr>
            <a:xfrm>
              <a:off x="5039631" y="3871911"/>
              <a:ext cx="3731774" cy="1720204"/>
            </a:xfrm>
            <a:prstGeom prst="rect">
              <a:avLst/>
            </a:prstGeom>
          </p:spPr>
        </p:pic>
      </p:grpSp>
      <p:sp>
        <p:nvSpPr>
          <p:cNvPr id="10" name="Rectangle 9"/>
          <p:cNvSpPr/>
          <p:nvPr/>
        </p:nvSpPr>
        <p:spPr>
          <a:xfrm>
            <a:off x="228601" y="152400"/>
            <a:ext cx="8763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b="1" kern="0" dirty="0" err="1" smtClean="0">
                <a:solidFill>
                  <a:srgbClr val="FF0000"/>
                </a:solidFill>
                <a:effectLst>
                  <a:outerShdw blurRad="38100" dist="38100" dir="2700000" algn="tl">
                    <a:srgbClr val="000000">
                      <a:alpha val="43137"/>
                    </a:srgbClr>
                  </a:outerShdw>
                </a:effectLst>
                <a:latin typeface="SutonnyMJ" pitchFamily="2" charset="0"/>
                <a:cs typeface="SutonnyMJ" pitchFamily="2" charset="0"/>
              </a:rPr>
              <a:t>cvV</a:t>
            </a:r>
            <a:r>
              <a:rPr lang="en-US" sz="6000" b="1" kern="0"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 </a:t>
            </a:r>
            <a:r>
              <a:rPr lang="en-US" sz="6000" b="1" kern="0" dirty="0" err="1" smtClean="0">
                <a:solidFill>
                  <a:srgbClr val="FF0000"/>
                </a:solidFill>
                <a:effectLst>
                  <a:outerShdw blurRad="38100" dist="38100" dir="2700000" algn="tl">
                    <a:srgbClr val="000000">
                      <a:alpha val="43137"/>
                    </a:srgbClr>
                  </a:outerShdw>
                </a:effectLst>
                <a:latin typeface="SutonnyMJ" pitchFamily="2" charset="0"/>
                <a:cs typeface="SutonnyMJ" pitchFamily="2" charset="0"/>
              </a:rPr>
              <a:t>cwiwPwZ</a:t>
            </a:r>
            <a:endParaRPr lang="en-US" sz="6000" dirty="0">
              <a:latin typeface="SutonnyMJ" pitchFamily="2" charset="0"/>
            </a:endParaRPr>
          </a:p>
        </p:txBody>
      </p:sp>
      <p:sp>
        <p:nvSpPr>
          <p:cNvPr id="11" name="Rectangle 10"/>
          <p:cNvSpPr/>
          <p:nvPr/>
        </p:nvSpPr>
        <p:spPr>
          <a:xfrm>
            <a:off x="4876800" y="1600200"/>
            <a:ext cx="3810000" cy="2123658"/>
          </a:xfrm>
          <a:prstGeom prst="rect">
            <a:avLst/>
          </a:prstGeom>
        </p:spPr>
        <p:txBody>
          <a:bodyPr wrap="square">
            <a:spAutoFit/>
          </a:bodyPr>
          <a:lstStyle/>
          <a:p>
            <a:r>
              <a:rPr lang="en-US" sz="6600" dirty="0" err="1">
                <a:latin typeface="SutonnyMJ" pitchFamily="2" charset="0"/>
              </a:rPr>
              <a:t>e¨vsK</a:t>
            </a:r>
            <a:r>
              <a:rPr lang="en-US" sz="6600" dirty="0">
                <a:latin typeface="SutonnyMJ" pitchFamily="2" charset="0"/>
              </a:rPr>
              <a:t> </a:t>
            </a:r>
            <a:r>
              <a:rPr lang="en-US" sz="6600" dirty="0" err="1">
                <a:latin typeface="SutonnyMJ" pitchFamily="2" charset="0"/>
              </a:rPr>
              <a:t>mgš^q</a:t>
            </a:r>
            <a:r>
              <a:rPr lang="en-US" sz="6600" dirty="0">
                <a:latin typeface="SutonnyMJ" pitchFamily="2" charset="0"/>
              </a:rPr>
              <a:t> </a:t>
            </a:r>
            <a:r>
              <a:rPr lang="en-US" sz="6600" dirty="0" err="1">
                <a:latin typeface="SutonnyMJ" pitchFamily="2" charset="0"/>
              </a:rPr>
              <a:t>weeibx</a:t>
            </a:r>
            <a:endParaRPr lang="en-US" sz="6600" dirty="0"/>
          </a:p>
        </p:txBody>
      </p:sp>
    </p:spTree>
    <p:extLst>
      <p:ext uri="{BB962C8B-B14F-4D97-AF65-F5344CB8AC3E}">
        <p14:creationId xmlns:p14="http://schemas.microsoft.com/office/powerpoint/2010/main" val="11831759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27038"/>
            <a:ext cx="3886200" cy="868362"/>
          </a:xfrm>
        </p:spPr>
        <p:style>
          <a:lnRef idx="3">
            <a:schemeClr val="lt1"/>
          </a:lnRef>
          <a:fillRef idx="1">
            <a:schemeClr val="dk1"/>
          </a:fillRef>
          <a:effectRef idx="1">
            <a:schemeClr val="dk1"/>
          </a:effectRef>
          <a:fontRef idx="minor">
            <a:schemeClr val="lt1"/>
          </a:fontRef>
        </p:style>
        <p:txBody>
          <a:bodyPr>
            <a:normAutofit/>
          </a:bodyPr>
          <a:lstStyle/>
          <a:p>
            <a:pPr algn="ctr"/>
            <a:r>
              <a:rPr lang="bn-IN" sz="3600" dirty="0">
                <a:latin typeface="NikoshBAN" pitchFamily="2" charset="0"/>
                <a:cs typeface="NikoshBAN" pitchFamily="2" charset="0"/>
              </a:rPr>
              <a:t>শিখনফল</a:t>
            </a:r>
            <a:endParaRPr lang="en-US" sz="3600" dirty="0">
              <a:latin typeface="NikoshBAN" pitchFamily="2" charset="0"/>
              <a:cs typeface="NikoshBAN" pitchFamily="2" charset="0"/>
            </a:endParaRPr>
          </a:p>
        </p:txBody>
      </p:sp>
      <p:graphicFrame>
        <p:nvGraphicFramePr>
          <p:cNvPr id="5" name="Diagram 4"/>
          <p:cNvGraphicFramePr/>
          <p:nvPr>
            <p:extLst>
              <p:ext uri="{D42A27DB-BD31-4B8C-83A1-F6EECF244321}">
                <p14:modId xmlns:p14="http://schemas.microsoft.com/office/powerpoint/2010/main" val="2201031545"/>
              </p:ext>
            </p:extLst>
          </p:nvPr>
        </p:nvGraphicFramePr>
        <p:xfrm>
          <a:off x="304800" y="1701800"/>
          <a:ext cx="8686800" cy="370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772018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828800"/>
          </a:xfrm>
        </p:spPr>
        <p:style>
          <a:lnRef idx="3">
            <a:schemeClr val="lt1"/>
          </a:lnRef>
          <a:fillRef idx="1">
            <a:schemeClr val="dk1"/>
          </a:fillRef>
          <a:effectRef idx="1">
            <a:schemeClr val="dk1"/>
          </a:effectRef>
          <a:fontRef idx="minor">
            <a:schemeClr val="lt1"/>
          </a:fontRef>
        </p:style>
        <p:txBody>
          <a:bodyPr>
            <a:normAutofit/>
          </a:bodyPr>
          <a:lstStyle/>
          <a:p>
            <a:pPr lvl="0"/>
            <a:r>
              <a:rPr lang="bn-IN" sz="4400" dirty="0">
                <a:solidFill>
                  <a:srgbClr val="FF0000"/>
                </a:solidFill>
                <a:latin typeface="NikoshBAN" pitchFamily="2" charset="0"/>
                <a:cs typeface="NikoshBAN" pitchFamily="2" charset="0"/>
              </a:rPr>
              <a:t>ব্যাংক সমন্বয় বিবরণীর সংজ্ঞা </a:t>
            </a:r>
            <a:endParaRPr lang="en-US" sz="4400" b="1" dirty="0">
              <a:solidFill>
                <a:srgbClr val="FF0000"/>
              </a:solidFill>
              <a:latin typeface="NikoshBAN" pitchFamily="2" charset="0"/>
              <a:cs typeface="NikoshBAN" pitchFamily="2" charset="0"/>
            </a:endParaRPr>
          </a:p>
        </p:txBody>
      </p:sp>
      <p:graphicFrame>
        <p:nvGraphicFramePr>
          <p:cNvPr id="5" name="Diagram 4"/>
          <p:cNvGraphicFramePr/>
          <p:nvPr>
            <p:extLst>
              <p:ext uri="{D42A27DB-BD31-4B8C-83A1-F6EECF244321}">
                <p14:modId xmlns:p14="http://schemas.microsoft.com/office/powerpoint/2010/main" val="1525878822"/>
              </p:ext>
            </p:extLst>
          </p:nvPr>
        </p:nvGraphicFramePr>
        <p:xfrm>
          <a:off x="76200" y="2590800"/>
          <a:ext cx="88392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6869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887162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IN" sz="2800" dirty="0">
                <a:solidFill>
                  <a:schemeClr val="accent5">
                    <a:lumMod val="75000"/>
                  </a:schemeClr>
                </a:solidFill>
                <a:latin typeface="NikoshBAN" pitchFamily="2" charset="0"/>
                <a:cs typeface="NikoshBAN" pitchFamily="2" charset="0"/>
              </a:rPr>
              <a:t>নগদান বহির ব্যাংক জমা ও ব্যাংক বিবরণীর ব্যাংক জমার গরমিলের কারণসমূহঃ</a:t>
            </a:r>
            <a:endParaRPr lang="en-US" sz="1400" dirty="0">
              <a:solidFill>
                <a:schemeClr val="accent5">
                  <a:lumMod val="75000"/>
                </a:schemeClr>
              </a:solidFill>
              <a:latin typeface="NikoshBAN" pitchFamily="2" charset="0"/>
              <a:cs typeface="NikoshBAN" pitchFamily="2" charset="0"/>
            </a:endParaRPr>
          </a:p>
          <a:p>
            <a:pPr algn="ctr"/>
            <a:endParaRPr lang="en-US" dirty="0"/>
          </a:p>
        </p:txBody>
      </p:sp>
      <p:sp>
        <p:nvSpPr>
          <p:cNvPr id="5" name="Rectangle 4"/>
          <p:cNvSpPr/>
          <p:nvPr/>
        </p:nvSpPr>
        <p:spPr>
          <a:xfrm>
            <a:off x="218061" y="1371600"/>
            <a:ext cx="8773539" cy="54102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US" sz="2800" dirty="0" smtClean="0">
                <a:solidFill>
                  <a:schemeClr val="bg1"/>
                </a:solidFill>
                <a:latin typeface="SutonnyMJ" pitchFamily="2" charset="0"/>
              </a:rPr>
              <a:t>1.</a:t>
            </a:r>
            <a:r>
              <a:rPr lang="bn-IN" sz="2800" dirty="0" smtClean="0">
                <a:solidFill>
                  <a:schemeClr val="bg1"/>
                </a:solidFill>
              </a:rPr>
              <a:t>জমাকৃত </a:t>
            </a:r>
            <a:r>
              <a:rPr lang="bn-IN" sz="2800" dirty="0">
                <a:solidFill>
                  <a:schemeClr val="bg1"/>
                </a:solidFill>
              </a:rPr>
              <a:t>চেক যা ব্যাংকে আদায় বা জমা </a:t>
            </a:r>
            <a:r>
              <a:rPr lang="bn-IN" sz="2800" dirty="0" smtClean="0">
                <a:solidFill>
                  <a:schemeClr val="bg1"/>
                </a:solidFill>
              </a:rPr>
              <a:t>হয়নিইস্যুকৃত চেক </a:t>
            </a:r>
            <a:r>
              <a:rPr lang="bn-IN" sz="2800" dirty="0">
                <a:solidFill>
                  <a:schemeClr val="bg1"/>
                </a:solidFill>
              </a:rPr>
              <a:t>যা ব্যাংকে উপস্থাপিত হয়নি</a:t>
            </a:r>
            <a:endParaRPr lang="en-US" sz="2800" dirty="0">
              <a:solidFill>
                <a:schemeClr val="bg1"/>
              </a:solidFill>
            </a:endParaRPr>
          </a:p>
          <a:p>
            <a:r>
              <a:rPr lang="en-US" sz="2800" dirty="0" smtClean="0">
                <a:solidFill>
                  <a:srgbClr val="C00000"/>
                </a:solidFill>
                <a:latin typeface="SutonnyMJ" pitchFamily="2" charset="0"/>
              </a:rPr>
              <a:t>2.</a:t>
            </a:r>
            <a:r>
              <a:rPr lang="bn-IN" sz="2800" dirty="0" smtClean="0">
                <a:solidFill>
                  <a:srgbClr val="C00000"/>
                </a:solidFill>
              </a:rPr>
              <a:t>সরাসরি </a:t>
            </a:r>
            <a:r>
              <a:rPr lang="bn-IN" sz="2800" dirty="0">
                <a:solidFill>
                  <a:srgbClr val="C00000"/>
                </a:solidFill>
              </a:rPr>
              <a:t>ব্যাংকে </a:t>
            </a:r>
            <a:r>
              <a:rPr lang="en-US" sz="2800" dirty="0" err="1">
                <a:solidFill>
                  <a:srgbClr val="C00000"/>
                </a:solidFill>
              </a:rPr>
              <a:t>জমা</a:t>
            </a:r>
            <a:r>
              <a:rPr lang="en-US" sz="2800" dirty="0">
                <a:solidFill>
                  <a:srgbClr val="C00000"/>
                </a:solidFill>
              </a:rPr>
              <a:t> </a:t>
            </a:r>
            <a:r>
              <a:rPr lang="en-US" sz="2800" dirty="0" err="1">
                <a:solidFill>
                  <a:srgbClr val="C00000"/>
                </a:solidFill>
              </a:rPr>
              <a:t>বা</a:t>
            </a:r>
            <a:r>
              <a:rPr lang="en-US" sz="2800" dirty="0">
                <a:solidFill>
                  <a:srgbClr val="C00000"/>
                </a:solidFill>
              </a:rPr>
              <a:t> </a:t>
            </a:r>
            <a:r>
              <a:rPr lang="en-US" sz="2800" dirty="0" err="1">
                <a:solidFill>
                  <a:srgbClr val="C00000"/>
                </a:solidFill>
              </a:rPr>
              <a:t>ব্যাংক</a:t>
            </a:r>
            <a:r>
              <a:rPr lang="en-US" sz="2800" dirty="0">
                <a:solidFill>
                  <a:srgbClr val="C00000"/>
                </a:solidFill>
              </a:rPr>
              <a:t> </a:t>
            </a:r>
            <a:r>
              <a:rPr lang="en-US" sz="2800" dirty="0" err="1">
                <a:solidFill>
                  <a:srgbClr val="C00000"/>
                </a:solidFill>
              </a:rPr>
              <a:t>কর্তৃক</a:t>
            </a:r>
            <a:r>
              <a:rPr lang="en-US" sz="2800" dirty="0">
                <a:solidFill>
                  <a:srgbClr val="C00000"/>
                </a:solidFill>
              </a:rPr>
              <a:t> </a:t>
            </a:r>
            <a:r>
              <a:rPr lang="en-US" sz="2800" dirty="0" err="1">
                <a:solidFill>
                  <a:srgbClr val="C00000"/>
                </a:solidFill>
              </a:rPr>
              <a:t>সরাসরি</a:t>
            </a:r>
            <a:r>
              <a:rPr lang="en-US" sz="2800" dirty="0">
                <a:solidFill>
                  <a:srgbClr val="C00000"/>
                </a:solidFill>
              </a:rPr>
              <a:t> </a:t>
            </a:r>
            <a:r>
              <a:rPr lang="en-US" sz="2800" dirty="0" err="1">
                <a:solidFill>
                  <a:srgbClr val="C00000"/>
                </a:solidFill>
              </a:rPr>
              <a:t>আদায়</a:t>
            </a:r>
            <a:endParaRPr lang="en-US" sz="2800" dirty="0">
              <a:solidFill>
                <a:srgbClr val="C00000"/>
              </a:solidFill>
            </a:endParaRPr>
          </a:p>
          <a:p>
            <a:r>
              <a:rPr lang="en-US" sz="2800" dirty="0" err="1">
                <a:solidFill>
                  <a:srgbClr val="C00000"/>
                </a:solidFill>
              </a:rPr>
              <a:t>ব্যাংক</a:t>
            </a:r>
            <a:r>
              <a:rPr lang="en-US" sz="2800" dirty="0">
                <a:solidFill>
                  <a:srgbClr val="C00000"/>
                </a:solidFill>
              </a:rPr>
              <a:t> </a:t>
            </a:r>
            <a:r>
              <a:rPr lang="en-US" sz="2800" dirty="0" err="1">
                <a:solidFill>
                  <a:srgbClr val="C00000"/>
                </a:solidFill>
              </a:rPr>
              <a:t>কর্তৃক</a:t>
            </a:r>
            <a:r>
              <a:rPr lang="en-US" sz="2800" dirty="0">
                <a:solidFill>
                  <a:srgbClr val="C00000"/>
                </a:solidFill>
              </a:rPr>
              <a:t> </a:t>
            </a:r>
            <a:r>
              <a:rPr lang="en-US" sz="2800" dirty="0" err="1">
                <a:solidFill>
                  <a:srgbClr val="C00000"/>
                </a:solidFill>
              </a:rPr>
              <a:t>সরাসরি</a:t>
            </a:r>
            <a:r>
              <a:rPr lang="en-US" sz="2800" dirty="0">
                <a:solidFill>
                  <a:srgbClr val="C00000"/>
                </a:solidFill>
              </a:rPr>
              <a:t> </a:t>
            </a:r>
            <a:r>
              <a:rPr lang="en-US" sz="2800" dirty="0" err="1">
                <a:solidFill>
                  <a:srgbClr val="C00000"/>
                </a:solidFill>
              </a:rPr>
              <a:t>পরিশোধ</a:t>
            </a:r>
            <a:r>
              <a:rPr lang="en-US" sz="2800" dirty="0">
                <a:solidFill>
                  <a:srgbClr val="C00000"/>
                </a:solidFill>
              </a:rPr>
              <a:t> </a:t>
            </a:r>
          </a:p>
          <a:p>
            <a:r>
              <a:rPr lang="en-US" sz="2800" dirty="0" smtClean="0">
                <a:solidFill>
                  <a:srgbClr val="FF0000"/>
                </a:solidFill>
                <a:latin typeface="SutonnyMJ" pitchFamily="2" charset="0"/>
              </a:rPr>
              <a:t>3.</a:t>
            </a:r>
            <a:r>
              <a:rPr lang="en-US" sz="2800" dirty="0" smtClean="0">
                <a:solidFill>
                  <a:srgbClr val="FF0000"/>
                </a:solidFill>
              </a:rPr>
              <a:t>ব্যাংক </a:t>
            </a:r>
            <a:r>
              <a:rPr lang="en-US" sz="2800" dirty="0" err="1">
                <a:solidFill>
                  <a:srgbClr val="FF0000"/>
                </a:solidFill>
              </a:rPr>
              <a:t>কর্তৃক</a:t>
            </a:r>
            <a:r>
              <a:rPr lang="en-US" sz="2800" dirty="0">
                <a:solidFill>
                  <a:srgbClr val="FF0000"/>
                </a:solidFill>
              </a:rPr>
              <a:t> </a:t>
            </a:r>
            <a:r>
              <a:rPr lang="en-US" sz="2800" dirty="0" err="1">
                <a:solidFill>
                  <a:srgbClr val="FF0000"/>
                </a:solidFill>
              </a:rPr>
              <a:t>চার্জ</a:t>
            </a:r>
            <a:r>
              <a:rPr lang="en-US" sz="2800" dirty="0">
                <a:solidFill>
                  <a:srgbClr val="FF0000"/>
                </a:solidFill>
              </a:rPr>
              <a:t> </a:t>
            </a:r>
            <a:r>
              <a:rPr lang="en-US" sz="2800" dirty="0" err="1">
                <a:solidFill>
                  <a:srgbClr val="FF0000"/>
                </a:solidFill>
              </a:rPr>
              <a:t>বা</a:t>
            </a:r>
            <a:r>
              <a:rPr lang="en-US" sz="2800" dirty="0">
                <a:solidFill>
                  <a:srgbClr val="FF0000"/>
                </a:solidFill>
              </a:rPr>
              <a:t> </a:t>
            </a:r>
            <a:r>
              <a:rPr lang="en-US" sz="2800" dirty="0" err="1">
                <a:solidFill>
                  <a:srgbClr val="FF0000"/>
                </a:solidFill>
              </a:rPr>
              <a:t>জমাতিরক্তের</a:t>
            </a:r>
            <a:r>
              <a:rPr lang="en-US" sz="2800" dirty="0">
                <a:solidFill>
                  <a:srgbClr val="FF0000"/>
                </a:solidFill>
              </a:rPr>
              <a:t> </a:t>
            </a:r>
            <a:r>
              <a:rPr lang="en-US" sz="2800" dirty="0" err="1">
                <a:solidFill>
                  <a:srgbClr val="FF0000"/>
                </a:solidFill>
              </a:rPr>
              <a:t>সুদ</a:t>
            </a:r>
            <a:r>
              <a:rPr lang="bn-IN" sz="2800" dirty="0">
                <a:solidFill>
                  <a:srgbClr val="FF0000"/>
                </a:solidFill>
              </a:rPr>
              <a:t> </a:t>
            </a:r>
            <a:r>
              <a:rPr lang="en-US" sz="2800" dirty="0" err="1" smtClean="0">
                <a:solidFill>
                  <a:srgbClr val="FF0000"/>
                </a:solidFill>
              </a:rPr>
              <a:t>ধার্য</a:t>
            </a:r>
            <a:endParaRPr lang="en-US" sz="2800" dirty="0">
              <a:solidFill>
                <a:srgbClr val="FF0000"/>
              </a:solidFill>
            </a:endParaRPr>
          </a:p>
          <a:p>
            <a:r>
              <a:rPr lang="en-US" sz="2800" dirty="0" smtClean="0">
                <a:solidFill>
                  <a:srgbClr val="002060"/>
                </a:solidFill>
                <a:latin typeface="SutonnyMJ" pitchFamily="2" charset="0"/>
              </a:rPr>
              <a:t>4.</a:t>
            </a:r>
            <a:r>
              <a:rPr lang="en-US" sz="2800" dirty="0" smtClean="0">
                <a:solidFill>
                  <a:srgbClr val="002060"/>
                </a:solidFill>
              </a:rPr>
              <a:t>ব্যাংক </a:t>
            </a:r>
            <a:r>
              <a:rPr lang="en-US" sz="2800" dirty="0" err="1">
                <a:solidFill>
                  <a:srgbClr val="002060"/>
                </a:solidFill>
              </a:rPr>
              <a:t>কর্তৃক</a:t>
            </a:r>
            <a:r>
              <a:rPr lang="en-US" sz="2800" dirty="0">
                <a:solidFill>
                  <a:srgbClr val="002060"/>
                </a:solidFill>
              </a:rPr>
              <a:t> </a:t>
            </a:r>
            <a:r>
              <a:rPr lang="en-US" sz="2800" dirty="0" err="1">
                <a:solidFill>
                  <a:srgbClr val="002060"/>
                </a:solidFill>
              </a:rPr>
              <a:t>সুদ</a:t>
            </a:r>
            <a:r>
              <a:rPr lang="bn-IN" sz="2800" dirty="0">
                <a:solidFill>
                  <a:srgbClr val="002060"/>
                </a:solidFill>
              </a:rPr>
              <a:t> </a:t>
            </a:r>
            <a:r>
              <a:rPr lang="bn-IN" sz="2800" dirty="0" smtClean="0">
                <a:solidFill>
                  <a:srgbClr val="002060"/>
                </a:solidFill>
              </a:rPr>
              <a:t>মঞ্জুর</a:t>
            </a:r>
            <a:r>
              <a:rPr lang="en-US" sz="2800" dirty="0">
                <a:solidFill>
                  <a:srgbClr val="002060"/>
                </a:solidFill>
              </a:rPr>
              <a:t> </a:t>
            </a:r>
            <a:r>
              <a:rPr lang="bn-IN" sz="2800" dirty="0" smtClean="0">
                <a:solidFill>
                  <a:srgbClr val="002060"/>
                </a:solidFill>
              </a:rPr>
              <a:t>বিলের </a:t>
            </a:r>
            <a:r>
              <a:rPr lang="bn-IN" sz="2800" dirty="0">
                <a:solidFill>
                  <a:srgbClr val="002060"/>
                </a:solidFill>
              </a:rPr>
              <a:t>বাট্টাকরণ এবং চেক বা বিলের প্রত্যাখ্যান </a:t>
            </a:r>
            <a:endParaRPr lang="en-US" sz="2800" dirty="0">
              <a:solidFill>
                <a:srgbClr val="002060"/>
              </a:solidFill>
            </a:endParaRPr>
          </a:p>
          <a:p>
            <a:r>
              <a:rPr lang="en-US" sz="2800" dirty="0" smtClean="0">
                <a:latin typeface="SutonnyMJ" pitchFamily="2" charset="0"/>
              </a:rPr>
              <a:t>5.</a:t>
            </a:r>
            <a:r>
              <a:rPr lang="bn-IN" sz="2800" dirty="0" smtClean="0"/>
              <a:t>ডেবিট </a:t>
            </a:r>
            <a:r>
              <a:rPr lang="bn-IN" sz="2800" dirty="0"/>
              <a:t>মেমোরেন্ডাম এবং ক্রেডিট মেমোরেন্ডাম</a:t>
            </a:r>
            <a:endParaRPr lang="en-US" sz="2800" dirty="0"/>
          </a:p>
          <a:p>
            <a:r>
              <a:rPr lang="bn-IN" sz="2800" dirty="0"/>
              <a:t>আমানতকারী বা ব্যাংকের ভুল</a:t>
            </a:r>
            <a:endParaRPr lang="en-US" sz="2800" dirty="0"/>
          </a:p>
        </p:txBody>
      </p:sp>
    </p:spTree>
    <p:extLst>
      <p:ext uri="{BB962C8B-B14F-4D97-AF65-F5344CB8AC3E}">
        <p14:creationId xmlns:p14="http://schemas.microsoft.com/office/powerpoint/2010/main" val="2924183808"/>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381000" y="76200"/>
            <a:ext cx="8153400" cy="1219200"/>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bn-IN" sz="3600" dirty="0">
                <a:solidFill>
                  <a:srgbClr val="FF0000"/>
                </a:solidFill>
                <a:latin typeface="NikoshBAN" pitchFamily="2" charset="0"/>
                <a:cs typeface="NikoshBAN" pitchFamily="2" charset="0"/>
              </a:rPr>
              <a:t>ব্যাংক সমন্বয় বিবরণী প্রস্তুতের সংক্ষিপ্ত </a:t>
            </a:r>
            <a:r>
              <a:rPr lang="en-US" sz="3600" dirty="0">
                <a:solidFill>
                  <a:srgbClr val="FF0000"/>
                </a:solidFill>
                <a:latin typeface="NikoshBAN" pitchFamily="2" charset="0"/>
                <a:cs typeface="NikoshBAN" pitchFamily="2" charset="0"/>
              </a:rPr>
              <a:t>ছ</a:t>
            </a:r>
            <a:r>
              <a:rPr lang="bn-IN" sz="3600" dirty="0" smtClean="0">
                <a:solidFill>
                  <a:srgbClr val="FF0000"/>
                </a:solidFill>
                <a:latin typeface="NikoshBAN" pitchFamily="2" charset="0"/>
                <a:cs typeface="NikoshBAN" pitchFamily="2" charset="0"/>
              </a:rPr>
              <a:t>ক</a:t>
            </a:r>
            <a:endParaRPr lang="en-US" sz="3600" dirty="0">
              <a:solidFill>
                <a:srgbClr val="FF0000"/>
              </a:solidFill>
              <a:latin typeface="NikoshBAN" pitchFamily="2" charset="0"/>
              <a:cs typeface="NikoshBAN"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0248339"/>
              </p:ext>
            </p:extLst>
          </p:nvPr>
        </p:nvGraphicFramePr>
        <p:xfrm>
          <a:off x="457200" y="1524000"/>
          <a:ext cx="8229600" cy="4572000"/>
        </p:xfrm>
        <a:graphic>
          <a:graphicData uri="http://schemas.openxmlformats.org/drawingml/2006/table">
            <a:tbl>
              <a:tblPr firstRow="1" bandRow="1">
                <a:tableStyleId>{21E4AEA4-8DFA-4A89-87EB-49C32662AFE0}</a:tableStyleId>
              </a:tblPr>
              <a:tblGrid>
                <a:gridCol w="5581816">
                  <a:extLst>
                    <a:ext uri="{9D8B030D-6E8A-4147-A177-3AD203B41FA5}">
                      <a16:colId xmlns:a16="http://schemas.microsoft.com/office/drawing/2014/main" xmlns="" val="20000"/>
                    </a:ext>
                  </a:extLst>
                </a:gridCol>
                <a:gridCol w="1359673">
                  <a:extLst>
                    <a:ext uri="{9D8B030D-6E8A-4147-A177-3AD203B41FA5}">
                      <a16:colId xmlns:a16="http://schemas.microsoft.com/office/drawing/2014/main" xmlns="" val="20001"/>
                    </a:ext>
                  </a:extLst>
                </a:gridCol>
                <a:gridCol w="1288111">
                  <a:extLst>
                    <a:ext uri="{9D8B030D-6E8A-4147-A177-3AD203B41FA5}">
                      <a16:colId xmlns:a16="http://schemas.microsoft.com/office/drawing/2014/main" xmlns="" val="20002"/>
                    </a:ext>
                  </a:extLst>
                </a:gridCol>
              </a:tblGrid>
              <a:tr h="375644">
                <a:tc>
                  <a:txBody>
                    <a:bodyPr/>
                    <a:lstStyle/>
                    <a:p>
                      <a:pPr algn="ctr"/>
                      <a:r>
                        <a:rPr lang="bn-IN" sz="2000" dirty="0">
                          <a:latin typeface="NikoshBAN" pitchFamily="2" charset="0"/>
                          <a:cs typeface="NikoshBAN" pitchFamily="2" charset="0"/>
                        </a:rPr>
                        <a:t>বিবরণ</a:t>
                      </a:r>
                      <a:endParaRPr lang="en-US" sz="2000" dirty="0">
                        <a:latin typeface="NikoshBAN" pitchFamily="2" charset="0"/>
                        <a:cs typeface="NikoshBAN" pitchFamily="2" charset="0"/>
                      </a:endParaRPr>
                    </a:p>
                  </a:txBody>
                  <a:tcPr/>
                </a:tc>
                <a:tc>
                  <a:txBody>
                    <a:bodyPr/>
                    <a:lstStyle/>
                    <a:p>
                      <a:pPr algn="r"/>
                      <a:r>
                        <a:rPr lang="bn-IN" sz="2000" dirty="0">
                          <a:latin typeface="NikoshBAN" pitchFamily="2" charset="0"/>
                          <a:cs typeface="NikoshBAN" pitchFamily="2" charset="0"/>
                        </a:rPr>
                        <a:t>টাকা</a:t>
                      </a:r>
                      <a:endParaRPr lang="en-US" sz="2000" dirty="0">
                        <a:latin typeface="NikoshBAN" pitchFamily="2" charset="0"/>
                        <a:cs typeface="NikoshBAN" pitchFamily="2" charset="0"/>
                      </a:endParaRPr>
                    </a:p>
                  </a:txBody>
                  <a:tcPr/>
                </a:tc>
                <a:tc>
                  <a:txBody>
                    <a:bodyPr/>
                    <a:lstStyle/>
                    <a:p>
                      <a:pPr algn="r"/>
                      <a:r>
                        <a:rPr lang="bn-IN" sz="2000" dirty="0">
                          <a:latin typeface="NikoshBAN" pitchFamily="2" charset="0"/>
                          <a:cs typeface="NikoshBAN" pitchFamily="2" charset="0"/>
                        </a:rPr>
                        <a:t>টাকা</a:t>
                      </a:r>
                      <a:endParaRPr lang="en-US" sz="2000" dirty="0">
                        <a:latin typeface="NikoshBAN" pitchFamily="2" charset="0"/>
                        <a:cs typeface="NikoshBAN" pitchFamily="2" charset="0"/>
                      </a:endParaRPr>
                    </a:p>
                  </a:txBody>
                  <a:tcPr/>
                </a:tc>
                <a:extLst>
                  <a:ext uri="{0D108BD9-81ED-4DB2-BD59-A6C34878D82A}">
                    <a16:rowId xmlns:a16="http://schemas.microsoft.com/office/drawing/2014/main" xmlns="" val="10000"/>
                  </a:ext>
                </a:extLst>
              </a:tr>
              <a:tr h="1820426">
                <a:tc rowSpan="5">
                  <a:txBody>
                    <a:bodyPr/>
                    <a:lstStyle/>
                    <a:p>
                      <a:r>
                        <a:rPr lang="bn-IN" sz="2000" dirty="0">
                          <a:latin typeface="NikoshBAN" pitchFamily="2" charset="0"/>
                          <a:cs typeface="NikoshBAN" pitchFamily="2" charset="0"/>
                        </a:rPr>
                        <a:t>নগদান</a:t>
                      </a:r>
                      <a:r>
                        <a:rPr lang="bn-IN" sz="2000" baseline="0" dirty="0">
                          <a:latin typeface="NikoshBAN" pitchFamily="2" charset="0"/>
                          <a:cs typeface="NikoshBAN" pitchFamily="2" charset="0"/>
                        </a:rPr>
                        <a:t> বহি অনুযায়ী ব্যাংক জমার জের </a:t>
                      </a:r>
                    </a:p>
                    <a:p>
                      <a:r>
                        <a:rPr lang="bn-IN" sz="2000" baseline="0" dirty="0">
                          <a:latin typeface="NikoshBAN" pitchFamily="2" charset="0"/>
                          <a:cs typeface="NikoshBAN" pitchFamily="2" charset="0"/>
                        </a:rPr>
                        <a:t>যোগঃ </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baseline="0" dirty="0">
                          <a:latin typeface="NikoshBAN" pitchFamily="2" charset="0"/>
                          <a:cs typeface="NikoshBAN" pitchFamily="2" charset="0"/>
                        </a:rPr>
                        <a:t>১। </a:t>
                      </a:r>
                      <a:r>
                        <a:rPr lang="bn-IN" sz="2000" dirty="0">
                          <a:latin typeface="NikoshBAN" pitchFamily="2" charset="0"/>
                          <a:cs typeface="NikoshBAN" pitchFamily="2" charset="0"/>
                        </a:rPr>
                        <a:t>ইস্যুকৃত চেক যা ব্যাংকে উপস্থাপিত হয়নি</a:t>
                      </a:r>
                      <a:endParaRPr lang="en-US" sz="2000" dirty="0">
                        <a:latin typeface="NikoshBAN" pitchFamily="2" charset="0"/>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২। </a:t>
                      </a:r>
                      <a:r>
                        <a:rPr lang="en-US" sz="2000" dirty="0" err="1">
                          <a:latin typeface="NikoshBAN" pitchFamily="2" charset="0"/>
                          <a:cs typeface="NikoshBAN" pitchFamily="2" charset="0"/>
                        </a:rPr>
                        <a:t>ব্যাংক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কর্তৃক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সরাসরি</a:t>
                      </a:r>
                      <a:r>
                        <a:rPr lang="bn-IN" sz="2000" dirty="0">
                          <a:latin typeface="NikoshBAN" pitchFamily="2" charset="0"/>
                          <a:cs typeface="NikoshBAN" pitchFamily="2" charset="0"/>
                        </a:rPr>
                        <a:t> যেকোনো</a:t>
                      </a:r>
                      <a:r>
                        <a:rPr lang="bn-IN" sz="2000" baseline="0" dirty="0">
                          <a:latin typeface="NikoshBAN" pitchFamily="2" charset="0"/>
                          <a:cs typeface="NikoshBAN" pitchFamily="2" charset="0"/>
                        </a:rPr>
                        <a:t> পাওনা</a:t>
                      </a:r>
                      <a:r>
                        <a:rPr lang="en-US" sz="2000" dirty="0">
                          <a:latin typeface="NikoshBAN" pitchFamily="2" charset="0"/>
                          <a:cs typeface="NikoshBAN" pitchFamily="2" charset="0"/>
                        </a:rPr>
                        <a:t> </a:t>
                      </a:r>
                      <a:r>
                        <a:rPr lang="en-US" sz="2000" dirty="0" err="1">
                          <a:latin typeface="NikoshBAN" pitchFamily="2" charset="0"/>
                          <a:cs typeface="NikoshBAN" pitchFamily="2" charset="0"/>
                        </a:rPr>
                        <a:t>আদায়</a:t>
                      </a:r>
                      <a:endParaRPr lang="bn-IN" sz="2000" dirty="0">
                        <a:latin typeface="NikoshBAN" pitchFamily="2" charset="0"/>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৩। দেনাদার </a:t>
                      </a:r>
                      <a:r>
                        <a:rPr lang="en-US" sz="2000" dirty="0" err="1">
                          <a:latin typeface="NikoshBAN" pitchFamily="2" charset="0"/>
                          <a:cs typeface="NikoshBAN" pitchFamily="2" charset="0"/>
                        </a:rPr>
                        <a:t>কর্তৃক</a:t>
                      </a:r>
                      <a:r>
                        <a:rPr lang="bn-IN" sz="2000" dirty="0">
                          <a:latin typeface="NikoshBAN" pitchFamily="2" charset="0"/>
                          <a:cs typeface="NikoshBAN" pitchFamily="2" charset="0"/>
                        </a:rPr>
                        <a:t> সরাসরি ব্যাংকে </a:t>
                      </a:r>
                      <a:r>
                        <a:rPr lang="en-US" sz="2000" dirty="0" err="1">
                          <a:latin typeface="NikoshBAN" pitchFamily="2" charset="0"/>
                          <a:cs typeface="NikoshBAN" pitchFamily="2" charset="0"/>
                        </a:rPr>
                        <a:t>জমা</a:t>
                      </a:r>
                      <a:r>
                        <a:rPr lang="en-US" sz="2000" dirty="0">
                          <a:latin typeface="NikoshBAN" pitchFamily="2" charset="0"/>
                          <a:cs typeface="NikoshBAN" pitchFamily="2" charset="0"/>
                        </a:rPr>
                        <a:t> </a:t>
                      </a:r>
                      <a:endParaRPr lang="bn-IN" sz="2000" dirty="0">
                        <a:latin typeface="NikoshBAN" pitchFamily="2" charset="0"/>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৪। </a:t>
                      </a:r>
                      <a:r>
                        <a:rPr lang="en-US" sz="2000" dirty="0" err="1">
                          <a:latin typeface="NikoshBAN" pitchFamily="2" charset="0"/>
                          <a:cs typeface="NikoshBAN" pitchFamily="2" charset="0"/>
                        </a:rPr>
                        <a:t>ব্যাংক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কর্তৃক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সুদ</a:t>
                      </a:r>
                      <a:r>
                        <a:rPr lang="bn-IN" sz="2000" dirty="0">
                          <a:latin typeface="NikoshBAN" pitchFamily="2" charset="0"/>
                          <a:cs typeface="NikoshBAN" pitchFamily="2" charset="0"/>
                        </a:rPr>
                        <a:t> মঞ্জুর</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বাদঃ</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১।</a:t>
                      </a:r>
                      <a:r>
                        <a:rPr lang="bn-IN" sz="2000" baseline="0" dirty="0">
                          <a:latin typeface="NikoshBAN" pitchFamily="2" charset="0"/>
                          <a:cs typeface="NikoshBAN" pitchFamily="2" charset="0"/>
                        </a:rPr>
                        <a:t> </a:t>
                      </a:r>
                      <a:r>
                        <a:rPr lang="bn-IN" sz="2000" dirty="0">
                          <a:latin typeface="NikoshBAN" pitchFamily="2" charset="0"/>
                          <a:cs typeface="NikoshBAN" pitchFamily="2" charset="0"/>
                        </a:rPr>
                        <a:t>জমাকৃত চেক যা ব্যাংকে আদায় বা জমা হয়নি</a:t>
                      </a:r>
                      <a:endParaRPr lang="en-US" sz="2000" dirty="0">
                        <a:latin typeface="NikoshBAN" pitchFamily="2" charset="0"/>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২। </a:t>
                      </a:r>
                      <a:r>
                        <a:rPr lang="en-US" sz="2000" dirty="0" err="1">
                          <a:latin typeface="NikoshBAN" pitchFamily="2" charset="0"/>
                          <a:cs typeface="NikoshBAN" pitchFamily="2" charset="0"/>
                        </a:rPr>
                        <a:t>ব্যাংক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কর্তৃক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সরাসরি</a:t>
                      </a:r>
                      <a:r>
                        <a:rPr lang="bn-IN" sz="2000" dirty="0">
                          <a:latin typeface="NikoshBAN" pitchFamily="2" charset="0"/>
                          <a:cs typeface="NikoshBAN" pitchFamily="2" charset="0"/>
                        </a:rPr>
                        <a:t> যেকোনো</a:t>
                      </a:r>
                      <a:r>
                        <a:rPr lang="bn-IN" sz="2000" baseline="0" dirty="0">
                          <a:latin typeface="NikoshBAN" pitchFamily="2" charset="0"/>
                          <a:cs typeface="NikoshBAN" pitchFamily="2" charset="0"/>
                        </a:rPr>
                        <a:t> দেনা</a:t>
                      </a:r>
                      <a:r>
                        <a:rPr lang="en-US" sz="2000" dirty="0">
                          <a:latin typeface="NikoshBAN" pitchFamily="2" charset="0"/>
                          <a:cs typeface="NikoshBAN" pitchFamily="2" charset="0"/>
                        </a:rPr>
                        <a:t> </a:t>
                      </a:r>
                      <a:r>
                        <a:rPr lang="en-US" sz="2000" dirty="0" err="1">
                          <a:latin typeface="NikoshBAN" pitchFamily="2" charset="0"/>
                          <a:cs typeface="NikoshBAN" pitchFamily="2" charset="0"/>
                        </a:rPr>
                        <a:t>পরিশোধ</a:t>
                      </a:r>
                      <a:r>
                        <a:rPr lang="en-US" sz="2000" dirty="0">
                          <a:latin typeface="NikoshBAN" pitchFamily="2" charset="0"/>
                          <a:cs typeface="NikoshBAN"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৩। </a:t>
                      </a:r>
                      <a:r>
                        <a:rPr lang="en-US" sz="2000" dirty="0" err="1">
                          <a:latin typeface="NikoshBAN" pitchFamily="2" charset="0"/>
                          <a:cs typeface="NikoshBAN" pitchFamily="2" charset="0"/>
                        </a:rPr>
                        <a:t>ব্যাংক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কর্তৃক</a:t>
                      </a:r>
                      <a:r>
                        <a:rPr lang="en-US" sz="2000" dirty="0">
                          <a:latin typeface="NikoshBAN" pitchFamily="2" charset="0"/>
                          <a:cs typeface="NikoshBAN" pitchFamily="2" charset="0"/>
                        </a:rPr>
                        <a:t> </a:t>
                      </a:r>
                      <a:r>
                        <a:rPr lang="bn-IN" sz="2000" dirty="0">
                          <a:latin typeface="NikoshBAN" pitchFamily="2" charset="0"/>
                          <a:cs typeface="NikoshBAN" pitchFamily="2" charset="0"/>
                        </a:rPr>
                        <a:t>চেক বা বিলের প্রত্যাখ্যান </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৪। </a:t>
                      </a:r>
                      <a:r>
                        <a:rPr lang="en-US" sz="2000" dirty="0" err="1">
                          <a:latin typeface="NikoshBAN" pitchFamily="2" charset="0"/>
                          <a:cs typeface="NikoshBAN" pitchFamily="2" charset="0"/>
                        </a:rPr>
                        <a:t>ব্যাংক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কর্তৃক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চার্জ</a:t>
                      </a:r>
                      <a:r>
                        <a:rPr lang="en-US" sz="2000" dirty="0">
                          <a:latin typeface="NikoshBAN" pitchFamily="2" charset="0"/>
                          <a:cs typeface="NikoshBAN" pitchFamily="2" charset="0"/>
                        </a:rPr>
                        <a:t> </a:t>
                      </a:r>
                      <a:r>
                        <a:rPr lang="en-US" sz="2000" dirty="0" err="1">
                          <a:latin typeface="NikoshBAN" pitchFamily="2" charset="0"/>
                          <a:cs typeface="NikoshBAN" pitchFamily="2" charset="0"/>
                        </a:rPr>
                        <a:t>বা</a:t>
                      </a:r>
                      <a:r>
                        <a:rPr lang="en-US" sz="2000" dirty="0">
                          <a:latin typeface="NikoshBAN" pitchFamily="2" charset="0"/>
                          <a:cs typeface="NikoshBAN" pitchFamily="2" charset="0"/>
                        </a:rPr>
                        <a:t> </a:t>
                      </a:r>
                      <a:r>
                        <a:rPr lang="en-US" sz="2000" dirty="0" err="1">
                          <a:latin typeface="NikoshBAN" pitchFamily="2" charset="0"/>
                          <a:cs typeface="NikoshBAN" pitchFamily="2" charset="0"/>
                        </a:rPr>
                        <a:t>জমাতিরক্তের</a:t>
                      </a:r>
                      <a:r>
                        <a:rPr lang="en-US" sz="2000" dirty="0">
                          <a:latin typeface="NikoshBAN" pitchFamily="2" charset="0"/>
                          <a:cs typeface="NikoshBAN" pitchFamily="2" charset="0"/>
                        </a:rPr>
                        <a:t> </a:t>
                      </a:r>
                      <a:r>
                        <a:rPr lang="en-US" sz="2000" dirty="0" err="1">
                          <a:latin typeface="NikoshBAN" pitchFamily="2" charset="0"/>
                          <a:cs typeface="NikoshBAN" pitchFamily="2" charset="0"/>
                        </a:rPr>
                        <a:t>সুদ</a:t>
                      </a:r>
                      <a:r>
                        <a:rPr lang="bn-IN" sz="2000" dirty="0">
                          <a:latin typeface="NikoshBAN" pitchFamily="2" charset="0"/>
                          <a:cs typeface="NikoshBAN" pitchFamily="2" charset="0"/>
                        </a:rPr>
                        <a:t> </a:t>
                      </a:r>
                      <a:r>
                        <a:rPr lang="en-US" sz="2000" dirty="0" err="1">
                          <a:latin typeface="NikoshBAN" pitchFamily="2" charset="0"/>
                          <a:cs typeface="NikoshBAN" pitchFamily="2" charset="0"/>
                        </a:rPr>
                        <a:t>ধার্য</a:t>
                      </a:r>
                      <a:endParaRPr lang="bn-IN" sz="2000" dirty="0">
                        <a:latin typeface="NikoshBAN" pitchFamily="2" charset="0"/>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NikoshBAN" pitchFamily="2" charset="0"/>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ব্যাংক বিবরণী</a:t>
                      </a:r>
                      <a:r>
                        <a:rPr lang="bn-IN" sz="2000" baseline="0" dirty="0">
                          <a:latin typeface="NikoshBAN" pitchFamily="2" charset="0"/>
                          <a:cs typeface="NikoshBAN" pitchFamily="2" charset="0"/>
                        </a:rPr>
                        <a:t> অনুযায়ী ব্যাংক জমার জের</a:t>
                      </a:r>
                      <a:endParaRPr lang="en-US" sz="2000" dirty="0">
                        <a:latin typeface="NikoshBAN" pitchFamily="2" charset="0"/>
                        <a:cs typeface="NikoshBAN" pitchFamily="2" charset="0"/>
                      </a:endParaRPr>
                    </a:p>
                  </a:txBody>
                  <a:tcPr/>
                </a:tc>
                <a:tc>
                  <a:txBody>
                    <a:bodyPr/>
                    <a:lstStyle/>
                    <a:p>
                      <a:pPr algn="r"/>
                      <a:endParaRPr lang="bn-IN" sz="2000" dirty="0">
                        <a:latin typeface="NikoshBAN" pitchFamily="2" charset="0"/>
                        <a:cs typeface="NikoshBAN" pitchFamily="2" charset="0"/>
                      </a:endParaRPr>
                    </a:p>
                    <a:p>
                      <a:pPr algn="r"/>
                      <a:endParaRPr lang="bn-IN"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txBody>
                  <a:tcPr>
                    <a:lnB w="12700" cap="flat" cmpd="sng" algn="ctr">
                      <a:solidFill>
                        <a:schemeClr val="tx1"/>
                      </a:solidFill>
                      <a:prstDash val="solid"/>
                      <a:round/>
                      <a:headEnd type="none" w="med" len="med"/>
                      <a:tailEnd type="none" w="med" len="med"/>
                    </a:lnB>
                  </a:tcPr>
                </a:tc>
                <a:tc>
                  <a:txBody>
                    <a:bodyPr/>
                    <a:lstStyle/>
                    <a:p>
                      <a:pPr algn="r"/>
                      <a:r>
                        <a:rPr lang="bn-IN" sz="2000" dirty="0">
                          <a:latin typeface="NikoshBAN" pitchFamily="2" charset="0"/>
                          <a:cs typeface="NikoshBAN" pitchFamily="2" charset="0"/>
                        </a:rPr>
                        <a:t>***</a:t>
                      </a:r>
                    </a:p>
                    <a:p>
                      <a:pPr algn="r"/>
                      <a:endParaRPr lang="bn-IN" sz="2000" dirty="0">
                        <a:latin typeface="NikoshBAN" pitchFamily="2" charset="0"/>
                        <a:cs typeface="NikoshBAN" pitchFamily="2" charset="0"/>
                      </a:endParaRPr>
                    </a:p>
                    <a:p>
                      <a:pPr algn="r"/>
                      <a:endParaRPr lang="bn-IN" sz="2000" dirty="0">
                        <a:latin typeface="NikoshBAN" pitchFamily="2" charset="0"/>
                        <a:cs typeface="NikoshBAN" pitchFamily="2" charset="0"/>
                      </a:endParaRPr>
                    </a:p>
                    <a:p>
                      <a:pPr algn="r"/>
                      <a:endParaRPr lang="bn-IN" sz="2000" dirty="0">
                        <a:latin typeface="NikoshBAN" pitchFamily="2" charset="0"/>
                        <a:cs typeface="NikoshBAN" pitchFamily="2" charset="0"/>
                      </a:endParaRPr>
                    </a:p>
                    <a:p>
                      <a:pPr algn="r"/>
                      <a:endParaRPr lang="bn-IN"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531470">
                <a:tc vMerge="1">
                  <a:txBody>
                    <a:bodyPr/>
                    <a:lstStyle/>
                    <a:p>
                      <a:endParaRPr lang="en-US"/>
                    </a:p>
                  </a:txBody>
                  <a:tcPr/>
                </a:tc>
                <a:tc>
                  <a:txBody>
                    <a:bodyPr/>
                    <a:lstStyle/>
                    <a:p>
                      <a:pPr algn="r"/>
                      <a:endParaRPr lang="bn-IN"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p>
                    <a:p>
                      <a:pPr marL="0" marR="0" indent="0" algn="r" defTabSz="914400" rtl="0" eaLnBrk="1" fontAlgn="auto" latinLnBrk="0" hangingPunct="1">
                        <a:lnSpc>
                          <a:spcPct val="100000"/>
                        </a:lnSpc>
                        <a:spcBef>
                          <a:spcPts val="0"/>
                        </a:spcBef>
                        <a:spcAft>
                          <a:spcPts val="0"/>
                        </a:spcAft>
                        <a:buClrTx/>
                        <a:buSzTx/>
                        <a:buFontTx/>
                        <a:buNone/>
                        <a:tabLst/>
                        <a:defRPr/>
                      </a:pPr>
                      <a:endParaRPr lang="bn-IN"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bn-IN"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bn-IN" sz="2000" dirty="0">
                        <a:latin typeface="NikoshBAN" pitchFamily="2" charset="0"/>
                        <a:cs typeface="NikoshBAN" pitchFamily="2"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5644">
                <a:tc vMerge="1">
                  <a:txBody>
                    <a:bodyPr/>
                    <a:lstStyle/>
                    <a:p>
                      <a:endParaRPr lang="en-US"/>
                    </a:p>
                  </a:txBody>
                  <a:tcPr/>
                </a:tc>
                <a:tc row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latin typeface="NikoshBAN" pitchFamily="2" charset="0"/>
                        <a:cs typeface="NikoshBAN" pitchFamily="2" charset="0"/>
                      </a:endParaRPr>
                    </a:p>
                  </a:txBody>
                  <a:tcPr>
                    <a:lnT w="12700" cap="flat" cmpd="sng" algn="ctr">
                      <a:solidFill>
                        <a:schemeClr val="tx1"/>
                      </a:solidFill>
                      <a:prstDash val="solid"/>
                      <a:round/>
                      <a:headEnd type="none" w="med" len="med"/>
                      <a:tailEnd type="none" w="med" len="med"/>
                    </a:lnT>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bn-IN" sz="2000" dirty="0">
                          <a:latin typeface="NikoshBAN" pitchFamily="2" charset="0"/>
                          <a:cs typeface="NikoshBAN" pitchFamily="2" charset="0"/>
                        </a:rPr>
                        <a:t>***</a:t>
                      </a:r>
                      <a:endParaRPr lang="en-US" sz="2000" dirty="0">
                        <a:latin typeface="NikoshBAN" pitchFamily="2" charset="0"/>
                        <a:cs typeface="NikoshBAN"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vMerge="1">
                  <a:txBody>
                    <a:bodyPr/>
                    <a:lstStyle/>
                    <a:p>
                      <a:endParaRPr lang="en-US"/>
                    </a:p>
                  </a:txBody>
                  <a:tcPr/>
                </a:tc>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0" dirty="0">
                        <a:latin typeface="NikoshBAN" pitchFamily="2" charset="0"/>
                        <a:cs typeface="NikoshBAN"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27000">
                <a:tc vMerge="1">
                  <a:txBody>
                    <a:bodyPr/>
                    <a:lstStyle/>
                    <a:p>
                      <a:endParaRPr lang="en-US"/>
                    </a:p>
                  </a:txBody>
                  <a:tcPr/>
                </a:tc>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0" dirty="0">
                        <a:latin typeface="NikoshBAN" pitchFamily="2" charset="0"/>
                        <a:cs typeface="NikoshBAN" pitchFamily="2"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8679157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TotalTime>
  <Words>704</Words>
  <Application>Microsoft Office PowerPoint</Application>
  <PresentationFormat>On-screen Show (4:3)</PresentationFormat>
  <Paragraphs>168</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শিখনফল</vt:lpstr>
      <vt:lpstr>ব্যাংক সমন্বয় বিবরণীর সংজ্ঞা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p.z.a.bm.collage</dc:creator>
  <cp:lastModifiedBy>HP</cp:lastModifiedBy>
  <cp:revision>38</cp:revision>
  <dcterms:created xsi:type="dcterms:W3CDTF">2020-09-04T01:43:59Z</dcterms:created>
  <dcterms:modified xsi:type="dcterms:W3CDTF">2020-11-28T09:18:45Z</dcterms:modified>
</cp:coreProperties>
</file>