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2" r:id="rId5"/>
    <p:sldId id="264" r:id="rId6"/>
    <p:sldId id="258" r:id="rId7"/>
    <p:sldId id="260" r:id="rId8"/>
    <p:sldId id="271" r:id="rId9"/>
    <p:sldId id="259" r:id="rId10"/>
    <p:sldId id="262" r:id="rId11"/>
    <p:sldId id="270" r:id="rId12"/>
    <p:sldId id="263" r:id="rId13"/>
    <p:sldId id="265" r:id="rId14"/>
    <p:sldId id="269" r:id="rId15"/>
    <p:sldId id="268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352800" y="762000"/>
            <a:ext cx="2837206" cy="128016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2133600"/>
            <a:ext cx="4267200" cy="4724400"/>
          </a:xfrm>
          <a:prstGeom prst="rect">
            <a:avLst/>
          </a:prstGeom>
          <a:noFill/>
        </p:spPr>
      </p:pic>
      <p:pic>
        <p:nvPicPr>
          <p:cNvPr id="4" name="Picture 2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2528956"/>
            <a:ext cx="4267200" cy="4329044"/>
          </a:xfrm>
          <a:prstGeom prst="rect">
            <a:avLst/>
          </a:prstGeom>
          <a:noFill/>
        </p:spPr>
      </p:pic>
      <p:pic>
        <p:nvPicPr>
          <p:cNvPr id="5" name="Picture 2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124200"/>
            <a:ext cx="3938149" cy="3995224"/>
          </a:xfrm>
          <a:prstGeom prst="rect">
            <a:avLst/>
          </a:prstGeom>
          <a:noFill/>
        </p:spPr>
      </p:pic>
      <p:pic>
        <p:nvPicPr>
          <p:cNvPr id="6" name="Picture 2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914700"/>
            <a:ext cx="2901253" cy="2943300"/>
          </a:xfrm>
          <a:prstGeom prst="rect">
            <a:avLst/>
          </a:prstGeom>
          <a:noFill/>
        </p:spPr>
      </p:pic>
      <p:pic>
        <p:nvPicPr>
          <p:cNvPr id="7" name="Picture 2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419600"/>
            <a:ext cx="2596453" cy="2634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Suicide: A Study in Sociology by Émile Durkhe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33400"/>
            <a:ext cx="2209800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200" y="2667000"/>
            <a:ext cx="99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1897 </a:t>
            </a:r>
            <a:endParaRPr lang="en-US" sz="2800" dirty="0">
              <a:latin typeface="NikoshB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3352800"/>
            <a:ext cx="685800" cy="99060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86400" y="1981200"/>
            <a:ext cx="838200" cy="4572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2667000" y="1752600"/>
            <a:ext cx="914400" cy="5334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82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আত্মকেন্দ্রিক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আত্মহত্যা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495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পরার্থমূলক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আত্মহত্যা</a:t>
            </a:r>
            <a:endParaRPr lang="en-US" sz="28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9812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নৈরাজ্যমূলক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আত্মহত্যা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দলীয়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কাজ</a:t>
            </a:r>
            <a:endParaRPr lang="en-US" sz="3200" dirty="0">
              <a:latin typeface="NikoshBAN"/>
            </a:endParaRPr>
          </a:p>
        </p:txBody>
      </p:sp>
      <p:pic>
        <p:nvPicPr>
          <p:cNvPr id="6146" name="Picture 2" descr="Group clipart group work, Group group work Transparent FREE for download on  WebStockReview 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95400"/>
            <a:ext cx="2466975" cy="18478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3810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আত্মহত্যা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কারনে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ঘটে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থাকে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ব্যাখ্যা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Audiobooks written by Emile Durkheim | Audibl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52400"/>
            <a:ext cx="2819400" cy="289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33800" y="2286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1912</a:t>
            </a:r>
            <a:endParaRPr lang="en-US" sz="32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“</a:t>
            </a:r>
            <a:r>
              <a:rPr lang="en-US" sz="2800" dirty="0" err="1" smtClean="0">
                <a:latin typeface="NikoshBAN"/>
              </a:rPr>
              <a:t>ধর্ম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হলো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কোন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পূত-পবিত্র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বিষয়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সমপর্কে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বিশ্বাস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এবং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আচার-আচরনের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পারস্পরিক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নির্ভরশীল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ব্যবস্থা</a:t>
            </a:r>
            <a:r>
              <a:rPr lang="en-US" sz="2800" dirty="0" smtClean="0">
                <a:latin typeface="NikoshBAN"/>
              </a:rPr>
              <a:t>, </a:t>
            </a:r>
            <a:r>
              <a:rPr lang="en-US" sz="2800" dirty="0" err="1" smtClean="0">
                <a:latin typeface="NikoshBAN"/>
              </a:rPr>
              <a:t>এর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অনুসারীদের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নৈতিক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সম্প্রদায়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হিসেবে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ঐক্যবদ্ধ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” </a:t>
            </a:r>
            <a:endParaRPr lang="en-US" sz="2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343400"/>
            <a:ext cx="2057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  </a:t>
            </a:r>
            <a:r>
              <a:rPr lang="en-US" sz="2800" dirty="0" err="1" smtClean="0">
                <a:latin typeface="NikoshBAN"/>
              </a:rPr>
              <a:t>ধর্মের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endParaRPr lang="en-US" sz="2800" dirty="0">
              <a:latin typeface="NikoshBAN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91000" y="4876800"/>
            <a:ext cx="457200" cy="838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1169">
            <a:off x="5326971" y="4707945"/>
            <a:ext cx="947599" cy="533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671269">
            <a:off x="2823698" y="4549490"/>
            <a:ext cx="617488" cy="113441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নেতিবাচক</a:t>
            </a:r>
            <a:r>
              <a:rPr lang="en-US" sz="2800" dirty="0" smtClean="0">
                <a:latin typeface="NikoshBAN"/>
              </a:rPr>
              <a:t> </a:t>
            </a:r>
          </a:p>
          <a:p>
            <a:r>
              <a:rPr lang="en-US" sz="2800" dirty="0" err="1" smtClean="0">
                <a:latin typeface="NikoshBAN"/>
              </a:rPr>
              <a:t>আচার-আচরণ</a:t>
            </a:r>
            <a:endParaRPr lang="en-US" sz="28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60198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ইতিবাচক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আচার-আচরণ</a:t>
            </a:r>
            <a:endParaRPr lang="en-US" sz="28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48768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সন্তুষ্টিমূলক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আচার-আচরণ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Emile Durkheim's Social Fact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52400"/>
            <a:ext cx="3505200" cy="266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3048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“</a:t>
            </a:r>
            <a:r>
              <a:rPr lang="en-US" sz="2800" dirty="0" err="1" smtClean="0">
                <a:latin typeface="NikoshBAN"/>
              </a:rPr>
              <a:t>সকল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মানবিক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আচরণই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সামাজিক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ঘটনা</a:t>
            </a:r>
            <a:r>
              <a:rPr lang="en-US" sz="2800" dirty="0" smtClean="0">
                <a:latin typeface="NikoshBAN"/>
              </a:rPr>
              <a:t>” </a:t>
            </a:r>
            <a:endParaRPr lang="en-US" sz="2800" dirty="0"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114800"/>
            <a:ext cx="289560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/>
              </a:rPr>
              <a:t>  </a:t>
            </a:r>
            <a:r>
              <a:rPr lang="en-US" sz="2800" dirty="0" err="1" smtClean="0">
                <a:latin typeface="NikoshBAN"/>
              </a:rPr>
              <a:t>সামাজিক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ঘটনা</a:t>
            </a:r>
            <a:endParaRPr lang="en-US" sz="2800" dirty="0"/>
          </a:p>
        </p:txBody>
      </p:sp>
      <p:sp>
        <p:nvSpPr>
          <p:cNvPr id="5" name="Down Arrow 4"/>
          <p:cNvSpPr/>
          <p:nvPr/>
        </p:nvSpPr>
        <p:spPr>
          <a:xfrm>
            <a:off x="2590800" y="4648200"/>
            <a:ext cx="457200" cy="762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181600" y="4648200"/>
            <a:ext cx="484632" cy="762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5410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১।স্বাভাবিক </a:t>
            </a:r>
            <a:r>
              <a:rPr lang="en-US" sz="2800" dirty="0" err="1" smtClean="0">
                <a:latin typeface="NikoshBAN"/>
              </a:rPr>
              <a:t>সামাজিক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ঘটনা</a:t>
            </a:r>
            <a:endParaRPr lang="en-US" sz="28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410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২।বিকারগ্রস্ত </a:t>
            </a:r>
            <a:r>
              <a:rPr lang="en-US" sz="2800" dirty="0" err="1" smtClean="0">
                <a:latin typeface="NikoshBAN"/>
              </a:rPr>
              <a:t>সামাজিক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ঘটনা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মূল্যায়ন</a:t>
            </a:r>
            <a:endParaRPr lang="en-US" sz="36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990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এমিল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ডুর্খেইমের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জন্ম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সালে</a:t>
            </a:r>
            <a:r>
              <a:rPr lang="en-US" sz="2800" dirty="0" smtClean="0">
                <a:latin typeface="NikoshBAN"/>
              </a:rPr>
              <a:t>?</a:t>
            </a:r>
            <a:endParaRPr lang="en-US" sz="28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676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ক.</a:t>
            </a:r>
            <a:endParaRPr lang="en-US" sz="32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676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১৮৪৮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খ.</a:t>
            </a:r>
            <a:endParaRPr lang="en-US" sz="32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752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১৮৫৮</a:t>
            </a:r>
            <a:endParaRPr lang="en-US" sz="32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514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গ.</a:t>
            </a:r>
            <a:endParaRPr lang="en-US" sz="32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514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১৮৬৮</a:t>
            </a:r>
            <a:endParaRPr lang="en-US" sz="28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2590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ঘ. </a:t>
            </a:r>
            <a:endParaRPr lang="en-US" sz="32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590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১৮৭৮</a:t>
            </a:r>
            <a:endParaRPr lang="en-US" sz="2800" dirty="0"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42900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/>
              </a:rPr>
              <a:t>এমিল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ডুর্খেইমের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সামাজিক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ঘটনা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কয়টি</a:t>
            </a:r>
            <a:r>
              <a:rPr lang="en-US" sz="2800" dirty="0" smtClean="0">
                <a:latin typeface="NikoshBAN"/>
              </a:rPr>
              <a:t>? 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90600" y="4191000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/>
              </a:rPr>
              <a:t>ক. ২</a:t>
            </a:r>
            <a:endParaRPr lang="en-US" sz="3200" dirty="0">
              <a:latin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4267200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/>
              </a:rPr>
              <a:t>খ. ৩</a:t>
            </a:r>
            <a:endParaRPr lang="en-US" sz="3200" dirty="0"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5257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গ. ৪</a:t>
            </a:r>
            <a:endParaRPr lang="en-US" sz="3200" dirty="0"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5257800"/>
            <a:ext cx="106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/>
              </a:rPr>
              <a:t>ঘ. ৫ </a:t>
            </a:r>
            <a:endParaRPr lang="en-US" sz="3200" dirty="0">
              <a:latin typeface="NikoshB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91000" y="18288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" y="4267200"/>
            <a:ext cx="762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wp\Documents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14400"/>
            <a:ext cx="2143125" cy="2143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3352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সমাজবিজ্ঞানে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এমিল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ডুর্খেইমের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অবদান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বিশ্লষণ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2857500" cy="3124200"/>
          </a:xfrm>
          <a:prstGeom prst="rect">
            <a:avLst/>
          </a:prstGeom>
          <a:noFill/>
        </p:spPr>
      </p:pic>
      <p:pic>
        <p:nvPicPr>
          <p:cNvPr id="1027" name="Picture 3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572000"/>
            <a:ext cx="2133600" cy="2286000"/>
          </a:xfrm>
          <a:prstGeom prst="rect">
            <a:avLst/>
          </a:prstGeom>
          <a:noFill/>
        </p:spPr>
      </p:pic>
      <p:pic>
        <p:nvPicPr>
          <p:cNvPr id="1028" name="Picture 4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267200"/>
            <a:ext cx="2857500" cy="2590800"/>
          </a:xfrm>
          <a:prstGeom prst="rect">
            <a:avLst/>
          </a:prstGeom>
          <a:noFill/>
        </p:spPr>
      </p:pic>
      <p:pic>
        <p:nvPicPr>
          <p:cNvPr id="1030" name="Picture 6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962400"/>
            <a:ext cx="28575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667000" y="685800"/>
            <a:ext cx="2779928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as-IN" sz="7200" dirty="0" smtClean="0">
                <a:solidFill>
                  <a:schemeClr val="dk1"/>
                </a:solidFill>
                <a:latin typeface="NikoshBAN"/>
                <a:ea typeface="Arial"/>
                <a:cs typeface="Arial"/>
                <a:sym typeface="Arial"/>
              </a:rPr>
              <a:t>ধন্যবাদ</a:t>
            </a:r>
            <a:endParaRPr lang="as-IN" sz="3200" dirty="0">
              <a:solidFill>
                <a:schemeClr val="dk1"/>
              </a:solidFill>
              <a:latin typeface="NikoshBAN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 description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968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00" y="1828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 smtClean="0"/>
              <a:t>মোঃআবুল কালাম আজাদ</a:t>
            </a:r>
            <a:endParaRPr lang="en-US" sz="3200" dirty="0" smtClean="0"/>
          </a:p>
          <a:p>
            <a:r>
              <a:rPr lang="en-US" sz="3200" dirty="0" err="1" smtClean="0"/>
              <a:t>প্রভাষক</a:t>
            </a:r>
            <a:r>
              <a:rPr lang="en-US" sz="3200" dirty="0" smtClean="0"/>
              <a:t>, </a:t>
            </a:r>
            <a:r>
              <a:rPr lang="en-US" sz="3200" dirty="0" err="1" smtClean="0"/>
              <a:t>সমাজবিজ্ঞান</a:t>
            </a:r>
            <a:r>
              <a:rPr lang="bn-BD" sz="3200" dirty="0" smtClean="0"/>
              <a:t> বিভাগ </a:t>
            </a:r>
            <a:endParaRPr lang="en-US" sz="3200" dirty="0" smtClean="0"/>
          </a:p>
          <a:p>
            <a:r>
              <a:rPr lang="bn-BD" sz="3200" dirty="0" smtClean="0"/>
              <a:t>পচামাড়িয়া ডিগ্রী কলেজ </a:t>
            </a:r>
            <a:endParaRPr lang="en-US" sz="3200" dirty="0" smtClean="0"/>
          </a:p>
          <a:p>
            <a:r>
              <a:rPr lang="bn-BD" sz="3200" dirty="0" smtClean="0"/>
              <a:t>পুঠিয়া রাজশাহী।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733800" y="1066800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" y="4419600"/>
            <a:ext cx="4155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মোবাইল</a:t>
            </a:r>
            <a:r>
              <a:rPr lang="en-US" sz="3200" dirty="0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নম্বরঃ</a:t>
            </a:r>
            <a:r>
              <a:rPr lang="en-US" sz="3200" dirty="0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 ০১৭১২০৯৮৭১৬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343400" y="3429000"/>
            <a:ext cx="4800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SzPts val="4200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GKv`k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342900" lvl="0" indent="-342900" algn="ctr">
              <a:buSzPts val="4200"/>
            </a:pP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সমাজবিজ্ঞান </a:t>
            </a: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১ম  </a:t>
            </a: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পত্র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lvl="0" indent="-342900" algn="ctr">
              <a:buSzPts val="4200"/>
            </a:pP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তৃতীয় </a:t>
            </a: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-অধ্যায়</a:t>
            </a:r>
          </a:p>
          <a:p>
            <a:pPr marL="342900" lvl="0" indent="-342900" algn="ctr">
              <a:spcBef>
                <a:spcPts val="1200"/>
              </a:spcBef>
              <a:buSzPts val="4200"/>
            </a:pP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সমাজবিজ্ঞানীদের মতবাদ ও অবদান</a:t>
            </a:r>
            <a:endParaRPr lang="en-US" sz="28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>
              <a:spcBef>
                <a:spcPts val="1200"/>
              </a:spcBef>
              <a:buSzPts val="4200"/>
            </a:pPr>
            <a:r>
              <a:rPr lang="en-US" sz="2800" dirty="0" err="1" smtClean="0">
                <a:latin typeface="Arial"/>
                <a:ea typeface="Arial"/>
                <a:cs typeface="Arial"/>
                <a:sym typeface="Arial"/>
              </a:rPr>
              <a:t>ক্লাস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- ৮</a:t>
            </a:r>
            <a:endParaRPr lang="as-IN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02;p15" descr="IMG_20190510_113930.jpg"/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248400" y="990600"/>
            <a:ext cx="1731466" cy="22860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nch Social Scientist Emile Durkheim Simple Stock Vector (Royalty Free)  1516488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038600"/>
            <a:ext cx="2298546" cy="2819400"/>
          </a:xfrm>
          <a:prstGeom prst="rect">
            <a:avLst/>
          </a:prstGeom>
          <a:noFill/>
        </p:spPr>
      </p:pic>
      <p:pic>
        <p:nvPicPr>
          <p:cNvPr id="1028" name="Picture 4" descr="Émile Durkheim - Photos | 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10000"/>
            <a:ext cx="2438400" cy="2811745"/>
          </a:xfrm>
          <a:prstGeom prst="rect">
            <a:avLst/>
          </a:prstGeom>
          <a:noFill/>
        </p:spPr>
      </p:pic>
      <p:sp>
        <p:nvSpPr>
          <p:cNvPr id="1030" name="AutoShape 6" descr="Emile Durkheim (@Emile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Emile Durkheim (@Emile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Emile Durkheim (@Emile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Emile Durkheim (@Durkheim1917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OCIOLOGY - Émile Durkheim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SOCIOLOGY - Émile Durkheim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SOCIOLOGY - Émile Durkheim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SOCIOLOGY - Émile Durkheim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AutoShape 22" descr="Emile Durkheim (@Emile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AutoShape 24" descr="Emile Durkheim (@Emile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AutoShape 26" descr="Emile Durkheim (@EmileD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AutoShape 28" descr="Emile Durkheim - Freedom From Religion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AutoShape 30" descr="Emile Durkheim - Freedom From Religion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6" name="Picture 32" descr="PPT - Emile Durkheim PowerPoint Presentation, free download - ID:54439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914400"/>
            <a:ext cx="4648200" cy="2438400"/>
          </a:xfrm>
          <a:prstGeom prst="rect">
            <a:avLst/>
          </a:prstGeom>
          <a:noFill/>
        </p:spPr>
      </p:pic>
      <p:pic>
        <p:nvPicPr>
          <p:cNvPr id="1058" name="Picture 34" descr="Emile Durkheim ( ). - ppt video online 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4191000" cy="220597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228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/>
              </a:rPr>
              <a:t>       </a:t>
            </a:r>
            <a:r>
              <a:rPr lang="en-US" sz="2800" dirty="0" err="1" smtClean="0">
                <a:latin typeface="NikoshBAN"/>
              </a:rPr>
              <a:t>আজকের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পাঠ</a:t>
            </a:r>
            <a:r>
              <a:rPr lang="en-US" sz="2800" dirty="0" smtClean="0">
                <a:latin typeface="NikoshBAN"/>
              </a:rPr>
              <a:t> – </a:t>
            </a:r>
            <a:r>
              <a:rPr lang="en-US" sz="2800" dirty="0" err="1" smtClean="0">
                <a:latin typeface="NikoshBAN"/>
              </a:rPr>
              <a:t>এমিল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ডুর্খেইম</a:t>
            </a:r>
            <a:r>
              <a:rPr lang="en-US" sz="2800" dirty="0" smtClean="0">
                <a:latin typeface="NikoshBAN"/>
              </a:rPr>
              <a:t> (</a:t>
            </a:r>
            <a:r>
              <a:rPr lang="en-US" sz="2800" dirty="0" smtClean="0"/>
              <a:t>Emile Durkheim)</a:t>
            </a:r>
          </a:p>
          <a:p>
            <a:r>
              <a:rPr lang="en-US" sz="2800" dirty="0" smtClean="0">
                <a:latin typeface="NikoshBAN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85800"/>
            <a:ext cx="2526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/>
                <a:ea typeface="Arial"/>
                <a:cs typeface="Arial"/>
                <a:sym typeface="Arial"/>
              </a:rPr>
              <a:t>এই</a:t>
            </a:r>
            <a:r>
              <a:rPr lang="en-US" sz="3600" dirty="0" smtClean="0">
                <a:latin typeface="NikoshBAN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latin typeface="NikoshBAN"/>
                <a:ea typeface="Arial"/>
                <a:cs typeface="Arial"/>
                <a:sym typeface="Arial"/>
              </a:rPr>
              <a:t>পাঠ</a:t>
            </a:r>
            <a:r>
              <a:rPr lang="en-US" sz="3600" dirty="0" smtClean="0">
                <a:latin typeface="NikoshBAN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latin typeface="NikoshBAN"/>
                <a:ea typeface="Arial"/>
                <a:cs typeface="Arial"/>
                <a:sym typeface="Arial"/>
              </a:rPr>
              <a:t>শেষে</a:t>
            </a:r>
            <a:r>
              <a:rPr lang="en-US" sz="3600" dirty="0" smtClean="0">
                <a:latin typeface="NikoshBAN"/>
                <a:ea typeface="Arial"/>
                <a:cs typeface="Arial"/>
                <a:sym typeface="Arial"/>
              </a:rPr>
              <a:t>-</a:t>
            </a:r>
            <a:endParaRPr lang="en-US" sz="36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133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971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২।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038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৩।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2209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এমিল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ডুর্খেইম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?</a:t>
            </a:r>
            <a:endParaRPr lang="en-US" sz="28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124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এমিল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ডুর্খেইমের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গ্রন্থগুলির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বর্ণনা</a:t>
            </a:r>
            <a:r>
              <a:rPr lang="en-US" sz="2800" dirty="0" smtClean="0">
                <a:latin typeface="NikoshBAN"/>
              </a:rPr>
              <a:t>  </a:t>
            </a:r>
            <a:r>
              <a:rPr lang="en-US" sz="2800" dirty="0" err="1" smtClean="0">
                <a:latin typeface="NikoshBAN"/>
              </a:rPr>
              <a:t>করতে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</a:t>
            </a:r>
            <a:r>
              <a:rPr lang="en-US" sz="2800" dirty="0" smtClean="0">
                <a:latin typeface="NikoshBAN"/>
              </a:rPr>
              <a:t>?</a:t>
            </a:r>
            <a:endParaRPr lang="en-US" sz="28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038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এমিল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ডুর্খেইমের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তত্ত্বগুলির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বিশ্লেষন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?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জন্ম</a:t>
            </a:r>
            <a:r>
              <a:rPr lang="en-US" sz="3200" dirty="0" smtClean="0">
                <a:latin typeface="NikoshBAN"/>
              </a:rPr>
              <a:t> – ১৮৫৮ </a:t>
            </a:r>
            <a:r>
              <a:rPr lang="en-US" sz="3200" dirty="0" err="1" smtClean="0">
                <a:latin typeface="NikoshBAN"/>
              </a:rPr>
              <a:t>সালে</a:t>
            </a:r>
            <a:r>
              <a:rPr lang="en-US" sz="3200" dirty="0" smtClean="0">
                <a:latin typeface="NikoshBAN"/>
              </a:rPr>
              <a:t> ১৫ </a:t>
            </a:r>
            <a:r>
              <a:rPr lang="en-US" sz="3200" dirty="0" err="1" smtClean="0">
                <a:latin typeface="NikoshBAN"/>
              </a:rPr>
              <a:t>এপ্রিল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ফ্রান্সের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এপিনালে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ইহুদি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পন্ডিত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পরিবারে</a:t>
            </a:r>
            <a:r>
              <a:rPr lang="en-US" sz="3200" dirty="0" smtClean="0">
                <a:latin typeface="NikoshBAN"/>
              </a:rPr>
              <a:t> ।</a:t>
            </a:r>
            <a:endParaRPr lang="en-US" sz="3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মৃত্যু</a:t>
            </a:r>
            <a:r>
              <a:rPr lang="en-US" sz="3200" dirty="0" smtClean="0">
                <a:latin typeface="NikoshBAN"/>
              </a:rPr>
              <a:t> – ১৯১৭ </a:t>
            </a:r>
            <a:r>
              <a:rPr lang="en-US" sz="3200" dirty="0" err="1" smtClean="0">
                <a:latin typeface="NikoshBAN"/>
              </a:rPr>
              <a:t>সালে</a:t>
            </a:r>
            <a:r>
              <a:rPr lang="en-US" sz="3200" dirty="0" smtClean="0">
                <a:latin typeface="NikoshBAN"/>
              </a:rPr>
              <a:t> ১৫ </a:t>
            </a:r>
            <a:r>
              <a:rPr lang="en-US" sz="3200" dirty="0" err="1" smtClean="0">
                <a:latin typeface="NikoshBAN"/>
              </a:rPr>
              <a:t>নভেম্বর</a:t>
            </a:r>
            <a:r>
              <a:rPr lang="en-US" sz="3200" dirty="0" smtClean="0">
                <a:latin typeface="NikoshBAN"/>
              </a:rPr>
              <a:t> ।</a:t>
            </a:r>
            <a:endParaRPr lang="en-US" sz="3200" dirty="0">
              <a:latin typeface="NikoshBAN"/>
            </a:endParaRPr>
          </a:p>
        </p:txBody>
      </p:sp>
      <p:pic>
        <p:nvPicPr>
          <p:cNvPr id="12290" name="Picture 2" descr="What are 'Social Facts' ? – ReviseSoc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5105400" cy="3505200"/>
          </a:xfrm>
          <a:prstGeom prst="rect">
            <a:avLst/>
          </a:prstGeom>
          <a:noFill/>
        </p:spPr>
      </p:pic>
      <p:pic>
        <p:nvPicPr>
          <p:cNvPr id="12292" name="Picture 4" descr="Pin on BACLD Resour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3911" y="2590800"/>
            <a:ext cx="419188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Emile Durkheim - Freedom From Religion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Emile Durkheim - Freedom From Religion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ANTHROPOLOGY FOR BEGINNERS: Emile Durkhe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ANTHROPOLOGY FOR BEGINNERS: Emile Durkhe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6" name="Picture 16" descr="Audiobooks written by Emile Durkheim | Audibl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09600"/>
            <a:ext cx="2143125" cy="2143125"/>
          </a:xfrm>
          <a:prstGeom prst="rect">
            <a:avLst/>
          </a:prstGeom>
          <a:noFill/>
        </p:spPr>
      </p:pic>
      <p:sp>
        <p:nvSpPr>
          <p:cNvPr id="15378" name="AutoShape 18" descr="The rules of sociological method (1964 edition) | Ope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0" name="AutoShape 20" descr="The rules of sociological method (1964 edition) | Ope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2" name="AutoShape 22" descr="The rules of sociological method (1964 edition) | Ope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4" name="AutoShape 24" descr="The rules of sociological method (1964 edition) | Ope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6" name="AutoShape 26" descr="The rules of sociological method (1964 edition) | Ope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0" name="AutoShape 30" descr="The rules of sociological method (1964 edition) | Ope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2" name="AutoShape 32" descr="The rules of sociological method (1964 edition) | Open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34" descr="Durkheim: The Rules of Sociological Method | Emile Durkheim Book | In-Stock  - Buy Now | at Mighty Ape N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089368" cy="3139762"/>
          </a:xfrm>
          <a:prstGeom prst="rect">
            <a:avLst/>
          </a:prstGeom>
          <a:noFill/>
        </p:spPr>
      </p:pic>
      <p:pic>
        <p:nvPicPr>
          <p:cNvPr id="20" name="Picture 10" descr="The Sociology of Emile Durkheim | Literary Theory and Critici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657600"/>
            <a:ext cx="1714500" cy="2667000"/>
          </a:xfrm>
          <a:prstGeom prst="rect">
            <a:avLst/>
          </a:prstGeom>
          <a:noFill/>
        </p:spPr>
      </p:pic>
      <p:pic>
        <p:nvPicPr>
          <p:cNvPr id="21" name="Picture 12" descr="Emile Durkheim's Social Fact - You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419600"/>
            <a:ext cx="2857500" cy="1600200"/>
          </a:xfrm>
          <a:prstGeom prst="rect">
            <a:avLst/>
          </a:prstGeom>
          <a:noFill/>
        </p:spPr>
      </p:pic>
      <p:pic>
        <p:nvPicPr>
          <p:cNvPr id="22" name="Picture 14" descr="Suicide: A Study in Sociology by Émile Durkhe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810000"/>
            <a:ext cx="1704975" cy="2686051"/>
          </a:xfrm>
          <a:prstGeom prst="rect">
            <a:avLst/>
          </a:prstGeom>
          <a:noFill/>
        </p:spPr>
      </p:pic>
      <p:sp>
        <p:nvSpPr>
          <p:cNvPr id="15396" name="AutoShape 36" descr="Ethics and the Sociology of Morals (Great Minds): Durkheim, Emile:  9780879758455: Amazon.com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8" name="AutoShape 38" descr="Ethics and the Sociology of Morals (Great Minds): Durkheim, Emile:  9780879758455: Amazon.com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00" name="Picture 40" descr="Sociology and Philosophy: Durkheim, Emile: 9780029085707: Amazon.com: Book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304800"/>
            <a:ext cx="169545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he Sociology of Emile Durkheim | Literary Theory and Critic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2133600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810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/>
              </a:rPr>
              <a:t>1893</a:t>
            </a:r>
            <a:endParaRPr lang="en-US" sz="3200" b="1" dirty="0">
              <a:latin typeface="NikoshBAN"/>
            </a:endParaRPr>
          </a:p>
        </p:txBody>
      </p:sp>
      <p:sp>
        <p:nvSpPr>
          <p:cNvPr id="6" name="Right Arrow 5"/>
          <p:cNvSpPr/>
          <p:nvPr/>
        </p:nvSpPr>
        <p:spPr>
          <a:xfrm rot="20561484">
            <a:off x="2203041" y="967415"/>
            <a:ext cx="43756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33600" y="29718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53118">
            <a:off x="2136318" y="4440203"/>
            <a:ext cx="611166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838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যৌথ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চেতনা</a:t>
            </a:r>
            <a:endParaRPr lang="en-US" sz="28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048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সামাজিক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সংহতি</a:t>
            </a:r>
            <a:endParaRPr lang="en-US" sz="28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800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শ্রমবিভাজন</a:t>
            </a:r>
            <a:endParaRPr lang="en-US" sz="2800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“</a:t>
            </a:r>
            <a:r>
              <a:rPr lang="en-US" sz="2800" dirty="0" err="1" smtClean="0">
                <a:latin typeface="NikoshBAN"/>
              </a:rPr>
              <a:t>সমাজের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রীতনীতি</a:t>
            </a:r>
            <a:r>
              <a:rPr lang="en-US" sz="2800" dirty="0" smtClean="0">
                <a:latin typeface="NikoshBAN"/>
              </a:rPr>
              <a:t>, </a:t>
            </a:r>
            <a:r>
              <a:rPr lang="en-US" sz="2800" dirty="0" err="1" smtClean="0">
                <a:latin typeface="NikoshBAN"/>
              </a:rPr>
              <a:t>মূল্যবো্‌ধ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ধর্মীয়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বিশ্বাস,আচার-আচরণ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ইত্যাদি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দ্বারা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ব্যক্তি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পরিচালিত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অনুশাসিত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একযোগে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সমাজের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যৌথ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প্রতিরূপ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যৌথ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চেতনা</a:t>
            </a:r>
            <a:r>
              <a:rPr lang="en-US" sz="2800" dirty="0" smtClean="0">
                <a:latin typeface="NikoshBAN"/>
              </a:rPr>
              <a:t>।”  </a:t>
            </a:r>
            <a:endParaRPr lang="en-US" sz="2800" dirty="0"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9718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১।যান্ত্রিক </a:t>
            </a:r>
            <a:r>
              <a:rPr lang="en-US" sz="2800" dirty="0" err="1" smtClean="0">
                <a:latin typeface="NikoshBAN"/>
              </a:rPr>
              <a:t>সংহতি</a:t>
            </a:r>
            <a:endParaRPr lang="en-US" sz="2800" dirty="0" smtClean="0">
              <a:latin typeface="NikoshBAN"/>
            </a:endParaRPr>
          </a:p>
          <a:p>
            <a:r>
              <a:rPr lang="en-US" sz="2800" dirty="0" smtClean="0">
                <a:latin typeface="NikoshBAN"/>
              </a:rPr>
              <a:t>২।জৈবিক </a:t>
            </a:r>
            <a:r>
              <a:rPr lang="en-US" sz="2800" dirty="0" err="1" smtClean="0">
                <a:latin typeface="NikoshBAN"/>
              </a:rPr>
              <a:t>সংহতি</a:t>
            </a:r>
            <a:endParaRPr lang="en-US" sz="2800" dirty="0"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50292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১।নৈরাজ্যমূলক </a:t>
            </a:r>
            <a:r>
              <a:rPr lang="en-US" sz="2800" dirty="0" err="1" smtClean="0">
                <a:latin typeface="NikoshBAN"/>
              </a:rPr>
              <a:t>শ্রমবিভাজন</a:t>
            </a:r>
            <a:endParaRPr lang="en-US" sz="2800" dirty="0" smtClean="0">
              <a:latin typeface="NikoshBAN"/>
            </a:endParaRPr>
          </a:p>
          <a:p>
            <a:r>
              <a:rPr lang="en-US" sz="2800" dirty="0" smtClean="0">
                <a:latin typeface="NikoshBAN"/>
              </a:rPr>
              <a:t>২।বাধ্যতামূলক </a:t>
            </a:r>
            <a:r>
              <a:rPr lang="en-US" sz="2800" dirty="0" err="1" smtClean="0">
                <a:latin typeface="NikoshBAN"/>
              </a:rPr>
              <a:t>শ্রমবিভাজন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wp\Pictures\home 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2896390" cy="213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228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একক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কাজ</a:t>
            </a:r>
            <a:endParaRPr lang="en-US" sz="3200" dirty="0"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5052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/>
              </a:rPr>
              <a:t>যৌথ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চেতনা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বোঝ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Durkheim: The Rules of Sociological Method | Emile Durkheim Book | In-Stock  - Buy Now | at Mighty Ape N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3733800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4038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/>
              </a:rPr>
              <a:t>1895</a:t>
            </a:r>
            <a:endParaRPr lang="en-US" sz="40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133600"/>
            <a:ext cx="4343400" cy="27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সমাজবিজ্ঞানকে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আলাদা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বিজ্ঞান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এবং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পদ্ধতি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পরিধি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প্রতিষ্ঠিত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চেষ্টা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তিনি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সমাজবিজ্ঞানকে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বস্তুনিষ্ঠ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বিজ্ঞান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হিসাবে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চিহ্নিত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297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Wills Telecom</dc:creator>
  <cp:lastModifiedBy>comwp</cp:lastModifiedBy>
  <cp:revision>61</cp:revision>
  <dcterms:created xsi:type="dcterms:W3CDTF">2006-08-16T00:00:00Z</dcterms:created>
  <dcterms:modified xsi:type="dcterms:W3CDTF">2020-11-24T16:01:54Z</dcterms:modified>
</cp:coreProperties>
</file>