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318" r:id="rId3"/>
    <p:sldId id="308" r:id="rId4"/>
    <p:sldId id="309" r:id="rId5"/>
    <p:sldId id="311" r:id="rId6"/>
    <p:sldId id="259" r:id="rId7"/>
    <p:sldId id="310" r:id="rId8"/>
    <p:sldId id="277" r:id="rId9"/>
    <p:sldId id="278" r:id="rId10"/>
    <p:sldId id="279" r:id="rId11"/>
    <p:sldId id="280" r:id="rId12"/>
    <p:sldId id="281" r:id="rId13"/>
    <p:sldId id="282" r:id="rId14"/>
    <p:sldId id="313" r:id="rId15"/>
    <p:sldId id="284" r:id="rId16"/>
    <p:sldId id="273" r:id="rId17"/>
    <p:sldId id="274" r:id="rId18"/>
    <p:sldId id="289" r:id="rId19"/>
    <p:sldId id="275" r:id="rId20"/>
    <p:sldId id="314" r:id="rId21"/>
    <p:sldId id="276" r:id="rId22"/>
    <p:sldId id="290" r:id="rId23"/>
    <p:sldId id="291" r:id="rId24"/>
    <p:sldId id="293" r:id="rId25"/>
    <p:sldId id="312" r:id="rId26"/>
    <p:sldId id="294" r:id="rId27"/>
    <p:sldId id="296" r:id="rId28"/>
    <p:sldId id="297" r:id="rId29"/>
    <p:sldId id="298" r:id="rId30"/>
    <p:sldId id="299" r:id="rId31"/>
    <p:sldId id="300" r:id="rId32"/>
    <p:sldId id="301" r:id="rId33"/>
    <p:sldId id="302" r:id="rId34"/>
    <p:sldId id="303" r:id="rId35"/>
    <p:sldId id="304" r:id="rId36"/>
    <p:sldId id="305" r:id="rId37"/>
    <p:sldId id="316" r:id="rId38"/>
    <p:sldId id="317" r:id="rId39"/>
    <p:sldId id="315" r:id="rId40"/>
    <p:sldId id="30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273" autoAdjust="0"/>
  </p:normalViewPr>
  <p:slideViewPr>
    <p:cSldViewPr snapToGrid="0" showGuides="1">
      <p:cViewPr varScale="1">
        <p:scale>
          <a:sx n="61" d="100"/>
          <a:sy n="61" d="100"/>
        </p:scale>
        <p:origin x="1098" y="7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2B15E-F881-48D8-B6FA-4676F2DDDAEB}" type="datetimeFigureOut">
              <a:rPr lang="en-US" smtClean="0"/>
              <a:t>11/29/2020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2819C-499E-41D1-A3AC-A8D74815D048}" type="slidenum">
              <a:rPr lang="en-US" smtClean="0"/>
              <a:t>‹#›</a:t>
            </a:fld>
            <a:endParaRPr lang="en-US"/>
          </a:p>
        </p:txBody>
      </p:sp>
    </p:spTree>
    <p:extLst>
      <p:ext uri="{BB962C8B-B14F-4D97-AF65-F5344CB8AC3E}">
        <p14:creationId xmlns:p14="http://schemas.microsoft.com/office/powerpoint/2010/main" val="202661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2819C-499E-41D1-A3AC-A8D74815D048}" type="slidenum">
              <a:rPr lang="en-US" smtClean="0"/>
              <a:t>7</a:t>
            </a:fld>
            <a:endParaRPr lang="en-US"/>
          </a:p>
        </p:txBody>
      </p:sp>
    </p:spTree>
    <p:extLst>
      <p:ext uri="{BB962C8B-B14F-4D97-AF65-F5344CB8AC3E}">
        <p14:creationId xmlns:p14="http://schemas.microsoft.com/office/powerpoint/2010/main" val="910338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2832819C-499E-41D1-A3AC-A8D74815D048}" type="slidenum">
              <a:rPr lang="en-US" smtClean="0"/>
              <a:t>37</a:t>
            </a:fld>
            <a:endParaRPr lang="en-US"/>
          </a:p>
        </p:txBody>
      </p:sp>
    </p:spTree>
    <p:extLst>
      <p:ext uri="{BB962C8B-B14F-4D97-AF65-F5344CB8AC3E}">
        <p14:creationId xmlns:p14="http://schemas.microsoft.com/office/powerpoint/2010/main" val="7419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2819C-499E-41D1-A3AC-A8D74815D048}" type="slidenum">
              <a:rPr lang="en-US" smtClean="0"/>
              <a:t>10</a:t>
            </a:fld>
            <a:endParaRPr lang="en-US"/>
          </a:p>
        </p:txBody>
      </p:sp>
    </p:spTree>
    <p:extLst>
      <p:ext uri="{BB962C8B-B14F-4D97-AF65-F5344CB8AC3E}">
        <p14:creationId xmlns:p14="http://schemas.microsoft.com/office/powerpoint/2010/main" val="212514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2819C-499E-41D1-A3AC-A8D74815D048}" type="slidenum">
              <a:rPr lang="en-US" smtClean="0"/>
              <a:t>11</a:t>
            </a:fld>
            <a:endParaRPr lang="en-US"/>
          </a:p>
        </p:txBody>
      </p:sp>
    </p:spTree>
    <p:extLst>
      <p:ext uri="{BB962C8B-B14F-4D97-AF65-F5344CB8AC3E}">
        <p14:creationId xmlns:p14="http://schemas.microsoft.com/office/powerpoint/2010/main" val="950380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2819C-499E-41D1-A3AC-A8D74815D048}" type="slidenum">
              <a:rPr lang="en-US" smtClean="0"/>
              <a:t>14</a:t>
            </a:fld>
            <a:endParaRPr lang="en-US"/>
          </a:p>
        </p:txBody>
      </p:sp>
    </p:spTree>
    <p:extLst>
      <p:ext uri="{BB962C8B-B14F-4D97-AF65-F5344CB8AC3E}">
        <p14:creationId xmlns:p14="http://schemas.microsoft.com/office/powerpoint/2010/main" val="3117096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2819C-499E-41D1-A3AC-A8D74815D048}" type="slidenum">
              <a:rPr lang="en-US" smtClean="0"/>
              <a:t>18</a:t>
            </a:fld>
            <a:endParaRPr lang="en-US"/>
          </a:p>
        </p:txBody>
      </p:sp>
    </p:spTree>
    <p:extLst>
      <p:ext uri="{BB962C8B-B14F-4D97-AF65-F5344CB8AC3E}">
        <p14:creationId xmlns:p14="http://schemas.microsoft.com/office/powerpoint/2010/main" val="21545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2819C-499E-41D1-A3AC-A8D74815D048}" type="slidenum">
              <a:rPr lang="en-US" smtClean="0"/>
              <a:t>24</a:t>
            </a:fld>
            <a:endParaRPr lang="en-US"/>
          </a:p>
        </p:txBody>
      </p:sp>
    </p:spTree>
    <p:extLst>
      <p:ext uri="{BB962C8B-B14F-4D97-AF65-F5344CB8AC3E}">
        <p14:creationId xmlns:p14="http://schemas.microsoft.com/office/powerpoint/2010/main" val="3855066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2819C-499E-41D1-A3AC-A8D74815D048}" type="slidenum">
              <a:rPr lang="en-US" smtClean="0"/>
              <a:t>25</a:t>
            </a:fld>
            <a:endParaRPr lang="en-US"/>
          </a:p>
        </p:txBody>
      </p:sp>
    </p:spTree>
    <p:extLst>
      <p:ext uri="{BB962C8B-B14F-4D97-AF65-F5344CB8AC3E}">
        <p14:creationId xmlns:p14="http://schemas.microsoft.com/office/powerpoint/2010/main" val="2746377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2819C-499E-41D1-A3AC-A8D74815D048}" type="slidenum">
              <a:rPr lang="en-US" smtClean="0"/>
              <a:t>31</a:t>
            </a:fld>
            <a:endParaRPr lang="en-US"/>
          </a:p>
        </p:txBody>
      </p:sp>
    </p:spTree>
    <p:extLst>
      <p:ext uri="{BB962C8B-B14F-4D97-AF65-F5344CB8AC3E}">
        <p14:creationId xmlns:p14="http://schemas.microsoft.com/office/powerpoint/2010/main" val="3919012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2819C-499E-41D1-A3AC-A8D74815D048}" type="slidenum">
              <a:rPr lang="en-US" smtClean="0"/>
              <a:t>35</a:t>
            </a:fld>
            <a:endParaRPr lang="en-US"/>
          </a:p>
        </p:txBody>
      </p:sp>
    </p:spTree>
    <p:extLst>
      <p:ext uri="{BB962C8B-B14F-4D97-AF65-F5344CB8AC3E}">
        <p14:creationId xmlns:p14="http://schemas.microsoft.com/office/powerpoint/2010/main" val="44175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FE8529-CE27-459B-936F-F2BAB475FD9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6E282-F339-449B-A88A-1BA9F059A25D}" type="slidenum">
              <a:rPr lang="en-US" smtClean="0"/>
              <a:t>‹#›</a:t>
            </a:fld>
            <a:endParaRPr lang="en-US"/>
          </a:p>
        </p:txBody>
      </p:sp>
    </p:spTree>
    <p:extLst>
      <p:ext uri="{BB962C8B-B14F-4D97-AF65-F5344CB8AC3E}">
        <p14:creationId xmlns:p14="http://schemas.microsoft.com/office/powerpoint/2010/main" val="336051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E8529-CE27-459B-936F-F2BAB475FD9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6E282-F339-449B-A88A-1BA9F059A25D}" type="slidenum">
              <a:rPr lang="en-US" smtClean="0"/>
              <a:t>‹#›</a:t>
            </a:fld>
            <a:endParaRPr lang="en-US"/>
          </a:p>
        </p:txBody>
      </p:sp>
    </p:spTree>
    <p:extLst>
      <p:ext uri="{BB962C8B-B14F-4D97-AF65-F5344CB8AC3E}">
        <p14:creationId xmlns:p14="http://schemas.microsoft.com/office/powerpoint/2010/main" val="152803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E8529-CE27-459B-936F-F2BAB475FD9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6E282-F339-449B-A88A-1BA9F059A25D}" type="slidenum">
              <a:rPr lang="en-US" smtClean="0"/>
              <a:t>‹#›</a:t>
            </a:fld>
            <a:endParaRPr lang="en-US"/>
          </a:p>
        </p:txBody>
      </p:sp>
    </p:spTree>
    <p:extLst>
      <p:ext uri="{BB962C8B-B14F-4D97-AF65-F5344CB8AC3E}">
        <p14:creationId xmlns:p14="http://schemas.microsoft.com/office/powerpoint/2010/main" val="897782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40B7E7-C997-4BB5-8D2D-0D16FBEC1B5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072A-A5F4-48C6-BB6C-55D9862DC1C2}" type="slidenum">
              <a:rPr lang="en-US" smtClean="0"/>
              <a:t>‹#›</a:t>
            </a:fld>
            <a:endParaRPr lang="en-US"/>
          </a:p>
        </p:txBody>
      </p:sp>
    </p:spTree>
    <p:extLst>
      <p:ext uri="{BB962C8B-B14F-4D97-AF65-F5344CB8AC3E}">
        <p14:creationId xmlns:p14="http://schemas.microsoft.com/office/powerpoint/2010/main" val="934880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40B7E7-C997-4BB5-8D2D-0D16FBEC1B5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072A-A5F4-48C6-BB6C-55D9862DC1C2}" type="slidenum">
              <a:rPr lang="en-US" smtClean="0"/>
              <a:t>‹#›</a:t>
            </a:fld>
            <a:endParaRPr lang="en-US"/>
          </a:p>
        </p:txBody>
      </p:sp>
    </p:spTree>
    <p:extLst>
      <p:ext uri="{BB962C8B-B14F-4D97-AF65-F5344CB8AC3E}">
        <p14:creationId xmlns:p14="http://schemas.microsoft.com/office/powerpoint/2010/main" val="2287052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40B7E7-C997-4BB5-8D2D-0D16FBEC1B5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072A-A5F4-48C6-BB6C-55D9862DC1C2}" type="slidenum">
              <a:rPr lang="en-US" smtClean="0"/>
              <a:t>‹#›</a:t>
            </a:fld>
            <a:endParaRPr lang="en-US"/>
          </a:p>
        </p:txBody>
      </p:sp>
    </p:spTree>
    <p:extLst>
      <p:ext uri="{BB962C8B-B14F-4D97-AF65-F5344CB8AC3E}">
        <p14:creationId xmlns:p14="http://schemas.microsoft.com/office/powerpoint/2010/main" val="114537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40B7E7-C997-4BB5-8D2D-0D16FBEC1B5D}"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A072A-A5F4-48C6-BB6C-55D9862DC1C2}" type="slidenum">
              <a:rPr lang="en-US" smtClean="0"/>
              <a:t>‹#›</a:t>
            </a:fld>
            <a:endParaRPr lang="en-US"/>
          </a:p>
        </p:txBody>
      </p:sp>
    </p:spTree>
    <p:extLst>
      <p:ext uri="{BB962C8B-B14F-4D97-AF65-F5344CB8AC3E}">
        <p14:creationId xmlns:p14="http://schemas.microsoft.com/office/powerpoint/2010/main" val="3293991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40B7E7-C997-4BB5-8D2D-0D16FBEC1B5D}" type="datetimeFigureOut">
              <a:rPr lang="en-US" smtClean="0"/>
              <a:t>11/29/2020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A072A-A5F4-48C6-BB6C-55D9862DC1C2}" type="slidenum">
              <a:rPr lang="en-US" smtClean="0"/>
              <a:t>‹#›</a:t>
            </a:fld>
            <a:endParaRPr lang="en-US"/>
          </a:p>
        </p:txBody>
      </p:sp>
    </p:spTree>
    <p:extLst>
      <p:ext uri="{BB962C8B-B14F-4D97-AF65-F5344CB8AC3E}">
        <p14:creationId xmlns:p14="http://schemas.microsoft.com/office/powerpoint/2010/main" val="2069974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40B7E7-C997-4BB5-8D2D-0D16FBEC1B5D}" type="datetimeFigureOut">
              <a:rPr lang="en-US" smtClean="0"/>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A072A-A5F4-48C6-BB6C-55D9862DC1C2}" type="slidenum">
              <a:rPr lang="en-US" smtClean="0"/>
              <a:t>‹#›</a:t>
            </a:fld>
            <a:endParaRPr lang="en-US"/>
          </a:p>
        </p:txBody>
      </p:sp>
    </p:spTree>
    <p:extLst>
      <p:ext uri="{BB962C8B-B14F-4D97-AF65-F5344CB8AC3E}">
        <p14:creationId xmlns:p14="http://schemas.microsoft.com/office/powerpoint/2010/main" val="2834192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0B7E7-C997-4BB5-8D2D-0D16FBEC1B5D}" type="datetimeFigureOut">
              <a:rPr lang="en-US" smtClean="0"/>
              <a:t>11/29/2020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4A072A-A5F4-48C6-BB6C-55D9862DC1C2}" type="slidenum">
              <a:rPr lang="en-US" smtClean="0"/>
              <a:t>‹#›</a:t>
            </a:fld>
            <a:endParaRPr lang="en-US"/>
          </a:p>
        </p:txBody>
      </p:sp>
    </p:spTree>
    <p:extLst>
      <p:ext uri="{BB962C8B-B14F-4D97-AF65-F5344CB8AC3E}">
        <p14:creationId xmlns:p14="http://schemas.microsoft.com/office/powerpoint/2010/main" val="730788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40B7E7-C997-4BB5-8D2D-0D16FBEC1B5D}"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A072A-A5F4-48C6-BB6C-55D9862DC1C2}" type="slidenum">
              <a:rPr lang="en-US" smtClean="0"/>
              <a:t>‹#›</a:t>
            </a:fld>
            <a:endParaRPr lang="en-US"/>
          </a:p>
        </p:txBody>
      </p:sp>
    </p:spTree>
    <p:extLst>
      <p:ext uri="{BB962C8B-B14F-4D97-AF65-F5344CB8AC3E}">
        <p14:creationId xmlns:p14="http://schemas.microsoft.com/office/powerpoint/2010/main" val="364889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E8529-CE27-459B-936F-F2BAB475FD9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6E282-F339-449B-A88A-1BA9F059A25D}" type="slidenum">
              <a:rPr lang="en-US" smtClean="0"/>
              <a:t>‹#›</a:t>
            </a:fld>
            <a:endParaRPr lang="en-US"/>
          </a:p>
        </p:txBody>
      </p:sp>
    </p:spTree>
    <p:extLst>
      <p:ext uri="{BB962C8B-B14F-4D97-AF65-F5344CB8AC3E}">
        <p14:creationId xmlns:p14="http://schemas.microsoft.com/office/powerpoint/2010/main" val="1664354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40B7E7-C997-4BB5-8D2D-0D16FBEC1B5D}"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A072A-A5F4-48C6-BB6C-55D9862DC1C2}" type="slidenum">
              <a:rPr lang="en-US" smtClean="0"/>
              <a:t>‹#›</a:t>
            </a:fld>
            <a:endParaRPr lang="en-US"/>
          </a:p>
        </p:txBody>
      </p:sp>
    </p:spTree>
    <p:extLst>
      <p:ext uri="{BB962C8B-B14F-4D97-AF65-F5344CB8AC3E}">
        <p14:creationId xmlns:p14="http://schemas.microsoft.com/office/powerpoint/2010/main" val="1729897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40B7E7-C997-4BB5-8D2D-0D16FBEC1B5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072A-A5F4-48C6-BB6C-55D9862DC1C2}" type="slidenum">
              <a:rPr lang="en-US" smtClean="0"/>
              <a:t>‹#›</a:t>
            </a:fld>
            <a:endParaRPr lang="en-US"/>
          </a:p>
        </p:txBody>
      </p:sp>
    </p:spTree>
    <p:extLst>
      <p:ext uri="{BB962C8B-B14F-4D97-AF65-F5344CB8AC3E}">
        <p14:creationId xmlns:p14="http://schemas.microsoft.com/office/powerpoint/2010/main" val="1851745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40B7E7-C997-4BB5-8D2D-0D16FBEC1B5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072A-A5F4-48C6-BB6C-55D9862DC1C2}" type="slidenum">
              <a:rPr lang="en-US" smtClean="0"/>
              <a:t>‹#›</a:t>
            </a:fld>
            <a:endParaRPr lang="en-US"/>
          </a:p>
        </p:txBody>
      </p:sp>
    </p:spTree>
    <p:extLst>
      <p:ext uri="{BB962C8B-B14F-4D97-AF65-F5344CB8AC3E}">
        <p14:creationId xmlns:p14="http://schemas.microsoft.com/office/powerpoint/2010/main" val="31102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FE8529-CE27-459B-936F-F2BAB475FD9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6E282-F339-449B-A88A-1BA9F059A25D}" type="slidenum">
              <a:rPr lang="en-US" smtClean="0"/>
              <a:t>‹#›</a:t>
            </a:fld>
            <a:endParaRPr lang="en-US"/>
          </a:p>
        </p:txBody>
      </p:sp>
    </p:spTree>
    <p:extLst>
      <p:ext uri="{BB962C8B-B14F-4D97-AF65-F5344CB8AC3E}">
        <p14:creationId xmlns:p14="http://schemas.microsoft.com/office/powerpoint/2010/main" val="289607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FE8529-CE27-459B-936F-F2BAB475FD9D}"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6E282-F339-449B-A88A-1BA9F059A25D}" type="slidenum">
              <a:rPr lang="en-US" smtClean="0"/>
              <a:t>‹#›</a:t>
            </a:fld>
            <a:endParaRPr lang="en-US"/>
          </a:p>
        </p:txBody>
      </p:sp>
    </p:spTree>
    <p:extLst>
      <p:ext uri="{BB962C8B-B14F-4D97-AF65-F5344CB8AC3E}">
        <p14:creationId xmlns:p14="http://schemas.microsoft.com/office/powerpoint/2010/main" val="125073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FE8529-CE27-459B-936F-F2BAB475FD9D}" type="datetimeFigureOut">
              <a:rPr lang="en-US" smtClean="0"/>
              <a:t>11/29/2020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6E282-F339-449B-A88A-1BA9F059A25D}" type="slidenum">
              <a:rPr lang="en-US" smtClean="0"/>
              <a:t>‹#›</a:t>
            </a:fld>
            <a:endParaRPr lang="en-US"/>
          </a:p>
        </p:txBody>
      </p:sp>
    </p:spTree>
    <p:extLst>
      <p:ext uri="{BB962C8B-B14F-4D97-AF65-F5344CB8AC3E}">
        <p14:creationId xmlns:p14="http://schemas.microsoft.com/office/powerpoint/2010/main" val="205799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FE8529-CE27-459B-936F-F2BAB475FD9D}" type="datetimeFigureOut">
              <a:rPr lang="en-US" smtClean="0"/>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6E282-F339-449B-A88A-1BA9F059A25D}" type="slidenum">
              <a:rPr lang="en-US" smtClean="0"/>
              <a:t>‹#›</a:t>
            </a:fld>
            <a:endParaRPr lang="en-US"/>
          </a:p>
        </p:txBody>
      </p:sp>
    </p:spTree>
    <p:extLst>
      <p:ext uri="{BB962C8B-B14F-4D97-AF65-F5344CB8AC3E}">
        <p14:creationId xmlns:p14="http://schemas.microsoft.com/office/powerpoint/2010/main" val="200046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E8529-CE27-459B-936F-F2BAB475FD9D}" type="datetimeFigureOut">
              <a:rPr lang="en-US" smtClean="0"/>
              <a:t>11/29/2020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6E282-F339-449B-A88A-1BA9F059A25D}" type="slidenum">
              <a:rPr lang="en-US" smtClean="0"/>
              <a:t>‹#›</a:t>
            </a:fld>
            <a:endParaRPr lang="en-US"/>
          </a:p>
        </p:txBody>
      </p:sp>
    </p:spTree>
    <p:extLst>
      <p:ext uri="{BB962C8B-B14F-4D97-AF65-F5344CB8AC3E}">
        <p14:creationId xmlns:p14="http://schemas.microsoft.com/office/powerpoint/2010/main" val="478081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FE8529-CE27-459B-936F-F2BAB475FD9D}"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6E282-F339-449B-A88A-1BA9F059A25D}" type="slidenum">
              <a:rPr lang="en-US" smtClean="0"/>
              <a:t>‹#›</a:t>
            </a:fld>
            <a:endParaRPr lang="en-US"/>
          </a:p>
        </p:txBody>
      </p:sp>
    </p:spTree>
    <p:extLst>
      <p:ext uri="{BB962C8B-B14F-4D97-AF65-F5344CB8AC3E}">
        <p14:creationId xmlns:p14="http://schemas.microsoft.com/office/powerpoint/2010/main" val="260236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FE8529-CE27-459B-936F-F2BAB475FD9D}"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6E282-F339-449B-A88A-1BA9F059A25D}" type="slidenum">
              <a:rPr lang="en-US" smtClean="0"/>
              <a:t>‹#›</a:t>
            </a:fld>
            <a:endParaRPr lang="en-US"/>
          </a:p>
        </p:txBody>
      </p:sp>
    </p:spTree>
    <p:extLst>
      <p:ext uri="{BB962C8B-B14F-4D97-AF65-F5344CB8AC3E}">
        <p14:creationId xmlns:p14="http://schemas.microsoft.com/office/powerpoint/2010/main" val="136222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19000" r="-2000" b="-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E8529-CE27-459B-936F-F2BAB475FD9D}" type="datetimeFigureOut">
              <a:rPr lang="en-US" smtClean="0"/>
              <a:t>11/29/2020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6E282-F339-449B-A88A-1BA9F059A25D}" type="slidenum">
              <a:rPr lang="en-US" smtClean="0"/>
              <a:t>‹#›</a:t>
            </a:fld>
            <a:endParaRPr lang="en-US"/>
          </a:p>
        </p:txBody>
      </p:sp>
    </p:spTree>
    <p:extLst>
      <p:ext uri="{BB962C8B-B14F-4D97-AF65-F5344CB8AC3E}">
        <p14:creationId xmlns:p14="http://schemas.microsoft.com/office/powerpoint/2010/main" val="3676260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2000" t="-19000" r="-2000" b="-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0B7E7-C997-4BB5-8D2D-0D16FBEC1B5D}" type="datetimeFigureOut">
              <a:rPr lang="en-US" smtClean="0"/>
              <a:t>11/29/2020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A072A-A5F4-48C6-BB6C-55D9862DC1C2}" type="slidenum">
              <a:rPr lang="en-US" smtClean="0"/>
              <a:t>‹#›</a:t>
            </a:fld>
            <a:endParaRPr lang="en-US"/>
          </a:p>
        </p:txBody>
      </p:sp>
    </p:spTree>
    <p:extLst>
      <p:ext uri="{BB962C8B-B14F-4D97-AF65-F5344CB8AC3E}">
        <p14:creationId xmlns:p14="http://schemas.microsoft.com/office/powerpoint/2010/main" val="1705034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3.jpeg"/><Relationship Id="rId5" Type="http://schemas.microsoft.com/office/2007/relationships/hdphoto" Target="../media/hdphoto1.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8.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9.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942535"/>
            <a:ext cx="9144000" cy="1350498"/>
          </a:xfrm>
          <a:solidFill>
            <a:schemeClr val="accent2">
              <a:lumMod val="75000"/>
            </a:schemeClr>
          </a:solidFill>
        </p:spPr>
        <p:style>
          <a:lnRef idx="2">
            <a:schemeClr val="dk1"/>
          </a:lnRef>
          <a:fillRef idx="1">
            <a:schemeClr val="lt1"/>
          </a:fillRef>
          <a:effectRef idx="0">
            <a:schemeClr val="dk1"/>
          </a:effectRef>
          <a:fontRef idx="minor">
            <a:schemeClr val="dk1"/>
          </a:fontRef>
        </p:style>
        <p:txBody>
          <a:bodyPr>
            <a:prstTxWarp prst="textPlain">
              <a:avLst/>
            </a:prstTxWarp>
            <a:normAutofit fontScale="90000"/>
          </a:bodyPr>
          <a:lstStyle/>
          <a:p>
            <a:r>
              <a:rPr lang="bn-BD" sz="4800" dirty="0">
                <a:latin typeface="Kalpurush" panose="02000600000000000000" pitchFamily="2" charset="0"/>
                <a:cs typeface="Kalpurush" panose="02000600000000000000" pitchFamily="2" charset="0"/>
              </a:rPr>
              <a:t>এই স্লাইডটি সম্মানিত শিক্ষকবৃন্দের জন্য তাই </a:t>
            </a:r>
            <a:r>
              <a:rPr lang="en-US" sz="4800" dirty="0">
                <a:latin typeface="Kalpurush" panose="02000600000000000000" pitchFamily="2" charset="0"/>
                <a:cs typeface="Kalpurush" panose="02000600000000000000" pitchFamily="2" charset="0"/>
              </a:rPr>
              <a:t>Slide </a:t>
            </a:r>
            <a:r>
              <a:rPr lang="bn-BD" sz="4800" dirty="0">
                <a:latin typeface="Kalpurush" panose="02000600000000000000" pitchFamily="2" charset="0"/>
                <a:cs typeface="Kalpurush" panose="02000600000000000000" pitchFamily="2" charset="0"/>
              </a:rPr>
              <a:t>টি</a:t>
            </a:r>
            <a:r>
              <a:rPr lang="en-US" sz="4800" dirty="0">
                <a:latin typeface="Kalpurush" panose="02000600000000000000" pitchFamily="2" charset="0"/>
                <a:cs typeface="Kalpurush" panose="02000600000000000000" pitchFamily="2" charset="0"/>
              </a:rPr>
              <a:t> Hide </a:t>
            </a:r>
            <a:r>
              <a:rPr lang="bn-BD" sz="4800" dirty="0">
                <a:latin typeface="Kalpurush" panose="02000600000000000000" pitchFamily="2" charset="0"/>
                <a:cs typeface="Kalpurush" panose="02000600000000000000" pitchFamily="2" charset="0"/>
              </a:rPr>
              <a:t>করে রাখা হয়েছে। </a:t>
            </a:r>
            <a:r>
              <a:rPr lang="en-US" sz="4800" dirty="0">
                <a:latin typeface="Kalpurush" panose="02000600000000000000" pitchFamily="2" charset="0"/>
                <a:cs typeface="Kalpurush" panose="02000600000000000000" pitchFamily="2" charset="0"/>
              </a:rPr>
              <a:t/>
            </a:r>
            <a:br>
              <a:rPr lang="en-US" sz="4800" dirty="0">
                <a:latin typeface="Kalpurush" panose="02000600000000000000" pitchFamily="2" charset="0"/>
                <a:cs typeface="Kalpurush" panose="02000600000000000000" pitchFamily="2" charset="0"/>
              </a:rPr>
            </a:br>
            <a:endParaRPr lang="en-US" sz="4800" dirty="0">
              <a:latin typeface="Kalpurush" panose="02000600000000000000" pitchFamily="2" charset="0"/>
              <a:cs typeface="Kalpurush" panose="02000600000000000000" pitchFamily="2" charset="0"/>
            </a:endParaRPr>
          </a:p>
        </p:txBody>
      </p:sp>
      <p:sp>
        <p:nvSpPr>
          <p:cNvPr id="5" name="Subtitle 2"/>
          <p:cNvSpPr>
            <a:spLocks noGrp="1"/>
          </p:cNvSpPr>
          <p:nvPr>
            <p:ph type="subTitle" idx="1"/>
          </p:nvPr>
        </p:nvSpPr>
        <p:spPr>
          <a:xfrm>
            <a:off x="1524000" y="3467100"/>
            <a:ext cx="9144000" cy="2120462"/>
          </a:xfrm>
          <a:solidFill>
            <a:srgbClr val="00B050"/>
          </a:solidFill>
        </p:spPr>
        <p:style>
          <a:lnRef idx="2">
            <a:schemeClr val="dk1"/>
          </a:lnRef>
          <a:fillRef idx="1">
            <a:schemeClr val="lt1"/>
          </a:fillRef>
          <a:effectRef idx="0">
            <a:schemeClr val="dk1"/>
          </a:effectRef>
          <a:fontRef idx="minor">
            <a:schemeClr val="dk1"/>
          </a:fontRef>
        </p:style>
        <p:txBody>
          <a:bodyPr>
            <a:prstTxWarp prst="textPlain">
              <a:avLst/>
            </a:prstTxWarp>
          </a:bodyPr>
          <a:lstStyle/>
          <a:p>
            <a:pPr algn="just"/>
            <a:r>
              <a:rPr lang="bn-BD" dirty="0">
                <a:latin typeface="Kalpurush" panose="02000600000000000000" pitchFamily="2" charset="0"/>
                <a:cs typeface="Kalpurush" panose="02000600000000000000" pitchFamily="2" charset="0"/>
              </a:rPr>
              <a:t>এই পাঠ উপস্থাপনের জন্য স্লাইডের নিচের দিকে নোটে প্রয়োজনীয় নির্দেশনা দেয়া আছে। পাঠ উপস্থাপনের ক্ষেত্রে নিজস্ব কৌশল প্রয়োগ করতে পারেন। প্রেজেন্টেশনটি </a:t>
            </a:r>
            <a:r>
              <a:rPr lang="en-AU" dirty="0">
                <a:latin typeface="Kalpurush" panose="02000600000000000000" pitchFamily="2" charset="0"/>
                <a:cs typeface="Kalpurush" panose="02000600000000000000" pitchFamily="2" charset="0"/>
              </a:rPr>
              <a:t>F5 Key </a:t>
            </a:r>
            <a:r>
              <a:rPr lang="bn-BD" dirty="0">
                <a:latin typeface="Kalpurush" panose="02000600000000000000" pitchFamily="2" charset="0"/>
                <a:cs typeface="Kalpurush" panose="02000600000000000000" pitchFamily="2" charset="0"/>
              </a:rPr>
              <a:t>চেপে শুরু করতে পারেন। তাহলে </a:t>
            </a:r>
            <a:r>
              <a:rPr lang="en-AU" dirty="0">
                <a:latin typeface="Kalpurush" panose="02000600000000000000" pitchFamily="2" charset="0"/>
                <a:cs typeface="Kalpurush" panose="02000600000000000000" pitchFamily="2" charset="0"/>
              </a:rPr>
              <a:t>Hide Slide Show </a:t>
            </a:r>
            <a:r>
              <a:rPr lang="bn-BD" dirty="0">
                <a:latin typeface="Kalpurush" panose="02000600000000000000" pitchFamily="2" charset="0"/>
                <a:cs typeface="Kalpurush" panose="02000600000000000000" pitchFamily="2" charset="0"/>
              </a:rPr>
              <a:t>করবে না।</a:t>
            </a:r>
            <a:endParaRPr lang="en-AU"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541449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r="39054" b="35668"/>
          <a:stretch/>
        </p:blipFill>
        <p:spPr>
          <a:xfrm>
            <a:off x="212535" y="128985"/>
            <a:ext cx="11311593" cy="6483697"/>
          </a:xfrm>
          <a:prstGeom prst="rect">
            <a:avLst/>
          </a:prstGeom>
        </p:spPr>
      </p:pic>
      <p:sp>
        <p:nvSpPr>
          <p:cNvPr id="3" name="Frame 2"/>
          <p:cNvSpPr/>
          <p:nvPr/>
        </p:nvSpPr>
        <p:spPr>
          <a:xfrm>
            <a:off x="2963918" y="2286002"/>
            <a:ext cx="2617076" cy="835573"/>
          </a:xfrm>
          <a:prstGeom prst="frame">
            <a:avLst>
              <a:gd name="adj1" fmla="val 1421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5868331" y="2297031"/>
            <a:ext cx="2767013" cy="4004439"/>
          </a:xfrm>
          <a:prstGeom prst="frame">
            <a:avLst>
              <a:gd name="adj1" fmla="val 338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1008529" y="5177118"/>
            <a:ext cx="67236" cy="484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534744" y="5177118"/>
            <a:ext cx="1230637" cy="742406"/>
            <a:chOff x="366317" y="3576918"/>
            <a:chExt cx="1418896" cy="914400"/>
          </a:xfrm>
        </p:grpSpPr>
        <p:grpSp>
          <p:nvGrpSpPr>
            <p:cNvPr id="10" name="Group 9"/>
            <p:cNvGrpSpPr/>
            <p:nvPr/>
          </p:nvGrpSpPr>
          <p:grpSpPr>
            <a:xfrm>
              <a:off x="366317" y="3576918"/>
              <a:ext cx="1418896" cy="914400"/>
              <a:chOff x="536028" y="3894083"/>
              <a:chExt cx="1418896" cy="914400"/>
            </a:xfrm>
          </p:grpSpPr>
          <p:sp>
            <p:nvSpPr>
              <p:cNvPr id="5" name="Rounded Rectangle 4"/>
              <p:cNvSpPr/>
              <p:nvPr/>
            </p:nvSpPr>
            <p:spPr>
              <a:xfrm>
                <a:off x="536028" y="3894083"/>
                <a:ext cx="1418896" cy="914400"/>
              </a:xfrm>
              <a:prstGeom prst="roundRect">
                <a:avLst/>
              </a:prstGeom>
              <a:solidFill>
                <a:schemeClr val="tx1"/>
              </a:solidFill>
              <a:ln w="57150">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800" dirty="0">
                    <a:latin typeface="Times New Roman" panose="02020603050405020304" pitchFamily="18" charset="0"/>
                    <a:cs typeface="Times New Roman" panose="02020603050405020304" pitchFamily="18" charset="0"/>
                  </a:rPr>
                  <a:t>Tab</a:t>
                </a:r>
              </a:p>
            </p:txBody>
          </p:sp>
          <p:sp>
            <p:nvSpPr>
              <p:cNvPr id="8" name="Right Arrow 7"/>
              <p:cNvSpPr/>
              <p:nvPr/>
            </p:nvSpPr>
            <p:spPr>
              <a:xfrm rot="10800000">
                <a:off x="851338" y="4051738"/>
                <a:ext cx="851338" cy="14189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867104" y="4519448"/>
                <a:ext cx="851338" cy="14189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flipH="1">
              <a:off x="591670" y="3660228"/>
              <a:ext cx="89955" cy="373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H="1">
              <a:off x="1546412" y="4066809"/>
              <a:ext cx="80682" cy="373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Up Arrow 12"/>
          <p:cNvSpPr/>
          <p:nvPr/>
        </p:nvSpPr>
        <p:spPr>
          <a:xfrm rot="2463864">
            <a:off x="5159363" y="2808485"/>
            <a:ext cx="405354" cy="1769345"/>
          </a:xfrm>
          <a:prstGeom prst="upArrow">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86884" y="4299251"/>
            <a:ext cx="5122326" cy="2351223"/>
          </a:xfrm>
          <a:prstGeom prst="rect">
            <a:avLst/>
          </a:prstGeom>
          <a:noFill/>
        </p:spPr>
        <p:txBody>
          <a:bodyPr wrap="square" rtlCol="0">
            <a:prstTxWarp prst="textPlain">
              <a:avLst/>
            </a:prstTxWarp>
            <a:spAutoFit/>
          </a:bodyPr>
          <a:lstStyle/>
          <a:p>
            <a:r>
              <a:rPr lang="en-US" b="1" dirty="0">
                <a:effectLst>
                  <a:outerShdw blurRad="38100" dist="38100" dir="2700000" algn="tl">
                    <a:srgbClr val="000000">
                      <a:alpha val="43137"/>
                    </a:srgbClr>
                  </a:outerShdw>
                </a:effectLst>
              </a:rPr>
              <a:t>Field Name</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ঘরে</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ক্রমিক</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নম্বর</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a:effectLst>
                  <a:outerShdw blurRad="38100" dist="38100" dir="2700000" algn="tl">
                    <a:srgbClr val="000000">
                      <a:alpha val="43137"/>
                    </a:srgbClr>
                  </a:outerShdw>
                </a:effectLst>
              </a:rPr>
              <a:t> SL No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টাইপ</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করে কী </a:t>
            </a:r>
          </a:p>
          <a:p>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বোর্ডের</a:t>
            </a:r>
            <a:r>
              <a:rPr lang="bn-IN" dirty="0">
                <a:latin typeface="Kalpurush" panose="02000600000000000000" pitchFamily="2" charset="0"/>
                <a:cs typeface="Kalpurush" panose="02000600000000000000" pitchFamily="2" charset="0"/>
              </a:rPr>
              <a:t>                    </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চাপ দিলে কার্সর </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Data Type </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ঘরে চলে যাবে।</a:t>
            </a:r>
            <a:r>
              <a:rPr lang="bn-IN" dirty="0">
                <a:latin typeface="Kalpurush" panose="02000600000000000000" pitchFamily="2" charset="0"/>
                <a:cs typeface="Kalpurush" panose="02000600000000000000" pitchFamily="2" charset="0"/>
              </a:rPr>
              <a:t> </a:t>
            </a:r>
            <a:r>
              <a:rPr lang="en-US" dirty="0"/>
              <a:t> </a:t>
            </a:r>
            <a:r>
              <a:rPr lang="bn-IN" dirty="0"/>
              <a:t>                        </a:t>
            </a:r>
            <a:endParaRPr lang="en-US" dirty="0"/>
          </a:p>
        </p:txBody>
      </p:sp>
    </p:spTree>
    <p:custDataLst>
      <p:tags r:id="rId1"/>
    </p:custDataLst>
    <p:extLst>
      <p:ext uri="{BB962C8B-B14F-4D97-AF65-F5344CB8AC3E}">
        <p14:creationId xmlns:p14="http://schemas.microsoft.com/office/powerpoint/2010/main" val="1148131743"/>
      </p:ext>
    </p:extLst>
  </p:cSld>
  <p:clrMapOvr>
    <a:masterClrMapping/>
  </p:clrMapOvr>
  <mc:AlternateContent xmlns:mc="http://schemas.openxmlformats.org/markup-compatibility/2006" xmlns:p14="http://schemas.microsoft.com/office/powerpoint/2010/main">
    <mc:Choice Requires="p14">
      <p:transition spd="slow" p14:dur="2000" advTm="26794"/>
    </mc:Choice>
    <mc:Fallback xmlns="">
      <p:transition spd="slow" advTm="267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repeatCount="300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2000" fill="hold"/>
                                        <p:tgtEl>
                                          <p:spTgt spid="12"/>
                                        </p:tgtEl>
                                        <p:attrNameLst>
                                          <p:attrName>ppt_w</p:attrName>
                                        </p:attrNameLst>
                                      </p:cBhvr>
                                      <p:tavLst>
                                        <p:tav tm="0">
                                          <p:val>
                                            <p:fltVal val="0"/>
                                          </p:val>
                                        </p:tav>
                                        <p:tav tm="100000">
                                          <p:val>
                                            <p:strVal val="#ppt_w"/>
                                          </p:val>
                                        </p:tav>
                                      </p:tavLst>
                                    </p:anim>
                                    <p:anim calcmode="lin" valueType="num">
                                      <p:cBhvr>
                                        <p:cTn id="18" dur="2000" fill="hold"/>
                                        <p:tgtEl>
                                          <p:spTgt spid="12"/>
                                        </p:tgtEl>
                                        <p:attrNameLst>
                                          <p:attrName>ppt_h</p:attrName>
                                        </p:attrNameLst>
                                      </p:cBhvr>
                                      <p:tavLst>
                                        <p:tav tm="0">
                                          <p:val>
                                            <p:fltVal val="0"/>
                                          </p:val>
                                        </p:tav>
                                        <p:tav tm="100000">
                                          <p:val>
                                            <p:strVal val="#ppt_h"/>
                                          </p:val>
                                        </p:tav>
                                      </p:tavLst>
                                    </p:anim>
                                    <p:animEffect transition="in" filter="fade">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53503" y="3616872"/>
            <a:ext cx="250671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Field Properties</a:t>
            </a:r>
          </a:p>
        </p:txBody>
      </p:sp>
      <p:pic>
        <p:nvPicPr>
          <p:cNvPr id="3" name="Picture 2"/>
          <p:cNvPicPr>
            <a:picLocks noChangeAspect="1"/>
          </p:cNvPicPr>
          <p:nvPr/>
        </p:nvPicPr>
        <p:blipFill rotWithShape="1">
          <a:blip r:embed="rId4"/>
          <a:srcRect l="443" t="17419" r="28418" b="21673"/>
          <a:stretch/>
        </p:blipFill>
        <p:spPr>
          <a:xfrm>
            <a:off x="212936" y="0"/>
            <a:ext cx="10563183" cy="6387005"/>
          </a:xfrm>
          <a:prstGeom prst="rect">
            <a:avLst/>
          </a:prstGeom>
        </p:spPr>
      </p:pic>
      <p:sp>
        <p:nvSpPr>
          <p:cNvPr id="7" name="Frame 6"/>
          <p:cNvSpPr/>
          <p:nvPr/>
        </p:nvSpPr>
        <p:spPr>
          <a:xfrm>
            <a:off x="2263214" y="4368603"/>
            <a:ext cx="3662856" cy="2060655"/>
          </a:xfrm>
          <a:prstGeom prst="frame">
            <a:avLst>
              <a:gd name="adj1" fmla="val 337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4403188" y="291703"/>
            <a:ext cx="1950315" cy="2181732"/>
          </a:xfrm>
          <a:prstGeom prst="frame">
            <a:avLst>
              <a:gd name="adj1" fmla="val 459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8103471" y="4004447"/>
            <a:ext cx="283779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rPr>
              <a:t> </a:t>
            </a:r>
            <a:r>
              <a:rPr lang="en-US" sz="2800" dirty="0">
                <a:solidFill>
                  <a:schemeClr val="tx1"/>
                </a:solidFill>
              </a:rPr>
              <a:t>Field Properties</a:t>
            </a:r>
          </a:p>
        </p:txBody>
      </p:sp>
      <p:sp>
        <p:nvSpPr>
          <p:cNvPr id="9" name="Rectangle 8"/>
          <p:cNvSpPr/>
          <p:nvPr/>
        </p:nvSpPr>
        <p:spPr>
          <a:xfrm>
            <a:off x="8860220" y="4074072"/>
            <a:ext cx="1387366" cy="24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7977352" y="4074072"/>
            <a:ext cx="3026978" cy="756746"/>
          </a:xfrm>
          <a:prstGeom prst="frame">
            <a:avLst>
              <a:gd name="adj1" fmla="val 72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52174" y="2921363"/>
            <a:ext cx="11195322" cy="1119998"/>
          </a:xfrm>
          <a:prstGeom prst="rect">
            <a:avLst/>
          </a:prstGeom>
          <a:noFill/>
        </p:spPr>
        <p:txBody>
          <a:bodyPr wrap="square" rtlCol="0">
            <a:prstTxWarp prst="textPlain">
              <a:avLst/>
            </a:prstTxWarp>
            <a:spAutoFit/>
          </a:bodyPr>
          <a:lstStyle/>
          <a:p>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 </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Data Type </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ড্রপ ডাউন তীরে ক্লিক করলে ডেটার বিভিন্ন প্রকার ধরণ বা টাইপের </a:t>
            </a:r>
            <a:b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b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তালিকা দেখা যাবে ।</a:t>
            </a:r>
            <a:r>
              <a:rPr lang="bn-IN" dirty="0">
                <a:latin typeface="Kalpurush" panose="02000600000000000000" pitchFamily="2" charset="0"/>
                <a:cs typeface="Kalpurush" panose="02000600000000000000" pitchFamily="2" charset="0"/>
              </a:rPr>
              <a:t> </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যেমন-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Text,Number</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Currency, Date/ Time </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ইত্যাদি</a:t>
            </a:r>
            <a:r>
              <a:rPr lang="bn-IN" dirty="0">
                <a:latin typeface="Kalpurush" panose="02000600000000000000" pitchFamily="2" charset="0"/>
                <a:cs typeface="Kalpurush" panose="02000600000000000000" pitchFamily="2" charset="0"/>
              </a:rPr>
              <a:t>।</a:t>
            </a:r>
            <a:r>
              <a:rPr lang="en-US" dirty="0"/>
              <a:t> </a:t>
            </a:r>
            <a:r>
              <a:rPr lang="bn-IN" dirty="0"/>
              <a:t>                        </a:t>
            </a:r>
            <a:endParaRPr lang="en-US" dirty="0"/>
          </a:p>
        </p:txBody>
      </p:sp>
      <p:sp>
        <p:nvSpPr>
          <p:cNvPr id="12" name="TextBox 11"/>
          <p:cNvSpPr txBox="1"/>
          <p:nvPr/>
        </p:nvSpPr>
        <p:spPr>
          <a:xfrm>
            <a:off x="252174" y="2856533"/>
            <a:ext cx="11195322" cy="1249658"/>
          </a:xfrm>
          <a:prstGeom prst="rect">
            <a:avLst/>
          </a:prstGeom>
          <a:noFill/>
        </p:spPr>
        <p:txBody>
          <a:bodyPr wrap="square" rtlCol="0">
            <a:prstTxWarp prst="textPlain">
              <a:avLst/>
            </a:prstTxWarp>
            <a:spAutoFit/>
          </a:bodyPr>
          <a:lstStyle/>
          <a:p>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২। এ তালিকা থেকে প্রয়োজনীয় </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Data Type</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সিলেক্ট করতে হবে । </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নম্বর সিলেক্ট করলে এ ফিল্ডের ডেটা  দিয়ে অংক বা  হিসাবের কাজ করা যাবে।  </a:t>
            </a:r>
            <a:r>
              <a:rPr lang="bn-IN" dirty="0"/>
              <a:t>                      </a:t>
            </a:r>
            <a:endParaRPr lang="en-US" dirty="0"/>
          </a:p>
        </p:txBody>
      </p:sp>
      <p:sp>
        <p:nvSpPr>
          <p:cNvPr id="13" name="TextBox 12"/>
          <p:cNvSpPr txBox="1"/>
          <p:nvPr/>
        </p:nvSpPr>
        <p:spPr>
          <a:xfrm>
            <a:off x="328409" y="2779085"/>
            <a:ext cx="11195322" cy="1119998"/>
          </a:xfrm>
          <a:prstGeom prst="rect">
            <a:avLst/>
          </a:prstGeom>
          <a:noFill/>
        </p:spPr>
        <p:txBody>
          <a:bodyPr wrap="square" rtlCol="0">
            <a:prstTxWarp prst="textPlain">
              <a:avLst/>
            </a:prstTxWarp>
            <a:spAutoFit/>
          </a:bodyPr>
          <a:lstStyle/>
          <a:p>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৩।Date/ Time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ফিল্ডের</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ডেটা</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তথ্যের</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ভিত্তিতে</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বয়স</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বের</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যাবে</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এবং</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বয়স</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সংক্রান্ত</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অন্যান্য</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কাজ</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যাবে</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dirty="0">
                <a:latin typeface="Kalpurush" panose="02000600000000000000" pitchFamily="2" charset="0"/>
                <a:cs typeface="Kalpurush" panose="02000600000000000000" pitchFamily="2" charset="0"/>
              </a:rPr>
              <a:t>।</a:t>
            </a:r>
            <a:r>
              <a:rPr lang="en-US" dirty="0"/>
              <a:t> </a:t>
            </a:r>
            <a:r>
              <a:rPr lang="bn-IN" dirty="0"/>
              <a:t>                        </a:t>
            </a:r>
            <a:endParaRPr lang="en-US" dirty="0"/>
          </a:p>
        </p:txBody>
      </p:sp>
      <p:sp>
        <p:nvSpPr>
          <p:cNvPr id="14" name="TextBox 13"/>
          <p:cNvSpPr txBox="1"/>
          <p:nvPr/>
        </p:nvSpPr>
        <p:spPr>
          <a:xfrm>
            <a:off x="355707" y="2875006"/>
            <a:ext cx="11195322" cy="1119998"/>
          </a:xfrm>
          <a:prstGeom prst="rect">
            <a:avLst/>
          </a:prstGeom>
          <a:noFill/>
        </p:spPr>
        <p:txBody>
          <a:bodyPr wrap="square" rtlCol="0">
            <a:prstTxWarp prst="textPlain">
              <a:avLst/>
            </a:prstTxWarp>
            <a:spAutoFit/>
          </a:bodyPr>
          <a:lstStyle/>
          <a:p>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৪। বর্ণ ভিত্তিক ফিল্ডের ডেটার  সাহায্যে গাণিতিক কাজ, যেমন- যোগ ,বিয়োগ ,গুণ ও ভাগ ইত্যাদি করা যাবে না </a:t>
            </a:r>
            <a:endParaRPr lang="en-US" dirty="0"/>
          </a:p>
        </p:txBody>
      </p:sp>
      <p:sp>
        <p:nvSpPr>
          <p:cNvPr id="15" name="TextBox 14"/>
          <p:cNvSpPr txBox="1"/>
          <p:nvPr/>
        </p:nvSpPr>
        <p:spPr>
          <a:xfrm>
            <a:off x="274860" y="2504959"/>
            <a:ext cx="11195322" cy="2138040"/>
          </a:xfrm>
          <a:prstGeom prst="rect">
            <a:avLst/>
          </a:prstGeom>
          <a:noFill/>
        </p:spPr>
        <p:txBody>
          <a:bodyPr wrap="square" rtlCol="0">
            <a:prstTxWarp prst="textPlain">
              <a:avLst/>
            </a:prstTxWarp>
            <a:spAutoFit/>
          </a:bodyPr>
          <a:lstStyle/>
          <a:p>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৫। </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Data Type</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সিলেক্ট করার সঙ্গে সঙ্গে </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নিচের দিকে ফিল্ডস প্র্যোপার্টি অংশে ডেটার আরও কিছু বিষয় নির্ধারণ করে দিতে হবে।যেমন-  ফিল্ড সাইজ –এর ডান পাশের ঘরে নির্ধারন করে দিতে হবে এবং অন্যান্য বৈশিষ্ট্য কেমন হবে। এ ফিল্ডের নিজস্ব মান থাকে ।</a:t>
            </a:r>
            <a:b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b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প্রয়োজনে এটি পরিবর্তন করা যায়। </a:t>
            </a:r>
            <a:r>
              <a:rPr lang="en-US" dirty="0"/>
              <a:t> </a:t>
            </a:r>
            <a:r>
              <a:rPr lang="bn-IN" dirty="0"/>
              <a:t>                        </a:t>
            </a:r>
            <a:endParaRPr lang="en-US" dirty="0"/>
          </a:p>
        </p:txBody>
      </p:sp>
    </p:spTree>
    <p:custDataLst>
      <p:tags r:id="rId1"/>
    </p:custDataLst>
    <p:extLst>
      <p:ext uri="{BB962C8B-B14F-4D97-AF65-F5344CB8AC3E}">
        <p14:creationId xmlns:p14="http://schemas.microsoft.com/office/powerpoint/2010/main" val="1377366951"/>
      </p:ext>
    </p:extLst>
  </p:cSld>
  <p:clrMapOvr>
    <a:masterClrMapping/>
  </p:clrMapOvr>
  <mc:AlternateContent xmlns:mc="http://schemas.openxmlformats.org/markup-compatibility/2006" xmlns:p14="http://schemas.microsoft.com/office/powerpoint/2010/main">
    <mc:Choice Requires="p14">
      <p:transition spd="slow" p14:dur="2000" advTm="100658"/>
    </mc:Choice>
    <mc:Fallback xmlns="">
      <p:transition spd="slow" advTm="1006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0" fill="hold"/>
                                        <p:tgtEl>
                                          <p:spTgt spid="10"/>
                                        </p:tgtEl>
                                        <p:attrNameLst>
                                          <p:attrName>ppt_w</p:attrName>
                                        </p:attrNameLst>
                                      </p:cBhvr>
                                      <p:tavLst>
                                        <p:tav tm="0">
                                          <p:val>
                                            <p:fltVal val="0"/>
                                          </p:val>
                                        </p:tav>
                                        <p:tav tm="100000">
                                          <p:val>
                                            <p:strVal val="#ppt_w"/>
                                          </p:val>
                                        </p:tav>
                                      </p:tavLst>
                                    </p:anim>
                                    <p:anim calcmode="lin" valueType="num">
                                      <p:cBhvr>
                                        <p:cTn id="8" dur="5000" fill="hold"/>
                                        <p:tgtEl>
                                          <p:spTgt spid="10"/>
                                        </p:tgtEl>
                                        <p:attrNameLst>
                                          <p:attrName>ppt_h</p:attrName>
                                        </p:attrNameLst>
                                      </p:cBhvr>
                                      <p:tavLst>
                                        <p:tav tm="0">
                                          <p:val>
                                            <p:fltVal val="0"/>
                                          </p:val>
                                        </p:tav>
                                        <p:tav tm="100000">
                                          <p:val>
                                            <p:strVal val="#ppt_h"/>
                                          </p:val>
                                        </p:tav>
                                      </p:tavLst>
                                    </p:anim>
                                    <p:animEffect transition="in" filter="fade">
                                      <p:cBhvr>
                                        <p:cTn id="9" dur="5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0" fill="hold"/>
                                        <p:tgtEl>
                                          <p:spTgt spid="12"/>
                                        </p:tgtEl>
                                        <p:attrNameLst>
                                          <p:attrName>ppt_w</p:attrName>
                                        </p:attrNameLst>
                                      </p:cBhvr>
                                      <p:tavLst>
                                        <p:tav tm="0">
                                          <p:val>
                                            <p:fltVal val="0"/>
                                          </p:val>
                                        </p:tav>
                                        <p:tav tm="100000">
                                          <p:val>
                                            <p:strVal val="#ppt_w"/>
                                          </p:val>
                                        </p:tav>
                                      </p:tavLst>
                                    </p:anim>
                                    <p:anim calcmode="lin" valueType="num">
                                      <p:cBhvr>
                                        <p:cTn id="20" dur="5000" fill="hold"/>
                                        <p:tgtEl>
                                          <p:spTgt spid="12"/>
                                        </p:tgtEl>
                                        <p:attrNameLst>
                                          <p:attrName>ppt_h</p:attrName>
                                        </p:attrNameLst>
                                      </p:cBhvr>
                                      <p:tavLst>
                                        <p:tav tm="0">
                                          <p:val>
                                            <p:fltVal val="0"/>
                                          </p:val>
                                        </p:tav>
                                        <p:tav tm="100000">
                                          <p:val>
                                            <p:strVal val="#ppt_h"/>
                                          </p:val>
                                        </p:tav>
                                      </p:tavLst>
                                    </p:anim>
                                    <p:animEffect transition="in" filter="fade">
                                      <p:cBhvr>
                                        <p:cTn id="21" dur="5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0" fill="hold"/>
                                        <p:tgtEl>
                                          <p:spTgt spid="13"/>
                                        </p:tgtEl>
                                        <p:attrNameLst>
                                          <p:attrName>ppt_w</p:attrName>
                                        </p:attrNameLst>
                                      </p:cBhvr>
                                      <p:tavLst>
                                        <p:tav tm="0">
                                          <p:val>
                                            <p:fltVal val="0"/>
                                          </p:val>
                                        </p:tav>
                                        <p:tav tm="100000">
                                          <p:val>
                                            <p:strVal val="#ppt_w"/>
                                          </p:val>
                                        </p:tav>
                                      </p:tavLst>
                                    </p:anim>
                                    <p:anim calcmode="lin" valueType="num">
                                      <p:cBhvr>
                                        <p:cTn id="27" dur="5000" fill="hold"/>
                                        <p:tgtEl>
                                          <p:spTgt spid="13"/>
                                        </p:tgtEl>
                                        <p:attrNameLst>
                                          <p:attrName>ppt_h</p:attrName>
                                        </p:attrNameLst>
                                      </p:cBhvr>
                                      <p:tavLst>
                                        <p:tav tm="0">
                                          <p:val>
                                            <p:fltVal val="0"/>
                                          </p:val>
                                        </p:tav>
                                        <p:tav tm="100000">
                                          <p:val>
                                            <p:strVal val="#ppt_h"/>
                                          </p:val>
                                        </p:tav>
                                      </p:tavLst>
                                    </p:anim>
                                    <p:animEffect transition="in" filter="fade">
                                      <p:cBhvr>
                                        <p:cTn id="28" dur="5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0" fill="hold"/>
                                        <p:tgtEl>
                                          <p:spTgt spid="14"/>
                                        </p:tgtEl>
                                        <p:attrNameLst>
                                          <p:attrName>ppt_w</p:attrName>
                                        </p:attrNameLst>
                                      </p:cBhvr>
                                      <p:tavLst>
                                        <p:tav tm="0">
                                          <p:val>
                                            <p:fltVal val="0"/>
                                          </p:val>
                                        </p:tav>
                                        <p:tav tm="100000">
                                          <p:val>
                                            <p:strVal val="#ppt_w"/>
                                          </p:val>
                                        </p:tav>
                                      </p:tavLst>
                                    </p:anim>
                                    <p:anim calcmode="lin" valueType="num">
                                      <p:cBhvr>
                                        <p:cTn id="34" dur="5000" fill="hold"/>
                                        <p:tgtEl>
                                          <p:spTgt spid="14"/>
                                        </p:tgtEl>
                                        <p:attrNameLst>
                                          <p:attrName>ppt_h</p:attrName>
                                        </p:attrNameLst>
                                      </p:cBhvr>
                                      <p:tavLst>
                                        <p:tav tm="0">
                                          <p:val>
                                            <p:fltVal val="0"/>
                                          </p:val>
                                        </p:tav>
                                        <p:tav tm="100000">
                                          <p:val>
                                            <p:strVal val="#ppt_h"/>
                                          </p:val>
                                        </p:tav>
                                      </p:tavLst>
                                    </p:anim>
                                    <p:animEffect transition="in" filter="fade">
                                      <p:cBhvr>
                                        <p:cTn id="35" dur="5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heel(1)">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heel(1)">
                                      <p:cBhvr>
                                        <p:cTn id="45" dur="2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0" fill="hold"/>
                                        <p:tgtEl>
                                          <p:spTgt spid="15"/>
                                        </p:tgtEl>
                                        <p:attrNameLst>
                                          <p:attrName>ppt_w</p:attrName>
                                        </p:attrNameLst>
                                      </p:cBhvr>
                                      <p:tavLst>
                                        <p:tav tm="0">
                                          <p:val>
                                            <p:fltVal val="0"/>
                                          </p:val>
                                        </p:tav>
                                        <p:tav tm="100000">
                                          <p:val>
                                            <p:strVal val="#ppt_w"/>
                                          </p:val>
                                        </p:tav>
                                      </p:tavLst>
                                    </p:anim>
                                    <p:anim calcmode="lin" valueType="num">
                                      <p:cBhvr>
                                        <p:cTn id="51" dur="5000" fill="hold"/>
                                        <p:tgtEl>
                                          <p:spTgt spid="15"/>
                                        </p:tgtEl>
                                        <p:attrNameLst>
                                          <p:attrName>ppt_h</p:attrName>
                                        </p:attrNameLst>
                                      </p:cBhvr>
                                      <p:tavLst>
                                        <p:tav tm="0">
                                          <p:val>
                                            <p:fltVal val="0"/>
                                          </p:val>
                                        </p:tav>
                                        <p:tav tm="100000">
                                          <p:val>
                                            <p:strVal val="#ppt_h"/>
                                          </p:val>
                                        </p:tav>
                                      </p:tavLst>
                                    </p:anim>
                                    <p:animEffect transition="in" filter="fade">
                                      <p:cBhvr>
                                        <p:cTn id="52" dur="5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10"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43174" b="49892"/>
          <a:stretch/>
        </p:blipFill>
        <p:spPr>
          <a:xfrm>
            <a:off x="284393" y="333703"/>
            <a:ext cx="11623213" cy="6266794"/>
          </a:xfrm>
          <a:prstGeom prst="rect">
            <a:avLst/>
          </a:prstGeom>
        </p:spPr>
      </p:pic>
      <p:sp>
        <p:nvSpPr>
          <p:cNvPr id="4" name="Frame 3"/>
          <p:cNvSpPr/>
          <p:nvPr/>
        </p:nvSpPr>
        <p:spPr>
          <a:xfrm>
            <a:off x="284393" y="1087821"/>
            <a:ext cx="945317" cy="1284889"/>
          </a:xfrm>
          <a:prstGeom prst="frame">
            <a:avLst>
              <a:gd name="adj1" fmla="val 72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84393" y="2463361"/>
            <a:ext cx="3158359" cy="642445"/>
          </a:xfrm>
          <a:prstGeom prst="frame">
            <a:avLst>
              <a:gd name="adj1" fmla="val 72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rotWithShape="1">
          <a:blip r:embed="rId4"/>
          <a:srcRect l="35016" t="31358" r="35056" b="19073"/>
          <a:stretch/>
        </p:blipFill>
        <p:spPr>
          <a:xfrm>
            <a:off x="5557558" y="2572406"/>
            <a:ext cx="5998566" cy="4095094"/>
          </a:xfrm>
          <a:prstGeom prst="rect">
            <a:avLst/>
          </a:prstGeom>
          <a:ln w="6350">
            <a:solidFill>
              <a:schemeClr val="tx1"/>
            </a:solidFill>
          </a:ln>
        </p:spPr>
      </p:pic>
      <p:sp>
        <p:nvSpPr>
          <p:cNvPr id="7" name="Frame 6"/>
          <p:cNvSpPr/>
          <p:nvPr/>
        </p:nvSpPr>
        <p:spPr>
          <a:xfrm>
            <a:off x="6096000" y="3200400"/>
            <a:ext cx="5159188" cy="2030506"/>
          </a:xfrm>
          <a:prstGeom prst="frame">
            <a:avLst>
              <a:gd name="adj1" fmla="val 261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6794941" y="4367048"/>
            <a:ext cx="2049517" cy="567559"/>
          </a:xfrm>
          <a:prstGeom prst="frame">
            <a:avLst>
              <a:gd name="adj1" fmla="val 2112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84393" y="5199732"/>
            <a:ext cx="11195322" cy="1318335"/>
          </a:xfrm>
          <a:prstGeom prst="rect">
            <a:avLst/>
          </a:prstGeom>
          <a:noFill/>
        </p:spPr>
        <p:txBody>
          <a:bodyPr wrap="square" rtlCol="0">
            <a:prstTxWarp prst="textPlain">
              <a:avLst/>
            </a:prstTxWarp>
            <a:spAutoFit/>
          </a:bodyPr>
          <a:lstStyle/>
          <a:p>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৬। ফিল্ডের নাম টাইপ করা শেষ হলে  উপরের বাম কোণে ভিউ আইকনে ক্লিক করলে অথবা ভিউ ড্রপ ডাউন থেকে </a:t>
            </a:r>
            <a:b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b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Datasheet view </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সিলেক্ট করলে টেবিলটি সেভ করার জন্য একটি ডায়লগ বক্স আসবে । </a:t>
            </a:r>
            <a:r>
              <a:rPr lang="en-US" dirty="0"/>
              <a:t> </a:t>
            </a:r>
            <a:r>
              <a:rPr lang="bn-IN" dirty="0"/>
              <a:t>                        </a:t>
            </a:r>
            <a:endParaRPr lang="en-US" dirty="0"/>
          </a:p>
        </p:txBody>
      </p:sp>
    </p:spTree>
    <p:custDataLst>
      <p:tags r:id="rId1"/>
    </p:custDataLst>
    <p:extLst>
      <p:ext uri="{BB962C8B-B14F-4D97-AF65-F5344CB8AC3E}">
        <p14:creationId xmlns:p14="http://schemas.microsoft.com/office/powerpoint/2010/main" val="1585785905"/>
      </p:ext>
    </p:extLst>
  </p:cSld>
  <p:clrMapOvr>
    <a:masterClrMapping/>
  </p:clrMapOvr>
  <mc:AlternateContent xmlns:mc="http://schemas.openxmlformats.org/markup-compatibility/2006" xmlns:p14="http://schemas.microsoft.com/office/powerpoint/2010/main">
    <mc:Choice Requires="p14">
      <p:transition spd="slow" p14:dur="2000" advTm="49102"/>
    </mc:Choice>
    <mc:Fallback xmlns="">
      <p:transition spd="slow" advTm="491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0" fill="hold"/>
                                        <p:tgtEl>
                                          <p:spTgt spid="9"/>
                                        </p:tgtEl>
                                        <p:attrNameLst>
                                          <p:attrName>ppt_w</p:attrName>
                                        </p:attrNameLst>
                                      </p:cBhvr>
                                      <p:tavLst>
                                        <p:tav tm="0">
                                          <p:val>
                                            <p:fltVal val="0"/>
                                          </p:val>
                                        </p:tav>
                                        <p:tav tm="100000">
                                          <p:val>
                                            <p:strVal val="#ppt_w"/>
                                          </p:val>
                                        </p:tav>
                                      </p:tavLst>
                                    </p:anim>
                                    <p:anim calcmode="lin" valueType="num">
                                      <p:cBhvr>
                                        <p:cTn id="18" dur="5000" fill="hold"/>
                                        <p:tgtEl>
                                          <p:spTgt spid="9"/>
                                        </p:tgtEl>
                                        <p:attrNameLst>
                                          <p:attrName>ppt_h</p:attrName>
                                        </p:attrNameLst>
                                      </p:cBhvr>
                                      <p:tavLst>
                                        <p:tav tm="0">
                                          <p:val>
                                            <p:fltVal val="0"/>
                                          </p:val>
                                        </p:tav>
                                        <p:tav tm="100000">
                                          <p:val>
                                            <p:strVal val="#ppt_h"/>
                                          </p:val>
                                        </p:tav>
                                      </p:tavLst>
                                    </p:anim>
                                    <p:animEffect transition="in" filter="fade">
                                      <p:cBhvr>
                                        <p:cTn id="19" dur="5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177" y="478337"/>
            <a:ext cx="3395662" cy="2754714"/>
          </a:xfrm>
          <a:prstGeom prst="rect">
            <a:avLst/>
          </a:prstGeom>
        </p:spPr>
      </p:pic>
      <p:sp>
        <p:nvSpPr>
          <p:cNvPr id="3" name="TextBox 2"/>
          <p:cNvSpPr txBox="1"/>
          <p:nvPr/>
        </p:nvSpPr>
        <p:spPr>
          <a:xfrm>
            <a:off x="2820840" y="4422226"/>
            <a:ext cx="6333309" cy="949197"/>
          </a:xfrm>
          <a:prstGeom prst="rect">
            <a:avLst/>
          </a:prstGeom>
          <a:blipFill>
            <a:blip r:embed="rId4">
              <a:extLst>
                <a:ext uri="{BEBA8EAE-BF5A-486C-A8C5-ECC9F3942E4B}">
                  <a14:imgProps xmlns:a14="http://schemas.microsoft.com/office/drawing/2010/main">
                    <a14:imgLayer r:embed="rId5">
                      <a14:imgEffect>
                        <a14:artisticPencilSketch/>
                      </a14:imgEffect>
                    </a14:imgLayer>
                  </a14:imgProps>
                </a:ext>
              </a:extLst>
            </a:blip>
            <a:tile tx="0" ty="0" sx="100000" sy="100000" flip="none" algn="tl"/>
          </a:blipFill>
          <a:ln w="6350">
            <a:solidFill>
              <a:schemeClr val="tx1"/>
            </a:solidFill>
          </a:ln>
        </p:spPr>
        <p:txBody>
          <a:bodyPr wrap="square" rtlCol="0">
            <a:prstTxWarp prst="textPlain">
              <a:avLst/>
            </a:prstTxWarp>
            <a:spAutoFit/>
          </a:bodyPr>
          <a:lstStyle/>
          <a:p>
            <a:r>
              <a:rPr lang="bn-IN" dirty="0">
                <a:latin typeface="Kalpurush" panose="02000600000000000000" pitchFamily="2" charset="0"/>
                <a:cs typeface="Kalpurush" panose="02000600000000000000" pitchFamily="2" charset="0"/>
              </a:rPr>
              <a:t>ডেটাবেজ টেবিলে কিভাবে টেবিল সেভ করতে হয় তা লিখ।       </a:t>
            </a:r>
            <a:endParaRPr lang="en-US" dirty="0">
              <a:latin typeface="Kalpurush" panose="02000600000000000000" pitchFamily="2" charset="0"/>
              <a:cs typeface="Kalpurush" panose="02000600000000000000" pitchFamily="2" charset="0"/>
            </a:endParaRPr>
          </a:p>
        </p:txBody>
      </p:sp>
      <p:sp>
        <p:nvSpPr>
          <p:cNvPr id="4" name="TextBox 3"/>
          <p:cNvSpPr txBox="1"/>
          <p:nvPr/>
        </p:nvSpPr>
        <p:spPr>
          <a:xfrm>
            <a:off x="1086171" y="2526231"/>
            <a:ext cx="2679006" cy="706820"/>
          </a:xfrm>
          <a:prstGeom prst="rect">
            <a:avLst/>
          </a:prstGeom>
          <a:blipFill>
            <a:blip r:embed="rId4">
              <a:extLst>
                <a:ext uri="{BEBA8EAE-BF5A-486C-A8C5-ECC9F3942E4B}">
                  <a14:imgProps xmlns:a14="http://schemas.microsoft.com/office/drawing/2010/main">
                    <a14:imgLayer r:embed="rId5">
                      <a14:imgEffect>
                        <a14:artisticPencilSketch/>
                      </a14:imgEffect>
                    </a14:imgLayer>
                  </a14:imgProps>
                </a:ext>
              </a:extLst>
            </a:blip>
            <a:tile tx="0" ty="0" sx="100000" sy="100000" flip="none" algn="tl"/>
          </a:blipFill>
          <a:ln w="6350">
            <a:solidFill>
              <a:schemeClr val="tx1"/>
            </a:solidFill>
          </a:ln>
        </p:spPr>
        <p:txBody>
          <a:bodyPr wrap="square" rtlCol="0">
            <a:prstTxWarp prst="textPlain">
              <a:avLst/>
            </a:prstTxWarp>
            <a:spAutoFit/>
          </a:bodyPr>
          <a:lstStyle/>
          <a:p>
            <a:r>
              <a:rPr lang="bn-IN" dirty="0">
                <a:latin typeface="Kalpurush" panose="02000600000000000000" pitchFamily="2" charset="0"/>
                <a:cs typeface="Kalpurush" panose="02000600000000000000" pitchFamily="2" charset="0"/>
              </a:rPr>
              <a:t>একক কাজ       </a:t>
            </a:r>
            <a:endParaRPr lang="en-US" dirty="0">
              <a:latin typeface="Kalpurush" panose="02000600000000000000" pitchFamily="2" charset="0"/>
              <a:cs typeface="Kalpurush" panose="02000600000000000000" pitchFamily="2" charset="0"/>
            </a:endParaRPr>
          </a:p>
        </p:txBody>
      </p:sp>
      <p:grpSp>
        <p:nvGrpSpPr>
          <p:cNvPr id="5" name="Group 4"/>
          <p:cNvGrpSpPr/>
          <p:nvPr/>
        </p:nvGrpSpPr>
        <p:grpSpPr>
          <a:xfrm>
            <a:off x="9839845" y="721801"/>
            <a:ext cx="1878870" cy="1804430"/>
            <a:chOff x="512697" y="1114834"/>
            <a:chExt cx="3929063" cy="3843337"/>
          </a:xfrm>
        </p:grpSpPr>
        <p:grpSp>
          <p:nvGrpSpPr>
            <p:cNvPr id="6" name="Group 5"/>
            <p:cNvGrpSpPr/>
            <p:nvPr/>
          </p:nvGrpSpPr>
          <p:grpSpPr>
            <a:xfrm>
              <a:off x="512697" y="1114834"/>
              <a:ext cx="3929063" cy="3843337"/>
              <a:chOff x="7773168" y="1166354"/>
              <a:chExt cx="3929063" cy="3843337"/>
            </a:xfrm>
          </p:grpSpPr>
          <p:sp>
            <p:nvSpPr>
              <p:cNvPr id="24" name="Oval 23"/>
              <p:cNvSpPr/>
              <p:nvPr/>
            </p:nvSpPr>
            <p:spPr>
              <a:xfrm>
                <a:off x="7911904" y="1343175"/>
                <a:ext cx="3657599" cy="3567290"/>
              </a:xfrm>
              <a:prstGeom prst="ellipse">
                <a:avLst/>
              </a:prstGeom>
              <a:blipFill dpi="0" rotWithShape="1">
                <a:blip r:embed="rId6" cstate="email">
                  <a:alphaModFix amt="26000"/>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24"/>
              <p:cNvSpPr/>
              <p:nvPr/>
            </p:nvSpPr>
            <p:spPr>
              <a:xfrm>
                <a:off x="7773168" y="1166354"/>
                <a:ext cx="3929063" cy="3843337"/>
              </a:xfrm>
              <a:prstGeom prst="donut">
                <a:avLst>
                  <a:gd name="adj" fmla="val 3670"/>
                </a:avLst>
              </a:prstGeom>
              <a:gradFill>
                <a:gsLst>
                  <a:gs pos="0">
                    <a:srgbClr val="FF0000"/>
                  </a:gs>
                  <a:gs pos="22000">
                    <a:schemeClr val="tx1"/>
                  </a:gs>
                  <a:gs pos="65000">
                    <a:srgbClr val="00B0F0"/>
                  </a:gs>
                  <a:gs pos="100000">
                    <a:schemeClr val="accent2">
                      <a:lumMod val="75000"/>
                    </a:schemeClr>
                  </a:gs>
                </a:gsLst>
                <a:lin ang="5400000" scaled="1"/>
              </a:gra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6"/>
            <p:cNvGrpSpPr/>
            <p:nvPr/>
          </p:nvGrpSpPr>
          <p:grpSpPr>
            <a:xfrm>
              <a:off x="862260" y="1366925"/>
              <a:ext cx="3320861" cy="3390769"/>
              <a:chOff x="7859347" y="1777942"/>
              <a:chExt cx="3320861" cy="3214248"/>
            </a:xfrm>
          </p:grpSpPr>
          <p:sp>
            <p:nvSpPr>
              <p:cNvPr id="11" name="TextBox 10"/>
              <p:cNvSpPr txBox="1"/>
              <p:nvPr/>
            </p:nvSpPr>
            <p:spPr>
              <a:xfrm>
                <a:off x="7859347" y="2587585"/>
                <a:ext cx="547197" cy="518405"/>
              </a:xfrm>
              <a:prstGeom prst="rect">
                <a:avLst/>
              </a:prstGeom>
              <a:noFill/>
            </p:spPr>
            <p:txBody>
              <a:bodyPr wrap="none" rtlCol="0">
                <a:prstTxWarp prst="textPlain">
                  <a:avLst>
                    <a:gd name="adj" fmla="val 50000"/>
                  </a:avLst>
                </a:prstTxWarp>
                <a:spAutoFit/>
              </a:bodyPr>
              <a:lstStyle/>
              <a:p>
                <a:r>
                  <a:rPr lang="en-US" b="1" dirty="0">
                    <a:ln w="0"/>
                    <a:effectLst>
                      <a:outerShdw blurRad="38100" dist="19050" dir="2700000" algn="tl" rotWithShape="0">
                        <a:schemeClr val="dk1">
                          <a:alpha val="40000"/>
                        </a:schemeClr>
                      </a:outerShdw>
                    </a:effectLst>
                  </a:rPr>
                  <a:t>10</a:t>
                </a:r>
              </a:p>
            </p:txBody>
          </p:sp>
          <p:grpSp>
            <p:nvGrpSpPr>
              <p:cNvPr id="12" name="Group 11"/>
              <p:cNvGrpSpPr/>
              <p:nvPr/>
            </p:nvGrpSpPr>
            <p:grpSpPr>
              <a:xfrm>
                <a:off x="7883825" y="1777942"/>
                <a:ext cx="3296383" cy="3214248"/>
                <a:chOff x="3400623" y="1007824"/>
                <a:chExt cx="3296383" cy="3214248"/>
              </a:xfrm>
            </p:grpSpPr>
            <p:sp>
              <p:nvSpPr>
                <p:cNvPr id="13" name="TextBox 12"/>
                <p:cNvSpPr txBox="1"/>
                <p:nvPr/>
              </p:nvSpPr>
              <p:spPr>
                <a:xfrm>
                  <a:off x="3843877" y="1297206"/>
                  <a:ext cx="649983" cy="462083"/>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11</a:t>
                  </a:r>
                </a:p>
              </p:txBody>
            </p:sp>
            <p:sp>
              <p:nvSpPr>
                <p:cNvPr id="14" name="TextBox 13"/>
                <p:cNvSpPr txBox="1"/>
                <p:nvPr/>
              </p:nvSpPr>
              <p:spPr>
                <a:xfrm>
                  <a:off x="4760514" y="3852740"/>
                  <a:ext cx="418704" cy="369332"/>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6</a:t>
                  </a:r>
                </a:p>
              </p:txBody>
            </p:sp>
            <p:sp>
              <p:nvSpPr>
                <p:cNvPr id="15" name="TextBox 14"/>
                <p:cNvSpPr txBox="1"/>
                <p:nvPr/>
              </p:nvSpPr>
              <p:spPr>
                <a:xfrm>
                  <a:off x="5839341" y="1297206"/>
                  <a:ext cx="418704" cy="369332"/>
                </a:xfrm>
                <a:prstGeom prst="rect">
                  <a:avLst/>
                </a:prstGeom>
                <a:noFill/>
              </p:spPr>
              <p:txBody>
                <a:bodyPr wrap="none" rtlCol="0">
                  <a:prstTxWarp prst="textPlain">
                    <a:avLst>
                      <a:gd name="adj" fmla="val 47062"/>
                    </a:avLst>
                  </a:prstTxWarp>
                  <a:spAutoFit/>
                </a:bodyPr>
                <a:lstStyle/>
                <a:p>
                  <a:r>
                    <a:rPr lang="en-US" b="1" dirty="0">
                      <a:ln w="0"/>
                      <a:effectLst>
                        <a:outerShdw blurRad="38100" dist="19050" dir="2700000" algn="tl" rotWithShape="0">
                          <a:schemeClr val="dk1">
                            <a:alpha val="40000"/>
                          </a:schemeClr>
                        </a:outerShdw>
                      </a:effectLst>
                    </a:rPr>
                    <a:t>1</a:t>
                  </a:r>
                </a:p>
              </p:txBody>
            </p:sp>
            <p:sp>
              <p:nvSpPr>
                <p:cNvPr id="16" name="TextBox 15"/>
                <p:cNvSpPr txBox="1"/>
                <p:nvPr/>
              </p:nvSpPr>
              <p:spPr>
                <a:xfrm>
                  <a:off x="6278302" y="1916432"/>
                  <a:ext cx="418704" cy="369332"/>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2</a:t>
                  </a:r>
                </a:p>
              </p:txBody>
            </p:sp>
            <p:sp>
              <p:nvSpPr>
                <p:cNvPr id="17" name="TextBox 16"/>
                <p:cNvSpPr txBox="1"/>
                <p:nvPr/>
              </p:nvSpPr>
              <p:spPr>
                <a:xfrm>
                  <a:off x="6278302" y="2601398"/>
                  <a:ext cx="418704" cy="369332"/>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3</a:t>
                  </a:r>
                </a:p>
              </p:txBody>
            </p:sp>
            <p:sp>
              <p:nvSpPr>
                <p:cNvPr id="18" name="TextBox 17"/>
                <p:cNvSpPr txBox="1"/>
                <p:nvPr/>
              </p:nvSpPr>
              <p:spPr>
                <a:xfrm>
                  <a:off x="5954771" y="3298742"/>
                  <a:ext cx="532883" cy="369332"/>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4</a:t>
                  </a:r>
                </a:p>
              </p:txBody>
            </p:sp>
            <p:sp>
              <p:nvSpPr>
                <p:cNvPr id="19" name="TextBox 18"/>
                <p:cNvSpPr txBox="1"/>
                <p:nvPr/>
              </p:nvSpPr>
              <p:spPr>
                <a:xfrm>
                  <a:off x="5461176" y="3760666"/>
                  <a:ext cx="418704" cy="369332"/>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5</a:t>
                  </a:r>
                </a:p>
              </p:txBody>
            </p:sp>
            <p:sp>
              <p:nvSpPr>
                <p:cNvPr id="20" name="TextBox 19"/>
                <p:cNvSpPr txBox="1"/>
                <p:nvPr/>
              </p:nvSpPr>
              <p:spPr>
                <a:xfrm>
                  <a:off x="3552580" y="3132698"/>
                  <a:ext cx="418704" cy="369332"/>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8</a:t>
                  </a:r>
                </a:p>
              </p:txBody>
            </p:sp>
            <p:sp>
              <p:nvSpPr>
                <p:cNvPr id="21" name="TextBox 20"/>
                <p:cNvSpPr txBox="1"/>
                <p:nvPr/>
              </p:nvSpPr>
              <p:spPr>
                <a:xfrm>
                  <a:off x="4100391" y="3668074"/>
                  <a:ext cx="418704" cy="369332"/>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7</a:t>
                  </a:r>
                </a:p>
              </p:txBody>
            </p:sp>
            <p:sp>
              <p:nvSpPr>
                <p:cNvPr id="22" name="TextBox 21"/>
                <p:cNvSpPr txBox="1"/>
                <p:nvPr/>
              </p:nvSpPr>
              <p:spPr>
                <a:xfrm>
                  <a:off x="3400623" y="2507694"/>
                  <a:ext cx="418704" cy="369332"/>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9</a:t>
                  </a:r>
                </a:p>
              </p:txBody>
            </p:sp>
            <p:sp>
              <p:nvSpPr>
                <p:cNvPr id="23" name="TextBox 22"/>
                <p:cNvSpPr txBox="1"/>
                <p:nvPr/>
              </p:nvSpPr>
              <p:spPr>
                <a:xfrm>
                  <a:off x="4778904" y="1007824"/>
                  <a:ext cx="701770" cy="462084"/>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12</a:t>
                  </a:r>
                </a:p>
              </p:txBody>
            </p:sp>
          </p:grpSp>
        </p:grpSp>
        <p:sp>
          <p:nvSpPr>
            <p:cNvPr id="8" name="Isosceles Triangle 7"/>
            <p:cNvSpPr/>
            <p:nvPr/>
          </p:nvSpPr>
          <p:spPr>
            <a:xfrm rot="5400000">
              <a:off x="2954567" y="2517573"/>
              <a:ext cx="287436" cy="1387102"/>
            </a:xfrm>
            <a:prstGeom prst="triangle">
              <a:avLst>
                <a:gd name="adj" fmla="val 56706"/>
              </a:avLst>
            </a:prstGeom>
            <a:gradFill>
              <a:gsLst>
                <a:gs pos="31000">
                  <a:srgbClr val="FF0000"/>
                </a:gs>
                <a:gs pos="74000">
                  <a:srgbClr val="00B050"/>
                </a:gs>
                <a:gs pos="83000">
                  <a:schemeClr val="tx1"/>
                </a:gs>
                <a:gs pos="100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flipH="1">
              <a:off x="2370180" y="2376515"/>
              <a:ext cx="279877" cy="861740"/>
            </a:xfrm>
            <a:prstGeom prst="triangle">
              <a:avLst/>
            </a:prstGeom>
            <a:gradFill>
              <a:gsLst>
                <a:gs pos="31000">
                  <a:srgbClr val="FF0000"/>
                </a:gs>
                <a:gs pos="74000">
                  <a:srgbClr val="00B050"/>
                </a:gs>
                <a:gs pos="83000">
                  <a:schemeClr val="tx1"/>
                </a:gs>
                <a:gs pos="100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269044" y="2959345"/>
              <a:ext cx="449149" cy="439830"/>
            </a:xfrm>
            <a:prstGeom prst="ellipse">
              <a:avLst/>
            </a:prstGeom>
            <a:gradFill>
              <a:gsLst>
                <a:gs pos="26000">
                  <a:srgbClr val="FF0000"/>
                </a:gs>
                <a:gs pos="65000">
                  <a:srgbClr val="FFFF00"/>
                </a:gs>
                <a:gs pos="62000">
                  <a:srgbClr val="00B050"/>
                </a:gs>
                <a:gs pos="89000">
                  <a:srgbClr val="00206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9254208" y="2575309"/>
            <a:ext cx="2679006" cy="706820"/>
          </a:xfrm>
          <a:prstGeom prst="rect">
            <a:avLst/>
          </a:prstGeom>
          <a:blipFill>
            <a:blip r:embed="rId4">
              <a:extLst>
                <a:ext uri="{BEBA8EAE-BF5A-486C-A8C5-ECC9F3942E4B}">
                  <a14:imgProps xmlns:a14="http://schemas.microsoft.com/office/drawing/2010/main">
                    <a14:imgLayer r:embed="rId5">
                      <a14:imgEffect>
                        <a14:artisticPencilSketch/>
                      </a14:imgEffect>
                    </a14:imgLayer>
                  </a14:imgProps>
                </a:ext>
              </a:extLst>
            </a:blip>
            <a:tile tx="0" ty="0" sx="100000" sy="100000" flip="none" algn="tl"/>
          </a:blipFill>
          <a:ln w="6350">
            <a:solidFill>
              <a:schemeClr val="tx1"/>
            </a:solidFill>
          </a:ln>
        </p:spPr>
        <p:txBody>
          <a:bodyPr wrap="square" rtlCol="0">
            <a:prstTxWarp prst="textPlain">
              <a:avLst/>
            </a:prstTxWarp>
            <a:spAutoFit/>
          </a:bodyPr>
          <a:lstStyle/>
          <a:p>
            <a:r>
              <a:rPr lang="bn-IN" dirty="0">
                <a:latin typeface="Kalpurush" panose="02000600000000000000" pitchFamily="2" charset="0"/>
                <a:cs typeface="Kalpurush" panose="02000600000000000000" pitchFamily="2" charset="0"/>
              </a:rPr>
              <a:t>সময়ঃ ৩ মিনিট       </a:t>
            </a:r>
            <a:endParaRPr lang="en-US" dirty="0">
              <a:latin typeface="Kalpurush" panose="02000600000000000000" pitchFamily="2" charset="0"/>
              <a:cs typeface="Kalpurush" panose="02000600000000000000" pitchFamily="2" charset="0"/>
            </a:endParaRPr>
          </a:p>
        </p:txBody>
      </p:sp>
    </p:spTree>
    <p:custDataLst>
      <p:tags r:id="rId1"/>
    </p:custDataLst>
    <p:extLst>
      <p:ext uri="{BB962C8B-B14F-4D97-AF65-F5344CB8AC3E}">
        <p14:creationId xmlns:p14="http://schemas.microsoft.com/office/powerpoint/2010/main" val="160892389"/>
      </p:ext>
    </p:extLst>
  </p:cSld>
  <p:clrMapOvr>
    <a:masterClrMapping/>
  </p:clrMapOvr>
  <mc:AlternateContent xmlns:mc="http://schemas.openxmlformats.org/markup-compatibility/2006" xmlns:p14="http://schemas.microsoft.com/office/powerpoint/2010/main">
    <mc:Choice Requires="p14">
      <p:transition spd="slow" p14:dur="2000" advTm="15494"/>
    </mc:Choice>
    <mc:Fallback xmlns="">
      <p:transition spd="slow" advTm="154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circle(in)">
                                      <p:cBhvr>
                                        <p:cTn id="26" dur="2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r="7326" b="52478"/>
          <a:stretch/>
        </p:blipFill>
        <p:spPr>
          <a:xfrm>
            <a:off x="67085" y="197069"/>
            <a:ext cx="12057829" cy="6345621"/>
          </a:xfrm>
          <a:prstGeom prst="rect">
            <a:avLst/>
          </a:prstGeom>
        </p:spPr>
      </p:pic>
      <p:sp>
        <p:nvSpPr>
          <p:cNvPr id="5" name="Frame 4"/>
          <p:cNvSpPr/>
          <p:nvPr/>
        </p:nvSpPr>
        <p:spPr>
          <a:xfrm>
            <a:off x="67085" y="2463361"/>
            <a:ext cx="12057829" cy="2250529"/>
          </a:xfrm>
          <a:prstGeom prst="frame">
            <a:avLst>
              <a:gd name="adj1" fmla="val 443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78523" y="5175612"/>
            <a:ext cx="11195322" cy="1367078"/>
          </a:xfrm>
          <a:prstGeom prst="rect">
            <a:avLst/>
          </a:prstGeom>
          <a:noFill/>
        </p:spPr>
        <p:txBody>
          <a:bodyPr wrap="square" rtlCol="0">
            <a:prstTxWarp prst="textPlain">
              <a:avLst/>
            </a:prstTxWarp>
            <a:spAutoFit/>
          </a:bodyPr>
          <a:lstStyle/>
          <a:p>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৭। ডায়লগ বক্সের </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Yes</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বোতামে ক্লিক করলে ডেটা এন্ট্রি করার জন্য ডেটাশিট ভিউ বা টেবিল -১ ভিউ উইন্ডো আসবে । এ উইন্ডোতে ডেটা এন্ট্রি করতে হবে ।</a:t>
            </a:r>
            <a:endParaRPr lang="en-US" dirty="0"/>
          </a:p>
        </p:txBody>
      </p:sp>
    </p:spTree>
    <p:custDataLst>
      <p:tags r:id="rId1"/>
    </p:custDataLst>
    <p:extLst>
      <p:ext uri="{BB962C8B-B14F-4D97-AF65-F5344CB8AC3E}">
        <p14:creationId xmlns:p14="http://schemas.microsoft.com/office/powerpoint/2010/main" val="3305036802"/>
      </p:ext>
    </p:extLst>
  </p:cSld>
  <p:clrMapOvr>
    <a:masterClrMapping/>
  </p:clrMapOvr>
  <mc:AlternateContent xmlns:mc="http://schemas.openxmlformats.org/markup-compatibility/2006" xmlns:p14="http://schemas.microsoft.com/office/powerpoint/2010/main">
    <mc:Choice Requires="p14">
      <p:transition spd="slow" p14:dur="2000" advTm="21596"/>
    </mc:Choice>
    <mc:Fallback xmlns="">
      <p:transition spd="slow" advTm="215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0" fill="hold"/>
                                        <p:tgtEl>
                                          <p:spTgt spid="4"/>
                                        </p:tgtEl>
                                        <p:attrNameLst>
                                          <p:attrName>ppt_w</p:attrName>
                                        </p:attrNameLst>
                                      </p:cBhvr>
                                      <p:tavLst>
                                        <p:tav tm="0">
                                          <p:val>
                                            <p:fltVal val="0"/>
                                          </p:val>
                                        </p:tav>
                                        <p:tav tm="100000">
                                          <p:val>
                                            <p:strVal val="#ppt_w"/>
                                          </p:val>
                                        </p:tav>
                                      </p:tavLst>
                                    </p:anim>
                                    <p:anim calcmode="lin" valueType="num">
                                      <p:cBhvr>
                                        <p:cTn id="13" dur="5000" fill="hold"/>
                                        <p:tgtEl>
                                          <p:spTgt spid="4"/>
                                        </p:tgtEl>
                                        <p:attrNameLst>
                                          <p:attrName>ppt_h</p:attrName>
                                        </p:attrNameLst>
                                      </p:cBhvr>
                                      <p:tavLst>
                                        <p:tav tm="0">
                                          <p:val>
                                            <p:fltVal val="0"/>
                                          </p:val>
                                        </p:tav>
                                        <p:tav tm="100000">
                                          <p:val>
                                            <p:strVal val="#ppt_h"/>
                                          </p:val>
                                        </p:tav>
                                      </p:tavLst>
                                    </p:anim>
                                    <p:animEffect transition="in" filter="fade">
                                      <p:cBhvr>
                                        <p:cTn id="14" dur="5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7925" r="7429" b="39179"/>
          <a:stretch/>
        </p:blipFill>
        <p:spPr>
          <a:xfrm>
            <a:off x="176506" y="2339787"/>
            <a:ext cx="11838988" cy="4420085"/>
          </a:xfrm>
          <a:prstGeom prst="rect">
            <a:avLst/>
          </a:prstGeom>
          <a:ln w="6350">
            <a:solidFill>
              <a:schemeClr val="tx1"/>
            </a:solidFill>
          </a:ln>
        </p:spPr>
      </p:pic>
      <p:sp>
        <p:nvSpPr>
          <p:cNvPr id="4" name="Frame 3"/>
          <p:cNvSpPr/>
          <p:nvPr/>
        </p:nvSpPr>
        <p:spPr>
          <a:xfrm>
            <a:off x="2131086" y="3988499"/>
            <a:ext cx="9884408" cy="811924"/>
          </a:xfrm>
          <a:prstGeom prst="frame">
            <a:avLst>
              <a:gd name="adj1" fmla="val 66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ight Arrow 4"/>
          <p:cNvSpPr/>
          <p:nvPr/>
        </p:nvSpPr>
        <p:spPr>
          <a:xfrm rot="18414671">
            <a:off x="233368" y="4781349"/>
            <a:ext cx="2580106" cy="1194894"/>
          </a:xfrm>
          <a:prstGeom prst="rightArrow">
            <a:avLst>
              <a:gd name="adj1" fmla="val 43655"/>
              <a:gd name="adj2" fmla="val 2598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bn-IN" sz="3200" dirty="0">
                <a:latin typeface="Kalpurush" panose="02000600000000000000" pitchFamily="2" charset="0"/>
                <a:cs typeface="Kalpurush" panose="02000600000000000000" pitchFamily="2" charset="0"/>
              </a:rPr>
              <a:t>সিলেক্টড</a:t>
            </a:r>
            <a:r>
              <a:rPr lang="bn-IN" dirty="0">
                <a:latin typeface="Kalpurush" panose="02000600000000000000" pitchFamily="2" charset="0"/>
                <a:cs typeface="Kalpurush" panose="02000600000000000000" pitchFamily="2" charset="0"/>
              </a:rPr>
              <a:t> </a:t>
            </a:r>
            <a:r>
              <a:rPr lang="bn-IN" sz="3200" dirty="0">
                <a:latin typeface="Kalpurush" panose="02000600000000000000" pitchFamily="2" charset="0"/>
                <a:cs typeface="Kalpurush" panose="02000600000000000000" pitchFamily="2" charset="0"/>
              </a:rPr>
              <a:t>থাকবে</a:t>
            </a:r>
            <a:endParaRPr lang="en-US" sz="2400" dirty="0">
              <a:latin typeface="Kalpurush" panose="02000600000000000000" pitchFamily="2" charset="0"/>
              <a:cs typeface="Kalpurush" panose="02000600000000000000" pitchFamily="2" charset="0"/>
            </a:endParaRPr>
          </a:p>
        </p:txBody>
      </p:sp>
      <p:sp>
        <p:nvSpPr>
          <p:cNvPr id="6" name="TextBox 5"/>
          <p:cNvSpPr txBox="1"/>
          <p:nvPr/>
        </p:nvSpPr>
        <p:spPr>
          <a:xfrm>
            <a:off x="270946" y="215678"/>
            <a:ext cx="11195322" cy="1367078"/>
          </a:xfrm>
          <a:prstGeom prst="rect">
            <a:avLst/>
          </a:prstGeom>
          <a:noFill/>
        </p:spPr>
        <p:txBody>
          <a:bodyPr wrap="square" rtlCol="0">
            <a:prstTxWarp prst="textPlain">
              <a:avLst/>
            </a:prstTxWarp>
            <a:spAutoFit/>
          </a:bodyPr>
          <a:lstStyle/>
          <a:p>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ডেটাশিট ভিউয়ে টেবিলের প্রথম ফিল্ডটি সিলেক্টেড থাকবে। না থাকলে সিলেক্ট করে নিতে হবে এবং ওয়ার্ড প্রসেসিংয়ের সাধারণ নিয়মে টাইপ করে টেবিলে ডেটা এন্ট্রি বা তথ্য সন্নিবেশিত করার কাজ সম্পন্ন করতে হবে । </a:t>
            </a:r>
            <a:endParaRPr lang="en-US" dirty="0"/>
          </a:p>
        </p:txBody>
      </p:sp>
    </p:spTree>
    <p:custDataLst>
      <p:tags r:id="rId1"/>
    </p:custDataLst>
    <p:extLst>
      <p:ext uri="{BB962C8B-B14F-4D97-AF65-F5344CB8AC3E}">
        <p14:creationId xmlns:p14="http://schemas.microsoft.com/office/powerpoint/2010/main" val="3783022297"/>
      </p:ext>
    </p:extLst>
  </p:cSld>
  <p:clrMapOvr>
    <a:masterClrMapping/>
  </p:clrMapOvr>
  <mc:AlternateContent xmlns:mc="http://schemas.openxmlformats.org/markup-compatibility/2006" xmlns:p14="http://schemas.microsoft.com/office/powerpoint/2010/main">
    <mc:Choice Requires="p14">
      <p:transition spd="slow" p14:dur="2000" advTm="25120"/>
    </mc:Choice>
    <mc:Fallback xmlns="">
      <p:transition spd="slow" advTm="251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0" fill="hold"/>
                                        <p:tgtEl>
                                          <p:spTgt spid="6"/>
                                        </p:tgtEl>
                                        <p:attrNameLst>
                                          <p:attrName>ppt_w</p:attrName>
                                        </p:attrNameLst>
                                      </p:cBhvr>
                                      <p:tavLst>
                                        <p:tav tm="0">
                                          <p:val>
                                            <p:fltVal val="0"/>
                                          </p:val>
                                        </p:tav>
                                        <p:tav tm="100000">
                                          <p:val>
                                            <p:strVal val="#ppt_w"/>
                                          </p:val>
                                        </p:tav>
                                      </p:tavLst>
                                    </p:anim>
                                    <p:anim calcmode="lin" valueType="num">
                                      <p:cBhvr>
                                        <p:cTn id="19" dur="5000" fill="hold"/>
                                        <p:tgtEl>
                                          <p:spTgt spid="6"/>
                                        </p:tgtEl>
                                        <p:attrNameLst>
                                          <p:attrName>ppt_h</p:attrName>
                                        </p:attrNameLst>
                                      </p:cBhvr>
                                      <p:tavLst>
                                        <p:tav tm="0">
                                          <p:val>
                                            <p:fltVal val="0"/>
                                          </p:val>
                                        </p:tav>
                                        <p:tav tm="100000">
                                          <p:val>
                                            <p:strVal val="#ppt_h"/>
                                          </p:val>
                                        </p:tav>
                                      </p:tavLst>
                                    </p:anim>
                                    <p:animEffect transition="in" filter="fade">
                                      <p:cBhvr>
                                        <p:cTn id="20" dur="5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4659" r="7671" b="33728"/>
          <a:stretch/>
        </p:blipFill>
        <p:spPr>
          <a:xfrm>
            <a:off x="237983" y="228600"/>
            <a:ext cx="11716033" cy="6424448"/>
          </a:xfrm>
          <a:prstGeom prst="rect">
            <a:avLst/>
          </a:prstGeom>
        </p:spPr>
      </p:pic>
      <p:sp>
        <p:nvSpPr>
          <p:cNvPr id="4" name="Donut 3"/>
          <p:cNvSpPr/>
          <p:nvPr/>
        </p:nvSpPr>
        <p:spPr>
          <a:xfrm>
            <a:off x="7835462" y="835572"/>
            <a:ext cx="867104" cy="756745"/>
          </a:xfrm>
          <a:prstGeom prst="donut">
            <a:avLst>
              <a:gd name="adj" fmla="val 1003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37983" y="2412125"/>
            <a:ext cx="11716033" cy="3799490"/>
          </a:xfrm>
          <a:prstGeom prst="frame">
            <a:avLst>
              <a:gd name="adj1" fmla="val 237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421088183"/>
      </p:ext>
    </p:extLst>
  </p:cSld>
  <p:clrMapOvr>
    <a:masterClrMapping/>
  </p:clrMapOvr>
  <mc:AlternateContent xmlns:mc="http://schemas.openxmlformats.org/markup-compatibility/2006" xmlns:p14="http://schemas.microsoft.com/office/powerpoint/2010/main">
    <mc:Choice Requires="p14">
      <p:transition spd="slow" p14:dur="2000" advTm="21837"/>
    </mc:Choice>
    <mc:Fallback xmlns="">
      <p:transition spd="slow" advTm="21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633" r="7429" b="32220"/>
          <a:stretch/>
        </p:blipFill>
        <p:spPr>
          <a:xfrm>
            <a:off x="176505" y="534403"/>
            <a:ext cx="11838988" cy="6164318"/>
          </a:xfrm>
          <a:prstGeom prst="rect">
            <a:avLst/>
          </a:prstGeom>
          <a:ln w="6350">
            <a:solidFill>
              <a:schemeClr val="tx1"/>
            </a:solidFill>
          </a:ln>
        </p:spPr>
      </p:pic>
      <p:sp>
        <p:nvSpPr>
          <p:cNvPr id="3" name="Frame 2"/>
          <p:cNvSpPr/>
          <p:nvPr/>
        </p:nvSpPr>
        <p:spPr>
          <a:xfrm>
            <a:off x="2033752" y="2024014"/>
            <a:ext cx="9981741" cy="3957143"/>
          </a:xfrm>
          <a:prstGeom prst="frame">
            <a:avLst>
              <a:gd name="adj1" fmla="val 26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76505" y="94129"/>
            <a:ext cx="11838988" cy="1842247"/>
          </a:xfrm>
          <a:prstGeom prst="rect">
            <a:avLst/>
          </a:prstGeom>
          <a:solidFill>
            <a:srgbClr val="00B050"/>
          </a:solidFill>
        </p:spPr>
        <p:txBody>
          <a:bodyPr wrap="none" rtlCol="0">
            <a:prstTxWarp prst="textPlain">
              <a:avLst/>
            </a:prstTxWarp>
            <a:spAutoFit/>
          </a:bodyPr>
          <a:lstStyle/>
          <a:p>
            <a:r>
              <a:rPr lang="bn-IN" dirty="0">
                <a:latin typeface="Kalpurush" panose="02000600000000000000" pitchFamily="2" charset="0"/>
                <a:cs typeface="Kalpurush" panose="02000600000000000000" pitchFamily="2" charset="0"/>
              </a:rPr>
              <a:t>ডেটাবেজ ফাইলে যদি কোন বানান ভুল হয় ভুল সংশোধনের জন্য যে</a:t>
            </a:r>
            <a:br>
              <a:rPr lang="bn-IN" dirty="0">
                <a:latin typeface="Kalpurush" panose="02000600000000000000" pitchFamily="2" charset="0"/>
                <a:cs typeface="Kalpurush" panose="02000600000000000000" pitchFamily="2" charset="0"/>
              </a:rPr>
            </a:br>
            <a:r>
              <a:rPr lang="bn-IN" dirty="0">
                <a:latin typeface="Kalpurush" panose="02000600000000000000" pitchFamily="2" charset="0"/>
                <a:cs typeface="Kalpurush" panose="02000600000000000000" pitchFamily="2" charset="0"/>
              </a:rPr>
              <a:t>ঘরে ভুল হয়েছে ওই ঘরে ক্লিক করলে  ইনসার্সন পয়েন্টার বসে যাবে।</a:t>
            </a:r>
          </a:p>
          <a:p>
            <a:r>
              <a:rPr lang="bn-IN" dirty="0">
                <a:latin typeface="Kalpurush" panose="02000600000000000000" pitchFamily="2" charset="0"/>
                <a:cs typeface="Kalpurush" panose="02000600000000000000" pitchFamily="2" charset="0"/>
              </a:rPr>
              <a:t>সাধারণ নিয়মে টাইপ করে বানান সংশোধনের কাজ করতে হবে।</a:t>
            </a:r>
            <a:endParaRPr lang="en-US" dirty="0">
              <a:latin typeface="Kalpurush" panose="02000600000000000000" pitchFamily="2" charset="0"/>
              <a:cs typeface="Kalpurush" panose="02000600000000000000" pitchFamily="2" charset="0"/>
            </a:endParaRPr>
          </a:p>
        </p:txBody>
      </p:sp>
      <p:sp>
        <p:nvSpPr>
          <p:cNvPr id="5" name="Frame 4"/>
          <p:cNvSpPr/>
          <p:nvPr/>
        </p:nvSpPr>
        <p:spPr>
          <a:xfrm>
            <a:off x="4608172" y="4096715"/>
            <a:ext cx="2081044" cy="685801"/>
          </a:xfrm>
          <a:prstGeom prst="frame">
            <a:avLst>
              <a:gd name="adj1" fmla="val 188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402573133"/>
      </p:ext>
    </p:extLst>
  </p:cSld>
  <p:clrMapOvr>
    <a:masterClrMapping/>
  </p:clrMapOvr>
  <mc:AlternateContent xmlns:mc="http://schemas.openxmlformats.org/markup-compatibility/2006" xmlns:p14="http://schemas.microsoft.com/office/powerpoint/2010/main">
    <mc:Choice Requires="p14">
      <p:transition spd="slow" p14:dur="2000" advTm="20229"/>
    </mc:Choice>
    <mc:Fallback xmlns="">
      <p:transition spd="slow" advTm="202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1802" y="204187"/>
            <a:ext cx="5675259" cy="6452330"/>
          </a:xfrm>
          <a:prstGeom prst="rect">
            <a:avLst/>
          </a:prstGeom>
        </p:spPr>
      </p:pic>
      <p:sp>
        <p:nvSpPr>
          <p:cNvPr id="3" name="Frame 2"/>
          <p:cNvSpPr/>
          <p:nvPr/>
        </p:nvSpPr>
        <p:spPr>
          <a:xfrm>
            <a:off x="4445876" y="1466194"/>
            <a:ext cx="1292772" cy="1087820"/>
          </a:xfrm>
          <a:prstGeom prst="frame">
            <a:avLst>
              <a:gd name="adj1" fmla="val 76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12069" y="240935"/>
            <a:ext cx="5407572" cy="6452330"/>
          </a:xfrm>
          <a:prstGeom prst="rect">
            <a:avLst/>
          </a:prstGeom>
        </p:spPr>
      </p:pic>
      <p:sp>
        <p:nvSpPr>
          <p:cNvPr id="5" name="Frame 4"/>
          <p:cNvSpPr/>
          <p:nvPr/>
        </p:nvSpPr>
        <p:spPr>
          <a:xfrm>
            <a:off x="5912069" y="117437"/>
            <a:ext cx="5407572" cy="560479"/>
          </a:xfrm>
          <a:prstGeom prst="frame">
            <a:avLst>
              <a:gd name="adj1" fmla="val 132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409904" y="331074"/>
            <a:ext cx="5328744" cy="6936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Kalpurush" panose="02000600000000000000" pitchFamily="2" charset="0"/>
                <a:cs typeface="Kalpurush" panose="02000600000000000000" pitchFamily="2" charset="0"/>
              </a:rPr>
              <a:t>ডেটাবেজ ফাইল বন্ধ করা ও খোলা</a:t>
            </a:r>
            <a:endParaRPr lang="en-US" sz="2800" dirty="0">
              <a:latin typeface="Kalpurush" panose="02000600000000000000" pitchFamily="2" charset="0"/>
              <a:cs typeface="Kalpurush" panose="02000600000000000000" pitchFamily="2" charset="0"/>
            </a:endParaRPr>
          </a:p>
        </p:txBody>
      </p:sp>
      <p:sp>
        <p:nvSpPr>
          <p:cNvPr id="7" name="TextBox 6"/>
          <p:cNvSpPr txBox="1"/>
          <p:nvPr/>
        </p:nvSpPr>
        <p:spPr>
          <a:xfrm>
            <a:off x="485107" y="4564933"/>
            <a:ext cx="10883908" cy="9469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bodyPr>
          <a:lstStyle/>
          <a:p>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 ফাইলটি যে ফোল্ডারে আছে সেই ফোল্ডারে যেতে হবে। </a:t>
            </a:r>
            <a:endParaRPr lang="en-US" dirty="0"/>
          </a:p>
        </p:txBody>
      </p:sp>
      <p:sp>
        <p:nvSpPr>
          <p:cNvPr id="8" name="TextBox 7"/>
          <p:cNvSpPr txBox="1"/>
          <p:nvPr/>
        </p:nvSpPr>
        <p:spPr>
          <a:xfrm>
            <a:off x="485107" y="4546559"/>
            <a:ext cx="10883908" cy="9469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bodyPr>
          <a:lstStyle/>
          <a:p>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২। ফাইলের উপর ক্লিক করে সিলেক্ট করতে হবে।  </a:t>
            </a:r>
            <a:endParaRPr lang="en-US" dirty="0"/>
          </a:p>
        </p:txBody>
      </p:sp>
      <p:sp>
        <p:nvSpPr>
          <p:cNvPr id="9" name="TextBox 8"/>
          <p:cNvSpPr txBox="1"/>
          <p:nvPr/>
        </p:nvSpPr>
        <p:spPr>
          <a:xfrm>
            <a:off x="448664" y="4546559"/>
            <a:ext cx="11294671" cy="107047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bodyPr>
          <a:lstStyle/>
          <a:p>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৩। উপরের মেনু বার-এ </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Open</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বোতামে ক্লিক করলে ডাটাবেজ ফাইলটি খুলে যাবে। </a:t>
            </a:r>
            <a:endParaRPr lang="en-US" dirty="0"/>
          </a:p>
        </p:txBody>
      </p:sp>
      <p:sp>
        <p:nvSpPr>
          <p:cNvPr id="11" name="Up Arrow 10"/>
          <p:cNvSpPr/>
          <p:nvPr/>
        </p:nvSpPr>
        <p:spPr>
          <a:xfrm rot="1396612">
            <a:off x="4120024" y="2461641"/>
            <a:ext cx="405354" cy="2262008"/>
          </a:xfrm>
          <a:prstGeom prst="upArrow">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123138">
            <a:off x="5773793" y="436552"/>
            <a:ext cx="405354" cy="4234923"/>
          </a:xfrm>
          <a:prstGeom prst="upArrow">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6439720"/>
      </p:ext>
    </p:extLst>
  </p:cSld>
  <p:clrMapOvr>
    <a:masterClrMapping/>
  </p:clrMapOvr>
  <mc:AlternateContent xmlns:mc="http://schemas.openxmlformats.org/markup-compatibility/2006" xmlns:p14="http://schemas.microsoft.com/office/powerpoint/2010/main">
    <mc:Choice Requires="p14">
      <p:transition spd="slow" p14:dur="2000" advTm="46260"/>
    </mc:Choice>
    <mc:Fallback xmlns="">
      <p:transition spd="slow" advTm="462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0" fill="hold"/>
                                        <p:tgtEl>
                                          <p:spTgt spid="7"/>
                                        </p:tgtEl>
                                        <p:attrNameLst>
                                          <p:attrName>ppt_w</p:attrName>
                                        </p:attrNameLst>
                                      </p:cBhvr>
                                      <p:tavLst>
                                        <p:tav tm="0">
                                          <p:val>
                                            <p:fltVal val="0"/>
                                          </p:val>
                                        </p:tav>
                                        <p:tav tm="100000">
                                          <p:val>
                                            <p:strVal val="#ppt_w"/>
                                          </p:val>
                                        </p:tav>
                                      </p:tavLst>
                                    </p:anim>
                                    <p:anim calcmode="lin" valueType="num">
                                      <p:cBhvr>
                                        <p:cTn id="20" dur="5000" fill="hold"/>
                                        <p:tgtEl>
                                          <p:spTgt spid="7"/>
                                        </p:tgtEl>
                                        <p:attrNameLst>
                                          <p:attrName>ppt_h</p:attrName>
                                        </p:attrNameLst>
                                      </p:cBhvr>
                                      <p:tavLst>
                                        <p:tav tm="0">
                                          <p:val>
                                            <p:fltVal val="0"/>
                                          </p:val>
                                        </p:tav>
                                        <p:tav tm="100000">
                                          <p:val>
                                            <p:strVal val="#ppt_h"/>
                                          </p:val>
                                        </p:tav>
                                      </p:tavLst>
                                    </p:anim>
                                    <p:animEffect transition="in" filter="fade">
                                      <p:cBhvr>
                                        <p:cTn id="21" dur="5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0" fill="hold"/>
                                        <p:tgtEl>
                                          <p:spTgt spid="8"/>
                                        </p:tgtEl>
                                        <p:attrNameLst>
                                          <p:attrName>ppt_w</p:attrName>
                                        </p:attrNameLst>
                                      </p:cBhvr>
                                      <p:tavLst>
                                        <p:tav tm="0">
                                          <p:val>
                                            <p:fltVal val="0"/>
                                          </p:val>
                                        </p:tav>
                                        <p:tav tm="100000">
                                          <p:val>
                                            <p:strVal val="#ppt_w"/>
                                          </p:val>
                                        </p:tav>
                                      </p:tavLst>
                                    </p:anim>
                                    <p:anim calcmode="lin" valueType="num">
                                      <p:cBhvr>
                                        <p:cTn id="32" dur="5000" fill="hold"/>
                                        <p:tgtEl>
                                          <p:spTgt spid="8"/>
                                        </p:tgtEl>
                                        <p:attrNameLst>
                                          <p:attrName>ppt_h</p:attrName>
                                        </p:attrNameLst>
                                      </p:cBhvr>
                                      <p:tavLst>
                                        <p:tav tm="0">
                                          <p:val>
                                            <p:fltVal val="0"/>
                                          </p:val>
                                        </p:tav>
                                        <p:tav tm="100000">
                                          <p:val>
                                            <p:strVal val="#ppt_h"/>
                                          </p:val>
                                        </p:tav>
                                      </p:tavLst>
                                    </p:anim>
                                    <p:animEffect transition="in" filter="fade">
                                      <p:cBhvr>
                                        <p:cTn id="33" dur="5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0" fill="hold"/>
                                        <p:tgtEl>
                                          <p:spTgt spid="9"/>
                                        </p:tgtEl>
                                        <p:attrNameLst>
                                          <p:attrName>ppt_w</p:attrName>
                                        </p:attrNameLst>
                                      </p:cBhvr>
                                      <p:tavLst>
                                        <p:tav tm="0">
                                          <p:val>
                                            <p:fltVal val="0"/>
                                          </p:val>
                                        </p:tav>
                                        <p:tav tm="100000">
                                          <p:val>
                                            <p:strVal val="#ppt_w"/>
                                          </p:val>
                                        </p:tav>
                                      </p:tavLst>
                                    </p:anim>
                                    <p:anim calcmode="lin" valueType="num">
                                      <p:cBhvr>
                                        <p:cTn id="49" dur="5000" fill="hold"/>
                                        <p:tgtEl>
                                          <p:spTgt spid="9"/>
                                        </p:tgtEl>
                                        <p:attrNameLst>
                                          <p:attrName>ppt_h</p:attrName>
                                        </p:attrNameLst>
                                      </p:cBhvr>
                                      <p:tavLst>
                                        <p:tav tm="0">
                                          <p:val>
                                            <p:fltVal val="0"/>
                                          </p:val>
                                        </p:tav>
                                        <p:tav tm="100000">
                                          <p:val>
                                            <p:strVal val="#ppt_h"/>
                                          </p:val>
                                        </p:tav>
                                      </p:tavLst>
                                    </p:anim>
                                    <p:animEffect transition="in" filter="fade">
                                      <p:cBhvr>
                                        <p:cTn id="50" dur="5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9602937" y="134470"/>
            <a:ext cx="2165781" cy="2118527"/>
            <a:chOff x="512697" y="1114834"/>
            <a:chExt cx="3929063" cy="3843337"/>
          </a:xfrm>
        </p:grpSpPr>
        <p:grpSp>
          <p:nvGrpSpPr>
            <p:cNvPr id="45" name="Group 44"/>
            <p:cNvGrpSpPr/>
            <p:nvPr/>
          </p:nvGrpSpPr>
          <p:grpSpPr>
            <a:xfrm>
              <a:off x="512697" y="1114834"/>
              <a:ext cx="3929063" cy="3843337"/>
              <a:chOff x="7773168" y="1166354"/>
              <a:chExt cx="3929063" cy="3843337"/>
            </a:xfrm>
          </p:grpSpPr>
          <p:sp>
            <p:nvSpPr>
              <p:cNvPr id="63" name="Oval 62"/>
              <p:cNvSpPr/>
              <p:nvPr/>
            </p:nvSpPr>
            <p:spPr>
              <a:xfrm>
                <a:off x="7911904" y="1343175"/>
                <a:ext cx="3657599" cy="3567290"/>
              </a:xfrm>
              <a:prstGeom prst="ellipse">
                <a:avLst/>
              </a:prstGeom>
              <a:blipFill dpi="0" rotWithShape="1">
                <a:blip r:embed="rId3" cstate="email">
                  <a:alphaModFix amt="26000"/>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nut 63"/>
              <p:cNvSpPr/>
              <p:nvPr/>
            </p:nvSpPr>
            <p:spPr>
              <a:xfrm>
                <a:off x="7773168" y="1166354"/>
                <a:ext cx="3929063" cy="3843337"/>
              </a:xfrm>
              <a:prstGeom prst="donut">
                <a:avLst>
                  <a:gd name="adj" fmla="val 3670"/>
                </a:avLst>
              </a:prstGeom>
              <a:gradFill>
                <a:gsLst>
                  <a:gs pos="0">
                    <a:srgbClr val="FF0000"/>
                  </a:gs>
                  <a:gs pos="22000">
                    <a:schemeClr val="tx1"/>
                  </a:gs>
                  <a:gs pos="65000">
                    <a:srgbClr val="00B0F0"/>
                  </a:gs>
                  <a:gs pos="100000">
                    <a:schemeClr val="accent2">
                      <a:lumMod val="75000"/>
                    </a:schemeClr>
                  </a:gs>
                </a:gsLst>
                <a:lin ang="5400000" scaled="1"/>
              </a:gra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45"/>
            <p:cNvGrpSpPr/>
            <p:nvPr/>
          </p:nvGrpSpPr>
          <p:grpSpPr>
            <a:xfrm>
              <a:off x="862260" y="1366925"/>
              <a:ext cx="3320861" cy="3390769"/>
              <a:chOff x="7859347" y="1777942"/>
              <a:chExt cx="3320861" cy="3214248"/>
            </a:xfrm>
          </p:grpSpPr>
          <p:sp>
            <p:nvSpPr>
              <p:cNvPr id="50" name="TextBox 49"/>
              <p:cNvSpPr txBox="1"/>
              <p:nvPr/>
            </p:nvSpPr>
            <p:spPr>
              <a:xfrm>
                <a:off x="7859347" y="2587585"/>
                <a:ext cx="547197" cy="518405"/>
              </a:xfrm>
              <a:prstGeom prst="rect">
                <a:avLst/>
              </a:prstGeom>
              <a:noFill/>
            </p:spPr>
            <p:txBody>
              <a:bodyPr wrap="none" rtlCol="0">
                <a:prstTxWarp prst="textPlain">
                  <a:avLst>
                    <a:gd name="adj" fmla="val 50000"/>
                  </a:avLst>
                </a:prstTxWarp>
                <a:spAutoFit/>
              </a:bodyPr>
              <a:lstStyle/>
              <a:p>
                <a:r>
                  <a:rPr lang="en-US" b="1" dirty="0">
                    <a:ln w="0"/>
                    <a:effectLst>
                      <a:outerShdw blurRad="38100" dist="19050" dir="2700000" algn="tl" rotWithShape="0">
                        <a:schemeClr val="dk1">
                          <a:alpha val="40000"/>
                        </a:schemeClr>
                      </a:outerShdw>
                    </a:effectLst>
                  </a:rPr>
                  <a:t>10</a:t>
                </a:r>
              </a:p>
            </p:txBody>
          </p:sp>
          <p:grpSp>
            <p:nvGrpSpPr>
              <p:cNvPr id="51" name="Group 50"/>
              <p:cNvGrpSpPr/>
              <p:nvPr/>
            </p:nvGrpSpPr>
            <p:grpSpPr>
              <a:xfrm>
                <a:off x="7883825" y="1777942"/>
                <a:ext cx="3296383" cy="3214248"/>
                <a:chOff x="3400623" y="1007824"/>
                <a:chExt cx="3296383" cy="3214248"/>
              </a:xfrm>
            </p:grpSpPr>
            <p:sp>
              <p:nvSpPr>
                <p:cNvPr id="52" name="TextBox 51"/>
                <p:cNvSpPr txBox="1"/>
                <p:nvPr/>
              </p:nvSpPr>
              <p:spPr>
                <a:xfrm>
                  <a:off x="3843877" y="1297206"/>
                  <a:ext cx="649983" cy="462083"/>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11</a:t>
                  </a:r>
                </a:p>
              </p:txBody>
            </p:sp>
            <p:sp>
              <p:nvSpPr>
                <p:cNvPr id="53" name="TextBox 52"/>
                <p:cNvSpPr txBox="1"/>
                <p:nvPr/>
              </p:nvSpPr>
              <p:spPr>
                <a:xfrm>
                  <a:off x="4760514" y="3852740"/>
                  <a:ext cx="418704" cy="369332"/>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6</a:t>
                  </a:r>
                </a:p>
              </p:txBody>
            </p:sp>
            <p:sp>
              <p:nvSpPr>
                <p:cNvPr id="54" name="TextBox 53"/>
                <p:cNvSpPr txBox="1"/>
                <p:nvPr/>
              </p:nvSpPr>
              <p:spPr>
                <a:xfrm>
                  <a:off x="5839341" y="1297206"/>
                  <a:ext cx="418704" cy="369332"/>
                </a:xfrm>
                <a:prstGeom prst="rect">
                  <a:avLst/>
                </a:prstGeom>
                <a:noFill/>
              </p:spPr>
              <p:txBody>
                <a:bodyPr wrap="none" rtlCol="0">
                  <a:prstTxWarp prst="textPlain">
                    <a:avLst>
                      <a:gd name="adj" fmla="val 47062"/>
                    </a:avLst>
                  </a:prstTxWarp>
                  <a:spAutoFit/>
                </a:bodyPr>
                <a:lstStyle/>
                <a:p>
                  <a:r>
                    <a:rPr lang="en-US" b="1" dirty="0">
                      <a:ln w="0"/>
                      <a:effectLst>
                        <a:outerShdw blurRad="38100" dist="19050" dir="2700000" algn="tl" rotWithShape="0">
                          <a:schemeClr val="dk1">
                            <a:alpha val="40000"/>
                          </a:schemeClr>
                        </a:outerShdw>
                      </a:effectLst>
                    </a:rPr>
                    <a:t>1</a:t>
                  </a:r>
                </a:p>
              </p:txBody>
            </p:sp>
            <p:sp>
              <p:nvSpPr>
                <p:cNvPr id="55" name="TextBox 54"/>
                <p:cNvSpPr txBox="1"/>
                <p:nvPr/>
              </p:nvSpPr>
              <p:spPr>
                <a:xfrm>
                  <a:off x="6278302" y="1916432"/>
                  <a:ext cx="418704" cy="369332"/>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2</a:t>
                  </a:r>
                </a:p>
              </p:txBody>
            </p:sp>
            <p:sp>
              <p:nvSpPr>
                <p:cNvPr id="56" name="TextBox 55"/>
                <p:cNvSpPr txBox="1"/>
                <p:nvPr/>
              </p:nvSpPr>
              <p:spPr>
                <a:xfrm>
                  <a:off x="6278302" y="2601398"/>
                  <a:ext cx="418704" cy="369332"/>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3</a:t>
                  </a:r>
                </a:p>
              </p:txBody>
            </p:sp>
            <p:sp>
              <p:nvSpPr>
                <p:cNvPr id="57" name="TextBox 56"/>
                <p:cNvSpPr txBox="1"/>
                <p:nvPr/>
              </p:nvSpPr>
              <p:spPr>
                <a:xfrm>
                  <a:off x="5954771" y="3298742"/>
                  <a:ext cx="532883" cy="369332"/>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4</a:t>
                  </a:r>
                </a:p>
              </p:txBody>
            </p:sp>
            <p:sp>
              <p:nvSpPr>
                <p:cNvPr id="58" name="TextBox 57"/>
                <p:cNvSpPr txBox="1"/>
                <p:nvPr/>
              </p:nvSpPr>
              <p:spPr>
                <a:xfrm>
                  <a:off x="5461176" y="3760666"/>
                  <a:ext cx="418704" cy="369332"/>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5</a:t>
                  </a:r>
                </a:p>
              </p:txBody>
            </p:sp>
            <p:sp>
              <p:nvSpPr>
                <p:cNvPr id="59" name="TextBox 58"/>
                <p:cNvSpPr txBox="1"/>
                <p:nvPr/>
              </p:nvSpPr>
              <p:spPr>
                <a:xfrm>
                  <a:off x="3552580" y="3132698"/>
                  <a:ext cx="418704" cy="369332"/>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8</a:t>
                  </a:r>
                </a:p>
              </p:txBody>
            </p:sp>
            <p:sp>
              <p:nvSpPr>
                <p:cNvPr id="60" name="TextBox 59"/>
                <p:cNvSpPr txBox="1"/>
                <p:nvPr/>
              </p:nvSpPr>
              <p:spPr>
                <a:xfrm>
                  <a:off x="4100391" y="3668074"/>
                  <a:ext cx="418704" cy="369332"/>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7</a:t>
                  </a:r>
                </a:p>
              </p:txBody>
            </p:sp>
            <p:sp>
              <p:nvSpPr>
                <p:cNvPr id="61" name="TextBox 60"/>
                <p:cNvSpPr txBox="1"/>
                <p:nvPr/>
              </p:nvSpPr>
              <p:spPr>
                <a:xfrm>
                  <a:off x="3400623" y="2507694"/>
                  <a:ext cx="418704" cy="369332"/>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9</a:t>
                  </a:r>
                </a:p>
              </p:txBody>
            </p:sp>
            <p:sp>
              <p:nvSpPr>
                <p:cNvPr id="62" name="TextBox 61"/>
                <p:cNvSpPr txBox="1"/>
                <p:nvPr/>
              </p:nvSpPr>
              <p:spPr>
                <a:xfrm>
                  <a:off x="4778904" y="1007824"/>
                  <a:ext cx="701770" cy="462084"/>
                </a:xfrm>
                <a:prstGeom prst="rect">
                  <a:avLst/>
                </a:prstGeom>
                <a:noFill/>
              </p:spPr>
              <p:txBody>
                <a:bodyPr wrap="none" rtlCol="0">
                  <a:prstTxWarp prst="textPlain">
                    <a:avLst/>
                  </a:prstTxWarp>
                  <a:spAutoFit/>
                </a:bodyPr>
                <a:lstStyle/>
                <a:p>
                  <a:r>
                    <a:rPr lang="en-US" b="1" dirty="0">
                      <a:ln w="0"/>
                      <a:effectLst>
                        <a:outerShdw blurRad="38100" dist="19050" dir="2700000" algn="tl" rotWithShape="0">
                          <a:schemeClr val="dk1">
                            <a:alpha val="40000"/>
                          </a:schemeClr>
                        </a:outerShdw>
                      </a:effectLst>
                    </a:rPr>
                    <a:t>12</a:t>
                  </a:r>
                </a:p>
              </p:txBody>
            </p:sp>
          </p:grpSp>
        </p:grpSp>
        <p:sp>
          <p:nvSpPr>
            <p:cNvPr id="47" name="Isosceles Triangle 46"/>
            <p:cNvSpPr/>
            <p:nvPr/>
          </p:nvSpPr>
          <p:spPr>
            <a:xfrm rot="5400000">
              <a:off x="2954567" y="2517573"/>
              <a:ext cx="287436" cy="1387102"/>
            </a:xfrm>
            <a:prstGeom prst="triangle">
              <a:avLst>
                <a:gd name="adj" fmla="val 56706"/>
              </a:avLst>
            </a:prstGeom>
            <a:gradFill>
              <a:gsLst>
                <a:gs pos="31000">
                  <a:srgbClr val="FF0000"/>
                </a:gs>
                <a:gs pos="74000">
                  <a:srgbClr val="00B050"/>
                </a:gs>
                <a:gs pos="83000">
                  <a:schemeClr val="tx1"/>
                </a:gs>
                <a:gs pos="100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Isosceles Triangle 47"/>
            <p:cNvSpPr/>
            <p:nvPr/>
          </p:nvSpPr>
          <p:spPr>
            <a:xfrm flipH="1">
              <a:off x="2370180" y="2376515"/>
              <a:ext cx="279877" cy="861740"/>
            </a:xfrm>
            <a:prstGeom prst="triangle">
              <a:avLst/>
            </a:prstGeom>
            <a:gradFill>
              <a:gsLst>
                <a:gs pos="31000">
                  <a:srgbClr val="FF0000"/>
                </a:gs>
                <a:gs pos="74000">
                  <a:srgbClr val="00B050"/>
                </a:gs>
                <a:gs pos="83000">
                  <a:schemeClr val="tx1"/>
                </a:gs>
                <a:gs pos="100000">
                  <a:schemeClr val="accent1">
                    <a:lumMod val="30000"/>
                    <a:lumOff val="70000"/>
                  </a:schemeClr>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2269044" y="2959345"/>
              <a:ext cx="449149" cy="439830"/>
            </a:xfrm>
            <a:prstGeom prst="ellipse">
              <a:avLst/>
            </a:prstGeom>
            <a:gradFill>
              <a:gsLst>
                <a:gs pos="26000">
                  <a:srgbClr val="FF0000"/>
                </a:gs>
                <a:gs pos="65000">
                  <a:srgbClr val="FFFF00"/>
                </a:gs>
                <a:gs pos="62000">
                  <a:srgbClr val="00B050"/>
                </a:gs>
                <a:gs pos="89000">
                  <a:srgbClr val="00206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p:cNvSpPr txBox="1"/>
          <p:nvPr/>
        </p:nvSpPr>
        <p:spPr>
          <a:xfrm>
            <a:off x="1513490" y="4422226"/>
            <a:ext cx="9132377" cy="949197"/>
          </a:xfrm>
          <a:prstGeom prst="rect">
            <a:avLst/>
          </a:prstGeom>
          <a:blipFill>
            <a:blip r:embed="rId4">
              <a:extLst>
                <a:ext uri="{BEBA8EAE-BF5A-486C-A8C5-ECC9F3942E4B}">
                  <a14:imgProps xmlns:a14="http://schemas.microsoft.com/office/drawing/2010/main">
                    <a14:imgLayer r:embed="rId5">
                      <a14:imgEffect>
                        <a14:artisticPencilSketch/>
                      </a14:imgEffect>
                    </a14:imgLayer>
                  </a14:imgProps>
                </a:ext>
              </a:extLst>
            </a:blip>
            <a:tile tx="0" ty="0" sx="100000" sy="100000" flip="none" algn="tl"/>
          </a:blipFill>
          <a:ln w="6350">
            <a:solidFill>
              <a:schemeClr val="tx1"/>
            </a:solidFill>
          </a:ln>
        </p:spPr>
        <p:txBody>
          <a:bodyPr wrap="square" rtlCol="0">
            <a:prstTxWarp prst="textPlain">
              <a:avLst/>
            </a:prstTxWarp>
            <a:spAutoFit/>
          </a:bodyPr>
          <a:lstStyle/>
          <a:p>
            <a:r>
              <a:rPr lang="bn-IN" dirty="0">
                <a:latin typeface="Kalpurush" panose="02000600000000000000" pitchFamily="2" charset="0"/>
                <a:cs typeface="Kalpurush" panose="02000600000000000000" pitchFamily="2" charset="0"/>
              </a:rPr>
              <a:t>ডেটাবেজ টেবিল কিভাবে </a:t>
            </a:r>
            <a:r>
              <a:rPr lang="en-US" dirty="0">
                <a:latin typeface="Kalpurush" panose="02000600000000000000" pitchFamily="2" charset="0"/>
                <a:cs typeface="Kalpurush" panose="02000600000000000000" pitchFamily="2" charset="0"/>
              </a:rPr>
              <a:t>Open </a:t>
            </a:r>
            <a:r>
              <a:rPr lang="bn-IN" dirty="0">
                <a:latin typeface="Kalpurush" panose="02000600000000000000" pitchFamily="2" charset="0"/>
                <a:cs typeface="Kalpurush" panose="02000600000000000000" pitchFamily="2" charset="0"/>
              </a:rPr>
              <a:t>করতে হয় তা</a:t>
            </a:r>
            <a:r>
              <a:rPr lang="en-US" dirty="0">
                <a:latin typeface="Kalpurush" panose="02000600000000000000" pitchFamily="2" charset="0"/>
                <a:cs typeface="Kalpurush" panose="02000600000000000000" pitchFamily="2" charset="0"/>
              </a:rPr>
              <a:t> </a:t>
            </a:r>
            <a:r>
              <a:rPr lang="bn-IN" dirty="0">
                <a:latin typeface="Kalpurush" panose="02000600000000000000" pitchFamily="2" charset="0"/>
                <a:cs typeface="Kalpurush" panose="02000600000000000000" pitchFamily="2" charset="0"/>
              </a:rPr>
              <a:t>জোড়ায় আলোচনা করে  লিখ।       </a:t>
            </a:r>
            <a:endParaRPr lang="en-US" dirty="0">
              <a:latin typeface="Kalpurush" panose="02000600000000000000" pitchFamily="2" charset="0"/>
              <a:cs typeface="Kalpurush" panose="02000600000000000000" pitchFamily="2" charset="0"/>
            </a:endParaRPr>
          </a:p>
        </p:txBody>
      </p:sp>
      <p:sp>
        <p:nvSpPr>
          <p:cNvPr id="66" name="TextBox 65"/>
          <p:cNvSpPr txBox="1"/>
          <p:nvPr/>
        </p:nvSpPr>
        <p:spPr>
          <a:xfrm>
            <a:off x="1086171" y="2526231"/>
            <a:ext cx="2679006" cy="706820"/>
          </a:xfrm>
          <a:prstGeom prst="rect">
            <a:avLst/>
          </a:prstGeom>
          <a:blipFill>
            <a:blip r:embed="rId4">
              <a:extLst>
                <a:ext uri="{BEBA8EAE-BF5A-486C-A8C5-ECC9F3942E4B}">
                  <a14:imgProps xmlns:a14="http://schemas.microsoft.com/office/drawing/2010/main">
                    <a14:imgLayer r:embed="rId5">
                      <a14:imgEffect>
                        <a14:artisticPencilSketch/>
                      </a14:imgEffect>
                    </a14:imgLayer>
                  </a14:imgProps>
                </a:ext>
              </a:extLst>
            </a:blip>
            <a:tile tx="0" ty="0" sx="100000" sy="100000" flip="none" algn="tl"/>
          </a:blipFill>
          <a:ln w="6350">
            <a:solidFill>
              <a:schemeClr val="tx1"/>
            </a:solidFill>
          </a:ln>
        </p:spPr>
        <p:txBody>
          <a:bodyPr wrap="square" rtlCol="0">
            <a:prstTxWarp prst="textPlain">
              <a:avLst/>
            </a:prstTxWarp>
            <a:spAutoFit/>
          </a:bodyPr>
          <a:lstStyle/>
          <a:p>
            <a:r>
              <a:rPr lang="bn-IN" dirty="0">
                <a:latin typeface="Kalpurush" panose="02000600000000000000" pitchFamily="2" charset="0"/>
                <a:cs typeface="Kalpurush" panose="02000600000000000000" pitchFamily="2" charset="0"/>
              </a:rPr>
              <a:t>জোড়ায় কাজ       </a:t>
            </a:r>
            <a:endParaRPr lang="en-US" dirty="0">
              <a:latin typeface="Kalpurush" panose="02000600000000000000" pitchFamily="2" charset="0"/>
              <a:cs typeface="Kalpurush" panose="02000600000000000000" pitchFamily="2" charset="0"/>
            </a:endParaRPr>
          </a:p>
        </p:txBody>
      </p:sp>
      <p:sp>
        <p:nvSpPr>
          <p:cNvPr id="67" name="TextBox 66"/>
          <p:cNvSpPr txBox="1"/>
          <p:nvPr/>
        </p:nvSpPr>
        <p:spPr>
          <a:xfrm>
            <a:off x="9254208" y="2575309"/>
            <a:ext cx="2679006" cy="706820"/>
          </a:xfrm>
          <a:prstGeom prst="rect">
            <a:avLst/>
          </a:prstGeom>
          <a:blipFill>
            <a:blip r:embed="rId4">
              <a:extLst>
                <a:ext uri="{BEBA8EAE-BF5A-486C-A8C5-ECC9F3942E4B}">
                  <a14:imgProps xmlns:a14="http://schemas.microsoft.com/office/drawing/2010/main">
                    <a14:imgLayer r:embed="rId5">
                      <a14:imgEffect>
                        <a14:artisticPencilSketch/>
                      </a14:imgEffect>
                    </a14:imgLayer>
                  </a14:imgProps>
                </a:ext>
              </a:extLst>
            </a:blip>
            <a:tile tx="0" ty="0" sx="100000" sy="100000" flip="none" algn="tl"/>
          </a:blipFill>
          <a:ln w="6350">
            <a:solidFill>
              <a:schemeClr val="tx1"/>
            </a:solidFill>
          </a:ln>
        </p:spPr>
        <p:txBody>
          <a:bodyPr wrap="square" rtlCol="0">
            <a:prstTxWarp prst="textPlain">
              <a:avLst/>
            </a:prstTxWarp>
            <a:spAutoFit/>
          </a:bodyPr>
          <a:lstStyle/>
          <a:p>
            <a:r>
              <a:rPr lang="bn-IN" dirty="0">
                <a:latin typeface="Kalpurush" panose="02000600000000000000" pitchFamily="2" charset="0"/>
                <a:cs typeface="Kalpurush" panose="02000600000000000000" pitchFamily="2" charset="0"/>
              </a:rPr>
              <a:t>সময়ঃ ৫ মিনিট       </a:t>
            </a:r>
            <a:endParaRPr lang="en-US" dirty="0">
              <a:latin typeface="Kalpurush" panose="02000600000000000000" pitchFamily="2" charset="0"/>
              <a:cs typeface="Kalpurush" panose="02000600000000000000" pitchFamily="2" charset="0"/>
            </a:endParaRPr>
          </a:p>
        </p:txBody>
      </p:sp>
      <p:pic>
        <p:nvPicPr>
          <p:cNvPr id="68" name="Picture 6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22600" y="202482"/>
            <a:ext cx="4092137" cy="3606629"/>
          </a:xfrm>
          <a:prstGeom prst="rect">
            <a:avLst/>
          </a:prstGeom>
        </p:spPr>
      </p:pic>
    </p:spTree>
    <p:custDataLst>
      <p:tags r:id="rId1"/>
    </p:custDataLst>
    <p:extLst>
      <p:ext uri="{BB962C8B-B14F-4D97-AF65-F5344CB8AC3E}">
        <p14:creationId xmlns:p14="http://schemas.microsoft.com/office/powerpoint/2010/main" val="3373325407"/>
      </p:ext>
    </p:extLst>
  </p:cSld>
  <p:clrMapOvr>
    <a:masterClrMapping/>
  </p:clrMapOvr>
  <mc:AlternateContent xmlns:mc="http://schemas.openxmlformats.org/markup-compatibility/2006" xmlns:p14="http://schemas.microsoft.com/office/powerpoint/2010/main">
    <mc:Choice Requires="p14">
      <p:transition spd="slow" p14:dur="2000" advTm="10595"/>
    </mc:Choice>
    <mc:Fallback xmlns="">
      <p:transition spd="slow" advTm="105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circle(in)">
                                      <p:cBhvr>
                                        <p:cTn id="14" dur="2000"/>
                                        <p:tgtEl>
                                          <p:spTgt spid="6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circle(in)">
                                      <p:cBhvr>
                                        <p:cTn id="19"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198512" y="1976904"/>
            <a:ext cx="3412901" cy="3258355"/>
          </a:xfrm>
          <a:prstGeom prst="ellipse">
            <a:avLst/>
          </a:prstGeom>
          <a:blipFill dpi="0" rotWithShape="1">
            <a:blip r:embed="rId5">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45769" y="808150"/>
            <a:ext cx="9723550" cy="721215"/>
          </a:xfrm>
          <a:prstGeom prst="rect">
            <a:avLst/>
          </a:prstGeom>
          <a:noFill/>
        </p:spPr>
        <p:txBody>
          <a:bodyPr wrap="square" rtlCol="0">
            <a:prstTxWarp prst="textPlain">
              <a:avLst/>
            </a:prstTxWarp>
            <a:spAutoFit/>
            <a:scene3d>
              <a:camera prst="orthographicFront"/>
              <a:lightRig rig="soft" dir="t">
                <a:rot lat="0" lon="0" rev="15600000"/>
              </a:lightRig>
            </a:scene3d>
            <a:sp3d extrusionH="57150" prstMaterial="softEdge">
              <a:bevelT w="25400" h="38100"/>
            </a:sp3d>
          </a:bodyPr>
          <a:lstStyle/>
          <a:p>
            <a:r>
              <a:rPr lang="bn-BD" sz="3600" b="1" dirty="0">
                <a:ln/>
                <a:solidFill>
                  <a:srgbClr val="00B0F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600" b="1" dirty="0">
                <a:ln/>
                <a:solidFill>
                  <a:srgbClr val="00B0F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মাল্টিমিডিয়া ক্লাসে </a:t>
            </a:r>
            <a:r>
              <a:rPr lang="bn-BD" sz="3600" b="1">
                <a:ln/>
                <a:solidFill>
                  <a:srgbClr val="00B0F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সবাইকে  </a:t>
            </a:r>
            <a:endParaRPr lang="en-US" b="1" dirty="0">
              <a:ln/>
              <a:solidFill>
                <a:srgbClr val="00B0F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 name="TextBox 3"/>
          <p:cNvSpPr txBox="1"/>
          <p:nvPr/>
        </p:nvSpPr>
        <p:spPr>
          <a:xfrm>
            <a:off x="3563472" y="5434881"/>
            <a:ext cx="1255336" cy="1017432"/>
          </a:xfrm>
          <a:prstGeom prst="rect">
            <a:avLst/>
          </a:prstGeom>
          <a:noFill/>
        </p:spPr>
        <p:txBody>
          <a:bodyPr wrap="none" rtlCol="0">
            <a:prstTxWarp prst="textPlain">
              <a:avLst/>
            </a:prstTxWarp>
            <a:spAutoFit/>
          </a:bodyPr>
          <a:lstStyle/>
          <a:p>
            <a:r>
              <a:rPr lang="bn-IN" sz="36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স্বা</a:t>
            </a:r>
            <a:endParaRPr lang="en-US" sz="36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TextBox 4"/>
          <p:cNvSpPr txBox="1"/>
          <p:nvPr/>
        </p:nvSpPr>
        <p:spPr>
          <a:xfrm>
            <a:off x="4857444" y="5434881"/>
            <a:ext cx="1511463" cy="1043190"/>
          </a:xfrm>
          <a:prstGeom prst="rect">
            <a:avLst/>
          </a:prstGeom>
          <a:noFill/>
        </p:spPr>
        <p:txBody>
          <a:bodyPr wrap="none" rtlCol="0">
            <a:prstTxWarp prst="textPlain">
              <a:avLst/>
            </a:prstTxWarp>
            <a:spAutoFit/>
          </a:bodyPr>
          <a:lstStyle/>
          <a:p>
            <a:r>
              <a:rPr lang="bn-IN" sz="3600" b="1" dirty="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a:t>
            </a:r>
            <a:endParaRPr lang="en-US" sz="3600" b="1" dirty="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6" name="TextBox 5"/>
          <p:cNvSpPr txBox="1"/>
          <p:nvPr/>
        </p:nvSpPr>
        <p:spPr>
          <a:xfrm>
            <a:off x="6368907" y="5434881"/>
            <a:ext cx="1809178" cy="1017432"/>
          </a:xfrm>
          <a:prstGeom prst="rect">
            <a:avLst/>
          </a:prstGeom>
          <a:noFill/>
        </p:spPr>
        <p:txBody>
          <a:bodyPr wrap="none" rtlCol="0">
            <a:prstTxWarp prst="textPlain">
              <a:avLst/>
            </a:prstTxWarp>
            <a:spAutoFit/>
          </a:bodyPr>
          <a:lstStyle/>
          <a:p>
            <a:r>
              <a:rPr lang="bn-IN" sz="3600" b="1" dirty="0">
                <a:solidFill>
                  <a:schemeClr val="accent2">
                    <a:lumMod val="75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তম</a:t>
            </a:r>
            <a:endParaRPr lang="en-US" sz="3600" b="1" dirty="0">
              <a:solidFill>
                <a:schemeClr val="accent2">
                  <a:lumMod val="75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420737816"/>
      </p:ext>
    </p:extLst>
  </p:cSld>
  <p:clrMapOvr>
    <a:masterClrMapping/>
  </p:clrMapOvr>
  <mc:AlternateContent xmlns:mc="http://schemas.openxmlformats.org/markup-compatibility/2006" xmlns:p14="http://schemas.microsoft.com/office/powerpoint/2010/main">
    <mc:Choice Requires="p14">
      <p:transition p14:dur="0" advTm="15544"/>
    </mc:Choice>
    <mc:Fallback xmlns="">
      <p:transition advTm="155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52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ppt_x</p:attrName>
                                        </p:attrNameLst>
                                      </p:cBhvr>
                                      <p:tavLst>
                                        <p:tav tm="0">
                                          <p:val>
                                            <p:fltVal val="0.5"/>
                                          </p:val>
                                        </p:tav>
                                        <p:tav tm="100000">
                                          <p:val>
                                            <p:strVal val="#ppt_x"/>
                                          </p:val>
                                        </p:tav>
                                      </p:tavLst>
                                    </p:anim>
                                    <p:anim calcmode="lin" valueType="num">
                                      <p:cBhvr>
                                        <p:cTn id="36"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7"/>
                </p:tgtEl>
              </p:cMediaNode>
            </p:audio>
          </p:childTnLst>
        </p:cTn>
      </p:par>
    </p:tnLst>
    <p:bldLst>
      <p:bldP spid="2"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060" r="13808" b="46552"/>
          <a:stretch/>
        </p:blipFill>
        <p:spPr>
          <a:xfrm>
            <a:off x="294289" y="157654"/>
            <a:ext cx="10946525" cy="6180084"/>
          </a:xfrm>
          <a:prstGeom prst="rect">
            <a:avLst/>
          </a:prstGeom>
        </p:spPr>
      </p:pic>
      <p:sp>
        <p:nvSpPr>
          <p:cNvPr id="3" name="Frame 2"/>
          <p:cNvSpPr/>
          <p:nvPr/>
        </p:nvSpPr>
        <p:spPr>
          <a:xfrm>
            <a:off x="110359" y="3894083"/>
            <a:ext cx="2033751" cy="551793"/>
          </a:xfrm>
          <a:prstGeom prst="frame">
            <a:avLst>
              <a:gd name="adj1" fmla="val 964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2012731" y="3191203"/>
            <a:ext cx="9228083" cy="551793"/>
          </a:xfrm>
          <a:prstGeom prst="frame">
            <a:avLst>
              <a:gd name="adj1" fmla="val 964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ight Arrow 4"/>
          <p:cNvSpPr/>
          <p:nvPr/>
        </p:nvSpPr>
        <p:spPr>
          <a:xfrm rot="4210810">
            <a:off x="28389" y="2852079"/>
            <a:ext cx="1639233" cy="8858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Kalpurush" panose="02000600000000000000" pitchFamily="2" charset="0"/>
                <a:cs typeface="Kalpurush" panose="02000600000000000000" pitchFamily="2" charset="0"/>
              </a:rPr>
              <a:t> ডবল ক্লিক</a:t>
            </a:r>
            <a:endParaRPr lang="en-US" sz="2400" dirty="0">
              <a:latin typeface="Kalpurush" panose="02000600000000000000" pitchFamily="2" charset="0"/>
              <a:cs typeface="Kalpurush" panose="02000600000000000000" pitchFamily="2" charset="0"/>
            </a:endParaRPr>
          </a:p>
        </p:txBody>
      </p:sp>
      <p:sp>
        <p:nvSpPr>
          <p:cNvPr id="6" name="TextBox 5"/>
          <p:cNvSpPr txBox="1"/>
          <p:nvPr/>
        </p:nvSpPr>
        <p:spPr>
          <a:xfrm>
            <a:off x="524435" y="4800600"/>
            <a:ext cx="11174902" cy="146958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bodyPr>
          <a:lstStyle/>
          <a:p>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৪। বাম দিকে </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Table</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লেখার উপর ডবল ক্লিক করলে ডেটাবেজ টেবিলটি খুলে যাবে । </a:t>
            </a:r>
            <a:b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b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 অবস্থান থেকে পরবর্তী পর্যায়ের কাজ শুরু হবে।</a:t>
            </a:r>
            <a:endParaRPr lang="en-US" dirty="0"/>
          </a:p>
        </p:txBody>
      </p:sp>
    </p:spTree>
    <p:custDataLst>
      <p:tags r:id="rId1"/>
    </p:custDataLst>
    <p:extLst>
      <p:ext uri="{BB962C8B-B14F-4D97-AF65-F5344CB8AC3E}">
        <p14:creationId xmlns:p14="http://schemas.microsoft.com/office/powerpoint/2010/main" val="3961775307"/>
      </p:ext>
    </p:extLst>
  </p:cSld>
  <p:clrMapOvr>
    <a:masterClrMapping/>
  </p:clrMapOvr>
  <mc:AlternateContent xmlns:mc="http://schemas.openxmlformats.org/markup-compatibility/2006" xmlns:p14="http://schemas.microsoft.com/office/powerpoint/2010/main">
    <mc:Choice Requires="p14">
      <p:transition spd="slow" p14:dur="2000" advTm="37936"/>
    </mc:Choice>
    <mc:Fallback xmlns="">
      <p:transition spd="slow" advTm="379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0" fill="hold"/>
                                        <p:tgtEl>
                                          <p:spTgt spid="6"/>
                                        </p:tgtEl>
                                        <p:attrNameLst>
                                          <p:attrName>ppt_w</p:attrName>
                                        </p:attrNameLst>
                                      </p:cBhvr>
                                      <p:tavLst>
                                        <p:tav tm="0">
                                          <p:val>
                                            <p:fltVal val="0"/>
                                          </p:val>
                                        </p:tav>
                                        <p:tav tm="100000">
                                          <p:val>
                                            <p:strVal val="#ppt_w"/>
                                          </p:val>
                                        </p:tav>
                                      </p:tavLst>
                                    </p:anim>
                                    <p:anim calcmode="lin" valueType="num">
                                      <p:cBhvr>
                                        <p:cTn id="24" dur="5000" fill="hold"/>
                                        <p:tgtEl>
                                          <p:spTgt spid="6"/>
                                        </p:tgtEl>
                                        <p:attrNameLst>
                                          <p:attrName>ppt_h</p:attrName>
                                        </p:attrNameLst>
                                      </p:cBhvr>
                                      <p:tavLst>
                                        <p:tav tm="0">
                                          <p:val>
                                            <p:fltVal val="0"/>
                                          </p:val>
                                        </p:tav>
                                        <p:tav tm="100000">
                                          <p:val>
                                            <p:strVal val="#ppt_h"/>
                                          </p:val>
                                        </p:tav>
                                      </p:tavLst>
                                    </p:anim>
                                    <p:animEffect transition="in" filter="fade">
                                      <p:cBhvr>
                                        <p:cTn id="25" dur="5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3655" y="520262"/>
            <a:ext cx="6819000" cy="977462"/>
          </a:xfrm>
          <a:prstGeom prst="rect">
            <a:avLst/>
          </a:prstGeom>
          <a:blipFill>
            <a:blip r:embed="rId3">
              <a:extLst>
                <a:ext uri="{BEBA8EAE-BF5A-486C-A8C5-ECC9F3942E4B}">
                  <a14:imgProps xmlns:a14="http://schemas.microsoft.com/office/drawing/2010/main">
                    <a14:imgLayer r:embed="rId4">
                      <a14:imgEffect>
                        <a14:artisticPencilSketch/>
                      </a14:imgEffect>
                    </a14:imgLayer>
                  </a14:imgProps>
                </a:ext>
              </a:extLst>
            </a:blip>
            <a:tile tx="0" ty="0" sx="100000" sy="100000" flip="none" algn="tl"/>
          </a:blipFill>
          <a:ln w="6350">
            <a:solidFill>
              <a:schemeClr val="tx1"/>
            </a:solidFill>
          </a:ln>
        </p:spPr>
        <p:txBody>
          <a:bodyPr wrap="square" rtlCol="0">
            <a:prstTxWarp prst="textPlain">
              <a:avLst/>
            </a:prstTxWarp>
            <a:spAutoFit/>
          </a:bodyPr>
          <a:lstStyle/>
          <a:p>
            <a:r>
              <a:rPr lang="bn-IN" dirty="0">
                <a:latin typeface="Kalpurush" panose="02000600000000000000" pitchFamily="2" charset="0"/>
                <a:cs typeface="Kalpurush" panose="02000600000000000000" pitchFamily="2" charset="0"/>
              </a:rPr>
              <a:t> টেবিলে নতুন ফিল্ড বা কলাম যোগ করা ।       </a:t>
            </a:r>
            <a:endParaRPr lang="en-US" dirty="0">
              <a:latin typeface="Kalpurush" panose="02000600000000000000" pitchFamily="2" charset="0"/>
              <a:cs typeface="Kalpurush" panose="02000600000000000000" pitchFamily="2" charset="0"/>
            </a:endParaRPr>
          </a:p>
        </p:txBody>
      </p:sp>
      <p:sp>
        <p:nvSpPr>
          <p:cNvPr id="4" name="TextBox 3"/>
          <p:cNvSpPr txBox="1"/>
          <p:nvPr/>
        </p:nvSpPr>
        <p:spPr>
          <a:xfrm>
            <a:off x="2728943" y="2680138"/>
            <a:ext cx="6333309" cy="786962"/>
          </a:xfrm>
          <a:prstGeom prst="rect">
            <a:avLst/>
          </a:prstGeom>
          <a:blipFill>
            <a:blip r:embed="rId3">
              <a:extLst>
                <a:ext uri="{BEBA8EAE-BF5A-486C-A8C5-ECC9F3942E4B}">
                  <a14:imgProps xmlns:a14="http://schemas.microsoft.com/office/drawing/2010/main">
                    <a14:imgLayer r:embed="rId4">
                      <a14:imgEffect>
                        <a14:artisticPencilSketch/>
                      </a14:imgEffect>
                    </a14:imgLayer>
                  </a14:imgProps>
                </a:ext>
              </a:extLst>
            </a:blip>
            <a:tile tx="0" ty="0" sx="100000" sy="100000" flip="none" algn="tl"/>
          </a:blipFill>
          <a:ln w="6350">
            <a:solidFill>
              <a:schemeClr val="tx1"/>
            </a:solidFill>
          </a:ln>
        </p:spPr>
        <p:txBody>
          <a:bodyPr wrap="square" rtlCol="0">
            <a:prstTxWarp prst="textPlain">
              <a:avLst/>
            </a:prstTxWarp>
            <a:spAutoFit/>
          </a:bodyPr>
          <a:lstStyle/>
          <a:p>
            <a:r>
              <a:rPr lang="bn-IN" dirty="0">
                <a:latin typeface="Kalpurush" panose="02000600000000000000" pitchFamily="2" charset="0"/>
                <a:cs typeface="Kalpurush" panose="02000600000000000000" pitchFamily="2" charset="0"/>
              </a:rPr>
              <a:t> ডেটাবেজ  টেবিলে নতুন ফিল্ড যোগ করার জন্য -   </a:t>
            </a:r>
            <a:endParaRPr lang="en-US" dirty="0">
              <a:latin typeface="Kalpurush" panose="02000600000000000000" pitchFamily="2" charset="0"/>
              <a:cs typeface="Kalpurush" panose="02000600000000000000" pitchFamily="2" charset="0"/>
            </a:endParaRPr>
          </a:p>
        </p:txBody>
      </p:sp>
      <p:sp>
        <p:nvSpPr>
          <p:cNvPr id="5" name="Up Arrow 4"/>
          <p:cNvSpPr/>
          <p:nvPr/>
        </p:nvSpPr>
        <p:spPr>
          <a:xfrm rot="10800000">
            <a:off x="5690646" y="1497724"/>
            <a:ext cx="405354" cy="914400"/>
          </a:xfrm>
          <a:prstGeom prst="upArrow">
            <a:avLst/>
          </a:prstGeom>
          <a:solidFill>
            <a:schemeClr val="tx1"/>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17168207"/>
      </p:ext>
    </p:extLst>
  </p:cSld>
  <p:clrMapOvr>
    <a:masterClrMapping/>
  </p:clrMapOvr>
  <mc:AlternateContent xmlns:mc="http://schemas.openxmlformats.org/markup-compatibility/2006" xmlns:p14="http://schemas.microsoft.com/office/powerpoint/2010/main">
    <mc:Choice Requires="p14">
      <p:transition spd="slow" p14:dur="2000" advTm="11074"/>
    </mc:Choice>
    <mc:Fallback xmlns="">
      <p:transition spd="slow" advTm="110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727" t="4095" r="11788" b="39817"/>
          <a:stretch/>
        </p:blipFill>
        <p:spPr>
          <a:xfrm>
            <a:off x="0" y="299544"/>
            <a:ext cx="12029090" cy="5158721"/>
          </a:xfrm>
          <a:prstGeom prst="rect">
            <a:avLst/>
          </a:prstGeom>
        </p:spPr>
      </p:pic>
      <p:sp>
        <p:nvSpPr>
          <p:cNvPr id="4" name="Frame 3"/>
          <p:cNvSpPr/>
          <p:nvPr/>
        </p:nvSpPr>
        <p:spPr>
          <a:xfrm>
            <a:off x="47295" y="1986457"/>
            <a:ext cx="2033751" cy="646384"/>
          </a:xfrm>
          <a:prstGeom prst="frame">
            <a:avLst>
              <a:gd name="adj1" fmla="val 964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6271" y="567559"/>
            <a:ext cx="698942" cy="914399"/>
          </a:xfrm>
          <a:prstGeom prst="frame">
            <a:avLst>
              <a:gd name="adj1" fmla="val 964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448664" y="5519659"/>
            <a:ext cx="11294671" cy="107047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bodyPr>
          <a:lstStyle/>
          <a:p>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১। </a:t>
            </a:r>
            <a:r>
              <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View </a:t>
            </a:r>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আইকনে ক্লিক করে বা ভিউ ড্রপ ডাউন তালিকা থেকে </a:t>
            </a:r>
            <a:r>
              <a:rPr lang="en-US"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DesignView</a:t>
            </a:r>
            <a:r>
              <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সিলেক্ট করলে </a:t>
            </a:r>
            <a:r>
              <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DesignView</a:t>
            </a:r>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উইন্ডো আসবে</a:t>
            </a:r>
            <a:r>
              <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endParaRPr lang="en-US" dirty="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987495653"/>
      </p:ext>
    </p:extLst>
  </p:cSld>
  <p:clrMapOvr>
    <a:masterClrMapping/>
  </p:clrMapOvr>
  <mc:AlternateContent xmlns:mc="http://schemas.openxmlformats.org/markup-compatibility/2006" xmlns:p14="http://schemas.microsoft.com/office/powerpoint/2010/main">
    <mc:Choice Requires="p14">
      <p:transition spd="slow" p14:dur="2000" advTm="22283"/>
    </mc:Choice>
    <mc:Fallback xmlns="">
      <p:transition spd="slow" advTm="222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0" fill="hold"/>
                                        <p:tgtEl>
                                          <p:spTgt spid="6"/>
                                        </p:tgtEl>
                                        <p:attrNameLst>
                                          <p:attrName>ppt_w</p:attrName>
                                        </p:attrNameLst>
                                      </p:cBhvr>
                                      <p:tavLst>
                                        <p:tav tm="0">
                                          <p:val>
                                            <p:fltVal val="0"/>
                                          </p:val>
                                        </p:tav>
                                        <p:tav tm="100000">
                                          <p:val>
                                            <p:strVal val="#ppt_w"/>
                                          </p:val>
                                        </p:tav>
                                      </p:tavLst>
                                    </p:anim>
                                    <p:anim calcmode="lin" valueType="num">
                                      <p:cBhvr>
                                        <p:cTn id="18" dur="5000" fill="hold"/>
                                        <p:tgtEl>
                                          <p:spTgt spid="6"/>
                                        </p:tgtEl>
                                        <p:attrNameLst>
                                          <p:attrName>ppt_h</p:attrName>
                                        </p:attrNameLst>
                                      </p:cBhvr>
                                      <p:tavLst>
                                        <p:tav tm="0">
                                          <p:val>
                                            <p:fltVal val="0"/>
                                          </p:val>
                                        </p:tav>
                                        <p:tav tm="100000">
                                          <p:val>
                                            <p:strVal val="#ppt_h"/>
                                          </p:val>
                                        </p:tav>
                                      </p:tavLst>
                                    </p:anim>
                                    <p:animEffect transition="in" filter="fade">
                                      <p:cBhvr>
                                        <p:cTn id="19" dur="5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564" t="2573" r="41129" b="39705"/>
          <a:stretch/>
        </p:blipFill>
        <p:spPr>
          <a:xfrm>
            <a:off x="309283" y="223012"/>
            <a:ext cx="11214847" cy="6092495"/>
          </a:xfrm>
          <a:prstGeom prst="rect">
            <a:avLst/>
          </a:prstGeom>
        </p:spPr>
      </p:pic>
      <p:sp>
        <p:nvSpPr>
          <p:cNvPr id="6" name="Frame 5"/>
          <p:cNvSpPr/>
          <p:nvPr/>
        </p:nvSpPr>
        <p:spPr>
          <a:xfrm>
            <a:off x="309283" y="2245659"/>
            <a:ext cx="2191870" cy="685800"/>
          </a:xfrm>
          <a:prstGeom prst="frame">
            <a:avLst>
              <a:gd name="adj1" fmla="val 964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3229535" y="4437529"/>
            <a:ext cx="5374342" cy="484096"/>
          </a:xfrm>
          <a:prstGeom prst="frame">
            <a:avLst>
              <a:gd name="adj1" fmla="val 134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a:off x="3738282" y="4558553"/>
            <a:ext cx="0" cy="242047"/>
          </a:xfrm>
          <a:prstGeom prst="line">
            <a:avLst/>
          </a:prstGeom>
          <a:ln w="38100"/>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620427" y="5302564"/>
            <a:ext cx="11294671" cy="144883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bodyPr>
          <a:lstStyle/>
          <a:p>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২। এ উইন্ডোতে বর্তমান ফিল্ডগুলোর নাম দেখা যাবে। যে অবস্থানে নতুন ফিল্ড তৈরি করতে হবে তার নিচের ফিল্ডে ক্লিক করে ইনসার্সন পয়েন্টার বসাতে হবে। </a:t>
            </a:r>
            <a:endParaRPr lang="en-US" dirty="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508103073"/>
      </p:ext>
    </p:extLst>
  </p:cSld>
  <p:clrMapOvr>
    <a:masterClrMapping/>
  </p:clrMapOvr>
  <mc:AlternateContent xmlns:mc="http://schemas.openxmlformats.org/markup-compatibility/2006" xmlns:p14="http://schemas.microsoft.com/office/powerpoint/2010/main">
    <mc:Choice Requires="p14">
      <p:transition spd="slow" p14:dur="2000" advTm="25017"/>
    </mc:Choice>
    <mc:Fallback xmlns="">
      <p:transition spd="slow" advTm="250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repeatCount="indefinite" fill="hold" nodeType="clickEffect">
                                  <p:stCondLst>
                                    <p:cond delay="0"/>
                                  </p:stCondLst>
                                  <p:endCondLst>
                                    <p:cond evt="onNext" delay="0">
                                      <p:tgtEl>
                                        <p:sldTgt/>
                                      </p:tgtEl>
                                    </p:cond>
                                  </p:end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subTnLst>
                                    <p:set>
                                      <p:cBhvr override="childStyle">
                                        <p:cTn dur="1" fill="hold" display="0" masterRel="sameClick" afterEffect="1">
                                          <p:stCondLst>
                                            <p:cond evt="end" delay="0">
                                              <p:tn val="15"/>
                                            </p:cond>
                                          </p:stCondLst>
                                        </p:cTn>
                                        <p:tgtEl>
                                          <p:spTgt spid="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0" fill="hold"/>
                                        <p:tgtEl>
                                          <p:spTgt spid="19"/>
                                        </p:tgtEl>
                                        <p:attrNameLst>
                                          <p:attrName>ppt_w</p:attrName>
                                        </p:attrNameLst>
                                      </p:cBhvr>
                                      <p:tavLst>
                                        <p:tav tm="0">
                                          <p:val>
                                            <p:fltVal val="0"/>
                                          </p:val>
                                        </p:tav>
                                        <p:tav tm="100000">
                                          <p:val>
                                            <p:strVal val="#ppt_w"/>
                                          </p:val>
                                        </p:tav>
                                      </p:tavLst>
                                    </p:anim>
                                    <p:anim calcmode="lin" valueType="num">
                                      <p:cBhvr>
                                        <p:cTn id="23" dur="5000" fill="hold"/>
                                        <p:tgtEl>
                                          <p:spTgt spid="19"/>
                                        </p:tgtEl>
                                        <p:attrNameLst>
                                          <p:attrName>ppt_h</p:attrName>
                                        </p:attrNameLst>
                                      </p:cBhvr>
                                      <p:tavLst>
                                        <p:tav tm="0">
                                          <p:val>
                                            <p:fltVal val="0"/>
                                          </p:val>
                                        </p:tav>
                                        <p:tav tm="100000">
                                          <p:val>
                                            <p:strVal val="#ppt_h"/>
                                          </p:val>
                                        </p:tav>
                                      </p:tavLst>
                                    </p:anim>
                                    <p:animEffect transition="in" filter="fade">
                                      <p:cBhvr>
                                        <p:cTn id="24" dur="5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2921" y="4943098"/>
            <a:ext cx="11646157" cy="158327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bodyPr>
          <a:lstStyle/>
          <a:p>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৩। </a:t>
            </a:r>
            <a:r>
              <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Design  </a:t>
            </a:r>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মেনুতে ক্লিক করলে ডিজাইন মেনুর রিবন উন্মোচিত হবে।ফিল্ডগুলোর নাম দেখা যাবে।  এ রিবনে </a:t>
            </a:r>
            <a:r>
              <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Insert Rows –</a:t>
            </a:r>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 ক্লিক করলে ইনসার্সন পয়েন্টার বিশিষ্ট ঘরের উপরে একটি শূণ্য ফিল্ড যুক্ত হবে। </a:t>
            </a:r>
            <a:endParaRPr lang="en-US" dirty="0">
              <a:ln w="0"/>
              <a:solidFill>
                <a:schemeClr val="tx1"/>
              </a:solidFill>
              <a:effectLst>
                <a:outerShdw blurRad="38100" dist="19050" dir="2700000" algn="tl" rotWithShape="0">
                  <a:schemeClr val="dk1">
                    <a:alpha val="40000"/>
                  </a:schemeClr>
                </a:outerShdw>
              </a:effectLst>
            </a:endParaRPr>
          </a:p>
        </p:txBody>
      </p:sp>
      <p:grpSp>
        <p:nvGrpSpPr>
          <p:cNvPr id="9" name="Group 8"/>
          <p:cNvGrpSpPr/>
          <p:nvPr/>
        </p:nvGrpSpPr>
        <p:grpSpPr>
          <a:xfrm>
            <a:off x="363072" y="160646"/>
            <a:ext cx="10683378" cy="4774425"/>
            <a:chOff x="225083" y="160646"/>
            <a:chExt cx="10283483" cy="4146925"/>
          </a:xfrm>
        </p:grpSpPr>
        <p:pic>
          <p:nvPicPr>
            <p:cNvPr id="7" name="Picture 6"/>
            <p:cNvPicPr>
              <a:picLocks noChangeAspect="1"/>
            </p:cNvPicPr>
            <p:nvPr/>
          </p:nvPicPr>
          <p:blipFill rotWithShape="1">
            <a:blip r:embed="rId4"/>
            <a:srcRect l="337" r="25060" b="46490"/>
            <a:stretch/>
          </p:blipFill>
          <p:spPr>
            <a:xfrm>
              <a:off x="225083" y="160646"/>
              <a:ext cx="10283483" cy="4146925"/>
            </a:xfrm>
            <a:prstGeom prst="rect">
              <a:avLst/>
            </a:prstGeom>
          </p:spPr>
        </p:pic>
        <p:pic>
          <p:nvPicPr>
            <p:cNvPr id="8" name="Picture 7"/>
            <p:cNvPicPr>
              <a:picLocks noChangeAspect="1"/>
            </p:cNvPicPr>
            <p:nvPr/>
          </p:nvPicPr>
          <p:blipFill rotWithShape="1">
            <a:blip r:embed="rId5"/>
            <a:srcRect l="-1" t="7293" r="46361" b="76760"/>
            <a:stretch/>
          </p:blipFill>
          <p:spPr>
            <a:xfrm>
              <a:off x="225083" y="363072"/>
              <a:ext cx="10283483" cy="1788458"/>
            </a:xfrm>
            <a:prstGeom prst="rect">
              <a:avLst/>
            </a:prstGeom>
          </p:spPr>
        </p:pic>
      </p:grpSp>
      <p:cxnSp>
        <p:nvCxnSpPr>
          <p:cNvPr id="5" name="Straight Connector 4"/>
          <p:cNvCxnSpPr/>
          <p:nvPr/>
        </p:nvCxnSpPr>
        <p:spPr>
          <a:xfrm>
            <a:off x="2810434" y="2743200"/>
            <a:ext cx="0" cy="242047"/>
          </a:xfrm>
          <a:prstGeom prst="line">
            <a:avLst/>
          </a:prstGeom>
          <a:ln w="38100"/>
        </p:spPr>
        <p:style>
          <a:lnRef idx="3">
            <a:schemeClr val="dk1"/>
          </a:lnRef>
          <a:fillRef idx="0">
            <a:schemeClr val="dk1"/>
          </a:fillRef>
          <a:effectRef idx="2">
            <a:schemeClr val="dk1"/>
          </a:effectRef>
          <a:fontRef idx="minor">
            <a:schemeClr val="tx1"/>
          </a:fontRef>
        </p:style>
      </p:cxnSp>
      <p:sp>
        <p:nvSpPr>
          <p:cNvPr id="4" name="Frame 3"/>
          <p:cNvSpPr/>
          <p:nvPr/>
        </p:nvSpPr>
        <p:spPr>
          <a:xfrm>
            <a:off x="363072" y="1667435"/>
            <a:ext cx="2314548" cy="685800"/>
          </a:xfrm>
          <a:prstGeom prst="frame">
            <a:avLst>
              <a:gd name="adj1" fmla="val 964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3218331" y="393702"/>
            <a:ext cx="2314548" cy="547592"/>
          </a:xfrm>
          <a:prstGeom prst="frame">
            <a:avLst>
              <a:gd name="adj1" fmla="val 170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2469778" y="2460811"/>
            <a:ext cx="3626222" cy="632012"/>
          </a:xfrm>
          <a:prstGeom prst="frame">
            <a:avLst>
              <a:gd name="adj1" fmla="val 1187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585305088"/>
      </p:ext>
    </p:extLst>
  </p:cSld>
  <p:clrMapOvr>
    <a:masterClrMapping/>
  </p:clrMapOvr>
  <mc:AlternateContent xmlns:mc="http://schemas.openxmlformats.org/markup-compatibility/2006" xmlns:p14="http://schemas.microsoft.com/office/powerpoint/2010/main">
    <mc:Choice Requires="p14">
      <p:transition spd="slow" p14:dur="2000" advTm="35349"/>
    </mc:Choice>
    <mc:Fallback xmlns="">
      <p:transition spd="slow" advTm="353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repeatCount="indefinite" fill="hold" nodeType="clickEffect">
                                  <p:stCondLst>
                                    <p:cond delay="0"/>
                                  </p:stCondLst>
                                  <p:endCondLst>
                                    <p:cond evt="onNext" delay="0">
                                      <p:tgtEl>
                                        <p:sldTgt/>
                                      </p:tgtEl>
                                    </p:cond>
                                  </p:end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t="7170" r="31421" b="47737"/>
          <a:stretch/>
        </p:blipFill>
        <p:spPr>
          <a:xfrm>
            <a:off x="157983" y="109627"/>
            <a:ext cx="11609040" cy="5339104"/>
          </a:xfrm>
          <a:prstGeom prst="rect">
            <a:avLst/>
          </a:prstGeom>
        </p:spPr>
      </p:pic>
      <p:sp>
        <p:nvSpPr>
          <p:cNvPr id="3" name="Frame 2"/>
          <p:cNvSpPr/>
          <p:nvPr/>
        </p:nvSpPr>
        <p:spPr>
          <a:xfrm>
            <a:off x="157984" y="1196482"/>
            <a:ext cx="2064954" cy="804041"/>
          </a:xfrm>
          <a:prstGeom prst="frame">
            <a:avLst>
              <a:gd name="adj1" fmla="val 964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627278" y="5459505"/>
            <a:ext cx="10937443" cy="105341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bodyPr>
          <a:lstStyle/>
          <a:p>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৪। নতুন  ফিল্ডের নাম পুরুষ/ মহিলা ( </a:t>
            </a:r>
            <a:r>
              <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Male/ Female ) </a:t>
            </a:r>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টাইপ করতে হবে।  </a:t>
            </a:r>
            <a:endParaRPr lang="en-US" dirty="0">
              <a:ln w="0"/>
              <a:solidFill>
                <a:schemeClr val="tx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rotWithShape="1">
          <a:blip r:embed="rId5"/>
          <a:srcRect l="40576" t="41184" r="39732" b="37379"/>
          <a:stretch/>
        </p:blipFill>
        <p:spPr>
          <a:xfrm>
            <a:off x="7785847" y="2264628"/>
            <a:ext cx="3981177" cy="2404943"/>
          </a:xfrm>
          <a:prstGeom prst="rect">
            <a:avLst/>
          </a:prstGeom>
        </p:spPr>
      </p:pic>
      <p:sp>
        <p:nvSpPr>
          <p:cNvPr id="6" name="Frame 5"/>
          <p:cNvSpPr/>
          <p:nvPr/>
        </p:nvSpPr>
        <p:spPr>
          <a:xfrm>
            <a:off x="7813368" y="2424363"/>
            <a:ext cx="4004441" cy="1844565"/>
          </a:xfrm>
          <a:prstGeom prst="frame">
            <a:avLst>
              <a:gd name="adj1" fmla="val 451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2939438" y="3870942"/>
            <a:ext cx="2399043" cy="578996"/>
          </a:xfrm>
          <a:prstGeom prst="frame">
            <a:avLst>
              <a:gd name="adj1" fmla="val 964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317996" y="4669571"/>
            <a:ext cx="10937443" cy="190331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bodyPr>
          <a:lstStyle/>
          <a:p>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৫। </a:t>
            </a:r>
            <a:r>
              <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View </a:t>
            </a:r>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আইকনে ক্লিক করলে বা ভিউ ড্রপ ডাউন তালিকা থেকে </a:t>
            </a:r>
            <a:r>
              <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Datasheet View </a:t>
            </a:r>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কমান্ডসিলেক্ট করলে সেভ করার জন্য বার্তা আসবে । বার্তা বক্সের </a:t>
            </a:r>
            <a:r>
              <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Yes </a:t>
            </a:r>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বোতামে ক্লিক করতে হবে। </a:t>
            </a:r>
            <a:endParaRPr lang="en-US" dirty="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450780385"/>
      </p:ext>
    </p:extLst>
  </p:cSld>
  <p:clrMapOvr>
    <a:masterClrMapping/>
  </p:clrMapOvr>
  <mc:AlternateContent xmlns:mc="http://schemas.openxmlformats.org/markup-compatibility/2006" xmlns:p14="http://schemas.microsoft.com/office/powerpoint/2010/main">
    <mc:Choice Requires="p14">
      <p:transition spd="slow" p14:dur="2000" advTm="38863"/>
    </mc:Choice>
    <mc:Fallback xmlns="">
      <p:transition spd="slow" advTm="388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Effect transition="in" filter="fade">
                                      <p:cBhvr>
                                        <p:cTn id="9" dur="5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0" fill="hold"/>
                                        <p:tgtEl>
                                          <p:spTgt spid="8"/>
                                        </p:tgtEl>
                                        <p:attrNameLst>
                                          <p:attrName>ppt_w</p:attrName>
                                        </p:attrNameLst>
                                      </p:cBhvr>
                                      <p:tavLst>
                                        <p:tav tm="0">
                                          <p:val>
                                            <p:fltVal val="0"/>
                                          </p:val>
                                        </p:tav>
                                        <p:tav tm="100000">
                                          <p:val>
                                            <p:strVal val="#ppt_w"/>
                                          </p:val>
                                        </p:tav>
                                      </p:tavLst>
                                    </p:anim>
                                    <p:anim calcmode="lin" valueType="num">
                                      <p:cBhvr>
                                        <p:cTn id="20" dur="5000" fill="hold"/>
                                        <p:tgtEl>
                                          <p:spTgt spid="8"/>
                                        </p:tgtEl>
                                        <p:attrNameLst>
                                          <p:attrName>ppt_h</p:attrName>
                                        </p:attrNameLst>
                                      </p:cBhvr>
                                      <p:tavLst>
                                        <p:tav tm="0">
                                          <p:val>
                                            <p:fltVal val="0"/>
                                          </p:val>
                                        </p:tav>
                                        <p:tav tm="100000">
                                          <p:val>
                                            <p:strVal val="#ppt_h"/>
                                          </p:val>
                                        </p:tav>
                                      </p:tavLst>
                                    </p:anim>
                                    <p:animEffect transition="in" filter="fade">
                                      <p:cBhvr>
                                        <p:cTn id="21" dur="5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
        <p:nvSpPr>
          <p:cNvPr id="3" name="Frame 2"/>
          <p:cNvSpPr/>
          <p:nvPr/>
        </p:nvSpPr>
        <p:spPr>
          <a:xfrm>
            <a:off x="10405243" y="1324304"/>
            <a:ext cx="2033751" cy="3436883"/>
          </a:xfrm>
          <a:prstGeom prst="frame">
            <a:avLst>
              <a:gd name="adj1" fmla="val 26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97697" y="4865254"/>
            <a:ext cx="11294671" cy="144883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bodyPr>
          <a:lstStyle/>
          <a:p>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২। ডেটাশিট উইন্ডোতে ফিরে গিয়ে দেখা যাবে পুরুষ/মহিলা নামে একটি নতুন শূন্য  ফিল্ড যুক্ত হয়েছে।   </a:t>
            </a:r>
            <a:endParaRPr lang="en-US" dirty="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2461248092"/>
      </p:ext>
    </p:extLst>
  </p:cSld>
  <p:clrMapOvr>
    <a:masterClrMapping/>
  </p:clrMapOvr>
  <mc:AlternateContent xmlns:mc="http://schemas.openxmlformats.org/markup-compatibility/2006" xmlns:p14="http://schemas.microsoft.com/office/powerpoint/2010/main">
    <mc:Choice Requires="p14">
      <p:transition spd="slow" p14:dur="2000" advTm="14099"/>
    </mc:Choice>
    <mc:Fallback xmlns="">
      <p:transition spd="slow" advTm="140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0" fill="hold"/>
                                        <p:tgtEl>
                                          <p:spTgt spid="4"/>
                                        </p:tgtEl>
                                        <p:attrNameLst>
                                          <p:attrName>ppt_w</p:attrName>
                                        </p:attrNameLst>
                                      </p:cBhvr>
                                      <p:tavLst>
                                        <p:tav tm="0">
                                          <p:val>
                                            <p:fltVal val="0"/>
                                          </p:val>
                                        </p:tav>
                                        <p:tav tm="100000">
                                          <p:val>
                                            <p:strVal val="#ppt_w"/>
                                          </p:val>
                                        </p:tav>
                                      </p:tavLst>
                                    </p:anim>
                                    <p:anim calcmode="lin" valueType="num">
                                      <p:cBhvr>
                                        <p:cTn id="13" dur="5000" fill="hold"/>
                                        <p:tgtEl>
                                          <p:spTgt spid="4"/>
                                        </p:tgtEl>
                                        <p:attrNameLst>
                                          <p:attrName>ppt_h</p:attrName>
                                        </p:attrNameLst>
                                      </p:cBhvr>
                                      <p:tavLst>
                                        <p:tav tm="0">
                                          <p:val>
                                            <p:fltVal val="0"/>
                                          </p:val>
                                        </p:tav>
                                        <p:tav tm="100000">
                                          <p:val>
                                            <p:strVal val="#ppt_h"/>
                                          </p:val>
                                        </p:tav>
                                      </p:tavLst>
                                    </p:anim>
                                    <p:animEffect transition="in" filter="fade">
                                      <p:cBhvr>
                                        <p:cTn id="14" dur="5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
        <p:nvSpPr>
          <p:cNvPr id="3" name="Frame 2"/>
          <p:cNvSpPr/>
          <p:nvPr/>
        </p:nvSpPr>
        <p:spPr>
          <a:xfrm>
            <a:off x="10421007" y="1403132"/>
            <a:ext cx="2033751" cy="3326523"/>
          </a:xfrm>
          <a:prstGeom prst="frame">
            <a:avLst>
              <a:gd name="adj1" fmla="val 421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781792" y="4750702"/>
            <a:ext cx="11294671" cy="115742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bodyPr>
          <a:lstStyle/>
          <a:p>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২।ফিল্ডটি </a:t>
            </a:r>
            <a:r>
              <a:rPr lang="en-US"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Male/Female </a:t>
            </a:r>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দ্বারা পূরণ করা হল। </a:t>
            </a:r>
            <a:endParaRPr lang="en-US" dirty="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2980201134"/>
      </p:ext>
    </p:extLst>
  </p:cSld>
  <p:clrMapOvr>
    <a:masterClrMapping/>
  </p:clrMapOvr>
  <mc:AlternateContent xmlns:mc="http://schemas.openxmlformats.org/markup-compatibility/2006" xmlns:p14="http://schemas.microsoft.com/office/powerpoint/2010/main">
    <mc:Choice Requires="p14">
      <p:transition spd="slow" p14:dur="2000" advTm="13771"/>
    </mc:Choice>
    <mc:Fallback xmlns="">
      <p:transition spd="slow" advTm="137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0" fill="hold"/>
                                        <p:tgtEl>
                                          <p:spTgt spid="4"/>
                                        </p:tgtEl>
                                        <p:attrNameLst>
                                          <p:attrName>ppt_w</p:attrName>
                                        </p:attrNameLst>
                                      </p:cBhvr>
                                      <p:tavLst>
                                        <p:tav tm="0">
                                          <p:val>
                                            <p:fltVal val="0"/>
                                          </p:val>
                                        </p:tav>
                                        <p:tav tm="100000">
                                          <p:val>
                                            <p:strVal val="#ppt_w"/>
                                          </p:val>
                                        </p:tav>
                                      </p:tavLst>
                                    </p:anim>
                                    <p:anim calcmode="lin" valueType="num">
                                      <p:cBhvr>
                                        <p:cTn id="13" dur="5000" fill="hold"/>
                                        <p:tgtEl>
                                          <p:spTgt spid="4"/>
                                        </p:tgtEl>
                                        <p:attrNameLst>
                                          <p:attrName>ppt_h</p:attrName>
                                        </p:attrNameLst>
                                      </p:cBhvr>
                                      <p:tavLst>
                                        <p:tav tm="0">
                                          <p:val>
                                            <p:fltVal val="0"/>
                                          </p:val>
                                        </p:tav>
                                        <p:tav tm="100000">
                                          <p:val>
                                            <p:strVal val="#ppt_h"/>
                                          </p:val>
                                        </p:tav>
                                      </p:tavLst>
                                    </p:anim>
                                    <p:animEffect transition="in" filter="fade">
                                      <p:cBhvr>
                                        <p:cTn id="14" dur="5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14" b="16360"/>
          <a:stretch/>
        </p:blipFill>
        <p:spPr>
          <a:xfrm>
            <a:off x="200993" y="497541"/>
            <a:ext cx="11812333" cy="5674659"/>
          </a:xfrm>
          <a:prstGeom prst="rect">
            <a:avLst/>
          </a:prstGeom>
        </p:spPr>
      </p:pic>
      <p:sp>
        <p:nvSpPr>
          <p:cNvPr id="3" name="Down Arrow 2"/>
          <p:cNvSpPr/>
          <p:nvPr/>
        </p:nvSpPr>
        <p:spPr>
          <a:xfrm>
            <a:off x="10822100" y="1316421"/>
            <a:ext cx="268013" cy="67791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Frame 3"/>
          <p:cNvSpPr/>
          <p:nvPr/>
        </p:nvSpPr>
        <p:spPr>
          <a:xfrm>
            <a:off x="10105697" y="1994338"/>
            <a:ext cx="1700821" cy="3048309"/>
          </a:xfrm>
          <a:prstGeom prst="frame">
            <a:avLst>
              <a:gd name="adj1" fmla="val 423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689412" y="5508607"/>
            <a:ext cx="8659906" cy="103083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bodyPr>
          <a:lstStyle/>
          <a:p>
            <a:r>
              <a:rPr lang="bn-IN"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২।ফিল্ড বা কলাম বাতিল করা  </a:t>
            </a:r>
            <a:endParaRPr lang="en-US" dirty="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2524678543"/>
      </p:ext>
    </p:extLst>
  </p:cSld>
  <p:clrMapOvr>
    <a:masterClrMapping/>
  </p:clrMapOvr>
  <mc:AlternateContent xmlns:mc="http://schemas.openxmlformats.org/markup-compatibility/2006" xmlns:p14="http://schemas.microsoft.com/office/powerpoint/2010/main">
    <mc:Choice Requires="p14">
      <p:transition spd="slow" p14:dur="2000" advTm="22285"/>
    </mc:Choice>
    <mc:Fallback xmlns="">
      <p:transition spd="slow" advTm="222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0" fill="hold"/>
                                        <p:tgtEl>
                                          <p:spTgt spid="5"/>
                                        </p:tgtEl>
                                        <p:attrNameLst>
                                          <p:attrName>ppt_w</p:attrName>
                                        </p:attrNameLst>
                                      </p:cBhvr>
                                      <p:tavLst>
                                        <p:tav tm="0">
                                          <p:val>
                                            <p:fltVal val="0"/>
                                          </p:val>
                                        </p:tav>
                                        <p:tav tm="100000">
                                          <p:val>
                                            <p:strVal val="#ppt_w"/>
                                          </p:val>
                                        </p:tav>
                                      </p:tavLst>
                                    </p:anim>
                                    <p:anim calcmode="lin" valueType="num">
                                      <p:cBhvr>
                                        <p:cTn id="20" dur="5000" fill="hold"/>
                                        <p:tgtEl>
                                          <p:spTgt spid="5"/>
                                        </p:tgtEl>
                                        <p:attrNameLst>
                                          <p:attrName>ppt_h</p:attrName>
                                        </p:attrNameLst>
                                      </p:cBhvr>
                                      <p:tavLst>
                                        <p:tav tm="0">
                                          <p:val>
                                            <p:fltVal val="0"/>
                                          </p:val>
                                        </p:tav>
                                        <p:tav tm="100000">
                                          <p:val>
                                            <p:strVal val="#ppt_h"/>
                                          </p:val>
                                        </p:tav>
                                      </p:tavLst>
                                    </p:anim>
                                    <p:animEffect transition="in" filter="fade">
                                      <p:cBhvr>
                                        <p:cTn id="21" dur="5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633" t="4203" r="3552" b="37823"/>
          <a:stretch/>
        </p:blipFill>
        <p:spPr>
          <a:xfrm>
            <a:off x="63062" y="315309"/>
            <a:ext cx="12076386" cy="6164319"/>
          </a:xfrm>
          <a:prstGeom prst="rect">
            <a:avLst/>
          </a:prstGeom>
        </p:spPr>
      </p:pic>
      <p:sp>
        <p:nvSpPr>
          <p:cNvPr id="3" name="Frame 2"/>
          <p:cNvSpPr/>
          <p:nvPr/>
        </p:nvSpPr>
        <p:spPr>
          <a:xfrm>
            <a:off x="4162097" y="1198180"/>
            <a:ext cx="867103" cy="551793"/>
          </a:xfrm>
          <a:prstGeom prst="frame">
            <a:avLst>
              <a:gd name="adj1" fmla="val 964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10436772" y="2159876"/>
            <a:ext cx="1702676" cy="4319752"/>
          </a:xfrm>
          <a:prstGeom prst="frame">
            <a:avLst>
              <a:gd name="adj1" fmla="val 59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900285241"/>
      </p:ext>
    </p:extLst>
  </p:cSld>
  <p:clrMapOvr>
    <a:masterClrMapping/>
  </p:clrMapOvr>
  <mc:AlternateContent xmlns:mc="http://schemas.openxmlformats.org/markup-compatibility/2006" xmlns:p14="http://schemas.microsoft.com/office/powerpoint/2010/main">
    <mc:Choice Requires="p14">
      <p:transition spd="slow" p14:dur="2000" advTm="9922"/>
    </mc:Choice>
    <mc:Fallback xmlns="">
      <p:transition spd="slow" advTm="99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0" y="525997"/>
            <a:ext cx="4384894" cy="5767754"/>
          </a:xfrm>
          <a:prstGeom prst="ellipse">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17420" y="1365588"/>
            <a:ext cx="5112913" cy="4203023"/>
          </a:xfrm>
          <a:prstGeom prst="rect">
            <a:avLst/>
          </a:prstGeom>
          <a:noFill/>
        </p:spPr>
        <p:txBody>
          <a:bodyPr wrap="square">
            <a:prstTxWarp prst="textPlain">
              <a:avLst>
                <a:gd name="adj" fmla="val 50394"/>
              </a:avLst>
            </a:prstTxWarp>
            <a:spAutoFit/>
          </a:bodyPr>
          <a:lstStyle/>
          <a:p>
            <a:pPr algn="ctr"/>
            <a:r>
              <a:rPr lang="en-US" sz="4400" spc="50" dirty="0" err="1">
                <a:ln w="11430"/>
                <a:latin typeface="Kalpurush" panose="02000600000000000000" pitchFamily="2" charset="0"/>
                <a:cs typeface="Kalpurush" panose="02000600000000000000" pitchFamily="2" charset="0"/>
              </a:rPr>
              <a:t>মোঃহাসান</a:t>
            </a:r>
            <a:r>
              <a:rPr lang="en-US" sz="4400" spc="50" dirty="0">
                <a:ln w="11430"/>
                <a:latin typeface="Kalpurush" panose="02000600000000000000" pitchFamily="2" charset="0"/>
                <a:cs typeface="Kalpurush" panose="02000600000000000000" pitchFamily="2" charset="0"/>
              </a:rPr>
              <a:t> </a:t>
            </a:r>
            <a:r>
              <a:rPr lang="en-US" sz="4400" spc="50" dirty="0" err="1">
                <a:ln w="11430"/>
                <a:latin typeface="Kalpurush" panose="02000600000000000000" pitchFamily="2" charset="0"/>
                <a:cs typeface="Kalpurush" panose="02000600000000000000" pitchFamily="2" charset="0"/>
              </a:rPr>
              <a:t>আলী</a:t>
            </a:r>
            <a:r>
              <a:rPr lang="en-US" sz="4400" spc="50" dirty="0">
                <a:ln w="11430"/>
                <a:latin typeface="Kalpurush" panose="02000600000000000000" pitchFamily="2" charset="0"/>
                <a:cs typeface="Kalpurush" panose="02000600000000000000" pitchFamily="2" charset="0"/>
              </a:rPr>
              <a:t> </a:t>
            </a:r>
            <a:endParaRPr lang="bn-BD" sz="4400" spc="50" dirty="0">
              <a:ln w="11430"/>
              <a:latin typeface="Kalpurush" panose="02000600000000000000" pitchFamily="2" charset="0"/>
              <a:cs typeface="Kalpurush" panose="02000600000000000000" pitchFamily="2" charset="0"/>
            </a:endParaRPr>
          </a:p>
          <a:p>
            <a:pPr algn="ctr"/>
            <a:r>
              <a:rPr lang="bn-BD" sz="3200" spc="50" dirty="0">
                <a:ln w="11430"/>
                <a:latin typeface="Kalpurush" panose="02000600000000000000" pitchFamily="2" charset="0"/>
                <a:cs typeface="Kalpurush" panose="02000600000000000000" pitchFamily="2" charset="0"/>
              </a:rPr>
              <a:t>সহকারী  শিক্ষক</a:t>
            </a:r>
          </a:p>
          <a:p>
            <a:pPr algn="ctr"/>
            <a:r>
              <a:rPr lang="en-US" spc="50" dirty="0">
                <a:ln w="11430"/>
                <a:latin typeface="Kalpurush" panose="02000600000000000000" pitchFamily="2" charset="0"/>
                <a:cs typeface="Kalpurush" panose="02000600000000000000" pitchFamily="2" charset="0"/>
              </a:rPr>
              <a:t>mfhasan219@gmail.com</a:t>
            </a:r>
          </a:p>
          <a:p>
            <a:pPr algn="ctr"/>
            <a:endParaRPr lang="bn-BD" sz="3200" dirty="0">
              <a:latin typeface="Kalpurush" panose="02000600000000000000" pitchFamily="2" charset="0"/>
              <a:cs typeface="Kalpurush" panose="02000600000000000000" pitchFamily="2" charset="0"/>
            </a:endParaRPr>
          </a:p>
          <a:p>
            <a:pPr algn="ctr"/>
            <a:r>
              <a:rPr lang="bn-BD" sz="3600" spc="50" dirty="0">
                <a:ln w="11430"/>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   </a:t>
            </a:r>
            <a:r>
              <a:rPr lang="en-US" sz="3600" spc="50" dirty="0" err="1">
                <a:ln w="11430"/>
                <a:latin typeface="Kalpurush" panose="02000600000000000000" pitchFamily="2" charset="0"/>
                <a:cs typeface="Kalpurush" panose="02000600000000000000" pitchFamily="2" charset="0"/>
              </a:rPr>
              <a:t>সাঙ্গিশ্বর</a:t>
            </a:r>
            <a:r>
              <a:rPr lang="en-US" sz="3600" spc="50" dirty="0">
                <a:ln w="11430"/>
                <a:latin typeface="Kalpurush" panose="02000600000000000000" pitchFamily="2" charset="0"/>
                <a:cs typeface="Kalpurush" panose="02000600000000000000" pitchFamily="2" charset="0"/>
              </a:rPr>
              <a:t> </a:t>
            </a:r>
            <a:r>
              <a:rPr lang="en-US" sz="3600" spc="50" dirty="0" err="1">
                <a:ln w="11430"/>
                <a:latin typeface="Kalpurush" panose="02000600000000000000" pitchFamily="2" charset="0"/>
                <a:cs typeface="Kalpurush" panose="02000600000000000000" pitchFamily="2" charset="0"/>
              </a:rPr>
              <a:t>উচ্চ</a:t>
            </a:r>
            <a:r>
              <a:rPr lang="en-US" sz="3600" spc="50" dirty="0">
                <a:ln w="11430"/>
                <a:latin typeface="Kalpurush" panose="02000600000000000000" pitchFamily="2" charset="0"/>
                <a:cs typeface="Kalpurush" panose="02000600000000000000" pitchFamily="2" charset="0"/>
              </a:rPr>
              <a:t> </a:t>
            </a:r>
            <a:r>
              <a:rPr lang="en-US" sz="3600" spc="50" dirty="0" err="1">
                <a:ln w="11430"/>
                <a:latin typeface="Kalpurush" panose="02000600000000000000" pitchFamily="2" charset="0"/>
                <a:cs typeface="Kalpurush" panose="02000600000000000000" pitchFamily="2" charset="0"/>
              </a:rPr>
              <a:t>বিদ্যালয়</a:t>
            </a:r>
            <a:r>
              <a:rPr lang="en-US" sz="3600" spc="50" dirty="0">
                <a:ln w="11430"/>
                <a:latin typeface="Kalpurush" panose="02000600000000000000" pitchFamily="2" charset="0"/>
                <a:cs typeface="Kalpurush" panose="02000600000000000000" pitchFamily="2" charset="0"/>
              </a:rPr>
              <a:t>        </a:t>
            </a:r>
            <a:r>
              <a:rPr lang="en-US" sz="3600" spc="50" dirty="0" err="1">
                <a:ln w="11430"/>
                <a:latin typeface="Kalpurush" panose="02000600000000000000" pitchFamily="2" charset="0"/>
                <a:cs typeface="Kalpurush" panose="02000600000000000000" pitchFamily="2" charset="0"/>
              </a:rPr>
              <a:t>চৌদ্দগ্রাম,কুমিল্লা</a:t>
            </a:r>
            <a:r>
              <a:rPr lang="en-US" sz="3600" spc="50" dirty="0">
                <a:ln w="11430"/>
                <a:latin typeface="Kalpurush" panose="02000600000000000000" pitchFamily="2" charset="0"/>
                <a:cs typeface="Kalpurush" panose="02000600000000000000" pitchFamily="2" charset="0"/>
              </a:rPr>
              <a:t> । </a:t>
            </a:r>
            <a:endParaRPr lang="bn-BD" sz="3600" spc="50" dirty="0">
              <a:ln w="11430"/>
              <a:latin typeface="Kalpurush" panose="02000600000000000000" pitchFamily="2" charset="0"/>
              <a:cs typeface="Kalpurush" panose="02000600000000000000" pitchFamily="2" charset="0"/>
            </a:endParaRPr>
          </a:p>
          <a:p>
            <a:pPr algn="ctr"/>
            <a:endParaRPr lang="bn-BD" sz="3600" dirty="0">
              <a:latin typeface="Kalpurush" panose="02000600000000000000" pitchFamily="2" charset="0"/>
              <a:cs typeface="Kalpurush" panose="02000600000000000000" pitchFamily="2" charset="0"/>
            </a:endParaRPr>
          </a:p>
          <a:p>
            <a:endParaRPr lang="en-US" dirty="0">
              <a:latin typeface="Kalpurush" panose="02000600000000000000" pitchFamily="2" charset="0"/>
              <a:cs typeface="Kalpurush" panose="02000600000000000000" pitchFamily="2" charset="0"/>
            </a:endParaRPr>
          </a:p>
        </p:txBody>
      </p:sp>
      <p:pic>
        <p:nvPicPr>
          <p:cNvPr id="5" name="Picture 4" descr="Screen Clipp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2457" y="1317000"/>
            <a:ext cx="3230664" cy="3878972"/>
          </a:xfrm>
          <a:prstGeom prst="rect">
            <a:avLst/>
          </a:prstGeom>
        </p:spPr>
      </p:pic>
      <p:sp>
        <p:nvSpPr>
          <p:cNvPr id="6" name="TextBox 5"/>
          <p:cNvSpPr txBox="1"/>
          <p:nvPr/>
        </p:nvSpPr>
        <p:spPr>
          <a:xfrm>
            <a:off x="9096704" y="2263259"/>
            <a:ext cx="2601310" cy="1039210"/>
          </a:xfrm>
          <a:prstGeom prst="rect">
            <a:avLst/>
          </a:prstGeom>
          <a:noFill/>
        </p:spPr>
        <p:txBody>
          <a:bodyPr wrap="square" rtlCol="0">
            <a:prstTxWarp prst="textPlain">
              <a:avLst/>
            </a:prstTxWarp>
            <a:spAutoFit/>
          </a:bodyPr>
          <a:lstStyle/>
          <a:p>
            <a:r>
              <a:rPr lang="bn-IN" dirty="0">
                <a:latin typeface="Kalpurush" panose="02000600000000000000" pitchFamily="2" charset="0"/>
                <a:cs typeface="Kalpurush" panose="02000600000000000000" pitchFamily="2" charset="0"/>
              </a:rPr>
              <a:t>       </a:t>
            </a:r>
            <a:r>
              <a:rPr lang="bn-IN" b="1" dirty="0">
                <a:solidFill>
                  <a:srgbClr val="FF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১০ম –শ্রেণি</a:t>
            </a:r>
          </a:p>
          <a:p>
            <a:r>
              <a:rPr lang="bn-IN" b="1" dirty="0">
                <a:solidFill>
                  <a:srgbClr val="FF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তথ্য ও যোগাযোগ প্রযুক্তি</a:t>
            </a:r>
          </a:p>
          <a:p>
            <a:r>
              <a:rPr lang="bn-IN" b="1" dirty="0">
                <a:solidFill>
                  <a:srgbClr val="FF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অধ্যায়ঃ ৬</a:t>
            </a:r>
            <a:endParaRPr lang="en-US" b="1" dirty="0">
              <a:solidFill>
                <a:srgbClr val="FF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custDataLst>
      <p:tags r:id="rId1"/>
    </p:custDataLst>
    <p:extLst>
      <p:ext uri="{BB962C8B-B14F-4D97-AF65-F5344CB8AC3E}">
        <p14:creationId xmlns:p14="http://schemas.microsoft.com/office/powerpoint/2010/main" val="3601781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7640">
        <p15:prstTrans prst="pageCurlDouble"/>
      </p:transition>
    </mc:Choice>
    <mc:Fallback xmlns="">
      <p:transition spd="slow" advTm="176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20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416" t="25323" r="1734" b="25323"/>
          <a:stretch/>
        </p:blipFill>
        <p:spPr>
          <a:xfrm>
            <a:off x="374952" y="465083"/>
            <a:ext cx="10909739" cy="6794937"/>
          </a:xfrm>
          <a:prstGeom prst="rect">
            <a:avLst/>
          </a:prstGeom>
        </p:spPr>
      </p:pic>
      <p:sp>
        <p:nvSpPr>
          <p:cNvPr id="4" name="Frame 3"/>
          <p:cNvSpPr/>
          <p:nvPr/>
        </p:nvSpPr>
        <p:spPr>
          <a:xfrm>
            <a:off x="2412124" y="2806262"/>
            <a:ext cx="5265683" cy="2396360"/>
          </a:xfrm>
          <a:prstGeom prst="frame">
            <a:avLst>
              <a:gd name="adj1" fmla="val 288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4114802" y="4465021"/>
            <a:ext cx="1040523" cy="614853"/>
          </a:xfrm>
          <a:prstGeom prst="frame">
            <a:avLst>
              <a:gd name="adj1" fmla="val 1220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9364935" y="465083"/>
            <a:ext cx="1781286" cy="5573110"/>
          </a:xfrm>
          <a:prstGeom prst="frame">
            <a:avLst>
              <a:gd name="adj1" fmla="val 288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017361725"/>
      </p:ext>
    </p:extLst>
  </p:cSld>
  <p:clrMapOvr>
    <a:masterClrMapping/>
  </p:clrMapOvr>
  <mc:AlternateContent xmlns:mc="http://schemas.openxmlformats.org/markup-compatibility/2006" xmlns:p14="http://schemas.microsoft.com/office/powerpoint/2010/main">
    <mc:Choice Requires="p14">
      <p:transition spd="slow" p14:dur="2000" advTm="20095"/>
    </mc:Choice>
    <mc:Fallback xmlns="">
      <p:transition spd="slow" advTm="200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l="13447" t="7005" r="1855" b="27693"/>
          <a:stretch/>
        </p:blipFill>
        <p:spPr>
          <a:xfrm>
            <a:off x="109048" y="469341"/>
            <a:ext cx="11973903" cy="5995517"/>
          </a:xfrm>
          <a:prstGeom prst="rect">
            <a:avLst/>
          </a:prstGeom>
          <a:ln w="6350">
            <a:solidFill>
              <a:schemeClr val="tx1"/>
            </a:solidFill>
          </a:ln>
        </p:spPr>
      </p:pic>
      <p:sp>
        <p:nvSpPr>
          <p:cNvPr id="3" name="Frame 2"/>
          <p:cNvSpPr/>
          <p:nvPr/>
        </p:nvSpPr>
        <p:spPr>
          <a:xfrm>
            <a:off x="10036575" y="1903685"/>
            <a:ext cx="2046375" cy="3961087"/>
          </a:xfrm>
          <a:prstGeom prst="frame">
            <a:avLst>
              <a:gd name="adj1" fmla="val 288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rot="5400000">
            <a:off x="10243333" y="3702300"/>
            <a:ext cx="1632857" cy="707886"/>
          </a:xfrm>
          <a:prstGeom prst="rect">
            <a:avLst/>
          </a:prstGeom>
          <a:noFill/>
          <a:ln w="28575">
            <a:solidFill>
              <a:schemeClr val="tx1"/>
            </a:solidFill>
          </a:ln>
        </p:spPr>
        <p:txBody>
          <a:bodyPr wrap="square" rtlCol="0">
            <a:sp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Delete</a:t>
            </a:r>
          </a:p>
        </p:txBody>
      </p:sp>
    </p:spTree>
    <p:custDataLst>
      <p:tags r:id="rId1"/>
    </p:custDataLst>
    <p:extLst>
      <p:ext uri="{BB962C8B-B14F-4D97-AF65-F5344CB8AC3E}">
        <p14:creationId xmlns:p14="http://schemas.microsoft.com/office/powerpoint/2010/main" val="2350786526"/>
      </p:ext>
    </p:extLst>
  </p:cSld>
  <p:clrMapOvr>
    <a:masterClrMapping/>
  </p:clrMapOvr>
  <mc:AlternateContent xmlns:mc="http://schemas.openxmlformats.org/markup-compatibility/2006" xmlns:p14="http://schemas.microsoft.com/office/powerpoint/2010/main">
    <mc:Choice Requires="p14">
      <p:transition spd="slow" p14:dur="2000" advTm="5613"/>
    </mc:Choice>
    <mc:Fallback xmlns="">
      <p:transition spd="slow" advTm="56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9345" y="2992501"/>
            <a:ext cx="6333309" cy="949197"/>
          </a:xfrm>
          <a:prstGeom prst="rect">
            <a:avLst/>
          </a:prstGeom>
          <a:blipFill>
            <a:blip r:embed="rId3">
              <a:extLst>
                <a:ext uri="{BEBA8EAE-BF5A-486C-A8C5-ECC9F3942E4B}">
                  <a14:imgProps xmlns:a14="http://schemas.microsoft.com/office/drawing/2010/main">
                    <a14:imgLayer r:embed="rId4">
                      <a14:imgEffect>
                        <a14:artisticPencilSketch/>
                      </a14:imgEffect>
                    </a14:imgLayer>
                  </a14:imgProps>
                </a:ext>
              </a:extLst>
            </a:blip>
            <a:tile tx="0" ty="0" sx="100000" sy="100000" flip="none" algn="tl"/>
          </a:blipFill>
          <a:ln w="6350">
            <a:solidFill>
              <a:schemeClr val="tx1"/>
            </a:solidFill>
          </a:ln>
        </p:spPr>
        <p:txBody>
          <a:bodyPr wrap="square" rtlCol="0">
            <a:prstTxWarp prst="textPlain">
              <a:avLst/>
            </a:prstTxWarp>
            <a:spAutoFit/>
          </a:bodyPr>
          <a:lstStyle/>
          <a:p>
            <a:r>
              <a:rPr lang="bn-IN" dirty="0">
                <a:latin typeface="Kalpurush" panose="02000600000000000000" pitchFamily="2" charset="0"/>
                <a:cs typeface="Kalpurush" panose="02000600000000000000" pitchFamily="2" charset="0"/>
              </a:rPr>
              <a:t> রেকর্ড বা সারি বাতিল করা জন্য -</a:t>
            </a:r>
            <a:endParaRPr lang="en-US" dirty="0">
              <a:latin typeface="Kalpurush" panose="02000600000000000000" pitchFamily="2" charset="0"/>
              <a:cs typeface="Kalpurush" panose="02000600000000000000" pitchFamily="2" charset="0"/>
            </a:endParaRPr>
          </a:p>
        </p:txBody>
      </p:sp>
    </p:spTree>
    <p:custDataLst>
      <p:tags r:id="rId1"/>
    </p:custDataLst>
    <p:extLst>
      <p:ext uri="{BB962C8B-B14F-4D97-AF65-F5344CB8AC3E}">
        <p14:creationId xmlns:p14="http://schemas.microsoft.com/office/powerpoint/2010/main" val="2878992521"/>
      </p:ext>
    </p:extLst>
  </p:cSld>
  <p:clrMapOvr>
    <a:masterClrMapping/>
  </p:clrMapOvr>
  <mc:AlternateContent xmlns:mc="http://schemas.openxmlformats.org/markup-compatibility/2006" xmlns:p14="http://schemas.microsoft.com/office/powerpoint/2010/main">
    <mc:Choice Requires="p14">
      <p:transition spd="slow" p14:dur="2000" advTm="4656"/>
    </mc:Choice>
    <mc:Fallback xmlns="">
      <p:transition spd="slow" advTm="46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2935" b="31142"/>
          <a:stretch/>
        </p:blipFill>
        <p:spPr>
          <a:xfrm>
            <a:off x="142218" y="0"/>
            <a:ext cx="11691307" cy="6440213"/>
          </a:xfrm>
          <a:prstGeom prst="rect">
            <a:avLst/>
          </a:prstGeom>
        </p:spPr>
      </p:pic>
      <p:sp>
        <p:nvSpPr>
          <p:cNvPr id="4" name="Frame 3"/>
          <p:cNvSpPr/>
          <p:nvPr/>
        </p:nvSpPr>
        <p:spPr>
          <a:xfrm>
            <a:off x="1980077" y="4934606"/>
            <a:ext cx="9853448" cy="772512"/>
          </a:xfrm>
          <a:prstGeom prst="frame">
            <a:avLst>
              <a:gd name="adj1" fmla="val 1308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Down Arrow 2"/>
          <p:cNvSpPr/>
          <p:nvPr/>
        </p:nvSpPr>
        <p:spPr>
          <a:xfrm rot="16200000">
            <a:off x="1403130" y="4922783"/>
            <a:ext cx="409904" cy="796159"/>
          </a:xfrm>
          <a:prstGeom prst="downArrow">
            <a:avLst>
              <a:gd name="adj1" fmla="val 34615"/>
              <a:gd name="adj2" fmla="val 3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99044288"/>
      </p:ext>
    </p:extLst>
  </p:cSld>
  <p:clrMapOvr>
    <a:masterClrMapping/>
  </p:clrMapOvr>
  <mc:AlternateContent xmlns:mc="http://schemas.openxmlformats.org/markup-compatibility/2006" xmlns:p14="http://schemas.microsoft.com/office/powerpoint/2010/main">
    <mc:Choice Requires="p14">
      <p:transition spd="slow" p14:dur="2000" advTm="9193"/>
    </mc:Choice>
    <mc:Fallback xmlns="">
      <p:transition spd="slow" advTm="91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5063" b="34375"/>
          <a:stretch/>
        </p:blipFill>
        <p:spPr>
          <a:xfrm>
            <a:off x="157984" y="134005"/>
            <a:ext cx="11777166" cy="6519043"/>
          </a:xfrm>
          <a:prstGeom prst="rect">
            <a:avLst/>
          </a:prstGeom>
        </p:spPr>
      </p:pic>
      <p:sp>
        <p:nvSpPr>
          <p:cNvPr id="4" name="Frame 3"/>
          <p:cNvSpPr/>
          <p:nvPr/>
        </p:nvSpPr>
        <p:spPr>
          <a:xfrm>
            <a:off x="5029200" y="1261240"/>
            <a:ext cx="1066800" cy="772512"/>
          </a:xfrm>
          <a:prstGeom prst="frame">
            <a:avLst>
              <a:gd name="adj1" fmla="val 1308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rotWithShape="1">
          <a:blip r:embed="rId4"/>
          <a:srcRect l="35243" t="40721" r="33713" b="39866"/>
          <a:stretch/>
        </p:blipFill>
        <p:spPr>
          <a:xfrm>
            <a:off x="7409793" y="2976425"/>
            <a:ext cx="4137218" cy="2365798"/>
          </a:xfrm>
          <a:prstGeom prst="rect">
            <a:avLst/>
          </a:prstGeom>
        </p:spPr>
      </p:pic>
      <p:sp>
        <p:nvSpPr>
          <p:cNvPr id="6" name="Frame 5"/>
          <p:cNvSpPr/>
          <p:nvPr/>
        </p:nvSpPr>
        <p:spPr>
          <a:xfrm>
            <a:off x="7294178" y="3080843"/>
            <a:ext cx="4640971" cy="2261379"/>
          </a:xfrm>
          <a:prstGeom prst="frame">
            <a:avLst>
              <a:gd name="adj1" fmla="val 33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119520985"/>
      </p:ext>
    </p:extLst>
  </p:cSld>
  <p:clrMapOvr>
    <a:masterClrMapping/>
  </p:clrMapOvr>
  <mc:AlternateContent xmlns:mc="http://schemas.openxmlformats.org/markup-compatibility/2006" xmlns:p14="http://schemas.microsoft.com/office/powerpoint/2010/main">
    <mc:Choice Requires="p14">
      <p:transition spd="slow" p14:dur="2000" advTm="15721"/>
    </mc:Choice>
    <mc:Fallback xmlns="">
      <p:transition spd="slow" advTm="157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r="14578" b="39116"/>
          <a:stretch/>
        </p:blipFill>
        <p:spPr>
          <a:xfrm>
            <a:off x="165063" y="86711"/>
            <a:ext cx="11861873" cy="6266793"/>
          </a:xfrm>
          <a:prstGeom prst="rect">
            <a:avLst/>
          </a:prstGeom>
        </p:spPr>
      </p:pic>
      <p:sp>
        <p:nvSpPr>
          <p:cNvPr id="6" name="Frame 5"/>
          <p:cNvSpPr/>
          <p:nvPr/>
        </p:nvSpPr>
        <p:spPr>
          <a:xfrm>
            <a:off x="2506716" y="5580992"/>
            <a:ext cx="9364717" cy="772512"/>
          </a:xfrm>
          <a:prstGeom prst="frame">
            <a:avLst>
              <a:gd name="adj1" fmla="val 1308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4225159" y="5705638"/>
            <a:ext cx="5675587" cy="523220"/>
          </a:xfrm>
          <a:prstGeom prst="rect">
            <a:avLst/>
          </a:prstGeom>
          <a:noFill/>
        </p:spPr>
        <p:txBody>
          <a:bodyPr wrap="square" rtlCol="0">
            <a:spAutoFit/>
          </a:bodyPr>
          <a:lstStyle/>
          <a:p>
            <a:r>
              <a:rPr lang="bn-IN" dirty="0"/>
              <a:t> </a:t>
            </a:r>
            <a:r>
              <a:rPr lang="bn-IN" sz="2800" dirty="0">
                <a:latin typeface="Kalpurush" panose="02000600000000000000" pitchFamily="2" charset="0"/>
                <a:cs typeface="Kalpurush" panose="02000600000000000000" pitchFamily="2" charset="0"/>
              </a:rPr>
              <a:t>৫ নং রেকর্ড বা সারিটি ডিলিট হয়ে গেছে ।</a:t>
            </a:r>
            <a:endParaRPr lang="en-US" sz="2800" dirty="0">
              <a:latin typeface="Kalpurush" panose="02000600000000000000" pitchFamily="2" charset="0"/>
              <a:cs typeface="Kalpurush" panose="02000600000000000000" pitchFamily="2" charset="0"/>
            </a:endParaRPr>
          </a:p>
        </p:txBody>
      </p:sp>
    </p:spTree>
    <p:custDataLst>
      <p:tags r:id="rId1"/>
    </p:custDataLst>
    <p:extLst>
      <p:ext uri="{BB962C8B-B14F-4D97-AF65-F5344CB8AC3E}">
        <p14:creationId xmlns:p14="http://schemas.microsoft.com/office/powerpoint/2010/main" val="909703554"/>
      </p:ext>
    </p:extLst>
  </p:cSld>
  <p:clrMapOvr>
    <a:masterClrMapping/>
  </p:clrMapOvr>
  <mc:AlternateContent xmlns:mc="http://schemas.openxmlformats.org/markup-compatibility/2006" xmlns:p14="http://schemas.microsoft.com/office/powerpoint/2010/main">
    <mc:Choice Requires="p14">
      <p:transition spd="slow" p14:dur="2000" advTm="7868"/>
    </mc:Choice>
    <mc:Fallback xmlns="">
      <p:transition spd="slow" advTm="78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77657" y="198047"/>
            <a:ext cx="1318343" cy="492370"/>
          </a:xfrm>
          <a:prstGeom prst="rect">
            <a:avLst/>
          </a:prstGeom>
          <a:noFill/>
          <a:ln w="3175">
            <a:solidFill>
              <a:schemeClr val="tx1"/>
            </a:solidFill>
          </a:ln>
        </p:spPr>
        <p:txBody>
          <a:bodyPr wrap="square" rtlCol="0">
            <a:prstTxWarp prst="textPlain">
              <a:avLst/>
            </a:prstTxWarp>
            <a:spAutoFit/>
          </a:bodyPr>
          <a:lstStyle/>
          <a:p>
            <a:r>
              <a:rPr lang="bn-BD" dirty="0">
                <a:latin typeface="Kalpurush" panose="02000600000000000000" pitchFamily="2" charset="0"/>
                <a:cs typeface="Kalpurush" panose="02000600000000000000" pitchFamily="2" charset="0"/>
              </a:rPr>
              <a:t>মূল্যায়ন </a:t>
            </a:r>
            <a:endParaRPr lang="en-US" dirty="0">
              <a:latin typeface="Kalpurush" panose="02000600000000000000" pitchFamily="2" charset="0"/>
              <a:cs typeface="Kalpurush" panose="02000600000000000000" pitchFamily="2" charset="0"/>
            </a:endParaRPr>
          </a:p>
        </p:txBody>
      </p:sp>
      <p:sp>
        <p:nvSpPr>
          <p:cNvPr id="4" name="TextBox 3"/>
          <p:cNvSpPr txBox="1"/>
          <p:nvPr/>
        </p:nvSpPr>
        <p:spPr>
          <a:xfrm>
            <a:off x="8482819" y="404948"/>
            <a:ext cx="3034601" cy="314689"/>
          </a:xfrm>
          <a:prstGeom prst="rect">
            <a:avLst/>
          </a:prstGeom>
          <a:solidFill>
            <a:srgbClr val="FF0000"/>
          </a:solidFill>
          <a:ln w="28575">
            <a:solidFill>
              <a:schemeClr val="tx1"/>
            </a:solidFill>
          </a:ln>
        </p:spPr>
        <p:txBody>
          <a:bodyPr wrap="square" rtlCol="0">
            <a:prstTxWarp prst="textPlain">
              <a:avLst/>
            </a:prstTxWarp>
            <a:spAutoFit/>
          </a:bodyPr>
          <a:lstStyle/>
          <a:p>
            <a:r>
              <a:rPr lang="bn-BD" dirty="0">
                <a:latin typeface="Kalpurush" panose="02000600000000000000" pitchFamily="2" charset="0"/>
                <a:cs typeface="Kalpurush" panose="02000600000000000000" pitchFamily="2" charset="0"/>
              </a:rPr>
              <a:t> অপশন গুলোর উপর ক্লিক করুন                   </a:t>
            </a:r>
            <a:endParaRPr lang="en-US" dirty="0">
              <a:latin typeface="Kalpurush" panose="02000600000000000000" pitchFamily="2" charset="0"/>
              <a:cs typeface="Kalpurush" panose="02000600000000000000" pitchFamily="2" charset="0"/>
            </a:endParaRPr>
          </a:p>
        </p:txBody>
      </p:sp>
      <p:sp>
        <p:nvSpPr>
          <p:cNvPr id="5" name="TextBox 4"/>
          <p:cNvSpPr txBox="1"/>
          <p:nvPr/>
        </p:nvSpPr>
        <p:spPr>
          <a:xfrm>
            <a:off x="239151" y="1069145"/>
            <a:ext cx="11437034" cy="721024"/>
          </a:xfrm>
          <a:prstGeom prst="rect">
            <a:avLst/>
          </a:prstGeom>
          <a:solidFill>
            <a:schemeClr val="bg2">
              <a:lumMod val="75000"/>
            </a:schemeClr>
          </a:solidFill>
          <a:ln w="3175">
            <a:solidFill>
              <a:schemeClr val="tx1"/>
            </a:solidFill>
          </a:ln>
        </p:spPr>
        <p:txBody>
          <a:bodyPr wrap="square" rtlCol="0">
            <a:prstTxWarp prst="textPlain">
              <a:avLst/>
            </a:prstTxWarp>
            <a:spAutoFit/>
          </a:bodyPr>
          <a:lstStyle/>
          <a:p>
            <a:r>
              <a:rPr lang="bn-BD" dirty="0">
                <a:latin typeface="Kalpurush" panose="02000600000000000000" pitchFamily="2" charset="0"/>
                <a:cs typeface="Kalpurush" panose="02000600000000000000" pitchFamily="2" charset="0"/>
              </a:rPr>
              <a:t>১। </a:t>
            </a:r>
            <a:r>
              <a:rPr lang="en-US" dirty="0" err="1">
                <a:latin typeface="Kalpurush" panose="02000600000000000000" pitchFamily="2" charset="0"/>
                <a:cs typeface="Kalpurush" panose="02000600000000000000" pitchFamily="2" charset="0"/>
              </a:rPr>
              <a:t>DatabaViewse</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এর</a:t>
            </a:r>
            <a:r>
              <a:rPr lang="en-US" dirty="0">
                <a:latin typeface="Kalpurush" panose="02000600000000000000" pitchFamily="2" charset="0"/>
                <a:cs typeface="Kalpurush" panose="02000600000000000000" pitchFamily="2" charset="0"/>
              </a:rPr>
              <a:t> –Design </a:t>
            </a:r>
            <a:r>
              <a:rPr lang="en-US" dirty="0" err="1">
                <a:latin typeface="Kalpurush" panose="02000600000000000000" pitchFamily="2" charset="0"/>
                <a:cs typeface="Kalpurush" panose="02000600000000000000" pitchFamily="2" charset="0"/>
              </a:rPr>
              <a:t>কোন</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মেনুতে</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পাওয়া</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যায়</a:t>
            </a:r>
            <a:r>
              <a:rPr lang="en-US" dirty="0">
                <a:latin typeface="Kalpurush" panose="02000600000000000000" pitchFamily="2" charset="0"/>
                <a:cs typeface="Kalpurush" panose="02000600000000000000" pitchFamily="2" charset="0"/>
              </a:rPr>
              <a:t> </a:t>
            </a:r>
            <a:r>
              <a:rPr lang="bn-BD" dirty="0">
                <a:latin typeface="Kalpurush" panose="02000600000000000000" pitchFamily="2" charset="0"/>
                <a:cs typeface="Kalpurush" panose="02000600000000000000" pitchFamily="2" charset="0"/>
              </a:rPr>
              <a:t>? </a:t>
            </a:r>
            <a:endParaRPr lang="en-US" dirty="0">
              <a:latin typeface="Kalpurush" panose="02000600000000000000" pitchFamily="2" charset="0"/>
              <a:cs typeface="Kalpurush" panose="02000600000000000000" pitchFamily="2" charset="0"/>
            </a:endParaRPr>
          </a:p>
        </p:txBody>
      </p:sp>
      <p:sp>
        <p:nvSpPr>
          <p:cNvPr id="6" name="TextBox 5"/>
          <p:cNvSpPr txBox="1"/>
          <p:nvPr/>
        </p:nvSpPr>
        <p:spPr>
          <a:xfrm>
            <a:off x="5824025" y="2772709"/>
            <a:ext cx="2912012" cy="633046"/>
          </a:xfrm>
          <a:prstGeom prst="rect">
            <a:avLst/>
          </a:prstGeom>
          <a:solidFill>
            <a:schemeClr val="accent6">
              <a:lumMod val="40000"/>
              <a:lumOff val="60000"/>
            </a:schemeClr>
          </a:solidFill>
          <a:ln w="3175">
            <a:solidFill>
              <a:schemeClr val="tx1"/>
            </a:solidFill>
          </a:ln>
        </p:spPr>
        <p:txBody>
          <a:bodyPr wrap="none" rtlCol="0">
            <a:prstTxWarp prst="textPlain">
              <a:avLst/>
            </a:prstTxWarp>
            <a:spAutoFit/>
          </a:bodyPr>
          <a:lstStyle/>
          <a:p>
            <a:r>
              <a:rPr lang="en-US" dirty="0">
                <a:latin typeface="Kalpurush" panose="02000600000000000000" pitchFamily="2" charset="0"/>
                <a:cs typeface="Kalpurush" panose="02000600000000000000" pitchFamily="2" charset="0"/>
              </a:rPr>
              <a:t>ঘ</a:t>
            </a:r>
            <a:r>
              <a:rPr lang="bn-BD" dirty="0">
                <a:latin typeface="Kalpurush" panose="02000600000000000000" pitchFamily="2" charset="0"/>
                <a:cs typeface="Kalpurush" panose="02000600000000000000" pitchFamily="2" charset="0"/>
              </a:rPr>
              <a:t>) </a:t>
            </a:r>
            <a:r>
              <a:rPr lang="en-US" dirty="0">
                <a:latin typeface="Kalpurush" panose="02000600000000000000" pitchFamily="2" charset="0"/>
                <a:cs typeface="Kalpurush" panose="02000600000000000000" pitchFamily="2" charset="0"/>
              </a:rPr>
              <a:t>View</a:t>
            </a:r>
            <a:r>
              <a:rPr lang="bn-BD" dirty="0">
                <a:latin typeface="Kalpurush" panose="02000600000000000000" pitchFamily="2" charset="0"/>
                <a:cs typeface="Kalpurush" panose="02000600000000000000" pitchFamily="2" charset="0"/>
              </a:rPr>
              <a:t> </a:t>
            </a:r>
            <a:endParaRPr lang="en-US" dirty="0">
              <a:latin typeface="Kalpurush" panose="02000600000000000000" pitchFamily="2" charset="0"/>
              <a:cs typeface="Kalpurush" panose="02000600000000000000" pitchFamily="2" charset="0"/>
            </a:endParaRPr>
          </a:p>
        </p:txBody>
      </p:sp>
      <p:sp>
        <p:nvSpPr>
          <p:cNvPr id="7" name="TextBox 6"/>
          <p:cNvSpPr txBox="1"/>
          <p:nvPr/>
        </p:nvSpPr>
        <p:spPr>
          <a:xfrm>
            <a:off x="5824025" y="1927274"/>
            <a:ext cx="2912012" cy="580348"/>
          </a:xfrm>
          <a:prstGeom prst="rect">
            <a:avLst/>
          </a:prstGeom>
          <a:solidFill>
            <a:schemeClr val="accent6">
              <a:lumMod val="40000"/>
              <a:lumOff val="60000"/>
            </a:schemeClr>
          </a:solidFill>
          <a:ln w="6350">
            <a:solidFill>
              <a:schemeClr val="tx1"/>
            </a:solidFill>
          </a:ln>
        </p:spPr>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খ) </a:t>
            </a:r>
            <a:r>
              <a:rPr lang="en-US" dirty="0">
                <a:latin typeface="Kalpurush" panose="02000600000000000000" pitchFamily="2" charset="0"/>
                <a:cs typeface="Kalpurush" panose="02000600000000000000" pitchFamily="2" charset="0"/>
              </a:rPr>
              <a:t>Home</a:t>
            </a:r>
          </a:p>
        </p:txBody>
      </p:sp>
      <p:sp>
        <p:nvSpPr>
          <p:cNvPr id="8" name="TextBox 7"/>
          <p:cNvSpPr txBox="1"/>
          <p:nvPr/>
        </p:nvSpPr>
        <p:spPr>
          <a:xfrm>
            <a:off x="675250" y="2797796"/>
            <a:ext cx="2912012" cy="576775"/>
          </a:xfrm>
          <a:prstGeom prst="rect">
            <a:avLst/>
          </a:prstGeom>
          <a:solidFill>
            <a:schemeClr val="accent6">
              <a:lumMod val="40000"/>
              <a:lumOff val="60000"/>
            </a:schemeClr>
          </a:solidFill>
          <a:ln w="6350">
            <a:solidFill>
              <a:schemeClr val="tx1"/>
            </a:solidFill>
          </a:ln>
        </p:spPr>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গ) </a:t>
            </a:r>
            <a:r>
              <a:rPr lang="en-US" dirty="0">
                <a:latin typeface="Kalpurush" panose="02000600000000000000" pitchFamily="2" charset="0"/>
                <a:cs typeface="Kalpurush" panose="02000600000000000000" pitchFamily="2" charset="0"/>
              </a:rPr>
              <a:t>Edit</a:t>
            </a:r>
          </a:p>
        </p:txBody>
      </p:sp>
      <p:sp>
        <p:nvSpPr>
          <p:cNvPr id="9" name="TextBox 8"/>
          <p:cNvSpPr txBox="1"/>
          <p:nvPr/>
        </p:nvSpPr>
        <p:spPr>
          <a:xfrm>
            <a:off x="675250" y="1992823"/>
            <a:ext cx="2912012" cy="562708"/>
          </a:xfrm>
          <a:prstGeom prst="rect">
            <a:avLst/>
          </a:prstGeom>
          <a:solidFill>
            <a:schemeClr val="accent6">
              <a:lumMod val="40000"/>
              <a:lumOff val="60000"/>
            </a:schemeClr>
          </a:solidFill>
          <a:ln w="6350">
            <a:solidFill>
              <a:schemeClr val="tx1"/>
            </a:solidFill>
          </a:ln>
        </p:spPr>
        <p:txBody>
          <a:bodyPr wrap="none" rtlCol="0">
            <a:prstTxWarp prst="textPlain">
              <a:avLst/>
            </a:prstTxWarp>
            <a:spAutoFit/>
          </a:bodyPr>
          <a:lstStyle/>
          <a:p>
            <a:r>
              <a:rPr lang="en-US" dirty="0">
                <a:latin typeface="Kalpurush" panose="02000600000000000000" pitchFamily="2" charset="0"/>
                <a:cs typeface="Kalpurush" panose="02000600000000000000" pitchFamily="2" charset="0"/>
              </a:rPr>
              <a:t>ক</a:t>
            </a:r>
            <a:r>
              <a:rPr lang="bn-BD" dirty="0">
                <a:latin typeface="Kalpurush" panose="02000600000000000000" pitchFamily="2" charset="0"/>
                <a:cs typeface="Kalpurush" panose="02000600000000000000" pitchFamily="2" charset="0"/>
              </a:rPr>
              <a:t>) </a:t>
            </a:r>
            <a:r>
              <a:rPr lang="en-US" dirty="0">
                <a:latin typeface="Kalpurush" panose="02000600000000000000" pitchFamily="2" charset="0"/>
                <a:cs typeface="Kalpurush" panose="02000600000000000000" pitchFamily="2" charset="0"/>
              </a:rPr>
              <a:t>Table</a:t>
            </a:r>
          </a:p>
        </p:txBody>
      </p:sp>
      <p:sp>
        <p:nvSpPr>
          <p:cNvPr id="10" name="TextBox 9"/>
          <p:cNvSpPr txBox="1"/>
          <p:nvPr/>
        </p:nvSpPr>
        <p:spPr>
          <a:xfrm>
            <a:off x="239151" y="3490175"/>
            <a:ext cx="11437034" cy="619489"/>
          </a:xfrm>
          <a:prstGeom prst="rect">
            <a:avLst/>
          </a:prstGeom>
          <a:solidFill>
            <a:schemeClr val="accent4">
              <a:lumMod val="20000"/>
              <a:lumOff val="80000"/>
            </a:schemeClr>
          </a:solidFill>
          <a:ln w="3175">
            <a:solidFill>
              <a:schemeClr val="tx1"/>
            </a:solidFill>
          </a:ln>
        </p:spPr>
        <p:txBody>
          <a:bodyPr wrap="square" rtlCol="0">
            <a:prstTxWarp prst="textPlain">
              <a:avLst/>
            </a:prstTxWarp>
            <a:spAutoFit/>
          </a:bodyPr>
          <a:lstStyle/>
          <a:p>
            <a:r>
              <a:rPr lang="bn-BD" dirty="0">
                <a:latin typeface="Kalpurush" panose="02000600000000000000" pitchFamily="2" charset="0"/>
                <a:cs typeface="Kalpurush" panose="02000600000000000000" pitchFamily="2" charset="0"/>
              </a:rPr>
              <a:t>২।</a:t>
            </a:r>
            <a:r>
              <a:rPr lang="en-US" dirty="0" err="1">
                <a:latin typeface="Kalpurush" panose="02000600000000000000" pitchFamily="2" charset="0"/>
                <a:cs typeface="Kalpurush" panose="02000600000000000000" pitchFamily="2" charset="0"/>
              </a:rPr>
              <a:t>মাইক্রোসফট</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এক্সেস</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ডেটাবেজের</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নাম</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উইন্ডোর</a:t>
            </a:r>
            <a:r>
              <a:rPr lang="en-US" dirty="0">
                <a:latin typeface="Kalpurush" panose="02000600000000000000" pitchFamily="2" charset="0"/>
                <a:cs typeface="Kalpurush" panose="02000600000000000000" pitchFamily="2" charset="0"/>
              </a:rPr>
              <a:t> </a:t>
            </a:r>
            <a:r>
              <a:rPr lang="bn-IN" dirty="0">
                <a:latin typeface="Kalpurush" panose="02000600000000000000" pitchFamily="2" charset="0"/>
                <a:cs typeface="Kalpurush" panose="02000600000000000000" pitchFamily="2" charset="0"/>
              </a:rPr>
              <a:t>কোথায় প্রদর্শন করে</a:t>
            </a:r>
            <a:r>
              <a:rPr lang="bn-BD" dirty="0">
                <a:latin typeface="Kalpurush" panose="02000600000000000000" pitchFamily="2" charset="0"/>
                <a:cs typeface="Kalpurush" panose="02000600000000000000" pitchFamily="2" charset="0"/>
              </a:rPr>
              <a:t> ?  </a:t>
            </a:r>
            <a:endParaRPr lang="en-US" dirty="0">
              <a:latin typeface="Kalpurush" panose="02000600000000000000" pitchFamily="2" charset="0"/>
              <a:cs typeface="Kalpurush" panose="02000600000000000000" pitchFamily="2" charset="0"/>
            </a:endParaRPr>
          </a:p>
        </p:txBody>
      </p:sp>
      <p:sp>
        <p:nvSpPr>
          <p:cNvPr id="11" name="TextBox 10"/>
          <p:cNvSpPr txBox="1"/>
          <p:nvPr/>
        </p:nvSpPr>
        <p:spPr>
          <a:xfrm>
            <a:off x="675250" y="4459171"/>
            <a:ext cx="2912012" cy="633046"/>
          </a:xfrm>
          <a:prstGeom prst="rect">
            <a:avLst/>
          </a:prstGeom>
          <a:solidFill>
            <a:schemeClr val="accent6">
              <a:lumMod val="40000"/>
              <a:lumOff val="60000"/>
            </a:schemeClr>
          </a:solidFill>
          <a:ln w="3175">
            <a:solidFill>
              <a:schemeClr val="tx1"/>
            </a:solidFill>
          </a:ln>
        </p:spPr>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ক)</a:t>
            </a:r>
            <a:r>
              <a:rPr lang="bn-IN" dirty="0">
                <a:latin typeface="Kalpurush" panose="02000600000000000000" pitchFamily="2" charset="0"/>
                <a:cs typeface="Kalpurush" panose="02000600000000000000" pitchFamily="2" charset="0"/>
              </a:rPr>
              <a:t> </a:t>
            </a:r>
            <a:r>
              <a:rPr lang="en-US" dirty="0">
                <a:latin typeface="Kalpurush" panose="02000600000000000000" pitchFamily="2" charset="0"/>
                <a:cs typeface="Kalpurush" panose="02000600000000000000" pitchFamily="2" charset="0"/>
              </a:rPr>
              <a:t>Menu </a:t>
            </a:r>
            <a:r>
              <a:rPr lang="bn-IN" dirty="0">
                <a:latin typeface="Kalpurush" panose="02000600000000000000" pitchFamily="2" charset="0"/>
                <a:cs typeface="Kalpurush" panose="02000600000000000000" pitchFamily="2" charset="0"/>
              </a:rPr>
              <a:t>বার এ</a:t>
            </a:r>
            <a:r>
              <a:rPr lang="bn-BD" dirty="0">
                <a:latin typeface="Kalpurush" panose="02000600000000000000" pitchFamily="2" charset="0"/>
                <a:cs typeface="Kalpurush" panose="02000600000000000000" pitchFamily="2" charset="0"/>
              </a:rPr>
              <a:t> </a:t>
            </a:r>
            <a:endParaRPr lang="en-US" dirty="0">
              <a:latin typeface="Kalpurush" panose="02000600000000000000" pitchFamily="2" charset="0"/>
              <a:cs typeface="Kalpurush" panose="02000600000000000000" pitchFamily="2" charset="0"/>
            </a:endParaRPr>
          </a:p>
        </p:txBody>
      </p:sp>
      <p:sp>
        <p:nvSpPr>
          <p:cNvPr id="12" name="TextBox 11"/>
          <p:cNvSpPr txBox="1"/>
          <p:nvPr/>
        </p:nvSpPr>
        <p:spPr>
          <a:xfrm>
            <a:off x="675250" y="5408740"/>
            <a:ext cx="2912012" cy="633046"/>
          </a:xfrm>
          <a:prstGeom prst="rect">
            <a:avLst/>
          </a:prstGeom>
          <a:solidFill>
            <a:schemeClr val="accent6">
              <a:lumMod val="40000"/>
              <a:lumOff val="60000"/>
            </a:schemeClr>
          </a:solidFill>
          <a:ln w="3175">
            <a:solidFill>
              <a:schemeClr val="tx1"/>
            </a:solidFill>
          </a:ln>
        </p:spPr>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 গ) </a:t>
            </a:r>
            <a:r>
              <a:rPr lang="en-US" dirty="0">
                <a:latin typeface="Kalpurush" panose="02000600000000000000" pitchFamily="2" charset="0"/>
                <a:cs typeface="Kalpurush" panose="02000600000000000000" pitchFamily="2" charset="0"/>
              </a:rPr>
              <a:t>Title </a:t>
            </a:r>
            <a:r>
              <a:rPr lang="bn-IN" dirty="0">
                <a:latin typeface="Kalpurush" panose="02000600000000000000" pitchFamily="2" charset="0"/>
                <a:cs typeface="Kalpurush" panose="02000600000000000000" pitchFamily="2" charset="0"/>
              </a:rPr>
              <a:t>বার এ</a:t>
            </a:r>
            <a:r>
              <a:rPr lang="bn-BD" dirty="0">
                <a:latin typeface="Kalpurush" panose="02000600000000000000" pitchFamily="2" charset="0"/>
                <a:cs typeface="Kalpurush" panose="02000600000000000000" pitchFamily="2" charset="0"/>
              </a:rPr>
              <a:t>  </a:t>
            </a:r>
            <a:endParaRPr lang="en-US" dirty="0">
              <a:latin typeface="Kalpurush" panose="02000600000000000000" pitchFamily="2" charset="0"/>
              <a:cs typeface="Kalpurush" panose="02000600000000000000" pitchFamily="2" charset="0"/>
            </a:endParaRPr>
          </a:p>
        </p:txBody>
      </p:sp>
      <p:sp>
        <p:nvSpPr>
          <p:cNvPr id="13" name="TextBox 12"/>
          <p:cNvSpPr txBox="1"/>
          <p:nvPr/>
        </p:nvSpPr>
        <p:spPr>
          <a:xfrm>
            <a:off x="5824025" y="5408740"/>
            <a:ext cx="2912012" cy="633046"/>
          </a:xfrm>
          <a:prstGeom prst="rect">
            <a:avLst/>
          </a:prstGeom>
          <a:solidFill>
            <a:schemeClr val="accent6">
              <a:lumMod val="40000"/>
              <a:lumOff val="60000"/>
            </a:schemeClr>
          </a:solidFill>
          <a:ln w="3175">
            <a:solidFill>
              <a:schemeClr val="tx1"/>
            </a:solidFill>
          </a:ln>
        </p:spPr>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ঘ) </a:t>
            </a:r>
            <a:r>
              <a:rPr lang="en-US" dirty="0">
                <a:latin typeface="Kalpurush" panose="02000600000000000000" pitchFamily="2" charset="0"/>
                <a:cs typeface="Kalpurush" panose="02000600000000000000" pitchFamily="2" charset="0"/>
              </a:rPr>
              <a:t>Tool </a:t>
            </a:r>
            <a:r>
              <a:rPr lang="bn-IN" dirty="0">
                <a:latin typeface="Kalpurush" panose="02000600000000000000" pitchFamily="2" charset="0"/>
                <a:cs typeface="Kalpurush" panose="02000600000000000000" pitchFamily="2" charset="0"/>
              </a:rPr>
              <a:t>বার এ</a:t>
            </a:r>
            <a:r>
              <a:rPr lang="bn-BD" dirty="0">
                <a:latin typeface="Kalpurush" panose="02000600000000000000" pitchFamily="2" charset="0"/>
                <a:cs typeface="Kalpurush" panose="02000600000000000000" pitchFamily="2" charset="0"/>
              </a:rPr>
              <a:t> </a:t>
            </a:r>
            <a:endParaRPr lang="en-US" dirty="0">
              <a:latin typeface="Kalpurush" panose="02000600000000000000" pitchFamily="2" charset="0"/>
              <a:cs typeface="Kalpurush" panose="02000600000000000000" pitchFamily="2" charset="0"/>
            </a:endParaRPr>
          </a:p>
        </p:txBody>
      </p:sp>
      <p:sp>
        <p:nvSpPr>
          <p:cNvPr id="14" name="TextBox 13"/>
          <p:cNvSpPr txBox="1"/>
          <p:nvPr/>
        </p:nvSpPr>
        <p:spPr>
          <a:xfrm>
            <a:off x="5824025" y="4459171"/>
            <a:ext cx="2912012" cy="633046"/>
          </a:xfrm>
          <a:prstGeom prst="rect">
            <a:avLst/>
          </a:prstGeom>
          <a:solidFill>
            <a:schemeClr val="accent6">
              <a:lumMod val="40000"/>
              <a:lumOff val="60000"/>
            </a:schemeClr>
          </a:solidFill>
          <a:ln w="3175">
            <a:solidFill>
              <a:schemeClr val="tx1"/>
            </a:solidFill>
          </a:ln>
        </p:spPr>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খ) </a:t>
            </a:r>
            <a:r>
              <a:rPr lang="en-US" dirty="0">
                <a:latin typeface="Kalpurush" panose="02000600000000000000" pitchFamily="2" charset="0"/>
                <a:cs typeface="Kalpurush" panose="02000600000000000000" pitchFamily="2" charset="0"/>
              </a:rPr>
              <a:t>Address </a:t>
            </a:r>
            <a:r>
              <a:rPr lang="bn-IN" dirty="0">
                <a:latin typeface="Kalpurush" panose="02000600000000000000" pitchFamily="2" charset="0"/>
                <a:cs typeface="Kalpurush" panose="02000600000000000000" pitchFamily="2" charset="0"/>
              </a:rPr>
              <a:t>বার এ</a:t>
            </a:r>
            <a:r>
              <a:rPr lang="bn-BD" dirty="0">
                <a:latin typeface="Kalpurush" panose="02000600000000000000" pitchFamily="2" charset="0"/>
                <a:cs typeface="Kalpurush" panose="02000600000000000000" pitchFamily="2" charset="0"/>
              </a:rPr>
              <a:t> </a:t>
            </a:r>
            <a:endParaRPr lang="en-US" dirty="0">
              <a:latin typeface="Kalpurush" panose="02000600000000000000" pitchFamily="2" charset="0"/>
              <a:cs typeface="Kalpurush" panose="02000600000000000000" pitchFamily="2" charset="0"/>
            </a:endParaRPr>
          </a:p>
        </p:txBody>
      </p:sp>
      <p:sp>
        <p:nvSpPr>
          <p:cNvPr id="15" name="Rounded Rectangle 14"/>
          <p:cNvSpPr/>
          <p:nvPr/>
        </p:nvSpPr>
        <p:spPr>
          <a:xfrm>
            <a:off x="9265765" y="2445358"/>
            <a:ext cx="2180237" cy="410464"/>
          </a:xfrm>
          <a:prstGeom prst="roundRect">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err="1">
                <a:ln w="3175">
                  <a:solidFill>
                    <a:schemeClr val="tx1"/>
                  </a:solidFill>
                </a:ln>
                <a:solidFill>
                  <a:schemeClr val="tx1"/>
                </a:solidFill>
                <a:latin typeface="Kalpurush" panose="02000600000000000000" pitchFamily="2" charset="0"/>
                <a:cs typeface="Kalpurush" panose="02000600000000000000" pitchFamily="2" charset="0"/>
              </a:rPr>
              <a:t>আবার</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চেষ্টা</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করুন</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p>
        </p:txBody>
      </p:sp>
      <p:sp>
        <p:nvSpPr>
          <p:cNvPr id="16" name="Rounded Rectangle 15"/>
          <p:cNvSpPr/>
          <p:nvPr/>
        </p:nvSpPr>
        <p:spPr>
          <a:xfrm>
            <a:off x="9279295" y="2443101"/>
            <a:ext cx="2180237" cy="410464"/>
          </a:xfrm>
          <a:prstGeom prst="roundRect">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উত্তর</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সঠিক</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হয়েছে</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p>
        </p:txBody>
      </p:sp>
      <p:sp>
        <p:nvSpPr>
          <p:cNvPr id="17" name="Rounded Rectangle 16"/>
          <p:cNvSpPr/>
          <p:nvPr/>
        </p:nvSpPr>
        <p:spPr>
          <a:xfrm>
            <a:off x="9258731" y="2437709"/>
            <a:ext cx="2180237" cy="410464"/>
          </a:xfrm>
          <a:prstGeom prst="roundRect">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err="1">
                <a:ln w="3175">
                  <a:solidFill>
                    <a:schemeClr val="tx1"/>
                  </a:solidFill>
                </a:ln>
                <a:solidFill>
                  <a:schemeClr val="tx1"/>
                </a:solidFill>
                <a:latin typeface="Kalpurush" panose="02000600000000000000" pitchFamily="2" charset="0"/>
                <a:cs typeface="Kalpurush" panose="02000600000000000000" pitchFamily="2" charset="0"/>
              </a:rPr>
              <a:t>আবার</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চেষ্টা</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করুন</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p>
        </p:txBody>
      </p:sp>
      <p:sp>
        <p:nvSpPr>
          <p:cNvPr id="18" name="Rounded Rectangle 17"/>
          <p:cNvSpPr/>
          <p:nvPr/>
        </p:nvSpPr>
        <p:spPr>
          <a:xfrm>
            <a:off x="9243012" y="2472851"/>
            <a:ext cx="2180237" cy="410464"/>
          </a:xfrm>
          <a:prstGeom prst="roundRect">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err="1">
                <a:ln w="3175">
                  <a:solidFill>
                    <a:schemeClr val="tx1"/>
                  </a:solidFill>
                </a:ln>
                <a:solidFill>
                  <a:schemeClr val="tx1"/>
                </a:solidFill>
                <a:latin typeface="Kalpurush" panose="02000600000000000000" pitchFamily="2" charset="0"/>
                <a:cs typeface="Kalpurush" panose="02000600000000000000" pitchFamily="2" charset="0"/>
              </a:rPr>
              <a:t>আবার</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চেষ্টা</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করুন</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p>
        </p:txBody>
      </p:sp>
      <p:sp>
        <p:nvSpPr>
          <p:cNvPr id="19" name="Rounded Rectangle 18"/>
          <p:cNvSpPr/>
          <p:nvPr/>
        </p:nvSpPr>
        <p:spPr>
          <a:xfrm>
            <a:off x="9265765" y="2437709"/>
            <a:ext cx="2180237" cy="410464"/>
          </a:xfrm>
          <a:prstGeom prst="roundRect">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err="1">
                <a:ln w="3175">
                  <a:solidFill>
                    <a:schemeClr val="tx1"/>
                  </a:solidFill>
                </a:ln>
                <a:solidFill>
                  <a:schemeClr val="tx1"/>
                </a:solidFill>
                <a:latin typeface="Kalpurush" panose="02000600000000000000" pitchFamily="2" charset="0"/>
                <a:cs typeface="Kalpurush" panose="02000600000000000000" pitchFamily="2" charset="0"/>
              </a:rPr>
              <a:t>আবার</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চেষ্টা</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করুন</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p>
        </p:txBody>
      </p:sp>
      <p:sp>
        <p:nvSpPr>
          <p:cNvPr id="20" name="Rounded Rectangle 19"/>
          <p:cNvSpPr/>
          <p:nvPr/>
        </p:nvSpPr>
        <p:spPr>
          <a:xfrm>
            <a:off x="9243012" y="2449913"/>
            <a:ext cx="2180237" cy="410464"/>
          </a:xfrm>
          <a:prstGeom prst="roundRect">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err="1">
                <a:ln w="3175">
                  <a:solidFill>
                    <a:schemeClr val="tx1"/>
                  </a:solidFill>
                </a:ln>
                <a:solidFill>
                  <a:schemeClr val="tx1"/>
                </a:solidFill>
                <a:latin typeface="Kalpurush" panose="02000600000000000000" pitchFamily="2" charset="0"/>
                <a:cs typeface="Kalpurush" panose="02000600000000000000" pitchFamily="2" charset="0"/>
              </a:rPr>
              <a:t>আবার</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চেষ্টা</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করুন</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p>
        </p:txBody>
      </p:sp>
      <p:sp>
        <p:nvSpPr>
          <p:cNvPr id="21" name="Rounded Rectangle 20"/>
          <p:cNvSpPr/>
          <p:nvPr/>
        </p:nvSpPr>
        <p:spPr>
          <a:xfrm>
            <a:off x="9279295" y="2457976"/>
            <a:ext cx="2180237" cy="410464"/>
          </a:xfrm>
          <a:prstGeom prst="roundRect">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err="1">
                <a:ln w="3175">
                  <a:solidFill>
                    <a:schemeClr val="tx1"/>
                  </a:solidFill>
                </a:ln>
                <a:solidFill>
                  <a:schemeClr val="tx1"/>
                </a:solidFill>
                <a:latin typeface="Kalpurush" panose="02000600000000000000" pitchFamily="2" charset="0"/>
                <a:cs typeface="Kalpurush" panose="02000600000000000000" pitchFamily="2" charset="0"/>
              </a:rPr>
              <a:t>আবার</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চেষ্টা</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করুন</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p>
        </p:txBody>
      </p:sp>
      <p:sp>
        <p:nvSpPr>
          <p:cNvPr id="22" name="Rounded Rectangle 21"/>
          <p:cNvSpPr/>
          <p:nvPr/>
        </p:nvSpPr>
        <p:spPr>
          <a:xfrm>
            <a:off x="9255716" y="2451164"/>
            <a:ext cx="2180237" cy="410464"/>
          </a:xfrm>
          <a:prstGeom prst="roundRect">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উত্তর</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সঠিককোন</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হয়েছে</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p>
        </p:txBody>
      </p:sp>
    </p:spTree>
    <p:custDataLst>
      <p:tags r:id="rId1"/>
    </p:custDataLst>
    <p:extLst>
      <p:ext uri="{BB962C8B-B14F-4D97-AF65-F5344CB8AC3E}">
        <p14:creationId xmlns:p14="http://schemas.microsoft.com/office/powerpoint/2010/main" val="2096563836"/>
      </p:ext>
    </p:extLst>
  </p:cSld>
  <p:clrMapOvr>
    <a:masterClrMapping/>
  </p:clrMapOvr>
  <mc:AlternateContent xmlns:mc="http://schemas.openxmlformats.org/markup-compatibility/2006" xmlns:p14="http://schemas.microsoft.com/office/powerpoint/2010/main">
    <mc:Choice Requires="p14">
      <p:transition spd="slow" p14:dur="2000" advTm="6038"/>
    </mc:Choice>
    <mc:Fallback xmlns="">
      <p:transition spd="slow" advTm="6038"/>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out)">
                                      <p:cBhvr>
                                        <p:cTn id="7" dur="2000"/>
                                        <p:tgtEl>
                                          <p:spTgt spid="19"/>
                                        </p:tgtEl>
                                      </p:cBhvr>
                                    </p:animEffect>
                                  </p:childTnLst>
                                  <p:subTnLst>
                                    <p:set>
                                      <p:cBhvr override="childStyle">
                                        <p:cTn dur="1" fill="hold" display="0" masterRel="sameClick" afterEffect="1">
                                          <p:stCondLst>
                                            <p:cond evt="end" delay="0">
                                              <p:tn val="5"/>
                                            </p:cond>
                                          </p:stCondLst>
                                        </p:cTn>
                                        <p:tgtEl>
                                          <p:spTgt spid="19"/>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out)">
                                      <p:cBhvr>
                                        <p:cTn id="13" dur="2000"/>
                                        <p:tgtEl>
                                          <p:spTgt spid="15"/>
                                        </p:tgtEl>
                                      </p:cBhvr>
                                    </p:animEffect>
                                  </p:childTnLst>
                                  <p:subTnLst>
                                    <p:set>
                                      <p:cBhvr override="childStyle">
                                        <p:cTn dur="1" fill="hold" display="0" masterRel="sameClick" afterEffect="1">
                                          <p:stCondLst>
                                            <p:cond evt="end" delay="0">
                                              <p:tn val="11"/>
                                            </p:cond>
                                          </p:stCondLst>
                                        </p:cTn>
                                        <p:tgtEl>
                                          <p:spTgt spid="15"/>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out)">
                                      <p:cBhvr>
                                        <p:cTn id="19" dur="2000"/>
                                        <p:tgtEl>
                                          <p:spTgt spid="17"/>
                                        </p:tgtEl>
                                      </p:cBhvr>
                                    </p:animEffect>
                                  </p:childTnLst>
                                  <p:subTnLst>
                                    <p:set>
                                      <p:cBhvr override="childStyle">
                                        <p:cTn dur="1" fill="hold" display="0" masterRel="sameClick" afterEffect="1">
                                          <p:stCondLst>
                                            <p:cond evt="end" delay="0">
                                              <p:tn val="17"/>
                                            </p:cond>
                                          </p:stCondLst>
                                        </p:cTn>
                                        <p:tgtEl>
                                          <p:spTgt spid="17"/>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out)">
                                      <p:cBhvr>
                                        <p:cTn id="25" dur="2000"/>
                                        <p:tgtEl>
                                          <p:spTgt spid="16"/>
                                        </p:tgtEl>
                                      </p:cBhvr>
                                    </p:animEffect>
                                  </p:childTnLst>
                                  <p:subTnLst>
                                    <p:set>
                                      <p:cBhvr override="childStyle">
                                        <p:cTn dur="1" fill="hold" display="0" masterRel="sameClick" afterEffect="1">
                                          <p:stCondLst>
                                            <p:cond evt="end" delay="0">
                                              <p:tn val="23"/>
                                            </p:cond>
                                          </p:stCondLst>
                                        </p:cTn>
                                        <p:tgtEl>
                                          <p:spTgt spid="16"/>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6" presetClass="entr" presetSubtype="3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out)">
                                      <p:cBhvr>
                                        <p:cTn id="31" dur="2000"/>
                                        <p:tgtEl>
                                          <p:spTgt spid="18"/>
                                        </p:tgtEl>
                                      </p:cBhvr>
                                    </p:animEffect>
                                  </p:childTnLst>
                                  <p:subTnLst>
                                    <p:set>
                                      <p:cBhvr override="childStyle">
                                        <p:cTn dur="1" fill="hold" display="0" masterRel="sameClick" afterEffect="1">
                                          <p:stCondLst>
                                            <p:cond evt="end" delay="0">
                                              <p:tn val="29"/>
                                            </p:cond>
                                          </p:stCondLst>
                                        </p:cTn>
                                        <p:tgtEl>
                                          <p:spTgt spid="18"/>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out)">
                                      <p:cBhvr>
                                        <p:cTn id="37" dur="2000"/>
                                        <p:tgtEl>
                                          <p:spTgt spid="20"/>
                                        </p:tgtEl>
                                      </p:cBhvr>
                                    </p:animEffect>
                                  </p:childTnLst>
                                  <p:subTnLst>
                                    <p:audio>
                                      <p:cMediaNode>
                                        <p:cTn display="0" masterRel="sameClick">
                                          <p:stCondLst>
                                            <p:cond evt="begin" delay="0">
                                              <p:tn val="3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out)">
                                      <p:cBhvr>
                                        <p:cTn id="43" dur="2000"/>
                                        <p:tgtEl>
                                          <p:spTgt spid="22"/>
                                        </p:tgtEl>
                                      </p:cBhvr>
                                    </p:animEffect>
                                  </p:childTnLst>
                                  <p:subTnLst>
                                    <p:set>
                                      <p:cBhvr override="childStyle">
                                        <p:cTn dur="1" fill="hold" display="0" masterRel="sameClick" afterEffect="1">
                                          <p:stCondLst>
                                            <p:cond evt="end" delay="0">
                                              <p:tn val="41"/>
                                            </p:cond>
                                          </p:stCondLst>
                                        </p:cTn>
                                        <p:tgtEl>
                                          <p:spTgt spid="22"/>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6" presetClass="entr" presetSubtype="32"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ircle(out)">
                                      <p:cBhvr>
                                        <p:cTn id="49" dur="2000"/>
                                        <p:tgtEl>
                                          <p:spTgt spid="21"/>
                                        </p:tgtEl>
                                      </p:cBhvr>
                                    </p:animEffect>
                                  </p:childTnLst>
                                  <p:subTnLst>
                                    <p:set>
                                      <p:cBhvr override="childStyle">
                                        <p:cTn dur="1" fill="hold" display="0" masterRel="sameClick" afterEffect="1">
                                          <p:stCondLst>
                                            <p:cond evt="end" delay="0">
                                              <p:tn val="47"/>
                                            </p:cond>
                                          </p:stCondLst>
                                        </p:cTn>
                                        <p:tgtEl>
                                          <p:spTgt spid="21"/>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3"/>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7205" y="175524"/>
            <a:ext cx="1577591" cy="601390"/>
          </a:xfrm>
          <a:prstGeom prst="rect">
            <a:avLst/>
          </a:prstGeom>
          <a:noFill/>
          <a:ln w="3175">
            <a:solidFill>
              <a:schemeClr val="tx1"/>
            </a:solidFill>
          </a:ln>
        </p:spPr>
        <p:txBody>
          <a:bodyPr wrap="square" rtlCol="0">
            <a:prstTxWarp prst="textPlain">
              <a:avLst/>
            </a:prstTxWarp>
            <a:spAutoFit/>
          </a:bodyPr>
          <a:lstStyle/>
          <a:p>
            <a:pPr algn="ctr"/>
            <a:r>
              <a:rPr lang="bn-BD" dirty="0">
                <a:latin typeface="Kalpurush" panose="02000600000000000000" pitchFamily="2" charset="0"/>
                <a:cs typeface="Kalpurush" panose="02000600000000000000" pitchFamily="2" charset="0"/>
              </a:rPr>
              <a:t>মূল্যায়ন </a:t>
            </a:r>
            <a:endParaRPr lang="en-US" dirty="0">
              <a:latin typeface="Kalpurush" panose="02000600000000000000" pitchFamily="2" charset="0"/>
              <a:cs typeface="Kalpurush" panose="02000600000000000000" pitchFamily="2" charset="0"/>
            </a:endParaRPr>
          </a:p>
        </p:txBody>
      </p:sp>
      <p:sp>
        <p:nvSpPr>
          <p:cNvPr id="3" name="TextBox 2"/>
          <p:cNvSpPr txBox="1"/>
          <p:nvPr/>
        </p:nvSpPr>
        <p:spPr>
          <a:xfrm>
            <a:off x="8736037" y="160598"/>
            <a:ext cx="2781383" cy="275501"/>
          </a:xfrm>
          <a:prstGeom prst="rect">
            <a:avLst/>
          </a:prstGeom>
          <a:solidFill>
            <a:srgbClr val="FF0000"/>
          </a:solidFill>
          <a:ln w="19050">
            <a:solidFill>
              <a:schemeClr val="tx1"/>
            </a:solidFill>
          </a:ln>
        </p:spPr>
        <p:txBody>
          <a:bodyPr wrap="square" rtlCol="0">
            <a:prstTxWarp prst="textPlain">
              <a:avLst/>
            </a:prstTxWarp>
            <a:spAutoFit/>
          </a:bodyPr>
          <a:lstStyle/>
          <a:p>
            <a:r>
              <a:rPr lang="bn-BD" dirty="0">
                <a:latin typeface="Kalpurush" panose="02000600000000000000" pitchFamily="2" charset="0"/>
                <a:cs typeface="Kalpurush" panose="02000600000000000000" pitchFamily="2" charset="0"/>
              </a:rPr>
              <a:t> সঠিক উত্তরের উপর টিক চিহ্ন            </a:t>
            </a:r>
            <a:endParaRPr lang="en-US" dirty="0">
              <a:latin typeface="Kalpurush" panose="02000600000000000000" pitchFamily="2" charset="0"/>
              <a:cs typeface="Kalpurush" panose="02000600000000000000" pitchFamily="2" charset="0"/>
            </a:endParaRPr>
          </a:p>
        </p:txBody>
      </p:sp>
      <p:sp>
        <p:nvSpPr>
          <p:cNvPr id="4" name="TextBox 3"/>
          <p:cNvSpPr txBox="1"/>
          <p:nvPr/>
        </p:nvSpPr>
        <p:spPr>
          <a:xfrm>
            <a:off x="251209" y="1920304"/>
            <a:ext cx="11437034" cy="721024"/>
          </a:xfrm>
          <a:prstGeom prst="rect">
            <a:avLst/>
          </a:prstGeom>
          <a:solidFill>
            <a:schemeClr val="accent2">
              <a:lumMod val="20000"/>
              <a:lumOff val="80000"/>
            </a:schemeClr>
          </a:solidFill>
          <a:ln w="3175">
            <a:solidFill>
              <a:schemeClr val="tx1"/>
            </a:solidFill>
          </a:ln>
        </p:spPr>
        <p:txBody>
          <a:bodyPr wrap="square" rtlCol="0">
            <a:prstTxWarp prst="textPlain">
              <a:avLst/>
            </a:prstTxWarp>
            <a:spAutoFit/>
          </a:bodyPr>
          <a:lstStyle/>
          <a:p>
            <a:r>
              <a:rPr lang="bn-BD" dirty="0">
                <a:latin typeface="Kalpurush" panose="02000600000000000000" pitchFamily="2" charset="0"/>
                <a:cs typeface="Kalpurush" panose="02000600000000000000" pitchFamily="2" charset="0"/>
              </a:rPr>
              <a:t> ৩। উদ্দীপকটি তোমার পাঠ্য বইয়ের কোন কবিতাটিকে নির্দেশ করে ? </a:t>
            </a:r>
            <a:endParaRPr lang="en-US" dirty="0">
              <a:latin typeface="Kalpurush" panose="02000600000000000000" pitchFamily="2" charset="0"/>
              <a:cs typeface="Kalpurush" panose="02000600000000000000" pitchFamily="2" charset="0"/>
            </a:endParaRPr>
          </a:p>
        </p:txBody>
      </p:sp>
      <p:sp>
        <p:nvSpPr>
          <p:cNvPr id="5" name="TextBox 4"/>
          <p:cNvSpPr txBox="1"/>
          <p:nvPr/>
        </p:nvSpPr>
        <p:spPr>
          <a:xfrm>
            <a:off x="675250" y="2797796"/>
            <a:ext cx="2912012" cy="576775"/>
          </a:xfrm>
          <a:prstGeom prst="rect">
            <a:avLst/>
          </a:prstGeom>
          <a:solidFill>
            <a:schemeClr val="accent6">
              <a:lumMod val="40000"/>
              <a:lumOff val="60000"/>
            </a:schemeClr>
          </a:solidFill>
          <a:ln w="6350">
            <a:solidFill>
              <a:schemeClr val="tx1"/>
            </a:solidFill>
          </a:ln>
        </p:spPr>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গ) বোরো ধান </a:t>
            </a:r>
            <a:endParaRPr lang="en-US" dirty="0">
              <a:latin typeface="Kalpurush" panose="02000600000000000000" pitchFamily="2" charset="0"/>
              <a:cs typeface="Kalpurush" panose="02000600000000000000" pitchFamily="2" charset="0"/>
            </a:endParaRPr>
          </a:p>
        </p:txBody>
      </p:sp>
      <p:sp>
        <p:nvSpPr>
          <p:cNvPr id="6" name="TextBox 5"/>
          <p:cNvSpPr txBox="1"/>
          <p:nvPr/>
        </p:nvSpPr>
        <p:spPr>
          <a:xfrm>
            <a:off x="5824025" y="2797796"/>
            <a:ext cx="2658794" cy="562708"/>
          </a:xfrm>
          <a:prstGeom prst="rect">
            <a:avLst/>
          </a:prstGeom>
          <a:solidFill>
            <a:schemeClr val="accent6">
              <a:lumMod val="40000"/>
              <a:lumOff val="60000"/>
            </a:schemeClr>
          </a:solidFill>
          <a:ln w="6350">
            <a:solidFill>
              <a:schemeClr val="tx1"/>
            </a:solidFill>
          </a:ln>
        </p:spPr>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ঘ) বিন্নি ধান </a:t>
            </a:r>
            <a:endParaRPr lang="en-US" dirty="0">
              <a:latin typeface="Kalpurush" panose="02000600000000000000" pitchFamily="2" charset="0"/>
              <a:cs typeface="Kalpurush" panose="02000600000000000000" pitchFamily="2" charset="0"/>
            </a:endParaRPr>
          </a:p>
        </p:txBody>
      </p:sp>
      <p:sp>
        <p:nvSpPr>
          <p:cNvPr id="7" name="TextBox 6"/>
          <p:cNvSpPr txBox="1"/>
          <p:nvPr/>
        </p:nvSpPr>
        <p:spPr>
          <a:xfrm>
            <a:off x="238862" y="4157171"/>
            <a:ext cx="11437034" cy="510399"/>
          </a:xfrm>
          <a:prstGeom prst="rect">
            <a:avLst/>
          </a:prstGeom>
          <a:solidFill>
            <a:schemeClr val="accent5">
              <a:lumMod val="40000"/>
              <a:lumOff val="60000"/>
            </a:schemeClr>
          </a:solidFill>
        </p:spPr>
        <p:txBody>
          <a:bodyPr wrap="square" rtlCol="0">
            <a:prstTxWarp prst="textPlain">
              <a:avLst/>
            </a:prstTxWarp>
            <a:spAutoFit/>
          </a:bodyPr>
          <a:lstStyle/>
          <a:p>
            <a:r>
              <a:rPr lang="en-US" dirty="0">
                <a:latin typeface="Kalpurush" panose="02000600000000000000" pitchFamily="2" charset="0"/>
                <a:cs typeface="Kalpurush" panose="02000600000000000000" pitchFamily="2" charset="0"/>
              </a:rPr>
              <a:t>৪।</a:t>
            </a:r>
            <a:r>
              <a:rPr lang="bn-IN" dirty="0">
                <a:latin typeface="Kalpurush" panose="02000600000000000000" pitchFamily="2" charset="0"/>
                <a:cs typeface="Kalpurush" panose="02000600000000000000" pitchFamily="2" charset="0"/>
              </a:rPr>
              <a:t> কাজটি ফুয়াদ যেভাবে করবে</a:t>
            </a:r>
            <a:r>
              <a:rPr lang="bn-BD" dirty="0">
                <a:latin typeface="Kalpurush" panose="02000600000000000000" pitchFamily="2" charset="0"/>
                <a:cs typeface="Kalpurush" panose="02000600000000000000" pitchFamily="2" charset="0"/>
              </a:rPr>
              <a:t>- </a:t>
            </a:r>
            <a:endParaRPr lang="en-US" dirty="0">
              <a:latin typeface="Kalpurush" panose="02000600000000000000" pitchFamily="2" charset="0"/>
              <a:cs typeface="Kalpurush" panose="02000600000000000000" pitchFamily="2" charset="0"/>
            </a:endParaRPr>
          </a:p>
        </p:txBody>
      </p:sp>
      <p:sp>
        <p:nvSpPr>
          <p:cNvPr id="8" name="TextBox 7"/>
          <p:cNvSpPr txBox="1"/>
          <p:nvPr/>
        </p:nvSpPr>
        <p:spPr>
          <a:xfrm>
            <a:off x="455770" y="4841942"/>
            <a:ext cx="4449948" cy="411229"/>
          </a:xfrm>
          <a:prstGeom prst="rect">
            <a:avLst/>
          </a:prstGeom>
          <a:solidFill>
            <a:schemeClr val="accent6">
              <a:lumMod val="40000"/>
              <a:lumOff val="60000"/>
            </a:schemeClr>
          </a:solidFill>
          <a:ln w="3175">
            <a:noFill/>
          </a:ln>
        </p:spPr>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 i.</a:t>
            </a:r>
            <a:r>
              <a:rPr lang="bn-IN" dirty="0">
                <a:latin typeface="Kalpurush" panose="02000600000000000000" pitchFamily="2" charset="0"/>
                <a:cs typeface="Kalpurush" panose="02000600000000000000" pitchFamily="2" charset="0"/>
              </a:rPr>
              <a:t>বানান সংশোধনের ঘরে মাউস ক্লিক করবে </a:t>
            </a:r>
            <a:r>
              <a:rPr lang="bn-BD" dirty="0">
                <a:latin typeface="Kalpurush" panose="02000600000000000000" pitchFamily="2" charset="0"/>
                <a:cs typeface="Kalpurush" panose="02000600000000000000" pitchFamily="2" charset="0"/>
              </a:rPr>
              <a:t> </a:t>
            </a:r>
            <a:endParaRPr lang="en-US" dirty="0">
              <a:latin typeface="Kalpurush" panose="02000600000000000000" pitchFamily="2" charset="0"/>
              <a:cs typeface="Kalpurush" panose="02000600000000000000" pitchFamily="2" charset="0"/>
            </a:endParaRPr>
          </a:p>
        </p:txBody>
      </p:sp>
      <p:sp>
        <p:nvSpPr>
          <p:cNvPr id="9" name="TextBox 8"/>
          <p:cNvSpPr txBox="1"/>
          <p:nvPr/>
        </p:nvSpPr>
        <p:spPr>
          <a:xfrm>
            <a:off x="5203133" y="4834306"/>
            <a:ext cx="3062680" cy="426500"/>
          </a:xfrm>
          <a:prstGeom prst="rect">
            <a:avLst/>
          </a:prstGeom>
          <a:solidFill>
            <a:schemeClr val="accent6">
              <a:lumMod val="40000"/>
              <a:lumOff val="60000"/>
            </a:schemeClr>
          </a:solidFill>
          <a:ln w="3175">
            <a:noFill/>
          </a:ln>
        </p:spPr>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 ii .</a:t>
            </a:r>
            <a:r>
              <a:rPr lang="bn-IN" dirty="0">
                <a:latin typeface="Kalpurush" panose="02000600000000000000" pitchFamily="2" charset="0"/>
                <a:cs typeface="Kalpurush" panose="02000600000000000000" pitchFamily="2" charset="0"/>
              </a:rPr>
              <a:t> ব্যবহারে টাইপ করবে </a:t>
            </a:r>
            <a:endParaRPr lang="en-US" dirty="0">
              <a:latin typeface="Kalpurush" panose="02000600000000000000" pitchFamily="2" charset="0"/>
              <a:cs typeface="Kalpurush" panose="02000600000000000000" pitchFamily="2" charset="0"/>
            </a:endParaRPr>
          </a:p>
        </p:txBody>
      </p:sp>
      <p:sp>
        <p:nvSpPr>
          <p:cNvPr id="10" name="TextBox 9"/>
          <p:cNvSpPr txBox="1"/>
          <p:nvPr/>
        </p:nvSpPr>
        <p:spPr>
          <a:xfrm>
            <a:off x="688313" y="2765483"/>
            <a:ext cx="2912012" cy="633046"/>
          </a:xfrm>
          <a:prstGeom prst="rect">
            <a:avLst/>
          </a:prstGeom>
          <a:solidFill>
            <a:schemeClr val="accent6">
              <a:lumMod val="40000"/>
              <a:lumOff val="60000"/>
            </a:schemeClr>
          </a:solidFill>
          <a:ln w="3175">
            <a:solidFill>
              <a:schemeClr val="tx1"/>
            </a:solidFill>
          </a:ln>
        </p:spPr>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ক) </a:t>
            </a:r>
            <a:r>
              <a:rPr lang="bn-IN" dirty="0">
                <a:latin typeface="Kalpurush" panose="02000600000000000000" pitchFamily="2" charset="0"/>
                <a:cs typeface="Kalpurush" panose="02000600000000000000" pitchFamily="2" charset="0"/>
              </a:rPr>
              <a:t>মোবাইল</a:t>
            </a:r>
            <a:endParaRPr lang="en-US" dirty="0">
              <a:latin typeface="Kalpurush" panose="02000600000000000000" pitchFamily="2" charset="0"/>
              <a:cs typeface="Kalpurush" panose="02000600000000000000" pitchFamily="2" charset="0"/>
            </a:endParaRPr>
          </a:p>
        </p:txBody>
      </p:sp>
      <p:sp>
        <p:nvSpPr>
          <p:cNvPr id="11" name="TextBox 10"/>
          <p:cNvSpPr txBox="1"/>
          <p:nvPr/>
        </p:nvSpPr>
        <p:spPr>
          <a:xfrm>
            <a:off x="5824025" y="2758895"/>
            <a:ext cx="2658794" cy="580348"/>
          </a:xfrm>
          <a:prstGeom prst="rect">
            <a:avLst/>
          </a:prstGeom>
          <a:solidFill>
            <a:schemeClr val="accent6">
              <a:lumMod val="40000"/>
              <a:lumOff val="60000"/>
            </a:schemeClr>
          </a:solidFill>
          <a:ln w="6350">
            <a:solidFill>
              <a:schemeClr val="tx1"/>
            </a:solidFill>
          </a:ln>
        </p:spPr>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খ) </a:t>
            </a:r>
            <a:r>
              <a:rPr lang="bn-IN" dirty="0">
                <a:latin typeface="Kalpurush" panose="02000600000000000000" pitchFamily="2" charset="0"/>
                <a:cs typeface="Kalpurush" panose="02000600000000000000" pitchFamily="2" charset="0"/>
              </a:rPr>
              <a:t>কী-বোর্ড</a:t>
            </a:r>
            <a:endParaRPr lang="en-US" dirty="0">
              <a:latin typeface="Kalpurush" panose="02000600000000000000" pitchFamily="2" charset="0"/>
              <a:cs typeface="Kalpurush" panose="02000600000000000000" pitchFamily="2" charset="0"/>
            </a:endParaRPr>
          </a:p>
        </p:txBody>
      </p:sp>
      <p:sp>
        <p:nvSpPr>
          <p:cNvPr id="12" name="TextBox 11"/>
          <p:cNvSpPr txBox="1"/>
          <p:nvPr/>
        </p:nvSpPr>
        <p:spPr>
          <a:xfrm>
            <a:off x="675250" y="3489122"/>
            <a:ext cx="2912012" cy="576775"/>
          </a:xfrm>
          <a:prstGeom prst="rect">
            <a:avLst/>
          </a:prstGeom>
          <a:solidFill>
            <a:schemeClr val="accent6">
              <a:lumMod val="40000"/>
              <a:lumOff val="60000"/>
            </a:schemeClr>
          </a:solidFill>
          <a:ln w="6350">
            <a:solidFill>
              <a:schemeClr val="tx1"/>
            </a:solidFill>
          </a:ln>
        </p:spPr>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গ) </a:t>
            </a:r>
            <a:r>
              <a:rPr lang="bn-IN" dirty="0">
                <a:latin typeface="Kalpurush" panose="02000600000000000000" pitchFamily="2" charset="0"/>
                <a:cs typeface="Kalpurush" panose="02000600000000000000" pitchFamily="2" charset="0"/>
              </a:rPr>
              <a:t>সফটওয়্যার </a:t>
            </a:r>
            <a:endParaRPr lang="en-US" dirty="0">
              <a:latin typeface="Kalpurush" panose="02000600000000000000" pitchFamily="2" charset="0"/>
              <a:cs typeface="Kalpurush" panose="02000600000000000000" pitchFamily="2" charset="0"/>
            </a:endParaRPr>
          </a:p>
        </p:txBody>
      </p:sp>
      <p:sp>
        <p:nvSpPr>
          <p:cNvPr id="13" name="TextBox 12"/>
          <p:cNvSpPr txBox="1"/>
          <p:nvPr/>
        </p:nvSpPr>
        <p:spPr>
          <a:xfrm>
            <a:off x="5824025" y="3449838"/>
            <a:ext cx="2658794" cy="562708"/>
          </a:xfrm>
          <a:prstGeom prst="rect">
            <a:avLst/>
          </a:prstGeom>
          <a:solidFill>
            <a:schemeClr val="accent6">
              <a:lumMod val="40000"/>
              <a:lumOff val="60000"/>
            </a:schemeClr>
          </a:solidFill>
          <a:ln w="6350">
            <a:solidFill>
              <a:schemeClr val="tx1"/>
            </a:solidFill>
          </a:ln>
        </p:spPr>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ঘ) </a:t>
            </a:r>
            <a:r>
              <a:rPr lang="bn-IN" dirty="0">
                <a:latin typeface="Kalpurush" panose="02000600000000000000" pitchFamily="2" charset="0"/>
                <a:cs typeface="Kalpurush" panose="02000600000000000000" pitchFamily="2" charset="0"/>
              </a:rPr>
              <a:t>ডেটাবেজ</a:t>
            </a:r>
            <a:r>
              <a:rPr lang="bn-BD" dirty="0">
                <a:latin typeface="Kalpurush" panose="02000600000000000000" pitchFamily="2" charset="0"/>
                <a:cs typeface="Kalpurush" panose="02000600000000000000" pitchFamily="2" charset="0"/>
              </a:rPr>
              <a:t> </a:t>
            </a:r>
            <a:endParaRPr lang="en-US" dirty="0">
              <a:latin typeface="Kalpurush" panose="02000600000000000000" pitchFamily="2" charset="0"/>
              <a:cs typeface="Kalpurush" panose="02000600000000000000" pitchFamily="2" charset="0"/>
            </a:endParaRPr>
          </a:p>
        </p:txBody>
      </p:sp>
      <p:sp>
        <p:nvSpPr>
          <p:cNvPr id="14" name="TextBox 13"/>
          <p:cNvSpPr txBox="1"/>
          <p:nvPr/>
        </p:nvSpPr>
        <p:spPr>
          <a:xfrm>
            <a:off x="8563228" y="4826672"/>
            <a:ext cx="3456493" cy="426499"/>
          </a:xfrm>
          <a:prstGeom prst="rect">
            <a:avLst/>
          </a:prstGeom>
          <a:solidFill>
            <a:schemeClr val="accent6">
              <a:lumMod val="40000"/>
              <a:lumOff val="60000"/>
            </a:schemeClr>
          </a:solidFill>
          <a:ln w="3175">
            <a:noFill/>
          </a:ln>
        </p:spPr>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 iii. </a:t>
            </a:r>
            <a:r>
              <a:rPr lang="bn-IN" dirty="0">
                <a:latin typeface="Kalpurush" panose="02000600000000000000" pitchFamily="2" charset="0"/>
                <a:cs typeface="Kalpurush" panose="02000600000000000000" pitchFamily="2" charset="0"/>
              </a:rPr>
              <a:t>কুয়েরি ব্যবহারে শর্তারোপ করবে </a:t>
            </a:r>
            <a:endParaRPr lang="en-US" dirty="0">
              <a:latin typeface="Kalpurush" panose="02000600000000000000" pitchFamily="2" charset="0"/>
              <a:cs typeface="Kalpurush" panose="02000600000000000000" pitchFamily="2" charset="0"/>
            </a:endParaRPr>
          </a:p>
        </p:txBody>
      </p:sp>
      <p:sp>
        <p:nvSpPr>
          <p:cNvPr id="15" name="TextBox 14"/>
          <p:cNvSpPr txBox="1"/>
          <p:nvPr/>
        </p:nvSpPr>
        <p:spPr>
          <a:xfrm>
            <a:off x="377483" y="838752"/>
            <a:ext cx="11437034" cy="923330"/>
          </a:xfrm>
          <a:prstGeom prst="rect">
            <a:avLst/>
          </a:prstGeom>
          <a:noFill/>
        </p:spPr>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নিচের উদ্দীপকটি পড়ে </a:t>
            </a:r>
            <a:r>
              <a:rPr lang="en-US" dirty="0">
                <a:latin typeface="Kalpurush" panose="02000600000000000000" pitchFamily="2" charset="0"/>
                <a:cs typeface="Kalpurush" panose="02000600000000000000" pitchFamily="2" charset="0"/>
              </a:rPr>
              <a:t>৩</a:t>
            </a:r>
            <a:r>
              <a:rPr lang="bn-BD" dirty="0">
                <a:latin typeface="Kalpurush" panose="02000600000000000000" pitchFamily="2" charset="0"/>
                <a:cs typeface="Kalpurush" panose="02000600000000000000" pitchFamily="2" charset="0"/>
              </a:rPr>
              <a:t> ও </a:t>
            </a:r>
            <a:r>
              <a:rPr lang="en-US" dirty="0">
                <a:latin typeface="Kalpurush" panose="02000600000000000000" pitchFamily="2" charset="0"/>
                <a:cs typeface="Kalpurush" panose="02000600000000000000" pitchFamily="2" charset="0"/>
              </a:rPr>
              <a:t>৪</a:t>
            </a:r>
            <a:r>
              <a:rPr lang="bn-BD" dirty="0">
                <a:latin typeface="Kalpurush" panose="02000600000000000000" pitchFamily="2" charset="0"/>
                <a:cs typeface="Kalpurush" panose="02000600000000000000" pitchFamily="2" charset="0"/>
              </a:rPr>
              <a:t> নম্বর প্রশ্নের উত্তর দাওঃ</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সম্পূর্ণ</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টেবিল</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তৈরি</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করার</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পর</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ফুয়াদ</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শেষ</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মুহূর্তে</a:t>
            </a:r>
            <a:r>
              <a:rPr lang="en-US" dirty="0">
                <a:latin typeface="Kalpurush" panose="02000600000000000000" pitchFamily="2" charset="0"/>
                <a:cs typeface="Kalpurush" panose="02000600000000000000" pitchFamily="2" charset="0"/>
              </a:rPr>
              <a:t> </a:t>
            </a:r>
          </a:p>
          <a:p>
            <a:r>
              <a:rPr lang="en-US" dirty="0" err="1">
                <a:latin typeface="Kalpurush" panose="02000600000000000000" pitchFamily="2" charset="0"/>
                <a:cs typeface="Kalpurush" panose="02000600000000000000" pitchFamily="2" charset="0"/>
              </a:rPr>
              <a:t>ডেটাবেজ</a:t>
            </a:r>
            <a:r>
              <a:rPr lang="en-US" dirty="0">
                <a:latin typeface="Kalpurush" panose="02000600000000000000" pitchFamily="2" charset="0"/>
                <a:cs typeface="Kalpurush" panose="02000600000000000000" pitchFamily="2" charset="0"/>
              </a:rPr>
              <a:t> </a:t>
            </a:r>
            <a:r>
              <a:rPr lang="bn-BD"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টেবিলের</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বানান</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সংশোধনের</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কাজটি</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করছিল</a:t>
            </a:r>
            <a:r>
              <a:rPr lang="en-US" dirty="0">
                <a:latin typeface="Kalpurush" panose="02000600000000000000" pitchFamily="2" charset="0"/>
                <a:cs typeface="Kalpurush" panose="02000600000000000000" pitchFamily="2" charset="0"/>
              </a:rPr>
              <a:t>। </a:t>
            </a:r>
            <a:endParaRPr lang="bn-BD" dirty="0">
              <a:latin typeface="Kalpurush" panose="02000600000000000000" pitchFamily="2" charset="0"/>
              <a:cs typeface="Kalpurush" panose="02000600000000000000" pitchFamily="2" charset="0"/>
            </a:endParaRPr>
          </a:p>
        </p:txBody>
      </p:sp>
      <p:sp>
        <p:nvSpPr>
          <p:cNvPr id="16" name="TextBox 15"/>
          <p:cNvSpPr txBox="1"/>
          <p:nvPr/>
        </p:nvSpPr>
        <p:spPr>
          <a:xfrm>
            <a:off x="688313" y="5572168"/>
            <a:ext cx="1992431" cy="548640"/>
          </a:xfrm>
          <a:prstGeom prst="rect">
            <a:avLst/>
          </a:prstGeom>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ক) i </a:t>
            </a:r>
            <a:r>
              <a:rPr lang="en-US" dirty="0">
                <a:latin typeface="Kalpurush" panose="02000600000000000000" pitchFamily="2" charset="0"/>
                <a:cs typeface="Kalpurush" panose="02000600000000000000" pitchFamily="2" charset="0"/>
              </a:rPr>
              <a:t>ও </a:t>
            </a:r>
            <a:r>
              <a:rPr lang="bn-BD" dirty="0">
                <a:latin typeface="Kalpurush" panose="02000600000000000000" pitchFamily="2" charset="0"/>
                <a:cs typeface="Kalpurush" panose="02000600000000000000" pitchFamily="2" charset="0"/>
              </a:rPr>
              <a:t> iii  </a:t>
            </a:r>
            <a:endParaRPr lang="en-US" dirty="0">
              <a:latin typeface="Kalpurush" panose="02000600000000000000" pitchFamily="2" charset="0"/>
              <a:cs typeface="Kalpurush" panose="02000600000000000000" pitchFamily="2" charset="0"/>
            </a:endParaRPr>
          </a:p>
        </p:txBody>
      </p:sp>
      <p:sp>
        <p:nvSpPr>
          <p:cNvPr id="17" name="TextBox 16"/>
          <p:cNvSpPr txBox="1"/>
          <p:nvPr/>
        </p:nvSpPr>
        <p:spPr>
          <a:xfrm>
            <a:off x="6735276" y="5572168"/>
            <a:ext cx="1747543" cy="548640"/>
          </a:xfrm>
          <a:prstGeom prst="rect">
            <a:avLst/>
          </a:prstGeom>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r>
              <a:rPr lang="bn-IN" dirty="0">
                <a:latin typeface="Kalpurush" panose="02000600000000000000" pitchFamily="2" charset="0"/>
                <a:cs typeface="Kalpurush" panose="02000600000000000000" pitchFamily="2" charset="0"/>
              </a:rPr>
              <a:t>গ</a:t>
            </a:r>
            <a:r>
              <a:rPr lang="bn-BD" dirty="0">
                <a:latin typeface="Kalpurush" panose="02000600000000000000" pitchFamily="2" charset="0"/>
                <a:cs typeface="Kalpurush" panose="02000600000000000000" pitchFamily="2" charset="0"/>
              </a:rPr>
              <a:t>) ii </a:t>
            </a:r>
            <a:r>
              <a:rPr lang="en-US" dirty="0">
                <a:latin typeface="Kalpurush" panose="02000600000000000000" pitchFamily="2" charset="0"/>
                <a:cs typeface="Kalpurush" panose="02000600000000000000" pitchFamily="2" charset="0"/>
              </a:rPr>
              <a:t>ও </a:t>
            </a:r>
            <a:r>
              <a:rPr lang="bn-BD" dirty="0">
                <a:latin typeface="Kalpurush" panose="02000600000000000000" pitchFamily="2" charset="0"/>
                <a:cs typeface="Kalpurush" panose="02000600000000000000" pitchFamily="2" charset="0"/>
              </a:rPr>
              <a:t>iii</a:t>
            </a:r>
            <a:endParaRPr lang="en-US" dirty="0">
              <a:latin typeface="Kalpurush" panose="02000600000000000000" pitchFamily="2" charset="0"/>
              <a:cs typeface="Kalpurush" panose="02000600000000000000" pitchFamily="2" charset="0"/>
            </a:endParaRPr>
          </a:p>
        </p:txBody>
      </p:sp>
      <p:sp>
        <p:nvSpPr>
          <p:cNvPr id="18" name="TextBox 17"/>
          <p:cNvSpPr txBox="1"/>
          <p:nvPr/>
        </p:nvSpPr>
        <p:spPr>
          <a:xfrm>
            <a:off x="3642597" y="5572168"/>
            <a:ext cx="1782888" cy="548640"/>
          </a:xfrm>
          <a:prstGeom prst="rect">
            <a:avLst/>
          </a:prstGeom>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r>
              <a:rPr lang="bn-IN" dirty="0">
                <a:latin typeface="Kalpurush" panose="02000600000000000000" pitchFamily="2" charset="0"/>
                <a:cs typeface="Kalpurush" panose="02000600000000000000" pitchFamily="2" charset="0"/>
              </a:rPr>
              <a:t>খ</a:t>
            </a:r>
            <a:r>
              <a:rPr lang="bn-BD" dirty="0">
                <a:latin typeface="Kalpurush" panose="02000600000000000000" pitchFamily="2" charset="0"/>
                <a:cs typeface="Kalpurush" panose="02000600000000000000" pitchFamily="2" charset="0"/>
              </a:rPr>
              <a:t>) i </a:t>
            </a:r>
            <a:r>
              <a:rPr lang="en-US" dirty="0">
                <a:latin typeface="Kalpurush" panose="02000600000000000000" pitchFamily="2" charset="0"/>
                <a:cs typeface="Kalpurush" panose="02000600000000000000" pitchFamily="2" charset="0"/>
              </a:rPr>
              <a:t>ও </a:t>
            </a:r>
            <a:r>
              <a:rPr lang="bn-BD" dirty="0">
                <a:latin typeface="Kalpurush" panose="02000600000000000000" pitchFamily="2" charset="0"/>
                <a:cs typeface="Kalpurush" panose="02000600000000000000" pitchFamily="2" charset="0"/>
              </a:rPr>
              <a:t>ii </a:t>
            </a:r>
            <a:endParaRPr lang="en-US" dirty="0">
              <a:latin typeface="Kalpurush" panose="02000600000000000000" pitchFamily="2" charset="0"/>
              <a:cs typeface="Kalpurush" panose="02000600000000000000" pitchFamily="2" charset="0"/>
            </a:endParaRPr>
          </a:p>
        </p:txBody>
      </p:sp>
      <p:sp>
        <p:nvSpPr>
          <p:cNvPr id="19" name="TextBox 18"/>
          <p:cNvSpPr txBox="1"/>
          <p:nvPr/>
        </p:nvSpPr>
        <p:spPr>
          <a:xfrm>
            <a:off x="9357788" y="5572168"/>
            <a:ext cx="2318108" cy="548640"/>
          </a:xfrm>
          <a:prstGeom prst="rect">
            <a:avLst/>
          </a:prstGeom>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r>
              <a:rPr lang="bn-BD" dirty="0">
                <a:latin typeface="Kalpurush" panose="02000600000000000000" pitchFamily="2" charset="0"/>
                <a:cs typeface="Kalpurush" panose="02000600000000000000" pitchFamily="2" charset="0"/>
              </a:rPr>
              <a:t>ঘ) i , ii </a:t>
            </a:r>
            <a:r>
              <a:rPr lang="en-US" dirty="0">
                <a:latin typeface="Kalpurush" panose="02000600000000000000" pitchFamily="2" charset="0"/>
                <a:cs typeface="Kalpurush" panose="02000600000000000000" pitchFamily="2" charset="0"/>
              </a:rPr>
              <a:t>ও </a:t>
            </a:r>
            <a:r>
              <a:rPr lang="bn-BD" dirty="0">
                <a:latin typeface="Kalpurush" panose="02000600000000000000" pitchFamily="2" charset="0"/>
                <a:cs typeface="Kalpurush" panose="02000600000000000000" pitchFamily="2" charset="0"/>
              </a:rPr>
              <a:t>iii </a:t>
            </a:r>
            <a:endParaRPr lang="en-US" dirty="0">
              <a:latin typeface="Kalpurush" panose="02000600000000000000" pitchFamily="2" charset="0"/>
              <a:cs typeface="Kalpurush" panose="02000600000000000000" pitchFamily="2" charset="0"/>
            </a:endParaRPr>
          </a:p>
        </p:txBody>
      </p:sp>
      <p:sp>
        <p:nvSpPr>
          <p:cNvPr id="20" name="Rounded Rectangle 19"/>
          <p:cNvSpPr/>
          <p:nvPr/>
        </p:nvSpPr>
        <p:spPr>
          <a:xfrm>
            <a:off x="9036609" y="3151727"/>
            <a:ext cx="2180237" cy="410464"/>
          </a:xfrm>
          <a:prstGeom prst="roundRect">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উত্তর</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সঠিক</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হয়েছে</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p>
        </p:txBody>
      </p:sp>
      <p:sp>
        <p:nvSpPr>
          <p:cNvPr id="21" name="Rounded Rectangle 20"/>
          <p:cNvSpPr/>
          <p:nvPr/>
        </p:nvSpPr>
        <p:spPr>
          <a:xfrm>
            <a:off x="9023546" y="3151727"/>
            <a:ext cx="2180237" cy="410464"/>
          </a:xfrm>
          <a:prstGeom prst="roundRect">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err="1">
                <a:ln w="3175">
                  <a:solidFill>
                    <a:schemeClr val="tx1"/>
                  </a:solidFill>
                </a:ln>
                <a:solidFill>
                  <a:schemeClr val="tx1"/>
                </a:solidFill>
                <a:latin typeface="Kalpurush" panose="02000600000000000000" pitchFamily="2" charset="0"/>
                <a:cs typeface="Kalpurush" panose="02000600000000000000" pitchFamily="2" charset="0"/>
              </a:rPr>
              <a:t>আবার</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চেষ্টা</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করুন</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p>
        </p:txBody>
      </p:sp>
      <p:sp>
        <p:nvSpPr>
          <p:cNvPr id="22" name="Rounded Rectangle 21"/>
          <p:cNvSpPr/>
          <p:nvPr/>
        </p:nvSpPr>
        <p:spPr>
          <a:xfrm>
            <a:off x="9036608" y="3155272"/>
            <a:ext cx="2180237" cy="410464"/>
          </a:xfrm>
          <a:prstGeom prst="roundRect">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err="1">
                <a:ln w="3175">
                  <a:solidFill>
                    <a:schemeClr val="tx1"/>
                  </a:solidFill>
                </a:ln>
                <a:solidFill>
                  <a:schemeClr val="tx1"/>
                </a:solidFill>
                <a:latin typeface="Kalpurush" panose="02000600000000000000" pitchFamily="2" charset="0"/>
                <a:cs typeface="Kalpurush" panose="02000600000000000000" pitchFamily="2" charset="0"/>
              </a:rPr>
              <a:t>আবার</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চেষ্টা</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করুন</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p>
        </p:txBody>
      </p:sp>
      <p:sp>
        <p:nvSpPr>
          <p:cNvPr id="23" name="Rounded Rectangle 22"/>
          <p:cNvSpPr/>
          <p:nvPr/>
        </p:nvSpPr>
        <p:spPr>
          <a:xfrm>
            <a:off x="9049670" y="3153053"/>
            <a:ext cx="2180237" cy="410464"/>
          </a:xfrm>
          <a:prstGeom prst="roundRect">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err="1">
                <a:ln w="3175">
                  <a:solidFill>
                    <a:schemeClr val="tx1"/>
                  </a:solidFill>
                </a:ln>
                <a:solidFill>
                  <a:schemeClr val="tx1"/>
                </a:solidFill>
                <a:latin typeface="Kalpurush" panose="02000600000000000000" pitchFamily="2" charset="0"/>
                <a:cs typeface="Kalpurush" panose="02000600000000000000" pitchFamily="2" charset="0"/>
              </a:rPr>
              <a:t>আবার</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চেষ্টা</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করুন</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p>
        </p:txBody>
      </p:sp>
      <p:sp>
        <p:nvSpPr>
          <p:cNvPr id="24" name="Rounded Rectangle 23"/>
          <p:cNvSpPr/>
          <p:nvPr/>
        </p:nvSpPr>
        <p:spPr>
          <a:xfrm>
            <a:off x="9023546" y="3151280"/>
            <a:ext cx="2180237" cy="410464"/>
          </a:xfrm>
          <a:prstGeom prst="roundRect">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err="1">
                <a:ln w="3175">
                  <a:solidFill>
                    <a:schemeClr val="tx1"/>
                  </a:solidFill>
                </a:ln>
                <a:solidFill>
                  <a:schemeClr val="tx1"/>
                </a:solidFill>
                <a:latin typeface="Kalpurush" panose="02000600000000000000" pitchFamily="2" charset="0"/>
                <a:cs typeface="Kalpurush" panose="02000600000000000000" pitchFamily="2" charset="0"/>
              </a:rPr>
              <a:t>আবার</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চেষ্টা</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করুন</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p>
        </p:txBody>
      </p:sp>
      <p:sp>
        <p:nvSpPr>
          <p:cNvPr id="25" name="Rounded Rectangle 24"/>
          <p:cNvSpPr/>
          <p:nvPr/>
        </p:nvSpPr>
        <p:spPr>
          <a:xfrm>
            <a:off x="9043138" y="3169339"/>
            <a:ext cx="2180237" cy="410464"/>
          </a:xfrm>
          <a:prstGeom prst="roundRect">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err="1">
                <a:ln w="3175">
                  <a:solidFill>
                    <a:schemeClr val="tx1"/>
                  </a:solidFill>
                </a:ln>
                <a:solidFill>
                  <a:schemeClr val="tx1"/>
                </a:solidFill>
                <a:latin typeface="Kalpurush" panose="02000600000000000000" pitchFamily="2" charset="0"/>
                <a:cs typeface="Kalpurush" panose="02000600000000000000" pitchFamily="2" charset="0"/>
              </a:rPr>
              <a:t>আবার</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চেষ্টা</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করুন</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p>
        </p:txBody>
      </p:sp>
      <p:sp>
        <p:nvSpPr>
          <p:cNvPr id="26" name="Rounded Rectangle 25"/>
          <p:cNvSpPr/>
          <p:nvPr/>
        </p:nvSpPr>
        <p:spPr>
          <a:xfrm>
            <a:off x="9036609" y="3151727"/>
            <a:ext cx="2180237" cy="410464"/>
          </a:xfrm>
          <a:prstGeom prst="roundRect">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উত্তর</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সঠিক</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হয়েছে</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p>
        </p:txBody>
      </p:sp>
      <p:sp>
        <p:nvSpPr>
          <p:cNvPr id="27" name="Rounded Rectangle 26"/>
          <p:cNvSpPr/>
          <p:nvPr/>
        </p:nvSpPr>
        <p:spPr>
          <a:xfrm>
            <a:off x="9049667" y="3155272"/>
            <a:ext cx="2180237" cy="410464"/>
          </a:xfrm>
          <a:prstGeom prst="roundRect">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err="1">
                <a:ln w="3175">
                  <a:solidFill>
                    <a:schemeClr val="tx1"/>
                  </a:solidFill>
                </a:ln>
                <a:solidFill>
                  <a:schemeClr val="tx1"/>
                </a:solidFill>
                <a:latin typeface="Kalpurush" panose="02000600000000000000" pitchFamily="2" charset="0"/>
                <a:cs typeface="Kalpurush" panose="02000600000000000000" pitchFamily="2" charset="0"/>
              </a:rPr>
              <a:t>আবার</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চেষ্টা</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r>
              <a:rPr lang="en-US" dirty="0" err="1">
                <a:ln w="3175">
                  <a:solidFill>
                    <a:schemeClr val="tx1"/>
                  </a:solidFill>
                </a:ln>
                <a:solidFill>
                  <a:schemeClr val="tx1"/>
                </a:solidFill>
                <a:latin typeface="Kalpurush" panose="02000600000000000000" pitchFamily="2" charset="0"/>
                <a:cs typeface="Kalpurush" panose="02000600000000000000" pitchFamily="2" charset="0"/>
              </a:rPr>
              <a:t>করুন</a:t>
            </a:r>
            <a:r>
              <a:rPr lang="en-US" dirty="0">
                <a:ln w="3175">
                  <a:solidFill>
                    <a:schemeClr val="tx1"/>
                  </a:solidFill>
                </a:ln>
                <a:solidFill>
                  <a:schemeClr val="tx1"/>
                </a:solidFill>
                <a:latin typeface="Kalpurush" panose="02000600000000000000" pitchFamily="2" charset="0"/>
                <a:cs typeface="Kalpurush" panose="02000600000000000000" pitchFamily="2" charset="0"/>
              </a:rPr>
              <a:t> </a:t>
            </a:r>
          </a:p>
        </p:txBody>
      </p:sp>
    </p:spTree>
    <p:extLst>
      <p:ext uri="{BB962C8B-B14F-4D97-AF65-F5344CB8AC3E}">
        <p14:creationId xmlns:p14="http://schemas.microsoft.com/office/powerpoint/2010/main" val="13036826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out)">
                                      <p:cBhvr>
                                        <p:cTn id="7" dur="2000"/>
                                        <p:tgtEl>
                                          <p:spTgt spid="25"/>
                                        </p:tgtEl>
                                      </p:cBhvr>
                                    </p:animEffect>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out)">
                                      <p:cBhvr>
                                        <p:cTn id="13" dur="2000"/>
                                        <p:tgtEl>
                                          <p:spTgt spid="20"/>
                                        </p:tgtEl>
                                      </p:cBhvr>
                                    </p:animEffect>
                                  </p:childTnLst>
                                  <p:subTnLst>
                                    <p:set>
                                      <p:cBhvr override="childStyle">
                                        <p:cTn dur="1" fill="hold" display="0" masterRel="sameClick" afterEffect="1">
                                          <p:stCondLst>
                                            <p:cond evt="end" delay="0">
                                              <p:tn val="11"/>
                                            </p:cond>
                                          </p:stCondLst>
                                        </p:cTn>
                                        <p:tgtEl>
                                          <p:spTgt spid="20"/>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out)">
                                      <p:cBhvr>
                                        <p:cTn id="19" dur="2000"/>
                                        <p:tgtEl>
                                          <p:spTgt spid="23"/>
                                        </p:tgtEl>
                                      </p:cBhvr>
                                    </p:animEffect>
                                  </p:childTnLst>
                                  <p:subTnLst>
                                    <p:set>
                                      <p:cBhvr override="childStyle">
                                        <p:cTn dur="1" fill="hold" display="0" masterRel="sameClick" afterEffect="1">
                                          <p:stCondLst>
                                            <p:cond evt="end" delay="0">
                                              <p:tn val="17"/>
                                            </p:cond>
                                          </p:stCondLst>
                                        </p:cTn>
                                        <p:tgtEl>
                                          <p:spTgt spid="23"/>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out)">
                                      <p:cBhvr>
                                        <p:cTn id="25" dur="2000"/>
                                        <p:tgtEl>
                                          <p:spTgt spid="22"/>
                                        </p:tgtEl>
                                      </p:cBhvr>
                                    </p:animEffect>
                                  </p:childTnLst>
                                  <p:subTnLst>
                                    <p:set>
                                      <p:cBhvr override="childStyle">
                                        <p:cTn dur="1" fill="hold" display="0" masterRel="sameClick" afterEffect="1">
                                          <p:stCondLst>
                                            <p:cond evt="end" delay="0">
                                              <p:tn val="23"/>
                                            </p:cond>
                                          </p:stCondLst>
                                        </p:cTn>
                                        <p:tgtEl>
                                          <p:spTgt spid="22"/>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6" presetClass="entr" presetSubtype="32"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circle(out)">
                                      <p:cBhvr>
                                        <p:cTn id="31" dur="2000"/>
                                        <p:tgtEl>
                                          <p:spTgt spid="27"/>
                                        </p:tgtEl>
                                      </p:cBhvr>
                                    </p:animEffect>
                                  </p:childTnLst>
                                  <p:subTnLst>
                                    <p:set>
                                      <p:cBhvr override="childStyle">
                                        <p:cTn dur="1" fill="hold" display="0" masterRel="sameClick" afterEffect="1">
                                          <p:stCondLst>
                                            <p:cond evt="end" delay="0">
                                              <p:tn val="29"/>
                                            </p:cond>
                                          </p:stCondLst>
                                        </p:cTn>
                                        <p:tgtEl>
                                          <p:spTgt spid="27"/>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out)">
                                      <p:cBhvr>
                                        <p:cTn id="37" dur="2000"/>
                                        <p:tgtEl>
                                          <p:spTgt spid="24"/>
                                        </p:tgtEl>
                                      </p:cBhvr>
                                    </p:animEffect>
                                  </p:childTnLst>
                                  <p:subTnLst>
                                    <p:set>
                                      <p:cBhvr override="childStyle">
                                        <p:cTn dur="1" fill="hold" display="0" masterRel="sameClick" afterEffect="1">
                                          <p:stCondLst>
                                            <p:cond evt="end" delay="0">
                                              <p:tn val="35"/>
                                            </p:cond>
                                          </p:stCondLst>
                                        </p:cTn>
                                        <p:tgtEl>
                                          <p:spTgt spid="24"/>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circle(out)">
                                      <p:cBhvr>
                                        <p:cTn id="43" dur="2000"/>
                                        <p:tgtEl>
                                          <p:spTgt spid="26"/>
                                        </p:tgtEl>
                                      </p:cBhvr>
                                    </p:animEffect>
                                  </p:childTnLst>
                                  <p:subTnLst>
                                    <p:set>
                                      <p:cBhvr override="childStyle">
                                        <p:cTn dur="1" fill="hold" display="0" masterRel="sameClick" afterEffect="1">
                                          <p:stCondLst>
                                            <p:cond evt="end" delay="0">
                                              <p:tn val="41"/>
                                            </p:cond>
                                          </p:stCondLst>
                                        </p:cTn>
                                        <p:tgtEl>
                                          <p:spTgt spid="26"/>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6" presetClass="entr" presetSubtype="32"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ircle(out)">
                                      <p:cBhvr>
                                        <p:cTn id="49" dur="2000"/>
                                        <p:tgtEl>
                                          <p:spTgt spid="21"/>
                                        </p:tgtEl>
                                      </p:cBhvr>
                                    </p:animEffect>
                                  </p:childTnLst>
                                  <p:subTnLst>
                                    <p:set>
                                      <p:cBhvr override="childStyle">
                                        <p:cTn dur="1" fill="hold" display="0" masterRel="sameClick" afterEffect="1">
                                          <p:stCondLst>
                                            <p:cond evt="end" delay="0">
                                              <p:tn val="47"/>
                                            </p:cond>
                                          </p:stCondLst>
                                        </p:cTn>
                                        <p:tgtEl>
                                          <p:spTgt spid="21"/>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9"/>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92641" y="613260"/>
            <a:ext cx="5734594" cy="3827418"/>
            <a:chOff x="3029579" y="171826"/>
            <a:chExt cx="5734594" cy="3827418"/>
          </a:xfrm>
        </p:grpSpPr>
        <p:grpSp>
          <p:nvGrpSpPr>
            <p:cNvPr id="3" name="Group 2"/>
            <p:cNvGrpSpPr/>
            <p:nvPr/>
          </p:nvGrpSpPr>
          <p:grpSpPr>
            <a:xfrm>
              <a:off x="3029579" y="171826"/>
              <a:ext cx="5734594" cy="3827418"/>
              <a:chOff x="3043646" y="692331"/>
              <a:chExt cx="5734594" cy="3827418"/>
            </a:xfrm>
          </p:grpSpPr>
          <p:sp>
            <p:nvSpPr>
              <p:cNvPr id="6" name="Isosceles Triangle 5"/>
              <p:cNvSpPr/>
              <p:nvPr/>
            </p:nvSpPr>
            <p:spPr>
              <a:xfrm>
                <a:off x="3043646" y="692331"/>
                <a:ext cx="5734594" cy="1724298"/>
              </a:xfrm>
              <a:prstGeom prst="triangle">
                <a:avLst/>
              </a:prstGeom>
              <a:gradFill>
                <a:gsLst>
                  <a:gs pos="23000">
                    <a:srgbClr val="00B050"/>
                  </a:gs>
                  <a:gs pos="78762">
                    <a:srgbClr val="BAAAA2"/>
                  </a:gs>
                  <a:gs pos="96000">
                    <a:schemeClr val="accent2">
                      <a:lumMod val="75000"/>
                    </a:schemeClr>
                  </a:gs>
                  <a:gs pos="62000">
                    <a:schemeClr val="accent1">
                      <a:lumMod val="45000"/>
                      <a:lumOff val="55000"/>
                    </a:schemeClr>
                  </a:gs>
                  <a:gs pos="100000">
                    <a:schemeClr val="accent1">
                      <a:lumMod val="30000"/>
                      <a:lumOff val="70000"/>
                    </a:schemeClr>
                  </a:gs>
                </a:gsLst>
                <a:lin ang="5400000" scaled="1"/>
              </a:gra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997234" y="2416629"/>
                <a:ext cx="3827418" cy="2103120"/>
                <a:chOff x="4049485" y="2377440"/>
                <a:chExt cx="3827418" cy="2103120"/>
              </a:xfrm>
            </p:grpSpPr>
            <p:sp>
              <p:nvSpPr>
                <p:cNvPr id="8" name="Rectangle 7"/>
                <p:cNvSpPr/>
                <p:nvPr/>
              </p:nvSpPr>
              <p:spPr>
                <a:xfrm>
                  <a:off x="4049485" y="2377440"/>
                  <a:ext cx="3827418" cy="210312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67772" y="2956226"/>
                  <a:ext cx="590843" cy="1209822"/>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5910943" y="3429000"/>
                  <a:ext cx="146957" cy="355209"/>
                </a:xfrm>
                <a:prstGeom prst="smileyFac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p:cNvSpPr/>
            <p:nvPr/>
          </p:nvSpPr>
          <p:spPr>
            <a:xfrm>
              <a:off x="4304714" y="2474911"/>
              <a:ext cx="478301" cy="65037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62290" y="2474911"/>
              <a:ext cx="478301" cy="65037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910259" y="4693412"/>
            <a:ext cx="8690199" cy="1323439"/>
          </a:xfrm>
          <a:prstGeom prst="rect">
            <a:avLst/>
          </a:prstGeom>
          <a:noFill/>
        </p:spPr>
        <p:txBody>
          <a:bodyPr wrap="none" rtlCol="0">
            <a:spAutoFit/>
          </a:bodyPr>
          <a:lstStyle/>
          <a:p>
            <a:r>
              <a:rPr lang="bn-IN" sz="4000" dirty="0">
                <a:latin typeface="Kalpurush" panose="02000600000000000000" pitchFamily="2" charset="0"/>
                <a:cs typeface="Kalpurush" panose="02000600000000000000" pitchFamily="2" charset="0"/>
              </a:rPr>
              <a:t>তোমাদের বাড়িতে যত জন সদস্য আছে তাদের </a:t>
            </a:r>
          </a:p>
          <a:p>
            <a:r>
              <a:rPr lang="bn-IN" sz="4000" dirty="0">
                <a:latin typeface="Kalpurush" panose="02000600000000000000" pitchFamily="2" charset="0"/>
                <a:cs typeface="Kalpurush" panose="02000600000000000000" pitchFamily="2" charset="0"/>
              </a:rPr>
              <a:t>প্রয়োজনীয় তথ্য লিখে আনবে।</a:t>
            </a:r>
            <a:endParaRPr lang="en-US" sz="4000" dirty="0">
              <a:latin typeface="Kalpurush" panose="02000600000000000000" pitchFamily="2" charset="0"/>
              <a:cs typeface="Kalpurush" panose="02000600000000000000" pitchFamily="2" charset="0"/>
            </a:endParaRPr>
          </a:p>
        </p:txBody>
      </p:sp>
      <p:sp>
        <p:nvSpPr>
          <p:cNvPr id="12" name="TextBox 11"/>
          <p:cNvSpPr txBox="1"/>
          <p:nvPr/>
        </p:nvSpPr>
        <p:spPr>
          <a:xfrm>
            <a:off x="4795042" y="1500309"/>
            <a:ext cx="2225289" cy="707886"/>
          </a:xfrm>
          <a:prstGeom prst="rect">
            <a:avLst/>
          </a:prstGeom>
          <a:noFill/>
        </p:spPr>
        <p:txBody>
          <a:bodyPr wrap="none" rtlCol="0">
            <a:spAutoFit/>
          </a:bodyPr>
          <a:lstStyle/>
          <a:p>
            <a:r>
              <a:rPr lang="bn-IN" sz="4000" dirty="0">
                <a:latin typeface="Kalpurush" panose="02000600000000000000" pitchFamily="2" charset="0"/>
                <a:cs typeface="Kalpurush" panose="02000600000000000000" pitchFamily="2" charset="0"/>
              </a:rPr>
              <a:t>বাড়ির কাজ</a:t>
            </a:r>
            <a:endParaRPr lang="en-US" sz="4000" dirty="0">
              <a:latin typeface="Kalpurush" panose="02000600000000000000" pitchFamily="2" charset="0"/>
              <a:cs typeface="Kalpurush" panose="02000600000000000000" pitchFamily="2" charset="0"/>
            </a:endParaRPr>
          </a:p>
        </p:txBody>
      </p:sp>
    </p:spTree>
    <p:custDataLst>
      <p:tags r:id="rId1"/>
    </p:custDataLst>
    <p:extLst>
      <p:ext uri="{BB962C8B-B14F-4D97-AF65-F5344CB8AC3E}">
        <p14:creationId xmlns:p14="http://schemas.microsoft.com/office/powerpoint/2010/main" val="2950581719"/>
      </p:ext>
    </p:extLst>
  </p:cSld>
  <p:clrMapOvr>
    <a:masterClrMapping/>
  </p:clrMapOvr>
  <mc:AlternateContent xmlns:mc="http://schemas.openxmlformats.org/markup-compatibility/2006" xmlns:p14="http://schemas.microsoft.com/office/powerpoint/2010/main">
    <mc:Choice Requires="p14">
      <p:transition spd="slow" p14:dur="2000" advTm="9222"/>
    </mc:Choice>
    <mc:Fallback xmlns="">
      <p:transition spd="slow" advTm="92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6193" y="2254469"/>
            <a:ext cx="9832922" cy="1900929"/>
          </a:xfrm>
          <a:prstGeom prst="rect">
            <a:avLst/>
          </a:prstGeom>
          <a:noFill/>
        </p:spPr>
        <p:txBody>
          <a:bodyPr wrap="none" rtlCol="0">
            <a:prstTxWarp prst="textPlain">
              <a:avLst/>
            </a:prstTxWarp>
            <a:spAutoFit/>
          </a:bodyPr>
          <a:lstStyle/>
          <a:p>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সুপ্রিয় শিক্ষার্থী বন্ধুরা আজ এ পযর্ন্তই আগামীতে অন্য কোন ক্লাস</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নিয়ে তোমাদের </a:t>
            </a:r>
          </a:p>
          <a:p>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মাঝে হাজির হবো সে পযর্ন্ত ভাল থাকবে সুস্থ থাকবে । </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আল্লাহ্‌ হাফেজ</a:t>
            </a:r>
            <a:r>
              <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custDataLst>
      <p:tags r:id="rId1"/>
    </p:custDataLst>
    <p:extLst>
      <p:ext uri="{BB962C8B-B14F-4D97-AF65-F5344CB8AC3E}">
        <p14:creationId xmlns:p14="http://schemas.microsoft.com/office/powerpoint/2010/main" val="2981726740"/>
      </p:ext>
    </p:extLst>
  </p:cSld>
  <p:clrMapOvr>
    <a:masterClrMapping/>
  </p:clrMapOvr>
  <mc:AlternateContent xmlns:mc="http://schemas.openxmlformats.org/markup-compatibility/2006" xmlns:p14="http://schemas.microsoft.com/office/powerpoint/2010/main">
    <mc:Choice Requires="p14">
      <p:transition spd="slow" p14:dur="2000" advTm="12308"/>
    </mc:Choice>
    <mc:Fallback xmlns="">
      <p:transition spd="slow" advTm="123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DCE31D-5210-4F03-8C46-2B7DC4CA5AA8}"/>
              </a:ext>
            </a:extLst>
          </p:cNvPr>
          <p:cNvSpPr txBox="1"/>
          <p:nvPr/>
        </p:nvSpPr>
        <p:spPr>
          <a:xfrm>
            <a:off x="3563008" y="353943"/>
            <a:ext cx="4146330" cy="584775"/>
          </a:xfrm>
          <a:prstGeom prst="rect">
            <a:avLst/>
          </a:prstGeom>
          <a:noFill/>
          <a:ln w="9525">
            <a:solidFill>
              <a:schemeClr val="tx1"/>
            </a:solidFill>
          </a:ln>
        </p:spPr>
        <p:txBody>
          <a:bodyPr wrap="square" rtlCol="0">
            <a:spAutoFit/>
          </a:bodyPr>
          <a:lstStyle/>
          <a:p>
            <a:r>
              <a:rPr lang="en-US" sz="3200" dirty="0" err="1">
                <a:latin typeface="Shonar Bangla" panose="02020603050405020304" pitchFamily="18" charset="0"/>
                <a:cs typeface="Shonar Bangla" panose="02020603050405020304" pitchFamily="18" charset="0"/>
              </a:rPr>
              <a:t>চল</a:t>
            </a:r>
            <a:r>
              <a:rPr lang="en-US" sz="3200" dirty="0">
                <a:latin typeface="Shonar Bangla" panose="02020603050405020304" pitchFamily="18" charset="0"/>
                <a:cs typeface="Shonar Bangla" panose="02020603050405020304" pitchFamily="18" charset="0"/>
              </a:rPr>
              <a:t> </a:t>
            </a:r>
            <a:r>
              <a:rPr lang="en-US" sz="3200" dirty="0" err="1">
                <a:latin typeface="Shonar Bangla" panose="02020603050405020304" pitchFamily="18" charset="0"/>
                <a:cs typeface="Shonar Bangla" panose="02020603050405020304" pitchFamily="18" charset="0"/>
              </a:rPr>
              <a:t>একটি</a:t>
            </a:r>
            <a:r>
              <a:rPr lang="en-US" sz="3200" dirty="0">
                <a:latin typeface="Shonar Bangla" panose="02020603050405020304" pitchFamily="18" charset="0"/>
                <a:cs typeface="Shonar Bangla" panose="02020603050405020304" pitchFamily="18" charset="0"/>
              </a:rPr>
              <a:t> </a:t>
            </a:r>
            <a:r>
              <a:rPr lang="en-US" sz="3200" dirty="0" err="1">
                <a:latin typeface="Shonar Bangla" panose="02020603050405020304" pitchFamily="18" charset="0"/>
                <a:cs typeface="Shonar Bangla" panose="02020603050405020304" pitchFamily="18" charset="0"/>
              </a:rPr>
              <a:t>ভিডিও</a:t>
            </a:r>
            <a:r>
              <a:rPr lang="en-US" sz="3200" dirty="0">
                <a:latin typeface="Shonar Bangla" panose="02020603050405020304" pitchFamily="18" charset="0"/>
                <a:cs typeface="Shonar Bangla" panose="02020603050405020304" pitchFamily="18" charset="0"/>
              </a:rPr>
              <a:t> </a:t>
            </a:r>
            <a:r>
              <a:rPr lang="en-US" sz="3200" dirty="0" err="1">
                <a:latin typeface="Shonar Bangla" panose="02020603050405020304" pitchFamily="18" charset="0"/>
                <a:cs typeface="Shonar Bangla" panose="02020603050405020304" pitchFamily="18" charset="0"/>
              </a:rPr>
              <a:t>দেখি</a:t>
            </a:r>
            <a:endParaRPr lang="en-US" sz="3200" dirty="0">
              <a:latin typeface="Shonar Bangla" panose="02020603050405020304" pitchFamily="18" charset="0"/>
              <a:cs typeface="Shonar Bangla" panose="02020603050405020304" pitchFamily="18" charset="0"/>
            </a:endParaRPr>
          </a:p>
        </p:txBody>
      </p:sp>
      <p:pic>
        <p:nvPicPr>
          <p:cNvPr id="2" name="Data2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91405" y="1294743"/>
            <a:ext cx="8124497" cy="4570030"/>
          </a:xfrm>
          <a:prstGeom prst="rect">
            <a:avLst/>
          </a:prstGeom>
        </p:spPr>
      </p:pic>
    </p:spTree>
    <p:extLst>
      <p:ext uri="{BB962C8B-B14F-4D97-AF65-F5344CB8AC3E}">
        <p14:creationId xmlns:p14="http://schemas.microsoft.com/office/powerpoint/2010/main" val="3538597237"/>
      </p:ext>
    </p:extLst>
  </p:cSld>
  <p:clrMapOvr>
    <a:masterClrMapping/>
  </p:clrMapOvr>
  <mc:AlternateContent xmlns:mc="http://schemas.openxmlformats.org/markup-compatibility/2006" xmlns:p14="http://schemas.microsoft.com/office/powerpoint/2010/main">
    <mc:Choice Requires="p14">
      <p:transition spd="slow" p14:dur="2000" advTm="12999"/>
    </mc:Choice>
    <mc:Fallback xmlns="">
      <p:transition spd="slow" advTm="12999"/>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5216" y="2605463"/>
            <a:ext cx="6887008" cy="1378132"/>
          </a:xfrm>
          <a:prstGeom prst="rect">
            <a:avLst/>
          </a:prstGeom>
          <a:blipFill>
            <a:blip r:embed="rId3">
              <a:extLst>
                <a:ext uri="{BEBA8EAE-BF5A-486C-A8C5-ECC9F3942E4B}">
                  <a14:imgProps xmlns:a14="http://schemas.microsoft.com/office/drawing/2010/main">
                    <a14:imgLayer r:embed="rId4">
                      <a14:imgEffect>
                        <a14:artisticPencilSketch/>
                      </a14:imgEffect>
                    </a14:imgLayer>
                  </a14:imgProps>
                </a:ext>
              </a:extLst>
            </a:blip>
            <a:tile tx="0" ty="0" sx="100000" sy="100000" flip="none" algn="tl"/>
          </a:blipFill>
          <a:ln w="6350">
            <a:noFill/>
          </a:ln>
        </p:spPr>
        <p:txBody>
          <a:bodyPr wrap="square" rtlCol="0">
            <a:prstTxWarp prst="textPlain">
              <a:avLst/>
            </a:prstTxWarp>
            <a:spAutoFit/>
          </a:bodyPr>
          <a:lstStyle/>
          <a:p>
            <a:r>
              <a:rPr lang="en-US" u="sng" dirty="0" err="1">
                <a:latin typeface="Kalpurush" panose="02000600000000000000" pitchFamily="2" charset="0"/>
                <a:cs typeface="Kalpurush" panose="02000600000000000000" pitchFamily="2" charset="0"/>
              </a:rPr>
              <a:t>ডেটাবেজ</a:t>
            </a:r>
            <a:r>
              <a:rPr lang="en-US" u="sng" dirty="0">
                <a:latin typeface="Kalpurush" panose="02000600000000000000" pitchFamily="2" charset="0"/>
                <a:cs typeface="Kalpurush" panose="02000600000000000000" pitchFamily="2" charset="0"/>
              </a:rPr>
              <a:t> </a:t>
            </a:r>
            <a:r>
              <a:rPr lang="en-US" u="sng" dirty="0" err="1">
                <a:latin typeface="Kalpurush" panose="02000600000000000000" pitchFamily="2" charset="0"/>
                <a:cs typeface="Kalpurush" panose="02000600000000000000" pitchFamily="2" charset="0"/>
              </a:rPr>
              <a:t>টেবিল</a:t>
            </a:r>
            <a:r>
              <a:rPr lang="en-US" u="sng" dirty="0">
                <a:latin typeface="Kalpurush" panose="02000600000000000000" pitchFamily="2" charset="0"/>
                <a:cs typeface="Kalpurush" panose="02000600000000000000" pitchFamily="2" charset="0"/>
              </a:rPr>
              <a:t> </a:t>
            </a:r>
            <a:r>
              <a:rPr lang="en-US" u="sng" dirty="0" err="1">
                <a:latin typeface="Kalpurush" panose="02000600000000000000" pitchFamily="2" charset="0"/>
                <a:cs typeface="Kalpurush" panose="02000600000000000000" pitchFamily="2" charset="0"/>
              </a:rPr>
              <a:t>তৈরি</a:t>
            </a:r>
            <a:r>
              <a:rPr lang="en-US" u="sng" dirty="0">
                <a:latin typeface="Kalpurush" panose="02000600000000000000" pitchFamily="2" charset="0"/>
                <a:cs typeface="Kalpurush" panose="02000600000000000000" pitchFamily="2" charset="0"/>
              </a:rPr>
              <a:t> ও </a:t>
            </a:r>
            <a:r>
              <a:rPr lang="bn-IN" u="sng" dirty="0">
                <a:latin typeface="Kalpurush" panose="02000600000000000000" pitchFamily="2" charset="0"/>
                <a:cs typeface="Kalpurush" panose="02000600000000000000" pitchFamily="2" charset="0"/>
              </a:rPr>
              <a:t>ডেটা</a:t>
            </a:r>
            <a:r>
              <a:rPr lang="en-US" u="sng" dirty="0">
                <a:latin typeface="Kalpurush" panose="02000600000000000000" pitchFamily="2" charset="0"/>
                <a:cs typeface="Kalpurush" panose="02000600000000000000" pitchFamily="2" charset="0"/>
              </a:rPr>
              <a:t> </a:t>
            </a:r>
            <a:r>
              <a:rPr lang="bn-IN" u="sng" dirty="0">
                <a:latin typeface="Kalpurush" panose="02000600000000000000" pitchFamily="2" charset="0"/>
                <a:cs typeface="Kalpurush" panose="02000600000000000000" pitchFamily="2" charset="0"/>
              </a:rPr>
              <a:t>এন্ট্রি     </a:t>
            </a:r>
            <a:endParaRPr lang="en-US" u="sng" dirty="0">
              <a:latin typeface="Kalpurush" panose="02000600000000000000" pitchFamily="2" charset="0"/>
              <a:cs typeface="Kalpurush" panose="02000600000000000000" pitchFamily="2" charset="0"/>
            </a:endParaRPr>
          </a:p>
        </p:txBody>
      </p:sp>
    </p:spTree>
    <p:custDataLst>
      <p:tags r:id="rId1"/>
    </p:custDataLst>
    <p:extLst>
      <p:ext uri="{BB962C8B-B14F-4D97-AF65-F5344CB8AC3E}">
        <p14:creationId xmlns:p14="http://schemas.microsoft.com/office/powerpoint/2010/main" val="1217284317"/>
      </p:ext>
    </p:extLst>
  </p:cSld>
  <p:clrMapOvr>
    <a:masterClrMapping/>
  </p:clrMapOvr>
  <mc:AlternateContent xmlns:mc="http://schemas.openxmlformats.org/markup-compatibility/2006" xmlns:p14="http://schemas.microsoft.com/office/powerpoint/2010/main">
    <mc:Choice Requires="p14">
      <p:transition spd="slow" p14:dur="2000" advTm="11701"/>
    </mc:Choice>
    <mc:Fallback xmlns="">
      <p:transition spd="slow" advTm="117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775" y="1026943"/>
            <a:ext cx="11251519" cy="4471096"/>
          </a:xfrm>
          <a:prstGeom prst="rect">
            <a:avLst/>
          </a:prstGeom>
          <a:noFill/>
        </p:spPr>
        <p:txBody>
          <a:bodyPr wrap="square" rtlCol="0">
            <a:prstTxWarp prst="textPlain">
              <a:avLst/>
            </a:prstTxWarp>
            <a:spAutoFit/>
          </a:bodyPr>
          <a:lstStyle/>
          <a:p>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এই</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পাঠ</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শেষে</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শিক্ষার্থীরা</a:t>
            </a:r>
            <a:r>
              <a:rPr lang="en-US" sz="3200" dirty="0">
                <a:latin typeface="Kalpurush" panose="02000600000000000000" pitchFamily="2" charset="0"/>
                <a:cs typeface="Kalpurush" panose="02000600000000000000" pitchFamily="2" charset="0"/>
              </a:rPr>
              <a:t>-</a:t>
            </a:r>
          </a:p>
          <a:p>
            <a:r>
              <a:rPr lang="bn-IN" sz="3200" dirty="0">
                <a:latin typeface="Kalpurush" panose="02000600000000000000" pitchFamily="2" charset="0"/>
                <a:cs typeface="Kalpurush" panose="02000600000000000000" pitchFamily="2" charset="0"/>
              </a:rPr>
              <a:t>১</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ডেটাবেজ</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প্রোগ্রাম</a:t>
            </a:r>
            <a:r>
              <a:rPr lang="en-US" sz="3200" dirty="0">
                <a:latin typeface="Kalpurush" panose="02000600000000000000" pitchFamily="2" charset="0"/>
                <a:cs typeface="Kalpurush" panose="02000600000000000000" pitchFamily="2" charset="0"/>
              </a:rPr>
              <a:t> এ </a:t>
            </a:r>
            <a:r>
              <a:rPr lang="en-US" sz="3200" dirty="0" err="1">
                <a:latin typeface="Kalpurush" panose="02000600000000000000" pitchFamily="2" charset="0"/>
                <a:cs typeface="Kalpurush" panose="02000600000000000000" pitchFamily="2" charset="0"/>
              </a:rPr>
              <a:t>টেবিল</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তৈরি</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করতে</a:t>
            </a:r>
            <a:r>
              <a:rPr lang="bn-IN" sz="3200" dirty="0">
                <a:latin typeface="Kalpurush" panose="02000600000000000000" pitchFamily="2" charset="0"/>
                <a:cs typeface="Kalpurush" panose="02000600000000000000" pitchFamily="2" charset="0"/>
              </a:rPr>
              <a:t> পারব</a:t>
            </a:r>
            <a:r>
              <a:rPr lang="en-US" sz="3200" dirty="0">
                <a:latin typeface="Kalpurush" panose="02000600000000000000" pitchFamily="2" charset="0"/>
                <a:cs typeface="Kalpurush" panose="02000600000000000000" pitchFamily="2" charset="0"/>
              </a:rPr>
              <a:t>।</a:t>
            </a:r>
          </a:p>
          <a:p>
            <a:r>
              <a:rPr lang="bn-IN" sz="3200" dirty="0">
                <a:latin typeface="Kalpurush" panose="02000600000000000000" pitchFamily="2" charset="0"/>
                <a:cs typeface="Kalpurush" panose="02000600000000000000" pitchFamily="2" charset="0"/>
              </a:rPr>
              <a:t>২</a:t>
            </a:r>
            <a:r>
              <a:rPr lang="en-US" sz="3200" dirty="0">
                <a:latin typeface="Kalpurush" panose="02000600000000000000" pitchFamily="2" charset="0"/>
                <a:cs typeface="Kalpurush" panose="02000600000000000000" pitchFamily="2" charset="0"/>
              </a:rPr>
              <a:t>। </a:t>
            </a:r>
            <a:r>
              <a:rPr lang="bn-IN" sz="3200" dirty="0">
                <a:latin typeface="Kalpurush" panose="02000600000000000000" pitchFamily="2" charset="0"/>
                <a:cs typeface="Kalpurush" panose="02000600000000000000" pitchFamily="2" charset="0"/>
              </a:rPr>
              <a:t>অক্ষরের আকার আকৃতি পরির্বতন ও বানান সংশোধন </a:t>
            </a:r>
            <a:r>
              <a:rPr lang="en-US" sz="3200" dirty="0" err="1">
                <a:latin typeface="Kalpurush" panose="02000600000000000000" pitchFamily="2" charset="0"/>
                <a:cs typeface="Kalpurush" panose="02000600000000000000" pitchFamily="2" charset="0"/>
              </a:rPr>
              <a:t>করতে</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পারব</a:t>
            </a:r>
            <a:r>
              <a:rPr lang="en-US" sz="3200" dirty="0">
                <a:latin typeface="Kalpurush" panose="02000600000000000000" pitchFamily="2" charset="0"/>
                <a:cs typeface="Kalpurush" panose="02000600000000000000" pitchFamily="2" charset="0"/>
              </a:rPr>
              <a:t>।</a:t>
            </a:r>
            <a:endParaRPr lang="bn-IN" sz="3200" dirty="0">
              <a:latin typeface="Kalpurush" panose="02000600000000000000" pitchFamily="2" charset="0"/>
              <a:cs typeface="Kalpurush" panose="02000600000000000000" pitchFamily="2" charset="0"/>
            </a:endParaRPr>
          </a:p>
          <a:p>
            <a:r>
              <a:rPr lang="bn-IN" sz="3200" dirty="0">
                <a:latin typeface="Kalpurush" panose="02000600000000000000" pitchFamily="2" charset="0"/>
                <a:cs typeface="Kalpurush" panose="02000600000000000000" pitchFamily="2" charset="0"/>
              </a:rPr>
              <a:t>৩</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ডেটাবেজ</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প্রোগ্রাম</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কিভাবে</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খুলতে</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হয়</a:t>
            </a:r>
            <a:r>
              <a:rPr lang="bn-IN" sz="3200" dirty="0">
                <a:latin typeface="Kalpurush" panose="02000600000000000000" pitchFamily="2" charset="0"/>
                <a:cs typeface="Kalpurush" panose="02000600000000000000" pitchFamily="2" charset="0"/>
              </a:rPr>
              <a:t>, নতুন কলাম যোগ ও বাতিল করা এবং রেকর্ড বা সারি বাতিল</a:t>
            </a:r>
            <a:r>
              <a:rPr lang="en-US" sz="3200" dirty="0">
                <a:latin typeface="Kalpurush" panose="02000600000000000000" pitchFamily="2" charset="0"/>
                <a:cs typeface="Kalpurush" panose="02000600000000000000" pitchFamily="2" charset="0"/>
              </a:rPr>
              <a:t> </a:t>
            </a:r>
            <a:r>
              <a:rPr lang="bn-IN" sz="3200">
                <a:latin typeface="Kalpurush" panose="02000600000000000000" pitchFamily="2" charset="0"/>
                <a:cs typeface="Kalpurush" panose="02000600000000000000" pitchFamily="2" charset="0"/>
              </a:rPr>
              <a:t>করা </a:t>
            </a:r>
            <a:r>
              <a:rPr lang="bn-IN" sz="3200" dirty="0">
                <a:latin typeface="Kalpurush" panose="02000600000000000000" pitchFamily="2" charset="0"/>
                <a:cs typeface="Kalpurush" panose="02000600000000000000" pitchFamily="2" charset="0"/>
              </a:rPr>
              <a:t>বর্ণনা</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করতে</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পারব</a:t>
            </a:r>
            <a:r>
              <a:rPr lang="en-US" sz="3200" dirty="0">
                <a:latin typeface="Kalpurush" panose="02000600000000000000" pitchFamily="2" charset="0"/>
                <a:cs typeface="Kalpurush" panose="02000600000000000000" pitchFamily="2" charset="0"/>
              </a:rPr>
              <a:t>।</a:t>
            </a:r>
            <a:r>
              <a:rPr lang="bn-IN" sz="3200" dirty="0">
                <a:latin typeface="Kalpurush" panose="02000600000000000000" pitchFamily="2" charset="0"/>
                <a:cs typeface="Kalpurush" panose="02000600000000000000" pitchFamily="2" charset="0"/>
              </a:rPr>
              <a:t>  </a:t>
            </a:r>
            <a:endParaRPr lang="en-US" sz="3200" dirty="0">
              <a:latin typeface="Kalpurush" panose="02000600000000000000" pitchFamily="2" charset="0"/>
              <a:cs typeface="Kalpurush" panose="02000600000000000000" pitchFamily="2" charset="0"/>
            </a:endParaRPr>
          </a:p>
          <a:p>
            <a:r>
              <a:rPr lang="en-US" sz="3200" dirty="0">
                <a:latin typeface="Kalpurush" panose="02000600000000000000" pitchFamily="2" charset="0"/>
                <a:cs typeface="Kalpurush" panose="02000600000000000000" pitchFamily="2" charset="0"/>
              </a:rPr>
              <a:t>  </a:t>
            </a:r>
            <a:r>
              <a:rPr lang="bn-IN" sz="3200" dirty="0">
                <a:latin typeface="Kalpurush" panose="02000600000000000000" pitchFamily="2" charset="0"/>
                <a:cs typeface="Kalpurush" panose="02000600000000000000" pitchFamily="2" charset="0"/>
              </a:rPr>
              <a:t> </a:t>
            </a:r>
            <a:endParaRPr lang="en-US" sz="32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567760082"/>
      </p:ext>
    </p:extLst>
  </p:cSld>
  <p:clrMapOvr>
    <a:masterClrMapping/>
  </p:clrMapOvr>
  <mc:AlternateContent xmlns:mc="http://schemas.openxmlformats.org/markup-compatibility/2006" xmlns:p14="http://schemas.microsoft.com/office/powerpoint/2010/main">
    <mc:Choice Requires="p14">
      <p:transition spd="slow" p14:dur="2000" advTm="29970"/>
    </mc:Choice>
    <mc:Fallback xmlns="">
      <p:transition spd="slow" advTm="299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6993" y="189187"/>
            <a:ext cx="11482552" cy="6195848"/>
          </a:xfrm>
          <a:prstGeom prst="rect">
            <a:avLst/>
          </a:prstGeom>
        </p:spPr>
      </p:pic>
      <p:sp>
        <p:nvSpPr>
          <p:cNvPr id="3" name="TextBox 2"/>
          <p:cNvSpPr txBox="1"/>
          <p:nvPr/>
        </p:nvSpPr>
        <p:spPr>
          <a:xfrm>
            <a:off x="4568958" y="4422227"/>
            <a:ext cx="6333309" cy="949197"/>
          </a:xfrm>
          <a:prstGeom prst="rect">
            <a:avLst/>
          </a:prstGeom>
          <a:blipFill>
            <a:blip r:embed="rId5">
              <a:extLst>
                <a:ext uri="{BEBA8EAE-BF5A-486C-A8C5-ECC9F3942E4B}">
                  <a14:imgProps xmlns:a14="http://schemas.microsoft.com/office/drawing/2010/main">
                    <a14:imgLayer r:embed="rId6">
                      <a14:imgEffect>
                        <a14:artisticPencilSketch/>
                      </a14:imgEffect>
                    </a14:imgLayer>
                  </a14:imgProps>
                </a:ext>
              </a:extLst>
            </a:blip>
            <a:tile tx="0" ty="0" sx="100000" sy="100000" flip="none" algn="tl"/>
          </a:blipFill>
          <a:ln w="6350">
            <a:solidFill>
              <a:schemeClr val="tx1"/>
            </a:solidFill>
          </a:ln>
        </p:spPr>
        <p:txBody>
          <a:bodyPr wrap="square" rtlCol="0">
            <a:prstTxWarp prst="textPlain">
              <a:avLst/>
            </a:prstTxWarp>
            <a:spAutoFit/>
          </a:bodyPr>
          <a:lstStyle/>
          <a:p>
            <a:r>
              <a:rPr lang="bn-IN" dirty="0">
                <a:latin typeface="Kalpurush" panose="02000600000000000000" pitchFamily="2" charset="0"/>
                <a:cs typeface="Kalpurush" panose="02000600000000000000" pitchFamily="2" charset="0"/>
              </a:rPr>
              <a:t> উইন্ডো থেকে টেবিল তৈরির কাজ শুরু করতে হবে।       </a:t>
            </a:r>
            <a:endParaRPr lang="en-US" dirty="0">
              <a:latin typeface="Kalpurush" panose="02000600000000000000" pitchFamily="2" charset="0"/>
              <a:cs typeface="Kalpurush" panose="02000600000000000000" pitchFamily="2" charset="0"/>
            </a:endParaRPr>
          </a:p>
        </p:txBody>
      </p:sp>
      <p:sp>
        <p:nvSpPr>
          <p:cNvPr id="4" name="Frame 3"/>
          <p:cNvSpPr/>
          <p:nvPr/>
        </p:nvSpPr>
        <p:spPr>
          <a:xfrm>
            <a:off x="78830" y="867104"/>
            <a:ext cx="1198179" cy="1592317"/>
          </a:xfrm>
          <a:prstGeom prst="frame">
            <a:avLst>
              <a:gd name="adj1" fmla="val 72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73571" y="3137338"/>
            <a:ext cx="3158359" cy="1284889"/>
          </a:xfrm>
          <a:prstGeom prst="frame">
            <a:avLst>
              <a:gd name="adj1" fmla="val 72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650609649"/>
      </p:ext>
    </p:extLst>
  </p:cSld>
  <p:clrMapOvr>
    <a:masterClrMapping/>
  </p:clrMapOvr>
  <mc:AlternateContent xmlns:mc="http://schemas.openxmlformats.org/markup-compatibility/2006" xmlns:p14="http://schemas.microsoft.com/office/powerpoint/2010/main">
    <mc:Choice Requires="p14">
      <p:transition spd="slow" p14:dur="2000" advTm="18102"/>
    </mc:Choice>
    <mc:Fallback xmlns="">
      <p:transition spd="slow" advTm="181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8025" y="345270"/>
            <a:ext cx="10838294" cy="6309342"/>
          </a:xfrm>
          <a:prstGeom prst="rect">
            <a:avLst/>
          </a:prstGeom>
          <a:ln w="9525">
            <a:solidFill>
              <a:schemeClr val="tx1"/>
            </a:solidFill>
          </a:ln>
        </p:spPr>
      </p:pic>
      <p:sp>
        <p:nvSpPr>
          <p:cNvPr id="3" name="Frame 2"/>
          <p:cNvSpPr/>
          <p:nvPr/>
        </p:nvSpPr>
        <p:spPr>
          <a:xfrm>
            <a:off x="4698125" y="1608084"/>
            <a:ext cx="4524704" cy="2081048"/>
          </a:xfrm>
          <a:prstGeom prst="frame">
            <a:avLst>
              <a:gd name="adj1" fmla="val 40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4882051" y="2506717"/>
            <a:ext cx="3946635" cy="425668"/>
          </a:xfrm>
          <a:prstGeom prst="frame">
            <a:avLst>
              <a:gd name="adj1" fmla="val 72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6321972" y="3042745"/>
            <a:ext cx="1319045" cy="457196"/>
          </a:xfrm>
          <a:prstGeom prst="frame">
            <a:avLst>
              <a:gd name="adj1" fmla="val 192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520257225"/>
      </p:ext>
    </p:extLst>
  </p:cSld>
  <p:clrMapOvr>
    <a:masterClrMapping/>
  </p:clrMapOvr>
  <mc:AlternateContent xmlns:mc="http://schemas.openxmlformats.org/markup-compatibility/2006" xmlns:p14="http://schemas.microsoft.com/office/powerpoint/2010/main">
    <mc:Choice Requires="p14">
      <p:transition spd="slow" p14:dur="2000" advTm="24489"/>
    </mc:Choice>
    <mc:Fallback xmlns="">
      <p:transition spd="slow" advTm="244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21970" b="23814"/>
          <a:stretch/>
        </p:blipFill>
        <p:spPr>
          <a:xfrm>
            <a:off x="699020" y="443952"/>
            <a:ext cx="11014678" cy="6046296"/>
          </a:xfrm>
          <a:prstGeom prst="rect">
            <a:avLst/>
          </a:prstGeom>
          <a:ln w="6350">
            <a:solidFill>
              <a:schemeClr val="tx1"/>
            </a:solidFill>
          </a:ln>
        </p:spPr>
      </p:pic>
      <p:sp>
        <p:nvSpPr>
          <p:cNvPr id="3" name="Frame 2"/>
          <p:cNvSpPr/>
          <p:nvPr/>
        </p:nvSpPr>
        <p:spPr>
          <a:xfrm>
            <a:off x="2853559" y="2002221"/>
            <a:ext cx="3563006" cy="4482276"/>
          </a:xfrm>
          <a:prstGeom prst="frame">
            <a:avLst>
              <a:gd name="adj1" fmla="val 300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57319301"/>
      </p:ext>
    </p:extLst>
  </p:cSld>
  <p:clrMapOvr>
    <a:masterClrMapping/>
  </p:clrMapOvr>
  <mc:AlternateContent xmlns:mc="http://schemas.openxmlformats.org/markup-compatibility/2006" xmlns:p14="http://schemas.microsoft.com/office/powerpoint/2010/main">
    <mc:Choice Requires="p14">
      <p:transition spd="slow" p14:dur="2000" advTm="7918"/>
    </mc:Choice>
    <mc:Fallback xmlns="">
      <p:transition spd="slow" advTm="79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4.4|0.9|1"/>
</p:tagLst>
</file>

<file path=ppt/tags/tag10.xml><?xml version="1.0" encoding="utf-8"?>
<p:tagLst xmlns:a="http://schemas.openxmlformats.org/drawingml/2006/main" xmlns:r="http://schemas.openxmlformats.org/officeDocument/2006/relationships" xmlns:p="http://schemas.openxmlformats.org/presentationml/2006/main">
  <p:tag name="TIMING" val="|2.1|2.7|1|1.5|2.4"/>
</p:tagLst>
</file>

<file path=ppt/tags/tag11.xml><?xml version="1.0" encoding="utf-8"?>
<p:tagLst xmlns:a="http://schemas.openxmlformats.org/drawingml/2006/main" xmlns:r="http://schemas.openxmlformats.org/officeDocument/2006/relationships" xmlns:p="http://schemas.openxmlformats.org/presentationml/2006/main">
  <p:tag name="TIMING" val="|1.9|3.3|15.2"/>
</p:tagLst>
</file>

<file path=ppt/tags/tag12.xml><?xml version="1.0" encoding="utf-8"?>
<p:tagLst xmlns:a="http://schemas.openxmlformats.org/drawingml/2006/main" xmlns:r="http://schemas.openxmlformats.org/officeDocument/2006/relationships" xmlns:p="http://schemas.openxmlformats.org/presentationml/2006/main">
  <p:tag name="TIMING" val="|1|5.9|2.2|13.5"/>
</p:tagLst>
</file>

<file path=ppt/tags/tag13.xml><?xml version="1.0" encoding="utf-8"?>
<p:tagLst xmlns:a="http://schemas.openxmlformats.org/drawingml/2006/main" xmlns:r="http://schemas.openxmlformats.org/officeDocument/2006/relationships" xmlns:p="http://schemas.openxmlformats.org/presentationml/2006/main">
  <p:tag name="TIMING" val="|1.2|3.7"/>
</p:tagLst>
</file>

<file path=ppt/tags/tag14.xml><?xml version="1.0" encoding="utf-8"?>
<p:tagLst xmlns:a="http://schemas.openxmlformats.org/drawingml/2006/main" xmlns:r="http://schemas.openxmlformats.org/officeDocument/2006/relationships" xmlns:p="http://schemas.openxmlformats.org/presentationml/2006/main">
  <p:tag name="TIMING" val="|12.9|4.6"/>
</p:tagLst>
</file>

<file path=ppt/tags/tag15.xml><?xml version="1.0" encoding="utf-8"?>
<p:tagLst xmlns:a="http://schemas.openxmlformats.org/drawingml/2006/main" xmlns:r="http://schemas.openxmlformats.org/officeDocument/2006/relationships" xmlns:p="http://schemas.openxmlformats.org/presentationml/2006/main">
  <p:tag name="TIMING" val="|2.2|5.8|4.7|5.4|2|8.3|9.3|1.1|5.4"/>
</p:tagLst>
</file>

<file path=ppt/tags/tag16.xml><?xml version="1.0" encoding="utf-8"?>
<p:tagLst xmlns:a="http://schemas.openxmlformats.org/drawingml/2006/main" xmlns:r="http://schemas.openxmlformats.org/officeDocument/2006/relationships" xmlns:p="http://schemas.openxmlformats.org/presentationml/2006/main">
  <p:tag name="TIMING" val="|1.6|1.2|1.7"/>
</p:tagLst>
</file>

<file path=ppt/tags/tag17.xml><?xml version="1.0" encoding="utf-8"?>
<p:tagLst xmlns:a="http://schemas.openxmlformats.org/drawingml/2006/main" xmlns:r="http://schemas.openxmlformats.org/officeDocument/2006/relationships" xmlns:p="http://schemas.openxmlformats.org/presentationml/2006/main">
  <p:tag name="TIMING" val="|1.4|10.3|2.4|9|12.7"/>
</p:tagLst>
</file>

<file path=ppt/tags/tag18.xml><?xml version="1.0" encoding="utf-8"?>
<p:tagLst xmlns:a="http://schemas.openxmlformats.org/drawingml/2006/main" xmlns:r="http://schemas.openxmlformats.org/officeDocument/2006/relationships" xmlns:p="http://schemas.openxmlformats.org/presentationml/2006/main">
  <p:tag name="TIMING" val="|1.2|5.1|3.6"/>
</p:tagLst>
</file>

<file path=ppt/tags/tag19.xml><?xml version="1.0" encoding="utf-8"?>
<p:tagLst xmlns:a="http://schemas.openxmlformats.org/drawingml/2006/main" xmlns:r="http://schemas.openxmlformats.org/officeDocument/2006/relationships" xmlns:p="http://schemas.openxmlformats.org/presentationml/2006/main">
  <p:tag name="TIMING" val="|1.6|2.2|2|13.6"/>
</p:tagLst>
</file>

<file path=ppt/tags/tag2.xml><?xml version="1.0" encoding="utf-8"?>
<p:tagLst xmlns:a="http://schemas.openxmlformats.org/drawingml/2006/main" xmlns:r="http://schemas.openxmlformats.org/officeDocument/2006/relationships" xmlns:p="http://schemas.openxmlformats.org/presentationml/2006/main">
  <p:tag name="TIMING" val="|6.8|1.2"/>
</p:tagLst>
</file>

<file path=ppt/tags/tag20.xml><?xml version="1.0" encoding="utf-8"?>
<p:tagLst xmlns:a="http://schemas.openxmlformats.org/drawingml/2006/main" xmlns:r="http://schemas.openxmlformats.org/officeDocument/2006/relationships" xmlns:p="http://schemas.openxmlformats.org/presentationml/2006/main">
  <p:tag name="TIMING" val="|2.1|2.4|1.7|5.5|11.4"/>
</p:tagLst>
</file>

<file path=ppt/tags/tag21.xml><?xml version="1.0" encoding="utf-8"?>
<p:tagLst xmlns:a="http://schemas.openxmlformats.org/drawingml/2006/main" xmlns:r="http://schemas.openxmlformats.org/officeDocument/2006/relationships" xmlns:p="http://schemas.openxmlformats.org/presentationml/2006/main">
  <p:tag name="TIMING" val="|1.2|19.8|2.7|3.1|3.8"/>
</p:tagLst>
</file>

<file path=ppt/tags/tag22.xml><?xml version="1.0" encoding="utf-8"?>
<p:tagLst xmlns:a="http://schemas.openxmlformats.org/drawingml/2006/main" xmlns:r="http://schemas.openxmlformats.org/officeDocument/2006/relationships" xmlns:p="http://schemas.openxmlformats.org/presentationml/2006/main">
  <p:tag name="TIMING" val="|3.5|7.2|2.4|17.7|1.8"/>
</p:tagLst>
</file>

<file path=ppt/tags/tag23.xml><?xml version="1.0" encoding="utf-8"?>
<p:tagLst xmlns:a="http://schemas.openxmlformats.org/drawingml/2006/main" xmlns:r="http://schemas.openxmlformats.org/officeDocument/2006/relationships" xmlns:p="http://schemas.openxmlformats.org/presentationml/2006/main">
  <p:tag name="TIMING" val="|1|2.6|8.9"/>
</p:tagLst>
</file>

<file path=ppt/tags/tag24.xml><?xml version="1.0" encoding="utf-8"?>
<p:tagLst xmlns:a="http://schemas.openxmlformats.org/drawingml/2006/main" xmlns:r="http://schemas.openxmlformats.org/officeDocument/2006/relationships" xmlns:p="http://schemas.openxmlformats.org/presentationml/2006/main">
  <p:tag name="TIMING" val="|2.1|6.6|3.9"/>
</p:tagLst>
</file>

<file path=ppt/tags/tag25.xml><?xml version="1.0" encoding="utf-8"?>
<p:tagLst xmlns:a="http://schemas.openxmlformats.org/drawingml/2006/main" xmlns:r="http://schemas.openxmlformats.org/officeDocument/2006/relationships" xmlns:p="http://schemas.openxmlformats.org/presentationml/2006/main">
  <p:tag name="TIMING" val="|1.4|10|4.5|3.6"/>
</p:tagLst>
</file>

<file path=ppt/tags/tag26.xml><?xml version="1.0" encoding="utf-8"?>
<p:tagLst xmlns:a="http://schemas.openxmlformats.org/drawingml/2006/main" xmlns:r="http://schemas.openxmlformats.org/officeDocument/2006/relationships" xmlns:p="http://schemas.openxmlformats.org/presentationml/2006/main">
  <p:tag name="TIMING" val="|7.5|2.2"/>
</p:tagLst>
</file>

<file path=ppt/tags/tag27.xml><?xml version="1.0" encoding="utf-8"?>
<p:tagLst xmlns:a="http://schemas.openxmlformats.org/drawingml/2006/main" xmlns:r="http://schemas.openxmlformats.org/officeDocument/2006/relationships" xmlns:p="http://schemas.openxmlformats.org/presentationml/2006/main">
  <p:tag name="TIMING" val="|10.2|3.2|3.1"/>
</p:tagLst>
</file>

<file path=ppt/tags/tag28.xml><?xml version="1.0" encoding="utf-8"?>
<p:tagLst xmlns:a="http://schemas.openxmlformats.org/drawingml/2006/main" xmlns:r="http://schemas.openxmlformats.org/officeDocument/2006/relationships" xmlns:p="http://schemas.openxmlformats.org/presentationml/2006/main">
  <p:tag name="TIMING" val="|1|2.3"/>
</p:tagLst>
</file>

<file path=ppt/tags/tag29.xml><?xml version="1.0" encoding="utf-8"?>
<p:tagLst xmlns:a="http://schemas.openxmlformats.org/drawingml/2006/main" xmlns:r="http://schemas.openxmlformats.org/officeDocument/2006/relationships" xmlns:p="http://schemas.openxmlformats.org/presentationml/2006/main">
  <p:tag name="TIMING" val="|1.3"/>
</p:tagLst>
</file>

<file path=ppt/tags/tag3.xml><?xml version="1.0" encoding="utf-8"?>
<p:tagLst xmlns:a="http://schemas.openxmlformats.org/drawingml/2006/main" xmlns:r="http://schemas.openxmlformats.org/officeDocument/2006/relationships" xmlns:p="http://schemas.openxmlformats.org/presentationml/2006/main">
  <p:tag name="TIMING" val="|6.1"/>
</p:tagLst>
</file>

<file path=ppt/tags/tag30.xml><?xml version="1.0" encoding="utf-8"?>
<p:tagLst xmlns:a="http://schemas.openxmlformats.org/drawingml/2006/main" xmlns:r="http://schemas.openxmlformats.org/officeDocument/2006/relationships" xmlns:p="http://schemas.openxmlformats.org/presentationml/2006/main">
  <p:tag name="TIMING" val="|1.1|5.2"/>
</p:tagLst>
</file>

<file path=ppt/tags/tag31.xml><?xml version="1.0" encoding="utf-8"?>
<p:tagLst xmlns:a="http://schemas.openxmlformats.org/drawingml/2006/main" xmlns:r="http://schemas.openxmlformats.org/officeDocument/2006/relationships" xmlns:p="http://schemas.openxmlformats.org/presentationml/2006/main">
  <p:tag name="TIMING" val="|11.2|1.6"/>
</p:tagLst>
</file>

<file path=ppt/tags/tag32.xml><?xml version="1.0" encoding="utf-8"?>
<p:tagLst xmlns:a="http://schemas.openxmlformats.org/drawingml/2006/main" xmlns:r="http://schemas.openxmlformats.org/officeDocument/2006/relationships" xmlns:p="http://schemas.openxmlformats.org/presentationml/2006/main">
  <p:tag name="TIMING" val="|4.9"/>
</p:tagLst>
</file>

<file path=ppt/tags/tag33.xml><?xml version="1.0" encoding="utf-8"?>
<p:tagLst xmlns:a="http://schemas.openxmlformats.org/drawingml/2006/main" xmlns:r="http://schemas.openxmlformats.org/officeDocument/2006/relationships" xmlns:p="http://schemas.openxmlformats.org/presentationml/2006/main">
  <p:tag name="TIMING" val="|4.4"/>
</p:tagLst>
</file>

<file path=ppt/tags/tag34.xml><?xml version="1.0" encoding="utf-8"?>
<p:tagLst xmlns:a="http://schemas.openxmlformats.org/drawingml/2006/main" xmlns:r="http://schemas.openxmlformats.org/officeDocument/2006/relationships" xmlns:p="http://schemas.openxmlformats.org/presentationml/2006/main">
  <p:tag name="TIMING" val="|1.2|1.5|1.3"/>
</p:tagLst>
</file>

<file path=ppt/tags/tag35.xml><?xml version="1.0" encoding="utf-8"?>
<p:tagLst xmlns:a="http://schemas.openxmlformats.org/drawingml/2006/main" xmlns:r="http://schemas.openxmlformats.org/officeDocument/2006/relationships" xmlns:p="http://schemas.openxmlformats.org/presentationml/2006/main">
  <p:tag name="TIMING" val="|1.5|9.8"/>
</p:tagLst>
</file>

<file path=ppt/tags/tag4.xml><?xml version="1.0" encoding="utf-8"?>
<p:tagLst xmlns:a="http://schemas.openxmlformats.org/drawingml/2006/main" xmlns:r="http://schemas.openxmlformats.org/officeDocument/2006/relationships" xmlns:p="http://schemas.openxmlformats.org/presentationml/2006/main">
  <p:tag name="TIMING" val="|4|8.8|1.9"/>
</p:tagLst>
</file>

<file path=ppt/tags/tag5.xml><?xml version="1.0" encoding="utf-8"?>
<p:tagLst xmlns:a="http://schemas.openxmlformats.org/drawingml/2006/main" xmlns:r="http://schemas.openxmlformats.org/officeDocument/2006/relationships" xmlns:p="http://schemas.openxmlformats.org/presentationml/2006/main">
  <p:tag name="TIMING" val="|11.8|1.5|1.4"/>
</p:tagLst>
</file>

<file path=ppt/tags/tag6.xml><?xml version="1.0" encoding="utf-8"?>
<p:tagLst xmlns:a="http://schemas.openxmlformats.org/drawingml/2006/main" xmlns:r="http://schemas.openxmlformats.org/officeDocument/2006/relationships" xmlns:p="http://schemas.openxmlformats.org/presentationml/2006/main">
  <p:tag name="TIMING" val="|3.1"/>
</p:tagLst>
</file>

<file path=ppt/tags/tag7.xml><?xml version="1.0" encoding="utf-8"?>
<p:tagLst xmlns:a="http://schemas.openxmlformats.org/drawingml/2006/main" xmlns:r="http://schemas.openxmlformats.org/officeDocument/2006/relationships" xmlns:p="http://schemas.openxmlformats.org/presentationml/2006/main">
  <p:tag name="TIMING" val="|4.5|3.5|7.8|6.7|1.4"/>
</p:tagLst>
</file>

<file path=ppt/tags/tag8.xml><?xml version="1.0" encoding="utf-8"?>
<p:tagLst xmlns:a="http://schemas.openxmlformats.org/drawingml/2006/main" xmlns:r="http://schemas.openxmlformats.org/officeDocument/2006/relationships" xmlns:p="http://schemas.openxmlformats.org/presentationml/2006/main">
  <p:tag name="TIMING" val="|1.1|21.9|3.8|13.1|10.6|10.6|11.1|2.3|23.9"/>
</p:tagLst>
</file>

<file path=ppt/tags/tag9.xml><?xml version="1.0" encoding="utf-8"?>
<p:tagLst xmlns:a="http://schemas.openxmlformats.org/drawingml/2006/main" xmlns:r="http://schemas.openxmlformats.org/officeDocument/2006/relationships" xmlns:p="http://schemas.openxmlformats.org/presentationml/2006/main">
  <p:tag name="TIMING" val="|6.1|2.8|4.7|21.2|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1003</Words>
  <Application>Microsoft Office PowerPoint</Application>
  <PresentationFormat>Widescreen</PresentationFormat>
  <Paragraphs>150</Paragraphs>
  <Slides>39</Slides>
  <Notes>10</Notes>
  <HiddenSlides>1</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Calibri</vt:lpstr>
      <vt:lpstr>Calibri Light</vt:lpstr>
      <vt:lpstr>Kalpurush</vt:lpstr>
      <vt:lpstr>Shonar Bangla</vt:lpstr>
      <vt:lpstr>Times New Roman</vt:lpstr>
      <vt:lpstr>Vrinda</vt:lpstr>
      <vt:lpstr>Office Theme</vt:lpstr>
      <vt:lpstr>Custom Design</vt:lpstr>
      <vt:lpstr>এই স্লাইডটি সম্মানিত শিক্ষকবৃন্দের জন্য তাই Slide টি Hide করে রাখা হয়েছে।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Hasan</dc:creator>
  <cp:lastModifiedBy>PERFECT COMPUTER</cp:lastModifiedBy>
  <cp:revision>148</cp:revision>
  <dcterms:created xsi:type="dcterms:W3CDTF">2020-04-14T04:59:47Z</dcterms:created>
  <dcterms:modified xsi:type="dcterms:W3CDTF">2020-11-29T03:00:56Z</dcterms:modified>
</cp:coreProperties>
</file>