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20"/>
  </p:notesMasterIdLst>
  <p:sldIdLst>
    <p:sldId id="258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5C672-5111-46A2-96DF-DB51F3BB396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7BD27-E3D2-4E2F-84CD-BB10BA83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9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0502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7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961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59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8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4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5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9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1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9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1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3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2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7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9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-549499" y="115910"/>
            <a:ext cx="13290998" cy="173864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রসায়ন অনলাইন ক্লাসের পক্ষ থেকে সবাইকে শুভেচ্ছা </a:t>
            </a:r>
            <a:endParaRPr lang="en-US" sz="44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1" name="Graphic 4" descr="Flowers in pot">
            <a:extLst>
              <a:ext uri="{FF2B5EF4-FFF2-40B4-BE49-F238E27FC236}">
                <a16:creationId xmlns:a16="http://schemas.microsoft.com/office/drawing/2014/main" xmlns="" id="{63E8345B-93F5-45D8-9DBA-B21FC50BB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21187" y="5387430"/>
            <a:ext cx="1560285" cy="1480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9" y="1532864"/>
            <a:ext cx="10058400" cy="51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5307"/>
            <a:ext cx="11068198" cy="5436055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54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চিকিৎসা যন্ত্রপাতিঃ </a:t>
            </a:r>
          </a:p>
          <a:p>
            <a:pPr marL="0" indent="0">
              <a:buNone/>
            </a:pPr>
            <a:r>
              <a:rPr lang="bn-BD" sz="5400" b="1" dirty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প্রাথমিক চিকিৎসার জন্য ফাস্ট এইড বক্সে নিম্নোক্ত যন্ত্রপাতিগুলো রাখা হয় ।ল্যাবরেটরিতে ফাস্ট এইড বক্সে রাখা যন্ত্রপাতি ও অন্যান্য উপাদান সামগ্রীকে </a:t>
            </a:r>
            <a:r>
              <a:rPr lang="bn-BD" sz="3600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ল্যাবরেটরির কীট </a:t>
            </a:r>
            <a:r>
              <a:rPr lang="bn-BD" sz="3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বলা হয় । যেমনঃ তুলা, ব্যান্ডেজ , ব্লেড, চিমটা, লিউকো ব্যান্ডেজ, সিরিঞ্জ, ডেটল, বার্নল ক্রিম, টিংচার আয়োডিন ইত্যাদি ল্যাবরেটরি কীট।  </a:t>
            </a:r>
            <a:endParaRPr lang="en-US" sz="36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25" y="270457"/>
            <a:ext cx="11377290" cy="6426558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2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পকেট মাস্কঃ </a:t>
            </a:r>
            <a:r>
              <a:rPr lang="bn-BD" sz="28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বিষাক্ত গ্যাস ধুলাবালি, জীবাণু ,ধোয়া ইত্যাদি রোধ করার জন্য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তুলাঃ </a:t>
            </a:r>
            <a:r>
              <a:rPr lang="bn-BD" sz="28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পরিষ্কার করার জন্য , ব্যান্ডেজের বিকল্প হিসেবে ব্যবহারের জন্য।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ব্যান্ডেজঃ </a:t>
            </a:r>
            <a:r>
              <a:rPr lang="bn-BD" sz="28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ড্রেসিং এর নিরাপত্তার জন্য ব্যান্ডেজ বা গজ কাপড় ব্যবহার করা হয়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আঠালো ব্যান্ডেজঃ </a:t>
            </a:r>
            <a:r>
              <a:rPr lang="bn-BD" sz="28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আঘাতের দরুন রক্তপাত, হাড়ভাঙা, পোড়ার চিকিৎসার জন্য।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ড্রেসিং-</a:t>
            </a:r>
            <a:r>
              <a:rPr lang="bn-BD" sz="28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জীবাণুমুক্ত আইপ্যাড, গজপ্যাড, টেপলন ইত্যাদি সরাসরি ক্ষতস্থানের ড্রেসিং এর সংরক্ষণ করা হয় ।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থার্মোমিটারঃ  </a:t>
            </a:r>
            <a:r>
              <a:rPr lang="bn-BD" sz="28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শরীরের তাপমাত্রা পরিমাপের জন্য ।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পেনলাইটঃ </a:t>
            </a:r>
            <a:r>
              <a:rPr lang="bn-BD" sz="28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ভালোভাবে দেখার জন্য একে সংরক্ষণ করা হয়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চিমটাঃ</a:t>
            </a:r>
            <a:r>
              <a:rPr lang="bn-BD" sz="28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ব্যান্ডেজ, গজ, সুতা ইত্যাদি ধরার জন্য সংরক্ষণ করা হয় ।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ছুরিঃ</a:t>
            </a:r>
            <a:r>
              <a:rPr lang="bn-BD" sz="28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8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ব্যান্ডেজ, গজ, সুতা ইত্যাদি </a:t>
            </a:r>
            <a:r>
              <a:rPr lang="bn-BD" sz="28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কাটার জন্য সংরক্ষণ করা হয়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সিরিঞ্জঃ</a:t>
            </a:r>
            <a:r>
              <a:rPr lang="bn-BD" sz="28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জীবাণুমুক্ত পানি, স্যালাইন দ্রবণ, আয়োডিন দ্রবণ, ক্ষার দ্রবণ দিয়ে ক্ষতস্থান পরিষ্কার করার জন্য এটির দরকার ।  </a:t>
            </a:r>
          </a:p>
          <a:p>
            <a:pPr marL="0" indent="0">
              <a:buNone/>
            </a:pPr>
            <a:endParaRPr lang="en-US" sz="28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96214"/>
            <a:ext cx="10965168" cy="6561785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60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৩) ঔষধঃ </a:t>
            </a:r>
          </a:p>
          <a:p>
            <a:pPr marL="0" indent="0">
              <a:buNone/>
            </a:pPr>
            <a:r>
              <a:rPr lang="bn-BD" sz="32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ক) এন্টিসেপটিক লিকুইডঃ </a:t>
            </a:r>
            <a:r>
              <a:rPr lang="bn-BD" sz="32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সেভলন,  ডেটল ।</a:t>
            </a:r>
          </a:p>
          <a:p>
            <a:pPr marL="0" indent="0">
              <a:buNone/>
            </a:pPr>
            <a:r>
              <a:rPr lang="bn-BD" sz="32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খ) এন্টিসেপটিক মলমঃ </a:t>
            </a:r>
            <a:r>
              <a:rPr lang="bn-BD" sz="32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নিউমাইসিন, ব্যাকটোসিন, নিউবেক্সিন, পভিডোন, আয়োডিন ইত্যাদি ।</a:t>
            </a:r>
          </a:p>
          <a:p>
            <a:pPr marL="0" indent="0">
              <a:buNone/>
            </a:pPr>
            <a:r>
              <a:rPr lang="bn-BD" sz="32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গ) ব্যাথানাশকঃ </a:t>
            </a:r>
            <a:r>
              <a:rPr lang="bn-BD" sz="32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ব্যাথানাশক ও জ্বর হিসেবে প্যারাসিটামল রাখা হয়</a:t>
            </a:r>
          </a:p>
          <a:p>
            <a:pPr marL="0" indent="0">
              <a:buNone/>
            </a:pPr>
            <a:r>
              <a:rPr lang="bn-BD" sz="32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ঘ) জীবন রক্ষাকারীঃ </a:t>
            </a:r>
            <a:r>
              <a:rPr lang="bn-BD" sz="32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অ্যাসপিরিন ।</a:t>
            </a:r>
          </a:p>
          <a:p>
            <a:pPr marL="0" indent="0">
              <a:buNone/>
            </a:pPr>
            <a:r>
              <a:rPr lang="bn-BD" sz="32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ঙ) শীতলকারক জেলঃ </a:t>
            </a:r>
            <a:r>
              <a:rPr lang="bn-BD" sz="32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বার্নল ক্রিম ।</a:t>
            </a:r>
          </a:p>
          <a:p>
            <a:pPr marL="0" indent="0">
              <a:buNone/>
            </a:pPr>
            <a:r>
              <a:rPr lang="bn-BD" sz="32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চ) ওরস্যালাইনঃ </a:t>
            </a:r>
            <a:r>
              <a:rPr lang="bn-BD" sz="32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ডায়রিয়া, পাতলা পায়খানা, অতিরিক্ত গরমে পানি শূন্যতা দেখা দিলে পানির সাথে গুলিয়ে খাইয়ে দিতে হবে । </a:t>
            </a:r>
          </a:p>
          <a:p>
            <a:pPr marL="0" indent="0">
              <a:buNone/>
            </a:pPr>
            <a:r>
              <a:rPr lang="bn-BD" sz="32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ছ) প্রবাহরোধী ব্যাথানাশকঃ </a:t>
            </a:r>
            <a:r>
              <a:rPr lang="bn-BD" sz="32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আইবুফেন, ন্যাপারক্সেন মচকানো ও আঘাতজনিত যন্ত্রণায় ব্যবহারের জন্য রাখা হয় । </a:t>
            </a:r>
          </a:p>
          <a:p>
            <a:pPr marL="0" indent="0">
              <a:buNone/>
            </a:pPr>
            <a:endParaRPr lang="bn-BD" sz="3200" b="1" dirty="0" smtClean="0">
              <a:solidFill>
                <a:schemeClr val="accent1">
                  <a:lumMod val="5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2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796" y="1609858"/>
            <a:ext cx="8596668" cy="491973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জীবন রক্ষাঃ প্রতিটি প্রাথমিক চিকিৎসার প্রধান লক্ষ্যই হচ্ছে আক্রান্ত ব্যক্তির জীবন রক্ষা করা 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অধিকতর ক্ষতির আশঙ্কা নিরোধঃ আক্রান্ত ব্যক্তির অবস্থার যাতে অবনপ্তি না ঘটে এ প্রক্রিয়ায় সে ব্যবস্থা গ্রহণ করা হয় 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নিরাময় উন্নতকরণঃ আক্রান্ত ব্যক্তিকে ফাস্ট এইড প্রক্রিয়ায় আনয়ন করে অসুস্থতা অথবা আঘাত থেকে নিরাময় করার চেষ্টা করা হয় । যেমন, ক্ষতিগ্রস্ত স্থানে প্লাস্টার লাগানো। </a:t>
            </a:r>
            <a:endParaRPr lang="en-US" sz="36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26732" y="0"/>
            <a:ext cx="9916732" cy="148107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ফাস্ট এইড বক্সের গুরুত্বঃ  </a:t>
            </a:r>
            <a:endParaRPr lang="en-US" sz="60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xmlns="" id="{22690B5A-E603-4C12-9717-E14F6836D1B2}"/>
              </a:ext>
            </a:extLst>
          </p:cNvPr>
          <p:cNvSpPr txBox="1">
            <a:spLocks/>
          </p:cNvSpPr>
          <p:nvPr/>
        </p:nvSpPr>
        <p:spPr>
          <a:xfrm>
            <a:off x="433217" y="3298709"/>
            <a:ext cx="8379853" cy="178273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 spc="8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ফাস্ট এইড বক্স প্রধানত কয় ধরণের উপকরণ দিয়ে গঠিত?</a:t>
            </a:r>
            <a:endParaRPr lang="en-US" sz="48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" name="Ribbon: Curved and Tilted Down 1">
            <a:extLst>
              <a:ext uri="{FF2B5EF4-FFF2-40B4-BE49-F238E27FC236}">
                <a16:creationId xmlns:a16="http://schemas.microsoft.com/office/drawing/2014/main" xmlns="" id="{59C79580-8941-4791-8FD3-653A6918C1A3}"/>
              </a:ext>
            </a:extLst>
          </p:cNvPr>
          <p:cNvSpPr/>
          <p:nvPr/>
        </p:nvSpPr>
        <p:spPr>
          <a:xfrm>
            <a:off x="1524374" y="211610"/>
            <a:ext cx="7288696" cy="2109560"/>
          </a:xfrm>
          <a:prstGeom prst="ellipseRibbon">
            <a:avLst>
              <a:gd name="adj1" fmla="val 21163"/>
              <a:gd name="adj2" fmla="val 61345"/>
              <a:gd name="adj3" fmla="val 125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একক কাজ </a:t>
            </a:r>
            <a:endParaRPr lang="en-US" sz="8800" b="1" dirty="0">
              <a:solidFill>
                <a:srgbClr val="FFFF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2387">
            <a:off x="6993938" y="1109300"/>
            <a:ext cx="5591463" cy="47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4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89458" y="2644145"/>
            <a:ext cx="8596668" cy="388077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r>
              <a:rPr lang="bn-IN" sz="40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sz="4000" b="1" dirty="0" err="1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ল্যাবরেটরিতে</a:t>
            </a:r>
            <a:r>
              <a:rPr lang="bn-IN" sz="40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ফা</a:t>
            </a:r>
            <a:r>
              <a:rPr lang="bn-BD" sz="4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স্ট </a:t>
            </a:r>
            <a:r>
              <a:rPr lang="bn-IN" sz="4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এইড </a:t>
            </a:r>
            <a:r>
              <a:rPr lang="bn-IN" sz="40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বক্স কেন </a:t>
            </a:r>
            <a:r>
              <a:rPr lang="bn-IN" sz="4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প্রয়োজন</a:t>
            </a:r>
            <a:r>
              <a:rPr lang="en-US" sz="4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r>
              <a:rPr lang="bn-BD" sz="4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0" indent="0">
              <a:buNone/>
            </a:pPr>
            <a:r>
              <a:rPr lang="bn-IN" sz="40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২। ফা</a:t>
            </a:r>
            <a:r>
              <a:rPr lang="bn-BD" sz="40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স্ট</a:t>
            </a:r>
            <a:r>
              <a:rPr lang="bn-IN" sz="4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0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এইড </a:t>
            </a:r>
            <a:r>
              <a:rPr lang="bn-IN" sz="4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বক্সে  </a:t>
            </a:r>
            <a:r>
              <a:rPr lang="bn-BD" sz="4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ওরস্যালাইন কেন রাখা হয়</a:t>
            </a:r>
            <a:r>
              <a:rPr lang="bn-IN" sz="4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endParaRPr lang="bn-IN" sz="40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0" indent="0">
              <a:buNone/>
            </a:pPr>
            <a:r>
              <a:rPr lang="bn-IN" sz="40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৩। ফা</a:t>
            </a:r>
            <a:r>
              <a:rPr lang="bn-BD" sz="40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স্ট</a:t>
            </a:r>
            <a:r>
              <a:rPr lang="bn-IN" sz="4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0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এইড বক্সে কেন </a:t>
            </a:r>
            <a:r>
              <a:rPr lang="bn-BD" sz="4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থার্মোমিটার </a:t>
            </a:r>
            <a:r>
              <a:rPr lang="bn-IN" sz="4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0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রাখা </a:t>
            </a:r>
            <a:r>
              <a:rPr lang="bn-IN" sz="4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হয়?</a:t>
            </a:r>
            <a:endParaRPr lang="en-US" sz="40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7834C45F-975F-47EF-9A01-4DA41C68B0F7}"/>
              </a:ext>
            </a:extLst>
          </p:cNvPr>
          <p:cNvSpPr/>
          <p:nvPr/>
        </p:nvSpPr>
        <p:spPr>
          <a:xfrm>
            <a:off x="3244252" y="615752"/>
            <a:ext cx="4287079" cy="174266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মূল্যায়ন  </a:t>
            </a:r>
            <a:endParaRPr lang="en-US" sz="66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2387">
            <a:off x="7290154" y="901561"/>
            <a:ext cx="5591463" cy="47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8415" y="2448332"/>
            <a:ext cx="8596668" cy="388077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ল্যাবরেটরিতে </a:t>
            </a:r>
            <a:r>
              <a:rPr lang="bn-IN" sz="4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</a:t>
            </a:r>
            <a:r>
              <a:rPr lang="bn-BD" sz="4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r>
              <a:rPr lang="bn-IN" sz="4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 বক্স রাখা জরুরী </a:t>
            </a:r>
            <a:r>
              <a:rPr lang="bn-IN" sz="4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BD" sz="4800" b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ব্যাখ্যাসহ লিখে নিয়ে আসবে।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irect Access Storage 5">
            <a:extLst>
              <a:ext uri="{FF2B5EF4-FFF2-40B4-BE49-F238E27FC236}">
                <a16:creationId xmlns:a16="http://schemas.microsoft.com/office/drawing/2014/main" xmlns="" id="{E4C44A8D-D690-4FB9-ADE7-5D5E4D218782}"/>
              </a:ext>
            </a:extLst>
          </p:cNvPr>
          <p:cNvSpPr/>
          <p:nvPr/>
        </p:nvSpPr>
        <p:spPr>
          <a:xfrm>
            <a:off x="2332382" y="381609"/>
            <a:ext cx="7527235" cy="1577009"/>
          </a:xfrm>
          <a:prstGeom prst="flowChartMagneticDrum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বাড়ির কাজঃ </a:t>
            </a:r>
            <a:endParaRPr lang="en-US" sz="6600" b="1" dirty="0">
              <a:solidFill>
                <a:srgbClr val="FFFF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2387">
            <a:off x="7200002" y="2016361"/>
            <a:ext cx="5591463" cy="47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132" y="2775829"/>
            <a:ext cx="8497877" cy="269769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বুনসেন বার্নারের দ্বারা বিভিন্ন যন্ত্রপাতিতে তাপ দেওয়ার কৌশল </a:t>
            </a:r>
            <a:endParaRPr lang="en-US" sz="48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82350" y="605818"/>
            <a:ext cx="5572291" cy="1320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আগামীদিনের পাঠ</a:t>
            </a:r>
            <a:endParaRPr lang="en-US" sz="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2387">
            <a:off x="-1737936" y="1003986"/>
            <a:ext cx="5591463" cy="47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16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BB5484A8-FEF2-4C23-83F3-3A397CD5257C}"/>
              </a:ext>
            </a:extLst>
          </p:cNvPr>
          <p:cNvSpPr/>
          <p:nvPr/>
        </p:nvSpPr>
        <p:spPr>
          <a:xfrm>
            <a:off x="3006881" y="0"/>
            <a:ext cx="5028685" cy="257414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 ধন্যবাদ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7B2999-0FD3-42CC-B6DD-5248A50F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881" y="2395471"/>
            <a:ext cx="5390144" cy="4314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2387">
            <a:off x="7148488" y="1056643"/>
            <a:ext cx="5591463" cy="47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Up Ribbon 4"/>
          <p:cNvSpPr/>
          <p:nvPr/>
        </p:nvSpPr>
        <p:spPr>
          <a:xfrm>
            <a:off x="1403797" y="0"/>
            <a:ext cx="8113690" cy="1815921"/>
          </a:xfrm>
          <a:prstGeom prst="ellipseRibbon2">
            <a:avLst>
              <a:gd name="adj1" fmla="val 35638"/>
              <a:gd name="adj2" fmla="val 65238"/>
              <a:gd name="adj3" fmla="val 34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শিক্ষক পরিচিতি </a:t>
            </a:r>
            <a:endParaRPr lang="en-US" sz="72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F93AFD3C-1A99-4C12-AE64-A95E4DD309BE}"/>
              </a:ext>
            </a:extLst>
          </p:cNvPr>
          <p:cNvSpPr txBox="1">
            <a:spLocks/>
          </p:cNvSpPr>
          <p:nvPr/>
        </p:nvSpPr>
        <p:spPr>
          <a:xfrm>
            <a:off x="1841678" y="1983344"/>
            <a:ext cx="6857591" cy="4750268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bn-BD" sz="60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পিনাকী  রানী মন্ডল </a:t>
            </a:r>
          </a:p>
          <a:p>
            <a:pPr marL="0" indent="0">
              <a:buFont typeface="Arial"/>
              <a:buNone/>
            </a:pPr>
            <a:r>
              <a:rPr lang="bn-BD" sz="36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প্রভাষক (রসায়ন )</a:t>
            </a:r>
          </a:p>
          <a:p>
            <a:pPr marL="0" indent="0">
              <a:buFont typeface="Arial"/>
              <a:buNone/>
            </a:pPr>
            <a:r>
              <a:rPr lang="bn-BD" sz="36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কালিদাস বড়াল স্মৃতি (ডিগ্রি) মহাবিদ্যালয় </a:t>
            </a:r>
          </a:p>
          <a:p>
            <a:pPr marL="0" indent="0">
              <a:buFont typeface="Arial"/>
              <a:buNone/>
            </a:pPr>
            <a:r>
              <a:rPr lang="bn-BD" sz="36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খাসেরহাট বাজার, চিতলমারী,</a:t>
            </a:r>
          </a:p>
          <a:p>
            <a:pPr marL="0" indent="0">
              <a:buFont typeface="Arial"/>
              <a:buNone/>
            </a:pPr>
            <a:r>
              <a:rPr lang="bn-BD" sz="36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বাগেরহাট ।</a:t>
            </a:r>
          </a:p>
          <a:p>
            <a:pPr marL="0" indent="0">
              <a:buFont typeface="Arial"/>
              <a:buNone/>
            </a:pPr>
            <a:r>
              <a:rPr lang="bn-BD" sz="36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ফোন </a:t>
            </a:r>
            <a:r>
              <a:rPr lang="bn-BD" sz="3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নম্বর—০১৭৪৯২</a:t>
            </a:r>
            <a:r>
              <a:rPr lang="bn-BD" sz="36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</a:t>
            </a:r>
            <a:r>
              <a:rPr lang="bn-BD" sz="3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৭৭১৬ </a:t>
            </a:r>
            <a:r>
              <a:rPr lang="bn-BD" sz="36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en-US" sz="36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32" y="2694905"/>
            <a:ext cx="1796173" cy="24437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381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797622" y="44473"/>
            <a:ext cx="6825803" cy="1519707"/>
          </a:xfrm>
          <a:prstGeom prst="ribbon">
            <a:avLst>
              <a:gd name="adj1" fmla="val 11240"/>
              <a:gd name="adj2" fmla="val 6358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 পরিচিতি </a:t>
            </a:r>
            <a:endParaRPr lang="en-US" sz="66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F93AFD3C-1A99-4C12-AE64-A95E4DD309BE}"/>
              </a:ext>
            </a:extLst>
          </p:cNvPr>
          <p:cNvSpPr txBox="1">
            <a:spLocks/>
          </p:cNvSpPr>
          <p:nvPr/>
        </p:nvSpPr>
        <p:spPr>
          <a:xfrm>
            <a:off x="1119606" y="1712891"/>
            <a:ext cx="6975752" cy="5087156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54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        রসায়ন </a:t>
            </a:r>
            <a:r>
              <a:rPr lang="bn-BD" sz="54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প্রথম </a:t>
            </a:r>
            <a:r>
              <a:rPr lang="bn-BD" sz="54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পত্র </a:t>
            </a:r>
          </a:p>
          <a:p>
            <a:pPr marL="0" indent="0">
              <a:buFont typeface="Arial"/>
              <a:buNone/>
            </a:pPr>
            <a:r>
              <a:rPr lang="bn-BD" sz="3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প্রথম অধ্যায়ঃ ল্যাবরেটরির নিরাপদ ব্যবহার </a:t>
            </a:r>
          </a:p>
          <a:p>
            <a:pPr marL="0" indent="0">
              <a:buFont typeface="Arial"/>
              <a:buNone/>
            </a:pPr>
            <a:r>
              <a:rPr lang="bn-BD" sz="3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  আজকের পাঠঃ </a:t>
            </a:r>
            <a:r>
              <a:rPr lang="bn-BD" sz="54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ফাস্ট এইড বক্স </a:t>
            </a:r>
            <a:endParaRPr lang="bn-BD" sz="5400" b="1" dirty="0">
              <a:solidFill>
                <a:schemeClr val="accent1">
                  <a:lumMod val="5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0" indent="0">
              <a:buFont typeface="Arial"/>
              <a:buNone/>
            </a:pPr>
            <a:r>
              <a:rPr lang="bn-BD" sz="44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            একাদশ ও দ্বাদশ শ্রেণি  </a:t>
            </a:r>
            <a:endParaRPr lang="en-US" sz="44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2387">
            <a:off x="7380306" y="1094744"/>
            <a:ext cx="5591463" cy="47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/>
        </p:nvSpPr>
        <p:spPr>
          <a:xfrm>
            <a:off x="1328764" y="727866"/>
            <a:ext cx="9144000" cy="5867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এই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পা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ঠের শিখনফল--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bn-BD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0" indent="0">
              <a:buNone/>
            </a:pP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১</a:t>
            </a:r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ফা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স্ট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এইড বক্স কী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সে সম্পর্কে জ্ঞান লাভ করবে । </a:t>
            </a:r>
            <a:endParaRPr lang="bn-I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0" indent="0">
              <a:buNone/>
            </a:pPr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ফা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স্ট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এইড বক্সের উপকরণগুলো কী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কী এবং কী কাজে ব্যবহৃত হয় সে সম্পর্কে জ্ঞান লাভ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রবে</a:t>
            </a:r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0" indent="0">
              <a:buNone/>
            </a:pPr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৩। ল্যাবরেটরিতে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ফা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স্ট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এইড বক্সের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গুরুত্ব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সম্পর্কে জ্ঞান লাভ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করতে পারবে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 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8498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62943" y="685263"/>
            <a:ext cx="8840153" cy="5743978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400" b="1" dirty="0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ল্যাবরেটরিতে কাজ করতে গিয়ে নিম্নোক্তভাবে আহত ও অসুস্থ হয়ে পড়তে পারে । যেমন-</a:t>
            </a:r>
          </a:p>
          <a:p>
            <a:pPr>
              <a:buAutoNum type="arabicParenR"/>
            </a:pPr>
            <a:r>
              <a:rPr lang="bn-BD" sz="3600" b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গ্লাসসামগ্রী ব্যবহার </a:t>
            </a:r>
            <a:r>
              <a:rPr lang="bn-BD" sz="3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করতে গিয়ে ত্বক কেটে গিয়ে রক্তপাত হওয়া ।</a:t>
            </a:r>
          </a:p>
          <a:p>
            <a:pPr>
              <a:buAutoNum type="arabicParenR"/>
            </a:pPr>
            <a:r>
              <a:rPr lang="bn-BD" sz="3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রাসায়নিক পদার্থ ব্যবহার করতে গিয়ে মুখে, চোখে ও ত্বকে আক্রান্ত হওয়া ।</a:t>
            </a:r>
          </a:p>
          <a:p>
            <a:pPr>
              <a:buAutoNum type="arabicParenR"/>
            </a:pPr>
            <a:r>
              <a:rPr lang="bn-BD" sz="3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উত্তপ্ত গ্লাসসামগ্রীর সংস্পর্শে বা বার্নারের শিখায় ত্বক পুড়ে যায় ।</a:t>
            </a:r>
          </a:p>
          <a:p>
            <a:pPr>
              <a:buAutoNum type="arabicParenR"/>
            </a:pPr>
            <a:r>
              <a:rPr lang="bn-BD" sz="3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পরীক্ষাগারে  কোনভাবে আগুন লাগা । </a:t>
            </a:r>
            <a:endParaRPr lang="en-US" sz="36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78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89" y="1455311"/>
            <a:ext cx="2460448" cy="2364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89" y="4149031"/>
            <a:ext cx="2303374" cy="2292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36" y="4149031"/>
            <a:ext cx="2506209" cy="2349558"/>
          </a:xfrm>
          <a:prstGeom prst="rect">
            <a:avLst/>
          </a:prstGeom>
        </p:spPr>
      </p:pic>
      <p:pic>
        <p:nvPicPr>
          <p:cNvPr id="7" name="Picture 6" descr="F:\Chemistry-Audios,Videos\Atom-.jpg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7598" y="1536609"/>
            <a:ext cx="2342648" cy="2202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5808675" y="1634515"/>
            <a:ext cx="4075607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bn-BD" sz="4800" b="1" dirty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র্ঘটনার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6328729" y="4904183"/>
            <a:ext cx="3035498" cy="576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bn-BD" sz="4800" b="1" dirty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র্ঘটনার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পরে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38258" y="8491"/>
            <a:ext cx="7837190" cy="1320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নিচের ছবিগুলি লক্ষ্য করোঃ</a:t>
            </a:r>
            <a:endParaRPr lang="en-US" sz="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2387">
            <a:off x="7517035" y="2060659"/>
            <a:ext cx="5591463" cy="47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9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0" y="180304"/>
            <a:ext cx="10650827" cy="1725769"/>
          </a:xfrm>
          <a:prstGeom prst="ellipseRibbon2">
            <a:avLst>
              <a:gd name="adj1" fmla="val 36321"/>
              <a:gd name="adj2" fmla="val 50000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ফাস্ট  এইড বক্স </a:t>
            </a:r>
            <a:endParaRPr lang="en-US" sz="72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064" y="2125014"/>
            <a:ext cx="7603781" cy="3284113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BD" sz="44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কোথাও কোনো দুর্ঘটনার শিকার কোনো ব্যক্তিকে প্রাথমিক চিকিৎসা দেওয়ার উদ্দেশ্যে বিভিন্ন চিকিৎসার যন্ত্রপাতি ও ঔষধপত্র একত্রে যে বাক্সে রাখা হয় তাকে ফাস্ট এইড বক্স বলে ।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2387">
            <a:off x="7496216" y="553831"/>
            <a:ext cx="5591463" cy="47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69" y="2031801"/>
            <a:ext cx="5590666" cy="3881437"/>
          </a:xfrm>
        </p:spPr>
      </p:pic>
      <p:sp>
        <p:nvSpPr>
          <p:cNvPr id="5" name="Curved Up Ribbon 4"/>
          <p:cNvSpPr/>
          <p:nvPr/>
        </p:nvSpPr>
        <p:spPr>
          <a:xfrm>
            <a:off x="0" y="151483"/>
            <a:ext cx="10650827" cy="1725769"/>
          </a:xfrm>
          <a:prstGeom prst="ellipseRibbon2">
            <a:avLst>
              <a:gd name="adj1" fmla="val 36321"/>
              <a:gd name="adj2" fmla="val 50000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ফাস্ট এইড বক্স  </a:t>
            </a:r>
            <a:endParaRPr lang="en-US" sz="72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2387">
            <a:off x="7225760" y="1777324"/>
            <a:ext cx="5591463" cy="47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6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39" y="1851496"/>
            <a:ext cx="8762882" cy="4909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ফাস্ট এইড বক্স প্রধানত তিন ধরণের উপাদান নিয়ে গঠিত । যেমনঃ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60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ধারকঃ</a:t>
            </a:r>
          </a:p>
          <a:p>
            <a:pPr marL="0" indent="0">
              <a:buNone/>
            </a:pPr>
            <a:r>
              <a:rPr lang="bn-BD" sz="3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একে সাধারণভাবে বক্স বলা হয় । এটি মজবুত টেকসই প্লাস্টিকের তৈরি । দেখতে  খুবই আকর্ষনীয় । বক্সের উপরিভাগে লাল ক্রস চিহ্নযুক্ত প্রচ্ছদ থাকে । এতে হাতল থাকে ।  </a:t>
            </a:r>
            <a:endParaRPr lang="en-US" sz="36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" name="Curved Down Ribbon 1"/>
          <p:cNvSpPr/>
          <p:nvPr/>
        </p:nvSpPr>
        <p:spPr>
          <a:xfrm>
            <a:off x="-399245" y="0"/>
            <a:ext cx="12402355" cy="1455313"/>
          </a:xfrm>
          <a:prstGeom prst="ellipseRibbon">
            <a:avLst>
              <a:gd name="adj1" fmla="val 21591"/>
              <a:gd name="adj2" fmla="val 72036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66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ফাস্ট এইড বক্সের উপকরণসমুহঃ  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2387">
            <a:off x="7393185" y="1836956"/>
            <a:ext cx="5591463" cy="47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754</TotalTime>
  <Words>654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NikoshBAN</vt:lpstr>
      <vt:lpstr>Shonar Bangla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ARKO-ARITRY</dc:creator>
  <cp:lastModifiedBy>ARKO-ARITRY</cp:lastModifiedBy>
  <cp:revision>25</cp:revision>
  <dcterms:created xsi:type="dcterms:W3CDTF">2020-11-29T04:30:07Z</dcterms:created>
  <dcterms:modified xsi:type="dcterms:W3CDTF">2020-11-29T17:09:35Z</dcterms:modified>
</cp:coreProperties>
</file>