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3" r:id="rId9"/>
    <p:sldId id="262" r:id="rId10"/>
    <p:sldId id="265" r:id="rId11"/>
    <p:sldId id="264" r:id="rId12"/>
    <p:sldId id="267" r:id="rId13"/>
    <p:sldId id="266" r:id="rId14"/>
    <p:sldId id="270" r:id="rId15"/>
    <p:sldId id="269" r:id="rId16"/>
    <p:sldId id="268" r:id="rId17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C907"/>
    <a:srgbClr val="30F0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58" autoAdjust="0"/>
  </p:normalViewPr>
  <p:slideViewPr>
    <p:cSldViewPr>
      <p:cViewPr varScale="1">
        <p:scale>
          <a:sx n="56" d="100"/>
          <a:sy n="56" d="100"/>
        </p:scale>
        <p:origin x="1008" y="84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51590-85E0-49DB-BEDD-5303EE28917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A3861-0BF9-4F06-9B5D-E5C039C12B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69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This is a welcome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13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Class work for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41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‘Who does not’ is used in place of everybody,</a:t>
            </a:r>
            <a:r>
              <a:rPr lang="en-US" baseline="0" dirty="0"/>
              <a:t> everyone. But Nobody, No one takes only who, not other auxiliaries. Such as “Nobody could do this.” Answer: “Who could do this?”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69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previous slide it is shown the use of ‘Everyone/Everybody’ as pronoun but here it is shown ‘Every + Noun’. So</a:t>
            </a:r>
            <a:r>
              <a:rPr lang="en-US" baseline="0" dirty="0"/>
              <a:t> it takes the rule ‘Is there any + noun + who does not+ extension +?’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6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Other rules are the same . At the time of changing ‘never’ changes into ‘ever’ and ‘nothing’ changes into ‘anything.’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86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, Affirmative is always turned into negative while changing into interrogative but negative is</a:t>
            </a:r>
            <a:r>
              <a:rPr lang="en-US" baseline="0" dirty="0"/>
              <a:t> always omitted  while turning it into affirmative in interrogative 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99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Mixer use of changing into interrogative are given as home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91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Leading into the next content it is ended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09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  <a:r>
              <a:rPr lang="en-US" baseline="0" dirty="0"/>
              <a:t> of the teacher and the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51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Suspension to lead the lesson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93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Lesson declaration.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10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How to change from assertive to</a:t>
            </a:r>
            <a:r>
              <a:rPr lang="en-US" baseline="0" dirty="0"/>
              <a:t> interrogative in </a:t>
            </a:r>
            <a:r>
              <a:rPr lang="en-US" baseline="0"/>
              <a:t>different criteria.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66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Different applications of changing</a:t>
            </a:r>
            <a:r>
              <a:rPr lang="en-US" baseline="0" dirty="0"/>
              <a:t> into Interrogative sentence shown here to lead the main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71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What is to be done if the sentence is with be verb shown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6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This is for class work</a:t>
            </a:r>
            <a:r>
              <a:rPr lang="en-US" baseline="0" dirty="0"/>
              <a:t> as evaluation.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23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verb that refers doing something is an action verb. Action verb always takes auxiliary don’t/doesn’t/didn’t at the time of changing into negative and interrogative.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3861-0BF9-4F06-9B5D-E5C039C12B1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67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6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16150" y="352637"/>
            <a:ext cx="4629150" cy="7516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52637"/>
            <a:ext cx="13658850" cy="7516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1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6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7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0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3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39795"/>
            <a:ext cx="606266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2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1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2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7"/>
            <a:ext cx="4512470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7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5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9AE3-CC2D-49F8-9F14-ECFDB40ED155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647C-7CD7-4080-B795-E9E1FC713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0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E9AE3-CC2D-49F8-9F14-ECFDB40ED155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647C-7CD7-4080-B795-E9E1FC713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7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7000" y="685800"/>
            <a:ext cx="7239000" cy="1066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Book Antiqua" pitchFamily="18" charset="0"/>
              </a:rPr>
              <a:t>Assalamu</a:t>
            </a:r>
            <a:r>
              <a:rPr lang="en-US" b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Book Antiqua" pitchFamily="18" charset="0"/>
              </a:rPr>
              <a:t>Alaikum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3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bg2">
                <a:lumMod val="25000"/>
              </a:schemeClr>
            </a:gs>
            <a:gs pos="0">
              <a:schemeClr val="bg1"/>
            </a:gs>
            <a:gs pos="75000">
              <a:srgbClr val="8F0040">
                <a:lumMod val="18000"/>
              </a:srgbClr>
            </a:gs>
            <a:gs pos="100000">
              <a:schemeClr val="accent2">
                <a:lumMod val="17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685800"/>
            <a:ext cx="4343400" cy="842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Activities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2209800"/>
            <a:ext cx="12039600" cy="1143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Book Antiqua" pitchFamily="18" charset="0"/>
              </a:rPr>
              <a:t>Change the sentences into Interrogative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3699808"/>
            <a:ext cx="12801600" cy="29295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1.  Religion plays an important role in human life.</a:t>
            </a:r>
          </a:p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2.  Noble people follow their religions properly.</a:t>
            </a:r>
          </a:p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3.  All the prophets sacrificed their lives for the sake of religion.</a:t>
            </a:r>
          </a:p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4.  Religions teach us morality.</a:t>
            </a:r>
          </a:p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5.  It shows the way of truth.</a:t>
            </a:r>
          </a:p>
        </p:txBody>
      </p:sp>
    </p:spTree>
    <p:extLst>
      <p:ext uri="{BB962C8B-B14F-4D97-AF65-F5344CB8AC3E}">
        <p14:creationId xmlns:p14="http://schemas.microsoft.com/office/powerpoint/2010/main" val="386511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13258800" cy="8276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u="sng" dirty="0">
                <a:solidFill>
                  <a:srgbClr val="FFFF00"/>
                </a:solidFill>
                <a:latin typeface="Book Antiqua" pitchFamily="18" charset="0"/>
              </a:rPr>
              <a:t>Assertive (with Every) to Interrogative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2354" y="1371600"/>
            <a:ext cx="9911446" cy="63011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Everybody  wishes to be happy.(Interrogative)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286000"/>
            <a:ext cx="76200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Book Antiqua" pitchFamily="18" charset="0"/>
              </a:rPr>
              <a:t>Who does not  wish to be happy?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11729" y="1360716"/>
            <a:ext cx="2590800" cy="679104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38942" y="2209800"/>
            <a:ext cx="3385458" cy="679104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U-Turn Arrow 6"/>
          <p:cNvSpPr/>
          <p:nvPr/>
        </p:nvSpPr>
        <p:spPr>
          <a:xfrm rot="5400000" flipV="1">
            <a:off x="105509" y="1613179"/>
            <a:ext cx="1253112" cy="1159331"/>
          </a:xfrm>
          <a:prstGeom prst="uturnArrow">
            <a:avLst>
              <a:gd name="adj1" fmla="val 20775"/>
              <a:gd name="adj2" fmla="val 20775"/>
              <a:gd name="adj3" fmla="val 22183"/>
              <a:gd name="adj4" fmla="val 43750"/>
              <a:gd name="adj5" fmla="val 98944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24200"/>
            <a:ext cx="5910312" cy="4419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705914" y="4648200"/>
            <a:ext cx="6629086" cy="27486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1. Everybody loves flowers.</a:t>
            </a:r>
          </a:p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2. Nobody hates it.</a:t>
            </a:r>
          </a:p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3. Everyone smells flowers.</a:t>
            </a:r>
          </a:p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4. Everybody enjoys it.</a:t>
            </a:r>
          </a:p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5. All desire its beauty.</a:t>
            </a:r>
          </a:p>
        </p:txBody>
      </p:sp>
      <p:sp>
        <p:nvSpPr>
          <p:cNvPr id="10" name="Down Arrow Callout 9"/>
          <p:cNvSpPr/>
          <p:nvPr/>
        </p:nvSpPr>
        <p:spPr>
          <a:xfrm>
            <a:off x="6346212" y="3124200"/>
            <a:ext cx="7217387" cy="1224643"/>
          </a:xfrm>
          <a:prstGeom prst="downArrowCallout">
            <a:avLst>
              <a:gd name="adj1" fmla="val 46333"/>
              <a:gd name="adj2" fmla="val 45000"/>
              <a:gd name="adj3" fmla="val 25000"/>
              <a:gd name="adj4" fmla="val 5697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514" y="3200400"/>
            <a:ext cx="6629086" cy="5388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Change the sentences into negative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98077" y="4348843"/>
            <a:ext cx="7165523" cy="319495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9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9" grpId="0"/>
      <p:bldP spid="10" grpId="0" animBg="1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13258800" cy="8276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u="sng" dirty="0">
                <a:solidFill>
                  <a:srgbClr val="FFFF00"/>
                </a:solidFill>
                <a:latin typeface="Book Antiqua" pitchFamily="18" charset="0"/>
              </a:rPr>
              <a:t>Assertive (with Every+ noun) to Interrogative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1219200"/>
            <a:ext cx="10140046" cy="63011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Every  mother  loves her child.(Interrogative)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2133600"/>
            <a:ext cx="112014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Book Antiqua" pitchFamily="18" charset="0"/>
              </a:rPr>
              <a:t>Is there any mother  who does not  love her child?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19200" y="1143000"/>
            <a:ext cx="1507672" cy="679104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95400" y="2057400"/>
            <a:ext cx="2775858" cy="7620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U-Turn Arrow 6"/>
          <p:cNvSpPr/>
          <p:nvPr/>
        </p:nvSpPr>
        <p:spPr>
          <a:xfrm rot="5400000" flipV="1">
            <a:off x="97343" y="1545144"/>
            <a:ext cx="1253112" cy="990602"/>
          </a:xfrm>
          <a:prstGeom prst="uturnArrow">
            <a:avLst>
              <a:gd name="adj1" fmla="val 20775"/>
              <a:gd name="adj2" fmla="val 20775"/>
              <a:gd name="adj3" fmla="val 22183"/>
              <a:gd name="adj4" fmla="val 43750"/>
              <a:gd name="adj5" fmla="val 98944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1" y="4495800"/>
            <a:ext cx="8127830" cy="27486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1. Every man  loves flowers.</a:t>
            </a:r>
          </a:p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2. Every person hates a liar.</a:t>
            </a:r>
          </a:p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3. Every  woman  likes ornament.</a:t>
            </a:r>
          </a:p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4. Every baby  wants  toys.</a:t>
            </a:r>
          </a:p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5. Every man desires more and more.</a:t>
            </a:r>
          </a:p>
        </p:txBody>
      </p:sp>
      <p:sp>
        <p:nvSpPr>
          <p:cNvPr id="10" name="Down Arrow Callout 9"/>
          <p:cNvSpPr/>
          <p:nvPr/>
        </p:nvSpPr>
        <p:spPr>
          <a:xfrm>
            <a:off x="1143000" y="2971801"/>
            <a:ext cx="8381999" cy="1066800"/>
          </a:xfrm>
          <a:prstGeom prst="downArrowCallout">
            <a:avLst>
              <a:gd name="adj1" fmla="val 46333"/>
              <a:gd name="adj2" fmla="val 45000"/>
              <a:gd name="adj3" fmla="val 25000"/>
              <a:gd name="adj4" fmla="val 5697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3048000"/>
            <a:ext cx="7881368" cy="5388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Change the sentences into negative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43000" y="4196442"/>
            <a:ext cx="8382000" cy="334735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884985" y="2040444"/>
            <a:ext cx="3200400" cy="7620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>
          <a:xfrm>
            <a:off x="9829800" y="2971800"/>
            <a:ext cx="3592286" cy="4572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7950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9" grpId="0"/>
      <p:bldP spid="10" grpId="0" animBg="1"/>
      <p:bldP spid="11" grpId="0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2400"/>
            <a:ext cx="13258800" cy="8276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u="sng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 Antiqua" pitchFamily="18" charset="0"/>
              </a:rPr>
              <a:t>Assertive (with never/nothing) to Interrogative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662232"/>
            <a:ext cx="4218097" cy="3796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6011" y="1439146"/>
            <a:ext cx="6068903" cy="690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 Antiqua" pitchFamily="18" charset="0"/>
              </a:rPr>
              <a:t>I never  drink tea.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6011" y="2658346"/>
            <a:ext cx="6068903" cy="690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Book Antiqua" pitchFamily="18" charset="0"/>
              </a:rPr>
              <a:t>Do I ever  drink tea?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1407269" y="1286746"/>
            <a:ext cx="2514600" cy="1125590"/>
          </a:xfrm>
          <a:prstGeom prst="wedgeEllipseCallout">
            <a:avLst>
              <a:gd name="adj1" fmla="val 21773"/>
              <a:gd name="adj2" fmla="val 8064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517611" y="2778088"/>
            <a:ext cx="1543109" cy="6858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8454870" y="742572"/>
            <a:ext cx="3743354" cy="4071032"/>
          </a:xfrm>
          <a:prstGeom prst="mathMultiply">
            <a:avLst>
              <a:gd name="adj1" fmla="val 684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11" y="3743176"/>
            <a:ext cx="3861135" cy="386113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410201" y="4739691"/>
            <a:ext cx="5867400" cy="690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 Antiqua" pitchFamily="18" charset="0"/>
              </a:rPr>
              <a:t>I had nothing  to say.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200" y="5958891"/>
            <a:ext cx="6068903" cy="690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Book Antiqua" pitchFamily="18" charset="0"/>
              </a:rPr>
              <a:t>Had  I anything  to say?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6858000" y="4548154"/>
            <a:ext cx="2648009" cy="1125590"/>
          </a:xfrm>
          <a:prstGeom prst="wedgeEllipseCallout">
            <a:avLst>
              <a:gd name="adj1" fmla="val -25708"/>
              <a:gd name="adj2" fmla="val 7628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086600" y="5996014"/>
            <a:ext cx="2590800" cy="6858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9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2" grpId="0"/>
      <p:bldP spid="13" grpId="0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13258800" cy="8276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u="sng" dirty="0">
                <a:latin typeface="Book Antiqua" pitchFamily="18" charset="0"/>
              </a:rPr>
              <a:t>Assertive (with do not/does not/ did not) to Interrogative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6" y="1295400"/>
            <a:ext cx="5384800" cy="40386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849671" y="1752600"/>
            <a:ext cx="5943600" cy="690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He does not work hard.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49672" y="3083762"/>
            <a:ext cx="1301931" cy="6902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Book Antiqua" pitchFamily="18" charset="0"/>
              </a:rPr>
              <a:t>Does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1400" y="3083762"/>
            <a:ext cx="822027" cy="6778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Book Antiqua" pitchFamily="18" charset="0"/>
              </a:rPr>
              <a:t>not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0" y="3034774"/>
            <a:ext cx="3675329" cy="6902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Book Antiqua" pitchFamily="18" charset="0"/>
              </a:rPr>
              <a:t>he work hard?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3029" y="5715000"/>
            <a:ext cx="13095514" cy="13643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>
                <a:solidFill>
                  <a:srgbClr val="002060"/>
                </a:solidFill>
                <a:latin typeface="Book Antiqua" pitchFamily="18" charset="0"/>
              </a:rPr>
              <a:t>If the assertive sentence begins with do not/does not/did not, </a:t>
            </a:r>
          </a:p>
          <a:p>
            <a:pPr algn="just"/>
            <a:r>
              <a:rPr lang="en-US" b="1" dirty="0">
                <a:solidFill>
                  <a:srgbClr val="002060"/>
                </a:solidFill>
                <a:latin typeface="Book Antiqua" pitchFamily="18" charset="0"/>
              </a:rPr>
              <a:t>‘not’ will be omitted at the time of changing into interrogative.</a:t>
            </a:r>
          </a:p>
        </p:txBody>
      </p:sp>
    </p:spTree>
    <p:extLst>
      <p:ext uri="{BB962C8B-B14F-4D97-AF65-F5344CB8AC3E}">
        <p14:creationId xmlns:p14="http://schemas.microsoft.com/office/powerpoint/2010/main" val="7336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31 -0.00347 L -0.08275 0.006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" y="4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  <p:bldP spid="7" grpId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85800"/>
            <a:ext cx="7315200" cy="842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>
                <a:latin typeface="Book Antiqua" pitchFamily="18" charset="0"/>
              </a:rPr>
              <a:t>Activities at home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1828800"/>
            <a:ext cx="10134600" cy="6281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Change the sentences into Interrogative.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2237" y="2756318"/>
            <a:ext cx="10360163" cy="44826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1. He is a noble man.</a:t>
            </a:r>
          </a:p>
          <a:p>
            <a:r>
              <a:rPr lang="en-US" b="1" dirty="0">
                <a:latin typeface="Book Antiqua" pitchFamily="18" charset="0"/>
              </a:rPr>
              <a:t>2. Everybody likes him.</a:t>
            </a:r>
          </a:p>
          <a:p>
            <a:r>
              <a:rPr lang="en-US" b="1" dirty="0">
                <a:latin typeface="Book Antiqua" pitchFamily="18" charset="0"/>
              </a:rPr>
              <a:t>3. He was a bright student.</a:t>
            </a:r>
          </a:p>
          <a:p>
            <a:r>
              <a:rPr lang="en-US" b="1" dirty="0">
                <a:latin typeface="Book Antiqua" pitchFamily="18" charset="0"/>
              </a:rPr>
              <a:t>4. He studied regularly in his student life.</a:t>
            </a:r>
          </a:p>
          <a:p>
            <a:r>
              <a:rPr lang="en-US" b="1" dirty="0">
                <a:latin typeface="Book Antiqua" pitchFamily="18" charset="0"/>
              </a:rPr>
              <a:t>5. He did not do any work subversive to state and society.</a:t>
            </a:r>
          </a:p>
          <a:p>
            <a:r>
              <a:rPr lang="en-US" b="1" dirty="0">
                <a:latin typeface="Book Antiqua" pitchFamily="18" charset="0"/>
              </a:rPr>
              <a:t>6. He is now a model of the society.</a:t>
            </a:r>
          </a:p>
          <a:p>
            <a:r>
              <a:rPr lang="en-US" b="1" dirty="0">
                <a:latin typeface="Book Antiqua" pitchFamily="18" charset="0"/>
              </a:rPr>
              <a:t>7. We are proud of him.</a:t>
            </a:r>
          </a:p>
          <a:p>
            <a:r>
              <a:rPr lang="en-US" b="1" dirty="0">
                <a:latin typeface="Book Antiqua" pitchFamily="18" charset="0"/>
              </a:rPr>
              <a:t>8. We pray for him to be a famous person.</a:t>
            </a:r>
          </a:p>
          <a:p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5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81000" y="1583872"/>
            <a:ext cx="7391400" cy="1464128"/>
          </a:xfrm>
          <a:prstGeom prst="wedgeRoundRectCallout">
            <a:avLst>
              <a:gd name="adj1" fmla="val 50980"/>
              <a:gd name="adj2" fmla="val 7849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Allah Hafez</a:t>
            </a:r>
          </a:p>
        </p:txBody>
      </p:sp>
    </p:spTree>
    <p:extLst>
      <p:ext uri="{BB962C8B-B14F-4D97-AF65-F5344CB8AC3E}">
        <p14:creationId xmlns:p14="http://schemas.microsoft.com/office/powerpoint/2010/main" val="287573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69736" y="457199"/>
            <a:ext cx="6022264" cy="86909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800" b="1" u="sng" dirty="0">
                <a:solidFill>
                  <a:schemeClr val="bg1"/>
                </a:solidFill>
                <a:latin typeface="Book Antiqua" pitchFamily="18" charset="0"/>
              </a:rPr>
              <a:t>Introduction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86065" y="1524000"/>
            <a:ext cx="76823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Book Antiqua" pitchFamily="18" charset="0"/>
              </a:rPr>
              <a:t>Md. </a:t>
            </a:r>
            <a:r>
              <a:rPr lang="en-US" sz="3600" b="1" dirty="0" err="1">
                <a:solidFill>
                  <a:schemeClr val="bg1"/>
                </a:solidFill>
                <a:latin typeface="Book Antiqua" pitchFamily="18" charset="0"/>
              </a:rPr>
              <a:t>Saroar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Book Antiqua" pitchFamily="18" charset="0"/>
              </a:rPr>
              <a:t>Assistant Teacher (English)</a:t>
            </a:r>
          </a:p>
          <a:p>
            <a:r>
              <a:rPr lang="en-US" sz="3600" b="1" dirty="0" err="1">
                <a:solidFill>
                  <a:schemeClr val="bg1"/>
                </a:solidFill>
                <a:latin typeface="Book Antiqua" pitchFamily="18" charset="0"/>
              </a:rPr>
              <a:t>Kadvanu</a:t>
            </a:r>
            <a:r>
              <a:rPr lang="en-US" sz="3600" b="1" dirty="0">
                <a:solidFill>
                  <a:schemeClr val="bg1"/>
                </a:solidFill>
                <a:latin typeface="Book Antiqua" pitchFamily="18" charset="0"/>
              </a:rPr>
              <a:t> Memorial Girl’s High School &amp; College.</a:t>
            </a:r>
          </a:p>
          <a:p>
            <a:r>
              <a:rPr lang="en-US" sz="3600" b="1" dirty="0" err="1">
                <a:solidFill>
                  <a:schemeClr val="bg1"/>
                </a:solidFill>
                <a:latin typeface="Book Antiqua" pitchFamily="18" charset="0"/>
              </a:rPr>
              <a:t>Betagi</a:t>
            </a:r>
            <a:r>
              <a:rPr lang="en-US" sz="3600" b="1" dirty="0">
                <a:solidFill>
                  <a:schemeClr val="bg1"/>
                </a:solidFill>
                <a:latin typeface="Book Antiqua" pitchFamily="18" charset="0"/>
              </a:rPr>
              <a:t> ,</a:t>
            </a:r>
            <a:r>
              <a:rPr lang="en-US" sz="3600" b="1" dirty="0" err="1">
                <a:solidFill>
                  <a:schemeClr val="bg1"/>
                </a:solidFill>
                <a:latin typeface="Book Antiqua" pitchFamily="18" charset="0"/>
              </a:rPr>
              <a:t>Barguna</a:t>
            </a:r>
            <a:r>
              <a:rPr lang="en-US" sz="3600" b="1" dirty="0">
                <a:solidFill>
                  <a:schemeClr val="bg1"/>
                </a:solidFill>
                <a:latin typeface="Book Antiqua" pitchFamily="18" charset="0"/>
              </a:rPr>
              <a:t>.</a:t>
            </a:r>
          </a:p>
          <a:p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Book Antiqua" pitchFamily="18" charset="0"/>
              </a:rPr>
              <a:t>English 2</a:t>
            </a:r>
            <a:r>
              <a:rPr lang="en-US" sz="3600" b="1" baseline="30000" dirty="0">
                <a:solidFill>
                  <a:schemeClr val="bg1"/>
                </a:solidFill>
                <a:latin typeface="Book Antiqua" pitchFamily="18" charset="0"/>
              </a:rPr>
              <a:t>nd</a:t>
            </a:r>
            <a:r>
              <a:rPr lang="en-US" sz="3600" b="1" dirty="0">
                <a:solidFill>
                  <a:schemeClr val="bg1"/>
                </a:solidFill>
                <a:latin typeface="Book Antiqua" pitchFamily="18" charset="0"/>
              </a:rPr>
              <a:t> paper</a:t>
            </a:r>
          </a:p>
          <a:p>
            <a:r>
              <a:rPr lang="en-US" sz="3600" b="1" dirty="0">
                <a:solidFill>
                  <a:schemeClr val="bg1"/>
                </a:solidFill>
                <a:latin typeface="Book Antiqua" pitchFamily="18" charset="0"/>
              </a:rPr>
              <a:t>Class-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400800"/>
            <a:ext cx="13716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CE3DBB3-4ECD-4209-894D-6B08591137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46863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5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49886" y="68580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ook Antiqua" pitchFamily="18" charset="0"/>
              </a:rPr>
              <a:t>It is a very beautiful sight.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6857998"/>
            <a:ext cx="631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Book Antiqua" pitchFamily="18" charset="0"/>
              </a:rPr>
              <a:t>Isn’t it a very beautiful sight?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1964" y="914399"/>
            <a:ext cx="5187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ook Antiqua" pitchFamily="18" charset="0"/>
              </a:rPr>
              <a:t>The sight looks so nice.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7486" y="914400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Doesn’t the sight look so nice?</a:t>
            </a:r>
          </a:p>
        </p:txBody>
      </p:sp>
    </p:spTree>
    <p:extLst>
      <p:ext uri="{BB962C8B-B14F-4D97-AF65-F5344CB8AC3E}">
        <p14:creationId xmlns:p14="http://schemas.microsoft.com/office/powerpoint/2010/main" val="429434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262735"/>
            <a:ext cx="6477000" cy="842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Our today’s lesson is--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5410200"/>
            <a:ext cx="7162800" cy="104792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dirty="0">
                <a:latin typeface="Book Antiqua" pitchFamily="18" charset="0"/>
              </a:rPr>
              <a:t>Transformation of sentence</a:t>
            </a:r>
          </a:p>
          <a:p>
            <a:pPr algn="ctr"/>
            <a:r>
              <a:rPr lang="en-US" sz="3600" b="1" dirty="0">
                <a:latin typeface="Book Antiqua" pitchFamily="18" charset="0"/>
              </a:rPr>
              <a:t>Part-2 (Assertive to Interrogative)</a:t>
            </a:r>
          </a:p>
        </p:txBody>
      </p:sp>
    </p:spTree>
    <p:extLst>
      <p:ext uri="{BB962C8B-B14F-4D97-AF65-F5344CB8AC3E}">
        <p14:creationId xmlns:p14="http://schemas.microsoft.com/office/powerpoint/2010/main" val="26287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bg2">
                <a:lumMod val="50000"/>
              </a:schemeClr>
            </a:gs>
            <a:gs pos="100000">
              <a:schemeClr val="bg2">
                <a:lumMod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85800" y="2286000"/>
            <a:ext cx="11811000" cy="50292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Book Antiqua" pitchFamily="18" charset="0"/>
              </a:rPr>
              <a:t>   After completing this lesson, we will be able to—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latin typeface="Book Antiqua" pitchFamily="18" charset="0"/>
              </a:rPr>
              <a:t>apply the use of be verb with negative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latin typeface="Book Antiqua" pitchFamily="18" charset="0"/>
              </a:rPr>
              <a:t>apply the use of auxiliary verbs with negative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latin typeface="Book Antiqua" pitchFamily="18" charset="0"/>
              </a:rPr>
              <a:t>apply question word (‘</a:t>
            </a:r>
            <a:r>
              <a:rPr lang="en-US" sz="3200" b="1" dirty="0" err="1">
                <a:solidFill>
                  <a:schemeClr val="tx1"/>
                </a:solidFill>
                <a:latin typeface="Book Antiqua" pitchFamily="18" charset="0"/>
              </a:rPr>
              <a:t>wh</a:t>
            </a:r>
            <a:r>
              <a:rPr lang="en-US" sz="3200" b="1" dirty="0">
                <a:solidFill>
                  <a:schemeClr val="tx1"/>
                </a:solidFill>
                <a:latin typeface="Book Antiqua" pitchFamily="18" charset="0"/>
              </a:rPr>
              <a:t>’ word) in interrogative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latin typeface="Book Antiqua" pitchFamily="18" charset="0"/>
              </a:rPr>
              <a:t>change from assertive to interrogative</a:t>
            </a:r>
          </a:p>
        </p:txBody>
      </p:sp>
      <p:sp>
        <p:nvSpPr>
          <p:cNvPr id="3" name="Vertical Scroll 2"/>
          <p:cNvSpPr/>
          <p:nvPr/>
        </p:nvSpPr>
        <p:spPr>
          <a:xfrm>
            <a:off x="2819400" y="1166446"/>
            <a:ext cx="7162800" cy="1143000"/>
          </a:xfrm>
          <a:prstGeom prst="vertic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Book Antiqua" pitchFamily="18" charset="0"/>
              </a:rPr>
              <a:t>Learning outcomes</a:t>
            </a:r>
          </a:p>
        </p:txBody>
      </p:sp>
      <p:sp>
        <p:nvSpPr>
          <p:cNvPr id="4" name="Oval 3"/>
          <p:cNvSpPr/>
          <p:nvPr/>
        </p:nvSpPr>
        <p:spPr>
          <a:xfrm>
            <a:off x="685800" y="838200"/>
            <a:ext cx="11430000" cy="1828800"/>
          </a:xfrm>
          <a:prstGeom prst="ellipse">
            <a:avLst/>
          </a:prstGeom>
          <a:noFill/>
          <a:ln w="1524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1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bg2">
                <a:lumMod val="25000"/>
              </a:schemeClr>
            </a:gs>
            <a:gs pos="0">
              <a:schemeClr val="bg1"/>
            </a:gs>
            <a:gs pos="75000">
              <a:srgbClr val="8F0040">
                <a:lumMod val="18000"/>
              </a:srgbClr>
            </a:gs>
            <a:gs pos="100000">
              <a:schemeClr val="accent2">
                <a:lumMod val="17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1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9235">
            <a:off x="279443" y="-40637"/>
            <a:ext cx="3020906" cy="22824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1981200"/>
            <a:ext cx="12573000" cy="842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ook Antiqua" pitchFamily="18" charset="0"/>
              </a:rPr>
              <a:t>Computer is most essential for us. (Interrogative)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886669"/>
            <a:ext cx="9982200" cy="7709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Book Antiqua" pitchFamily="18" charset="0"/>
              </a:rPr>
              <a:t>Isn’t computer most essential for us?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862935"/>
            <a:ext cx="8915400" cy="690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Everybody needs it. (Interrogative)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777335"/>
            <a:ext cx="5486400" cy="5378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Book Antiqua" pitchFamily="18" charset="0"/>
              </a:rPr>
              <a:t>Who does  not need it?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62500" y="669157"/>
            <a:ext cx="44958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b="1" u="sng" dirty="0">
                <a:latin typeface="Book Antiqua" pitchFamily="18" charset="0"/>
              </a:rPr>
              <a:t>Notice carefully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48000" y="1905000"/>
            <a:ext cx="685800" cy="829269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886200"/>
            <a:ext cx="13106400" cy="690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It plays a very important role in our life. (Interrogative)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796135"/>
            <a:ext cx="11811000" cy="690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Book Antiqua" pitchFamily="18" charset="0"/>
              </a:rPr>
              <a:t>Doesn’t  it play a very important role in our life?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77587" y="2863921"/>
            <a:ext cx="1524000" cy="78726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83030" y="4789716"/>
            <a:ext cx="2231570" cy="690265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68993" y="5732303"/>
            <a:ext cx="2931408" cy="8382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68992" y="6705600"/>
            <a:ext cx="3693408" cy="8382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914400" y="3783761"/>
            <a:ext cx="1371600" cy="8382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415">
            <a:off x="10581627" y="61889"/>
            <a:ext cx="2795623" cy="192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8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10" grpId="0"/>
      <p:bldP spid="11" grpId="0" animBg="1"/>
      <p:bldP spid="11" grpId="1" animBg="1"/>
      <p:bldP spid="4" grpId="0"/>
      <p:bldP spid="5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357" y="228600"/>
            <a:ext cx="12268200" cy="8565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u="sng" dirty="0">
                <a:latin typeface="Book Antiqua" pitchFamily="18" charset="0"/>
              </a:rPr>
              <a:t>How to change Assertive(with be verb) to Interrogative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5823857"/>
            <a:ext cx="133350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Book Antiqua" pitchFamily="18" charset="0"/>
              </a:rPr>
              <a:t>If the assertive sentence is, subject + be ( am, is, are, was, were) + extension,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3157" y="6974532"/>
            <a:ext cx="12948557" cy="5378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Book Antiqua" pitchFamily="18" charset="0"/>
              </a:rPr>
              <a:t>Be(</a:t>
            </a:r>
            <a:r>
              <a:rPr lang="en-US" b="1" dirty="0" err="1">
                <a:solidFill>
                  <a:srgbClr val="002060"/>
                </a:solidFill>
                <a:latin typeface="Book Antiqua" pitchFamily="18" charset="0"/>
              </a:rPr>
              <a:t>amn’t</a:t>
            </a:r>
            <a:r>
              <a:rPr lang="en-US" b="1" dirty="0">
                <a:solidFill>
                  <a:srgbClr val="002060"/>
                </a:solidFill>
                <a:latin typeface="Book Antiqua" pitchFamily="18" charset="0"/>
              </a:rPr>
              <a:t> /isn’t/aren’t/wasn’t/weren’t +subject +extension +?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354" y="1371600"/>
            <a:ext cx="11664046" cy="63011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Human mind is very short.(Interrogative)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0357" y="2001717"/>
            <a:ext cx="8006443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Book Antiqua" pitchFamily="18" charset="0"/>
              </a:rPr>
              <a:t>Isn’t human mind very short?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583" y="2907187"/>
            <a:ext cx="12654643" cy="690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I am the best gift of Allah to my mother. (Interrogative)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255" y="3597452"/>
            <a:ext cx="10406746" cy="5935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Book Antiqua" pitchFamily="18" charset="0"/>
              </a:rPr>
              <a:t>Amn’t</a:t>
            </a:r>
            <a:r>
              <a:rPr lang="en-US" b="1" dirty="0">
                <a:solidFill>
                  <a:srgbClr val="002060"/>
                </a:solidFill>
                <a:latin typeface="Book Antiqua" pitchFamily="18" charset="0"/>
              </a:rPr>
              <a:t> I the best gift of Allah to my mother?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0354" y="4419600"/>
            <a:ext cx="12632872" cy="690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Akbar was the greatest king of India. (Interrogative)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5100935"/>
            <a:ext cx="10134600" cy="690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Book Antiqua" pitchFamily="18" charset="0"/>
              </a:rPr>
              <a:t>Wasn’t Akbar the greatest king of India?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157" y="6357257"/>
            <a:ext cx="2520043" cy="5193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it will be--</a:t>
            </a:r>
          </a:p>
        </p:txBody>
      </p:sp>
    </p:spTree>
    <p:extLst>
      <p:ext uri="{BB962C8B-B14F-4D97-AF65-F5344CB8AC3E}">
        <p14:creationId xmlns:p14="http://schemas.microsoft.com/office/powerpoint/2010/main" val="427380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685800"/>
            <a:ext cx="4343400" cy="842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Activities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2895600"/>
            <a:ext cx="12801600" cy="29295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1. I am an ardent follower of </a:t>
            </a:r>
            <a:r>
              <a:rPr lang="en-US" b="1" dirty="0" err="1">
                <a:latin typeface="Book Antiqua" pitchFamily="18" charset="0"/>
              </a:rPr>
              <a:t>Hazrat</a:t>
            </a:r>
            <a:r>
              <a:rPr lang="en-US" b="1" dirty="0">
                <a:latin typeface="Book Antiqua" pitchFamily="18" charset="0"/>
              </a:rPr>
              <a:t> </a:t>
            </a:r>
            <a:r>
              <a:rPr lang="en-US" b="1" dirty="0" err="1">
                <a:latin typeface="Book Antiqua" pitchFamily="18" charset="0"/>
              </a:rPr>
              <a:t>Muhammed</a:t>
            </a:r>
            <a:r>
              <a:rPr lang="en-US" b="1" dirty="0">
                <a:latin typeface="Book Antiqua" pitchFamily="18" charset="0"/>
              </a:rPr>
              <a:t> (SM).</a:t>
            </a:r>
          </a:p>
          <a:p>
            <a:r>
              <a:rPr lang="en-US" b="1" dirty="0">
                <a:latin typeface="Book Antiqua" pitchFamily="18" charset="0"/>
              </a:rPr>
              <a:t>2. He is the guide of the human being.</a:t>
            </a:r>
          </a:p>
          <a:p>
            <a:r>
              <a:rPr lang="en-US" b="1" dirty="0">
                <a:latin typeface="Book Antiqua" pitchFamily="18" charset="0"/>
              </a:rPr>
              <a:t>3. We are obedient to him.</a:t>
            </a:r>
          </a:p>
          <a:p>
            <a:r>
              <a:rPr lang="en-US" b="1" dirty="0">
                <a:latin typeface="Book Antiqua" pitchFamily="18" charset="0"/>
              </a:rPr>
              <a:t>4. </a:t>
            </a:r>
            <a:r>
              <a:rPr lang="en-US" b="1" dirty="0" err="1">
                <a:latin typeface="Book Antiqua" pitchFamily="18" charset="0"/>
              </a:rPr>
              <a:t>Hazrat</a:t>
            </a:r>
            <a:r>
              <a:rPr lang="en-US" b="1" dirty="0">
                <a:latin typeface="Book Antiqua" pitchFamily="18" charset="0"/>
              </a:rPr>
              <a:t> Abu </a:t>
            </a:r>
            <a:r>
              <a:rPr lang="en-US" b="1" dirty="0" err="1">
                <a:latin typeface="Book Antiqua" pitchFamily="18" charset="0"/>
              </a:rPr>
              <a:t>Bakar</a:t>
            </a:r>
            <a:r>
              <a:rPr lang="en-US" b="1" dirty="0">
                <a:latin typeface="Book Antiqua" pitchFamily="18" charset="0"/>
              </a:rPr>
              <a:t> (R) was the first man to receive his invitation.</a:t>
            </a:r>
          </a:p>
          <a:p>
            <a:r>
              <a:rPr lang="en-US" b="1" dirty="0">
                <a:latin typeface="Book Antiqua" pitchFamily="18" charset="0"/>
              </a:rPr>
              <a:t>5. </a:t>
            </a:r>
            <a:r>
              <a:rPr lang="en-US" b="1" dirty="0" err="1">
                <a:latin typeface="Book Antiqua" pitchFamily="18" charset="0"/>
              </a:rPr>
              <a:t>Hazrat</a:t>
            </a:r>
            <a:r>
              <a:rPr lang="en-US" b="1" dirty="0">
                <a:latin typeface="Book Antiqua" pitchFamily="18" charset="0"/>
              </a:rPr>
              <a:t> Omar &amp; Ali (R) were the next caliphs of </a:t>
            </a:r>
            <a:r>
              <a:rPr lang="en-US" b="1" dirty="0" err="1">
                <a:latin typeface="Book Antiqua" pitchFamily="18" charset="0"/>
              </a:rPr>
              <a:t>Hazrat</a:t>
            </a:r>
            <a:r>
              <a:rPr lang="en-US" b="1" dirty="0">
                <a:latin typeface="Book Antiqua" pitchFamily="18" charset="0"/>
              </a:rPr>
              <a:t> Abu </a:t>
            </a:r>
            <a:r>
              <a:rPr lang="en-US" b="1" dirty="0" err="1">
                <a:latin typeface="Book Antiqua" pitchFamily="18" charset="0"/>
              </a:rPr>
              <a:t>Bakar</a:t>
            </a:r>
            <a:r>
              <a:rPr lang="en-US" b="1" dirty="0">
                <a:latin typeface="Book Antiqua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041071"/>
            <a:ext cx="10134600" cy="6281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>
                <a:latin typeface="Book Antiqua" pitchFamily="18" charset="0"/>
              </a:rPr>
              <a:t>Change the sentences into Interrogative</a:t>
            </a:r>
          </a:p>
        </p:txBody>
      </p:sp>
    </p:spTree>
    <p:extLst>
      <p:ext uri="{BB962C8B-B14F-4D97-AF65-F5344CB8AC3E}">
        <p14:creationId xmlns:p14="http://schemas.microsoft.com/office/powerpoint/2010/main" val="288294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13258800" cy="8276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u="sng" dirty="0">
                <a:solidFill>
                  <a:schemeClr val="bg1"/>
                </a:solidFill>
                <a:latin typeface="Book Antiqua" pitchFamily="18" charset="0"/>
              </a:rPr>
              <a:t>How to change Assertive (with action verb) to Interrogative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599" y="1447800"/>
            <a:ext cx="8572497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I say my  prayer five times regularly. (Interrogative)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78684" y="1132446"/>
            <a:ext cx="4484916" cy="6258954"/>
          </a:xfrm>
          <a:prstGeom prst="rect">
            <a:avLst/>
          </a:prstGeom>
          <a:ln w="101600" cap="sq" cmpd="sng">
            <a:solidFill>
              <a:schemeClr val="bg1"/>
            </a:solidFill>
            <a:miter lim="800000"/>
          </a:ln>
        </p:spPr>
      </p:pic>
      <p:sp>
        <p:nvSpPr>
          <p:cNvPr id="5" name="TextBox 4"/>
          <p:cNvSpPr txBox="1"/>
          <p:nvPr/>
        </p:nvSpPr>
        <p:spPr>
          <a:xfrm>
            <a:off x="190500" y="2219430"/>
            <a:ext cx="82296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Book Antiqua" pitchFamily="18" charset="0"/>
              </a:rPr>
              <a:t>Don’t I say my  prayer  five times regularly?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056" y="2969566"/>
            <a:ext cx="8730344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My mother wants me to be a model of truth. (Inter)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056" y="3741198"/>
            <a:ext cx="861604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Book Antiqua" pitchFamily="18" charset="0"/>
              </a:rPr>
              <a:t>Doesn’t my mother want me to be a model of truth?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5056" y="4261923"/>
            <a:ext cx="8730343" cy="61487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Our prophet ordered us to follow him (Interrogative)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9549" y="5041064"/>
            <a:ext cx="7639051" cy="5977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Book Antiqua" pitchFamily="18" charset="0"/>
              </a:rPr>
              <a:t>Didn’t our prophet order us to follow him?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4170" y="5867400"/>
            <a:ext cx="8741229" cy="1524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>
                <a:solidFill>
                  <a:srgbClr val="FFFF00"/>
                </a:solidFill>
                <a:latin typeface="Book Antiqua" pitchFamily="18" charset="0"/>
              </a:rPr>
              <a:t>If there is action verb in the sentence, Interrogative will be started  with Don’t/Doesn’t/Didn’t according to tense, subject &amp; number.</a:t>
            </a:r>
          </a:p>
        </p:txBody>
      </p:sp>
    </p:spTree>
    <p:extLst>
      <p:ext uri="{BB962C8B-B14F-4D97-AF65-F5344CB8AC3E}">
        <p14:creationId xmlns:p14="http://schemas.microsoft.com/office/powerpoint/2010/main" val="201060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1102</Words>
  <Application>Microsoft Office PowerPoint</Application>
  <PresentationFormat>Custom</PresentationFormat>
  <Paragraphs>134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Book Antiqua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MD.SAROAR</cp:lastModifiedBy>
  <cp:revision>68</cp:revision>
  <dcterms:created xsi:type="dcterms:W3CDTF">2015-09-20T15:30:20Z</dcterms:created>
  <dcterms:modified xsi:type="dcterms:W3CDTF">2020-11-29T16:52:45Z</dcterms:modified>
</cp:coreProperties>
</file>