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7" r:id="rId4"/>
    <p:sldId id="285" r:id="rId5"/>
    <p:sldId id="259" r:id="rId6"/>
    <p:sldId id="262" r:id="rId7"/>
    <p:sldId id="264" r:id="rId8"/>
    <p:sldId id="266" r:id="rId9"/>
    <p:sldId id="265" r:id="rId10"/>
    <p:sldId id="287" r:id="rId11"/>
    <p:sldId id="267" r:id="rId12"/>
    <p:sldId id="294" r:id="rId13"/>
    <p:sldId id="293" r:id="rId14"/>
    <p:sldId id="269" r:id="rId15"/>
    <p:sldId id="277" r:id="rId16"/>
    <p:sldId id="292" r:id="rId17"/>
    <p:sldId id="288"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666" y="6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E8D8A4-E9BF-478F-B4DE-8E19B62B9DE5}" type="datetimeFigureOut">
              <a:rPr lang="en-US" smtClean="0"/>
              <a:t>11/29/2020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F646D4-53A4-4F94-95B2-CF99ACCD393D}" type="slidenum">
              <a:rPr lang="en-US" smtClean="0"/>
              <a:t>‹#›</a:t>
            </a:fld>
            <a:endParaRPr lang="en-US"/>
          </a:p>
        </p:txBody>
      </p:sp>
    </p:spTree>
    <p:extLst>
      <p:ext uri="{BB962C8B-B14F-4D97-AF65-F5344CB8AC3E}">
        <p14:creationId xmlns:p14="http://schemas.microsoft.com/office/powerpoint/2010/main" val="141908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646D4-53A4-4F94-95B2-CF99ACCD393D}" type="slidenum">
              <a:rPr lang="en-US" smtClean="0"/>
              <a:t>8</a:t>
            </a:fld>
            <a:endParaRPr lang="en-US"/>
          </a:p>
        </p:txBody>
      </p:sp>
    </p:spTree>
    <p:extLst>
      <p:ext uri="{BB962C8B-B14F-4D97-AF65-F5344CB8AC3E}">
        <p14:creationId xmlns:p14="http://schemas.microsoft.com/office/powerpoint/2010/main" val="377848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mizanplsc@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0" y="609600"/>
            <a:ext cx="7239000" cy="830997"/>
          </a:xfrm>
          <a:prstGeom prst="rect">
            <a:avLst/>
          </a:prstGeom>
          <a:noFill/>
        </p:spPr>
        <p:txBody>
          <a:bodyPr wrap="square" rtlCol="0">
            <a:spAutoFit/>
          </a:bodyPr>
          <a:lstStyle/>
          <a:p>
            <a:pPr algn="ctr"/>
            <a:r>
              <a:rPr lang="en-US" sz="4800" dirty="0" smtClean="0">
                <a:latin typeface="Times New Roman" pitchFamily="18" charset="0"/>
                <a:cs typeface="Times New Roman" pitchFamily="18" charset="0"/>
              </a:rPr>
              <a:t>Welcome to the presentation</a:t>
            </a:r>
            <a:endParaRPr lang="en-US" sz="4800" dirty="0">
              <a:latin typeface="Times New Roman" pitchFamily="18" charset="0"/>
              <a:cs typeface="Times New Roman" pitchFamily="18" charset="0"/>
            </a:endParaRPr>
          </a:p>
        </p:txBody>
      </p:sp>
      <p:pic>
        <p:nvPicPr>
          <p:cNvPr id="6" name="Picture 2" descr="C:\Users\Mizan\Downloads\classr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09800"/>
            <a:ext cx="4786313" cy="3048000"/>
          </a:xfrm>
          <a:prstGeom prst="roundRect">
            <a:avLst>
              <a:gd name="adj" fmla="val 4167"/>
            </a:avLst>
          </a:prstGeom>
          <a:solidFill>
            <a:srgbClr val="FFFFFF"/>
          </a:solidFill>
          <a:ln w="76200" cap="sq">
            <a:solidFill>
              <a:srgbClr val="7030A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25787693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457200"/>
            <a:ext cx="2667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Word: Dustbin</a:t>
            </a:r>
            <a:endParaRPr lang="en-US" sz="2800" dirty="0">
              <a:latin typeface="Times New Roman" pitchFamily="18" charset="0"/>
              <a:cs typeface="Times New Roman" pitchFamily="18" charset="0"/>
            </a:endParaRPr>
          </a:p>
        </p:txBody>
      </p:sp>
      <p:sp>
        <p:nvSpPr>
          <p:cNvPr id="4" name="TextBox 3"/>
          <p:cNvSpPr txBox="1"/>
          <p:nvPr/>
        </p:nvSpPr>
        <p:spPr>
          <a:xfrm>
            <a:off x="3810000" y="466725"/>
            <a:ext cx="1447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Noun</a:t>
            </a:r>
            <a:endParaRPr lang="en-US" sz="2800" dirty="0">
              <a:latin typeface="Times New Roman" pitchFamily="18" charset="0"/>
              <a:cs typeface="Times New Roman" pitchFamily="18" charset="0"/>
            </a:endParaRPr>
          </a:p>
        </p:txBody>
      </p:sp>
      <p:sp>
        <p:nvSpPr>
          <p:cNvPr id="6" name="TextBox 5"/>
          <p:cNvSpPr txBox="1"/>
          <p:nvPr/>
        </p:nvSpPr>
        <p:spPr>
          <a:xfrm>
            <a:off x="332814" y="5181600"/>
            <a:ext cx="8277785"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Example: If he stops working the whole area will turn into a big dustbin. </a:t>
            </a:r>
            <a:endParaRPr lang="en-US" sz="2800" dirty="0">
              <a:latin typeface="Times New Roman" pitchFamily="18" charset="0"/>
              <a:cs typeface="Times New Roman" pitchFamily="18" charset="0"/>
            </a:endParaRPr>
          </a:p>
        </p:txBody>
      </p:sp>
      <p:sp>
        <p:nvSpPr>
          <p:cNvPr id="7" name="TextBox 6"/>
          <p:cNvSpPr txBox="1"/>
          <p:nvPr/>
        </p:nvSpPr>
        <p:spPr>
          <a:xfrm>
            <a:off x="609600" y="1447800"/>
            <a:ext cx="3552825" cy="2677656"/>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Meaning: a large container for rubbish from a house or other building, usually made of strong plastic or metal and kept outside.</a:t>
            </a:r>
            <a:endParaRPr lang="en-US" sz="2800" dirty="0">
              <a:latin typeface="Times New Roman" pitchFamily="18" charset="0"/>
              <a:cs typeface="Times New Roman" pitchFamily="18" charset="0"/>
            </a:endParaRPr>
          </a:p>
        </p:txBody>
      </p:sp>
      <p:pic>
        <p:nvPicPr>
          <p:cNvPr id="1027" name="Picture 3" descr="C:\Users\Mizan\Downloads\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308616"/>
            <a:ext cx="3607594"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858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heel(1)">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533400"/>
            <a:ext cx="38862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B. Read the text</a:t>
            </a:r>
            <a:endParaRPr lang="en-US" sz="3600" dirty="0">
              <a:latin typeface="Times New Roman" pitchFamily="18" charset="0"/>
              <a:cs typeface="Times New Roman" pitchFamily="18" charset="0"/>
            </a:endParaRPr>
          </a:p>
        </p:txBody>
      </p:sp>
      <p:sp>
        <p:nvSpPr>
          <p:cNvPr id="4" name="TextBox 3"/>
          <p:cNvSpPr txBox="1"/>
          <p:nvPr/>
        </p:nvSpPr>
        <p:spPr>
          <a:xfrm>
            <a:off x="228600" y="3733800"/>
            <a:ext cx="8458200" cy="1815882"/>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People of </a:t>
            </a:r>
            <a:r>
              <a:rPr lang="en-US" sz="2800" dirty="0" err="1" smtClean="0">
                <a:latin typeface="Times New Roman" pitchFamily="18" charset="0"/>
                <a:cs typeface="Times New Roman" pitchFamily="18" charset="0"/>
              </a:rPr>
              <a:t>Sanker</a:t>
            </a:r>
            <a:r>
              <a:rPr lang="en-US" sz="2800" dirty="0" smtClean="0">
                <a:latin typeface="Times New Roman" pitchFamily="18" charset="0"/>
                <a:cs typeface="Times New Roman" pitchFamily="18" charset="0"/>
              </a:rPr>
              <a:t> put rubbish in plastic bins leave them in front of their houses.</a:t>
            </a:r>
          </a:p>
          <a:p>
            <a:pPr algn="just"/>
            <a:r>
              <a:rPr lang="en-US" sz="2800" dirty="0" smtClean="0">
                <a:latin typeface="Times New Roman" pitchFamily="18" charset="0"/>
                <a:cs typeface="Times New Roman" pitchFamily="18" charset="0"/>
              </a:rPr>
              <a:t>Bulbul walks from door to door to collect them. Sometimes the bins are very dirty and they smell bad. </a:t>
            </a:r>
          </a:p>
        </p:txBody>
      </p:sp>
      <p:sp>
        <p:nvSpPr>
          <p:cNvPr id="5" name="Rectangle 4"/>
          <p:cNvSpPr/>
          <p:nvPr/>
        </p:nvSpPr>
        <p:spPr>
          <a:xfrm>
            <a:off x="400050" y="1201281"/>
            <a:ext cx="5619750" cy="2246769"/>
          </a:xfrm>
          <a:prstGeom prst="rect">
            <a:avLst/>
          </a:prstGeom>
        </p:spPr>
        <p:txBody>
          <a:bodyPr wrap="square">
            <a:spAutoFit/>
          </a:bodyPr>
          <a:lstStyle/>
          <a:p>
            <a:pPr algn="just"/>
            <a:r>
              <a:rPr lang="en-US" sz="2800" dirty="0">
                <a:latin typeface="Times New Roman" pitchFamily="18" charset="0"/>
                <a:cs typeface="Times New Roman" pitchFamily="18" charset="0"/>
              </a:rPr>
              <a:t>Bulbul collects rubbish from the </a:t>
            </a:r>
            <a:r>
              <a:rPr lang="en-US" sz="2800" dirty="0" err="1">
                <a:latin typeface="Times New Roman" pitchFamily="18" charset="0"/>
                <a:cs typeface="Times New Roman" pitchFamily="18" charset="0"/>
              </a:rPr>
              <a:t>Sankar</a:t>
            </a:r>
            <a:r>
              <a:rPr lang="en-US" sz="2800" dirty="0">
                <a:latin typeface="Times New Roman" pitchFamily="18" charset="0"/>
                <a:cs typeface="Times New Roman" pitchFamily="18" charset="0"/>
              </a:rPr>
              <a:t> area in Dhaka. Every morning , he wakes up at 5 o’clock and walks along the streets of </a:t>
            </a:r>
            <a:r>
              <a:rPr lang="en-US" sz="2800" dirty="0" err="1">
                <a:latin typeface="Times New Roman" pitchFamily="18" charset="0"/>
                <a:cs typeface="Times New Roman" pitchFamily="18" charset="0"/>
              </a:rPr>
              <a:t>Sankar</a:t>
            </a:r>
            <a:r>
              <a:rPr lang="en-US" sz="2800" dirty="0">
                <a:latin typeface="Times New Roman" pitchFamily="18" charset="0"/>
                <a:cs typeface="Times New Roman" pitchFamily="18" charset="0"/>
              </a:rPr>
              <a:t> to collect rubbish. </a:t>
            </a:r>
            <a:endParaRPr lang="en-US" sz="2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04800"/>
            <a:ext cx="2676525" cy="3267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005234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2340" y="457200"/>
            <a:ext cx="8534400" cy="5693866"/>
          </a:xfrm>
          <a:prstGeom prst="rect">
            <a:avLst/>
          </a:prstGeom>
          <a:noFill/>
          <a:ln>
            <a:solidFill>
              <a:schemeClr val="accent6">
                <a:lumMod val="75000"/>
              </a:schemeClr>
            </a:solidFill>
          </a:ln>
        </p:spPr>
        <p:txBody>
          <a:bodyPr wrap="square" rtlCol="0">
            <a:spAutoFit/>
          </a:bodyPr>
          <a:lstStyle/>
          <a:p>
            <a:pPr algn="just"/>
            <a:r>
              <a:rPr lang="en-US" sz="2800" dirty="0" smtClean="0">
                <a:latin typeface="Times New Roman" pitchFamily="18" charset="0"/>
                <a:cs typeface="Times New Roman" pitchFamily="18" charset="0"/>
              </a:rPr>
              <a:t>Last month Bulbul was sick for two days. So, he could not come to collect the rubbish. The people of </a:t>
            </a:r>
            <a:r>
              <a:rPr lang="en-US" sz="2800" dirty="0" err="1" smtClean="0">
                <a:latin typeface="Times New Roman" pitchFamily="18" charset="0"/>
                <a:cs typeface="Times New Roman" pitchFamily="18" charset="0"/>
              </a:rPr>
              <a:t>Sankar</a:t>
            </a:r>
            <a:r>
              <a:rPr lang="en-US" sz="2800" dirty="0" smtClean="0">
                <a:latin typeface="Times New Roman" pitchFamily="18" charset="0"/>
                <a:cs typeface="Times New Roman" pitchFamily="18" charset="0"/>
              </a:rPr>
              <a:t> were in great trouble. They got piles of rubbish waiting in front of their houses. The whole area became dirty and unhygienic. When Bulbul got well, he came to </a:t>
            </a:r>
            <a:r>
              <a:rPr lang="en-US" sz="2800" dirty="0" err="1" smtClean="0">
                <a:latin typeface="Times New Roman" pitchFamily="18" charset="0"/>
                <a:cs typeface="Times New Roman" pitchFamily="18" charset="0"/>
              </a:rPr>
              <a:t>Sankar</a:t>
            </a:r>
            <a:r>
              <a:rPr lang="en-US" sz="2800" dirty="0" smtClean="0">
                <a:latin typeface="Times New Roman" pitchFamily="18" charset="0"/>
                <a:cs typeface="Times New Roman" pitchFamily="18" charset="0"/>
              </a:rPr>
              <a:t>. He collected everything from all the bins. Bulbul does not want to fall sick again. He realizes, if he stops working even for a few days only, the whole area will turn into a big dustbin.</a:t>
            </a:r>
          </a:p>
          <a:p>
            <a:pPr algn="just"/>
            <a:r>
              <a:rPr lang="en-US" sz="2800" dirty="0">
                <a:latin typeface="Times New Roman" pitchFamily="18" charset="0"/>
                <a:cs typeface="Times New Roman" pitchFamily="18" charset="0"/>
              </a:rPr>
              <a:t>But Bulbul does not mind. He takes out everything from the bins and puts them in his van. He believes that all jobs are important. He works hard every day to keep this area clean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1057505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1000" y="304800"/>
            <a:ext cx="6019800"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A1. </a:t>
            </a:r>
            <a:r>
              <a:rPr lang="en-US" sz="2800" dirty="0" smtClean="0">
                <a:latin typeface="Times New Roman" pitchFamily="18" charset="0"/>
                <a:cs typeface="Times New Roman" pitchFamily="18" charset="0"/>
              </a:rPr>
              <a:t>Choose appropriate words from the box to complete the dialogue below. Then act out the dialogue in pairs.</a:t>
            </a:r>
            <a:endParaRPr lang="en-US" sz="2800" dirty="0">
              <a:latin typeface="Times New Roman" pitchFamily="18" charset="0"/>
              <a:cs typeface="Times New Roman" pitchFamily="18" charset="0"/>
            </a:endParaRPr>
          </a:p>
        </p:txBody>
      </p:sp>
      <p:sp>
        <p:nvSpPr>
          <p:cNvPr id="4" name="TextBox 3"/>
          <p:cNvSpPr txBox="1"/>
          <p:nvPr/>
        </p:nvSpPr>
        <p:spPr>
          <a:xfrm>
            <a:off x="433231" y="1926134"/>
            <a:ext cx="6858000" cy="523220"/>
          </a:xfrm>
          <a:prstGeom prst="rect">
            <a:avLst/>
          </a:prstGeom>
          <a:noFill/>
          <a:ln>
            <a:solidFill>
              <a:srgbClr val="FF0000"/>
            </a:solidFill>
          </a:ln>
        </p:spPr>
        <p:txBody>
          <a:bodyPr wrap="square" rtlCol="0">
            <a:spAutoFit/>
          </a:bodyPr>
          <a:lstStyle/>
          <a:p>
            <a:pPr algn="ctr"/>
            <a:r>
              <a:rPr lang="en-US" sz="2800" dirty="0" smtClean="0">
                <a:latin typeface="Times New Roman" pitchFamily="18" charset="0"/>
                <a:cs typeface="Times New Roman" pitchFamily="18" charset="0"/>
              </a:rPr>
              <a:t>Letter, restaurant, streets, place, morning</a:t>
            </a:r>
            <a:endParaRPr lang="en-US" sz="2800" dirty="0">
              <a:latin typeface="Times New Roman" pitchFamily="18" charset="0"/>
              <a:cs typeface="Times New Roman" pitchFamily="18" charset="0"/>
            </a:endParaRPr>
          </a:p>
        </p:txBody>
      </p:sp>
      <p:sp>
        <p:nvSpPr>
          <p:cNvPr id="5" name="TextBox 4"/>
          <p:cNvSpPr txBox="1"/>
          <p:nvPr/>
        </p:nvSpPr>
        <p:spPr>
          <a:xfrm>
            <a:off x="352425" y="2510641"/>
            <a:ext cx="8458200" cy="3970318"/>
          </a:xfrm>
          <a:prstGeom prst="rect">
            <a:avLst/>
          </a:prstGeom>
          <a:noFill/>
          <a:ln>
            <a:solidFill>
              <a:schemeClr val="accent6">
                <a:lumMod val="50000"/>
              </a:schemeClr>
            </a:solidFill>
          </a:ln>
        </p:spPr>
        <p:txBody>
          <a:bodyPr wrap="square" rtlCol="0">
            <a:spAutoFit/>
          </a:bodyPr>
          <a:lstStyle/>
          <a:p>
            <a:r>
              <a:rPr lang="en-US" sz="2800" dirty="0" smtClean="0">
                <a:latin typeface="Times New Roman" pitchFamily="18" charset="0"/>
                <a:cs typeface="Times New Roman" pitchFamily="18" charset="0"/>
              </a:rPr>
              <a:t>A: What does a  cleaner do?</a:t>
            </a:r>
          </a:p>
          <a:p>
            <a:r>
              <a:rPr lang="en-US" sz="2800" dirty="0" smtClean="0">
                <a:latin typeface="Times New Roman" pitchFamily="18" charset="0"/>
                <a:cs typeface="Times New Roman" pitchFamily="18" charset="0"/>
              </a:rPr>
              <a:t>B: A  cleaner cleans our houses, office,                  etc.</a:t>
            </a:r>
          </a:p>
          <a:p>
            <a:r>
              <a:rPr lang="en-US" sz="2800" dirty="0" smtClean="0">
                <a:latin typeface="Times New Roman" pitchFamily="18" charset="0"/>
                <a:cs typeface="Times New Roman" pitchFamily="18" charset="0"/>
              </a:rPr>
              <a:t>A: What does a newspaper hawker do?</a:t>
            </a:r>
          </a:p>
          <a:p>
            <a:r>
              <a:rPr lang="en-US" sz="2800" dirty="0" smtClean="0">
                <a:latin typeface="Times New Roman" pitchFamily="18" charset="0"/>
                <a:cs typeface="Times New Roman" pitchFamily="18" charset="0"/>
              </a:rPr>
              <a:t>B: A hawker delivers would be better or distributes newspapers every</a:t>
            </a:r>
          </a:p>
          <a:p>
            <a:r>
              <a:rPr lang="en-US" sz="2800" dirty="0" smtClean="0">
                <a:latin typeface="Times New Roman" pitchFamily="18" charset="0"/>
                <a:cs typeface="Times New Roman" pitchFamily="18" charset="0"/>
              </a:rPr>
              <a:t>A: What does a postman do?</a:t>
            </a:r>
          </a:p>
          <a:p>
            <a:r>
              <a:rPr lang="en-US" sz="2800" dirty="0" smtClean="0">
                <a:latin typeface="Times New Roman" pitchFamily="18" charset="0"/>
                <a:cs typeface="Times New Roman" pitchFamily="18" charset="0"/>
              </a:rPr>
              <a:t>B: A postman delivers                      and other items to us.</a:t>
            </a:r>
          </a:p>
          <a:p>
            <a:r>
              <a:rPr lang="en-US" sz="2800" dirty="0" smtClean="0">
                <a:latin typeface="Times New Roman" pitchFamily="18" charset="0"/>
                <a:cs typeface="Times New Roman" pitchFamily="18" charset="0"/>
              </a:rPr>
              <a:t>A: What does a rickshaw – puller do?</a:t>
            </a:r>
          </a:p>
          <a:p>
            <a:r>
              <a:rPr lang="en-US" sz="2400" dirty="0" smtClean="0">
                <a:latin typeface="Times New Roman" pitchFamily="18" charset="0"/>
                <a:cs typeface="Times New Roman" pitchFamily="18" charset="0"/>
              </a:rPr>
              <a:t>B: A rickshaw – puller takes us from one              to another.</a:t>
            </a:r>
          </a:p>
        </p:txBody>
      </p:sp>
      <p:sp>
        <p:nvSpPr>
          <p:cNvPr id="6" name="Rectangle 5"/>
          <p:cNvSpPr/>
          <p:nvPr/>
        </p:nvSpPr>
        <p:spPr>
          <a:xfrm>
            <a:off x="6143625" y="2905780"/>
            <a:ext cx="1099981" cy="523220"/>
          </a:xfrm>
          <a:prstGeom prst="rect">
            <a:avLst/>
          </a:prstGeom>
        </p:spPr>
        <p:txBody>
          <a:bodyPr wrap="none">
            <a:spAutoFit/>
          </a:bodyPr>
          <a:lstStyle/>
          <a:p>
            <a:r>
              <a:rPr lang="en-US" sz="2800" dirty="0">
                <a:latin typeface="Times New Roman" pitchFamily="18" charset="0"/>
                <a:cs typeface="Times New Roman" pitchFamily="18" charset="0"/>
              </a:rPr>
              <a:t>streets</a:t>
            </a:r>
          </a:p>
        </p:txBody>
      </p:sp>
      <p:sp>
        <p:nvSpPr>
          <p:cNvPr id="7" name="TextBox 6"/>
          <p:cNvSpPr txBox="1"/>
          <p:nvPr/>
        </p:nvSpPr>
        <p:spPr>
          <a:xfrm>
            <a:off x="3026490" y="4234190"/>
            <a:ext cx="158361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morning</a:t>
            </a:r>
            <a:endParaRPr lang="en-US" sz="2800" dirty="0">
              <a:latin typeface="Times New Roman" pitchFamily="18" charset="0"/>
              <a:cs typeface="Times New Roman" pitchFamily="18" charset="0"/>
            </a:endParaRPr>
          </a:p>
        </p:txBody>
      </p:sp>
      <p:sp>
        <p:nvSpPr>
          <p:cNvPr id="8" name="TextBox 7"/>
          <p:cNvSpPr txBox="1"/>
          <p:nvPr/>
        </p:nvSpPr>
        <p:spPr>
          <a:xfrm>
            <a:off x="3783885" y="5105400"/>
            <a:ext cx="1066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letters</a:t>
            </a:r>
            <a:endParaRPr lang="en-US" sz="2800" dirty="0">
              <a:latin typeface="Times New Roman" pitchFamily="18" charset="0"/>
              <a:cs typeface="Times New Roman" pitchFamily="18" charset="0"/>
            </a:endParaRPr>
          </a:p>
        </p:txBody>
      </p:sp>
      <p:sp>
        <p:nvSpPr>
          <p:cNvPr id="9" name="TextBox 8"/>
          <p:cNvSpPr txBox="1"/>
          <p:nvPr/>
        </p:nvSpPr>
        <p:spPr>
          <a:xfrm>
            <a:off x="5410200" y="5929164"/>
            <a:ext cx="9906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place</a:t>
            </a:r>
            <a:endParaRPr lang="en-US" sz="2800" dirty="0">
              <a:latin typeface="Times New Roman" pitchFamily="18" charset="0"/>
              <a:cs typeface="Times New Roman" pitchFamily="18" charset="0"/>
            </a:endParaRPr>
          </a:p>
        </p:txBody>
      </p:sp>
      <p:sp>
        <p:nvSpPr>
          <p:cNvPr id="10" name="Explosion 2 9"/>
          <p:cNvSpPr/>
          <p:nvPr/>
        </p:nvSpPr>
        <p:spPr>
          <a:xfrm>
            <a:off x="5791200" y="-31403"/>
            <a:ext cx="3657600" cy="2057400"/>
          </a:xfrm>
          <a:prstGeom prst="irregularSeal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Pair Work</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5706480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440977"/>
            <a:ext cx="6096000"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B1. Think of a person who helps you live well. Write a composition on this person. Now answer the following questions.</a:t>
            </a:r>
            <a:endParaRPr lang="en-US" sz="2800" dirty="0">
              <a:latin typeface="Times New Roman" pitchFamily="18" charset="0"/>
              <a:cs typeface="Times New Roman" pitchFamily="18" charset="0"/>
            </a:endParaRPr>
          </a:p>
        </p:txBody>
      </p:sp>
      <p:sp>
        <p:nvSpPr>
          <p:cNvPr id="5" name="TextBox 4"/>
          <p:cNvSpPr txBox="1"/>
          <p:nvPr/>
        </p:nvSpPr>
        <p:spPr>
          <a:xfrm>
            <a:off x="504265" y="2514600"/>
            <a:ext cx="8153400" cy="3108543"/>
          </a:xfrm>
          <a:prstGeom prst="rect">
            <a:avLst/>
          </a:prstGeom>
          <a:noFill/>
          <a:ln>
            <a:solidFill>
              <a:schemeClr val="tx2">
                <a:lumMod val="50000"/>
              </a:schemeClr>
            </a:solidFill>
          </a:ln>
        </p:spPr>
        <p:txBody>
          <a:bodyPr wrap="square" rtlCol="0">
            <a:spAutoFit/>
          </a:bodyPr>
          <a:lstStyle/>
          <a:p>
            <a:pPr marL="342900" indent="-342900">
              <a:buAutoNum type="alphaLcPeriod"/>
            </a:pPr>
            <a:r>
              <a:rPr lang="en-US" sz="2800" dirty="0" smtClean="0">
                <a:latin typeface="Times New Roman" pitchFamily="18" charset="0"/>
                <a:cs typeface="Times New Roman" pitchFamily="18" charset="0"/>
              </a:rPr>
              <a:t>What does he/ she do?</a:t>
            </a:r>
          </a:p>
          <a:p>
            <a:pPr marL="342900" indent="-342900">
              <a:buAutoNum type="alphaLcPeriod"/>
            </a:pPr>
            <a:r>
              <a:rPr lang="en-US" sz="2800" dirty="0" smtClean="0">
                <a:latin typeface="Times New Roman" pitchFamily="18" charset="0"/>
                <a:cs typeface="Times New Roman" pitchFamily="18" charset="0"/>
              </a:rPr>
              <a:t>What time does he / she start his / her work?</a:t>
            </a:r>
          </a:p>
          <a:p>
            <a:pPr marL="342900" indent="-342900">
              <a:buAutoNum type="alphaLcPeriod"/>
            </a:pPr>
            <a:r>
              <a:rPr lang="en-US" sz="2800" dirty="0" smtClean="0">
                <a:latin typeface="Times New Roman" pitchFamily="18" charset="0"/>
                <a:cs typeface="Times New Roman" pitchFamily="18" charset="0"/>
              </a:rPr>
              <a:t>How does / she do the work?</a:t>
            </a:r>
          </a:p>
          <a:p>
            <a:pPr marL="342900" indent="-342900">
              <a:buAutoNum type="alphaLcPeriod"/>
            </a:pPr>
            <a:r>
              <a:rPr lang="en-US" sz="2800" dirty="0" smtClean="0">
                <a:latin typeface="Times New Roman" pitchFamily="18" charset="0"/>
                <a:cs typeface="Times New Roman" pitchFamily="18" charset="0"/>
              </a:rPr>
              <a:t>Does he / she like the job? Why or why not?</a:t>
            </a:r>
          </a:p>
          <a:p>
            <a:pPr marL="342900" indent="-342900">
              <a:buAutoNum type="alphaLcPeriod"/>
            </a:pPr>
            <a:r>
              <a:rPr lang="en-US" sz="2800" dirty="0" smtClean="0">
                <a:latin typeface="Times New Roman" pitchFamily="18" charset="0"/>
                <a:cs typeface="Times New Roman" pitchFamily="18" charset="0"/>
              </a:rPr>
              <a:t>What will happen if he? She stops working?</a:t>
            </a:r>
          </a:p>
          <a:p>
            <a:pPr marL="342900" indent="-342900">
              <a:buAutoNum type="alphaLcPeriod"/>
            </a:pPr>
            <a:r>
              <a:rPr lang="en-US" sz="2800" dirty="0" smtClean="0">
                <a:latin typeface="Times New Roman" pitchFamily="18" charset="0"/>
                <a:cs typeface="Times New Roman" pitchFamily="18" charset="0"/>
              </a:rPr>
              <a:t>What do you think about his/ her job?</a:t>
            </a:r>
          </a:p>
          <a:p>
            <a:pPr marL="342900" indent="-342900">
              <a:buAutoNum type="alphaLcPeriod"/>
            </a:pPr>
            <a:endParaRPr lang="en-US" sz="2800" dirty="0">
              <a:latin typeface="Times New Roman" pitchFamily="18" charset="0"/>
              <a:cs typeface="Times New Roman" pitchFamily="18" charset="0"/>
            </a:endParaRPr>
          </a:p>
        </p:txBody>
      </p:sp>
      <p:sp>
        <p:nvSpPr>
          <p:cNvPr id="3" name="Cloud 2"/>
          <p:cNvSpPr/>
          <p:nvPr/>
        </p:nvSpPr>
        <p:spPr>
          <a:xfrm>
            <a:off x="6629400" y="228601"/>
            <a:ext cx="1905000" cy="1524000"/>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Group Work</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4313814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59"/>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3850" y="304800"/>
            <a:ext cx="6248400" cy="2246769"/>
          </a:xfrm>
          <a:prstGeom prst="rect">
            <a:avLst/>
          </a:prstGeom>
          <a:noFill/>
        </p:spPr>
        <p:txBody>
          <a:bodyPr wrap="square" rtlCol="0">
            <a:spAutoFit/>
          </a:bodyPr>
          <a:lstStyle/>
          <a:p>
            <a:r>
              <a:rPr lang="en-US" sz="2800" dirty="0" smtClean="0">
                <a:latin typeface="Times New Roman" pitchFamily="18" charset="0"/>
                <a:cs typeface="Times New Roman" pitchFamily="18" charset="0"/>
              </a:rPr>
              <a:t>B2. Underline all the verbs in text on Bulbul (B). Write down the past form of the verb in the present tense. Also write down the present form of the verb in the past tense.</a:t>
            </a:r>
            <a:endParaRPr lang="en-US" sz="2800" dirty="0">
              <a:latin typeface="Times New Roman" pitchFamily="18" charset="0"/>
              <a:cs typeface="Times New Roman" pitchFamily="18" charset="0"/>
            </a:endParaRPr>
          </a:p>
        </p:txBody>
      </p:sp>
      <p:sp>
        <p:nvSpPr>
          <p:cNvPr id="4" name="TextBox 3"/>
          <p:cNvSpPr txBox="1"/>
          <p:nvPr/>
        </p:nvSpPr>
        <p:spPr>
          <a:xfrm>
            <a:off x="914400" y="2809071"/>
            <a:ext cx="6191250" cy="3539430"/>
          </a:xfrm>
          <a:prstGeom prst="rect">
            <a:avLst/>
          </a:prstGeom>
          <a:noFill/>
          <a:ln>
            <a:solidFill>
              <a:schemeClr val="accent2">
                <a:lumMod val="50000"/>
              </a:schemeClr>
            </a:solidFill>
          </a:ln>
        </p:spPr>
        <p:txBody>
          <a:bodyPr wrap="square" rtlCol="0">
            <a:spAutoFit/>
          </a:bodyPr>
          <a:lstStyle/>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was                   –            </a:t>
            </a:r>
          </a:p>
          <a:p>
            <a:r>
              <a:rPr lang="en-US" sz="2800" dirty="0" smtClean="0">
                <a:latin typeface="Times New Roman" pitchFamily="18" charset="0"/>
                <a:cs typeface="Times New Roman" pitchFamily="18" charset="0"/>
              </a:rPr>
              <a:t>Could               –             </a:t>
            </a:r>
          </a:p>
          <a:p>
            <a:r>
              <a:rPr lang="en-US" sz="2800" dirty="0" smtClean="0">
                <a:latin typeface="Times New Roman" pitchFamily="18" charset="0"/>
                <a:cs typeface="Times New Roman" pitchFamily="18" charset="0"/>
              </a:rPr>
              <a:t>Were                –          </a:t>
            </a:r>
          </a:p>
          <a:p>
            <a:r>
              <a:rPr lang="en-US" sz="2800" dirty="0" smtClean="0">
                <a:latin typeface="Times New Roman" pitchFamily="18" charset="0"/>
                <a:cs typeface="Times New Roman" pitchFamily="18" charset="0"/>
              </a:rPr>
              <a:t>Got                  –            </a:t>
            </a:r>
          </a:p>
          <a:p>
            <a:r>
              <a:rPr lang="en-US" sz="2800" dirty="0" smtClean="0">
                <a:latin typeface="Times New Roman" pitchFamily="18" charset="0"/>
                <a:cs typeface="Times New Roman" pitchFamily="18" charset="0"/>
              </a:rPr>
              <a:t>Became           –            </a:t>
            </a:r>
          </a:p>
          <a:p>
            <a:r>
              <a:rPr lang="en-US" sz="2800" dirty="0" smtClean="0">
                <a:latin typeface="Times New Roman" pitchFamily="18" charset="0"/>
                <a:cs typeface="Times New Roman" pitchFamily="18" charset="0"/>
              </a:rPr>
              <a:t>Came               –            </a:t>
            </a:r>
          </a:p>
          <a:p>
            <a:r>
              <a:rPr lang="en-US" sz="2800" dirty="0" smtClean="0">
                <a:latin typeface="Times New Roman" pitchFamily="18" charset="0"/>
                <a:cs typeface="Times New Roman" pitchFamily="18" charset="0"/>
              </a:rPr>
              <a:t>Collected         –            </a:t>
            </a:r>
            <a:endParaRPr lang="en-US" sz="2800" dirty="0">
              <a:latin typeface="Times New Roman" pitchFamily="18" charset="0"/>
              <a:cs typeface="Times New Roman" pitchFamily="18" charset="0"/>
            </a:endParaRPr>
          </a:p>
        </p:txBody>
      </p:sp>
      <p:sp>
        <p:nvSpPr>
          <p:cNvPr id="5" name="TextBox 4"/>
          <p:cNvSpPr txBox="1"/>
          <p:nvPr/>
        </p:nvSpPr>
        <p:spPr>
          <a:xfrm>
            <a:off x="1066800" y="2809071"/>
            <a:ext cx="5257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Past Tense       -        Present Tense</a:t>
            </a:r>
            <a:endParaRPr lang="en-US" sz="2800" dirty="0">
              <a:latin typeface="Times New Roman" pitchFamily="18" charset="0"/>
              <a:cs typeface="Times New Roman" pitchFamily="18" charset="0"/>
            </a:endParaRPr>
          </a:p>
        </p:txBody>
      </p:sp>
      <p:sp>
        <p:nvSpPr>
          <p:cNvPr id="7" name="Rectangle 6"/>
          <p:cNvSpPr/>
          <p:nvPr/>
        </p:nvSpPr>
        <p:spPr>
          <a:xfrm>
            <a:off x="4333876" y="3200400"/>
            <a:ext cx="1905000" cy="3108543"/>
          </a:xfrm>
          <a:prstGeom prst="rect">
            <a:avLst/>
          </a:prstGeom>
        </p:spPr>
        <p:txBody>
          <a:bodyPr wrap="square">
            <a:spAutoFit/>
          </a:bodyPr>
          <a:lstStyle/>
          <a:p>
            <a:r>
              <a:rPr lang="en-US" sz="2800" dirty="0" smtClean="0">
                <a:latin typeface="Times New Roman" pitchFamily="18" charset="0"/>
                <a:cs typeface="Times New Roman" pitchFamily="18" charset="0"/>
              </a:rPr>
              <a:t>am </a:t>
            </a:r>
            <a:r>
              <a:rPr lang="en-US" sz="2800" dirty="0">
                <a:latin typeface="Times New Roman" pitchFamily="18" charset="0"/>
                <a:cs typeface="Times New Roman" pitchFamily="18" charset="0"/>
              </a:rPr>
              <a:t>/ is </a:t>
            </a:r>
          </a:p>
          <a:p>
            <a:r>
              <a:rPr lang="en-US" sz="2800" dirty="0" smtClean="0">
                <a:latin typeface="Times New Roman" pitchFamily="18" charset="0"/>
                <a:cs typeface="Times New Roman" pitchFamily="18" charset="0"/>
              </a:rPr>
              <a:t>can</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are</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get</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become</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come</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collect  </a:t>
            </a:r>
            <a:endParaRPr lang="en-US" sz="2800" dirty="0">
              <a:latin typeface="Times New Roman" pitchFamily="18" charset="0"/>
              <a:cs typeface="Times New Roman" pitchFamily="18" charset="0"/>
            </a:endParaRPr>
          </a:p>
        </p:txBody>
      </p:sp>
      <p:sp>
        <p:nvSpPr>
          <p:cNvPr id="8" name="Explosion 1 7"/>
          <p:cNvSpPr/>
          <p:nvPr/>
        </p:nvSpPr>
        <p:spPr>
          <a:xfrm>
            <a:off x="5791200" y="-76200"/>
            <a:ext cx="3599328" cy="203754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Times New Roman" pitchFamily="18" charset="0"/>
                <a:cs typeface="Times New Roman" pitchFamily="18" charset="0"/>
              </a:rPr>
              <a:t>Individual Work</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9233168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1762780"/>
            <a:ext cx="5953125"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B3 . Now ask and answer the questions.</a:t>
            </a:r>
            <a:endParaRPr lang="en-US" sz="2800" dirty="0">
              <a:latin typeface="Times New Roman" pitchFamily="18" charset="0"/>
              <a:cs typeface="Times New Roman" pitchFamily="18" charset="0"/>
            </a:endParaRPr>
          </a:p>
        </p:txBody>
      </p:sp>
      <p:sp>
        <p:nvSpPr>
          <p:cNvPr id="4" name="TextBox 3"/>
          <p:cNvSpPr txBox="1"/>
          <p:nvPr/>
        </p:nvSpPr>
        <p:spPr>
          <a:xfrm>
            <a:off x="400050" y="2286000"/>
            <a:ext cx="8458200" cy="3416320"/>
          </a:xfrm>
          <a:prstGeom prst="rect">
            <a:avLst/>
          </a:prstGeom>
          <a:noFill/>
        </p:spPr>
        <p:txBody>
          <a:bodyPr wrap="square" rtlCol="0">
            <a:spAutoFit/>
          </a:bodyPr>
          <a:lstStyle/>
          <a:p>
            <a:r>
              <a:rPr lang="en-US" sz="2400" dirty="0" smtClean="0">
                <a:latin typeface="Times New Roman" pitchFamily="18" charset="0"/>
                <a:cs typeface="Times New Roman" pitchFamily="18" charset="0"/>
              </a:rPr>
              <a:t>1 : What time does Bulbul wake up?</a:t>
            </a:r>
          </a:p>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2: Where do the people of </a:t>
            </a:r>
            <a:r>
              <a:rPr lang="en-US" sz="2400" dirty="0" err="1" smtClean="0">
                <a:latin typeface="Times New Roman" pitchFamily="18" charset="0"/>
                <a:cs typeface="Times New Roman" pitchFamily="18" charset="0"/>
              </a:rPr>
              <a:t>Sankar</a:t>
            </a:r>
            <a:r>
              <a:rPr lang="en-US" sz="2400" dirty="0" smtClean="0">
                <a:latin typeface="Times New Roman" pitchFamily="18" charset="0"/>
                <a:cs typeface="Times New Roman" pitchFamily="18" charset="0"/>
              </a:rPr>
              <a:t> put their rubbish?</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3: Why does Bulbul think that all jobs are important?</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4: What happened when Bulbul became sick?</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5. What will you say to Bulbul, if you meet him?</a:t>
            </a:r>
          </a:p>
        </p:txBody>
      </p:sp>
      <p:sp>
        <p:nvSpPr>
          <p:cNvPr id="8" name="TextBox 7"/>
          <p:cNvSpPr txBox="1"/>
          <p:nvPr/>
        </p:nvSpPr>
        <p:spPr>
          <a:xfrm>
            <a:off x="428625" y="381000"/>
            <a:ext cx="8077200" cy="1015663"/>
          </a:xfrm>
          <a:prstGeom prst="rect">
            <a:avLst/>
          </a:prstGeom>
          <a:solidFill>
            <a:schemeClr val="accent6">
              <a:lumMod val="75000"/>
            </a:schemeClr>
          </a:solidFill>
        </p:spPr>
        <p:txBody>
          <a:bodyPr wrap="square" rtlCol="0">
            <a:spAutoFit/>
          </a:bodyPr>
          <a:lstStyle/>
          <a:p>
            <a:pPr algn="ctr"/>
            <a:r>
              <a:rPr lang="en-US" sz="6000" dirty="0" smtClean="0">
                <a:latin typeface="Arial Black" pitchFamily="34" charset="0"/>
              </a:rPr>
              <a:t>Evaluation</a:t>
            </a:r>
            <a:endParaRPr lang="en-US" sz="6000" dirty="0">
              <a:latin typeface="Arial Black" pitchFamily="34" charset="0"/>
            </a:endParaRPr>
          </a:p>
        </p:txBody>
      </p:sp>
    </p:spTree>
    <p:extLst>
      <p:ext uri="{BB962C8B-B14F-4D97-AF65-F5344CB8AC3E}">
        <p14:creationId xmlns:p14="http://schemas.microsoft.com/office/powerpoint/2010/main" val="41054609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Multidocument 2"/>
          <p:cNvSpPr/>
          <p:nvPr/>
        </p:nvSpPr>
        <p:spPr>
          <a:xfrm>
            <a:off x="838200" y="533400"/>
            <a:ext cx="5791200" cy="2438400"/>
          </a:xfrm>
          <a:prstGeom prst="flowChartMultidocumen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latin typeface="Arial Black" pitchFamily="34" charset="0"/>
              </a:rPr>
              <a:t>Home Work</a:t>
            </a:r>
            <a:endParaRPr lang="en-US" sz="6600" dirty="0">
              <a:latin typeface="Arial Black" pitchFamily="34" charset="0"/>
            </a:endParaRPr>
          </a:p>
        </p:txBody>
      </p:sp>
      <p:sp>
        <p:nvSpPr>
          <p:cNvPr id="4" name="TextBox 3"/>
          <p:cNvSpPr txBox="1"/>
          <p:nvPr/>
        </p:nvSpPr>
        <p:spPr>
          <a:xfrm>
            <a:off x="1295400" y="3733800"/>
            <a:ext cx="7315200" cy="2308324"/>
          </a:xfrm>
          <a:prstGeom prst="rect">
            <a:avLst/>
          </a:prstGeom>
          <a:noFill/>
          <a:ln>
            <a:solidFill>
              <a:srgbClr val="7030A0"/>
            </a:solidFill>
          </a:ln>
        </p:spPr>
        <p:txBody>
          <a:bodyPr wrap="square" rtlCol="0">
            <a:spAutoFit/>
          </a:bodyPr>
          <a:lstStyle/>
          <a:p>
            <a:pPr algn="just"/>
            <a:r>
              <a:rPr lang="en-US" sz="3600" dirty="0" smtClean="0">
                <a:latin typeface="Times New Roman" pitchFamily="18" charset="0"/>
                <a:cs typeface="Times New Roman" pitchFamily="18" charset="0"/>
              </a:rPr>
              <a:t>Make a list of some good works for which you can get thanks from the members of your family and the society.</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0660608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19200" y="5029200"/>
            <a:ext cx="6629400" cy="707886"/>
          </a:xfrm>
          <a:prstGeom prst="rect">
            <a:avLst/>
          </a:prstGeom>
          <a:noFill/>
          <a:ln>
            <a:solidFill>
              <a:schemeClr val="accent3">
                <a:lumMod val="75000"/>
              </a:schemeClr>
            </a:solidFill>
          </a:ln>
        </p:spPr>
        <p:txBody>
          <a:bodyPr wrap="square" rtlCol="0">
            <a:spAutoFit/>
          </a:bodyPr>
          <a:lstStyle/>
          <a:p>
            <a:pPr algn="ctr"/>
            <a:r>
              <a:rPr lang="en-US" sz="4000" dirty="0" smtClean="0">
                <a:latin typeface="Times New Roman" pitchFamily="18" charset="0"/>
                <a:cs typeface="Times New Roman" pitchFamily="18" charset="0"/>
              </a:rPr>
              <a:t>See you again in the next class.</a:t>
            </a:r>
            <a:endParaRPr lang="en-US" sz="4000" dirty="0">
              <a:latin typeface="Times New Roman" pitchFamily="18" charset="0"/>
              <a:cs typeface="Times New Roman" pitchFamily="18" charset="0"/>
            </a:endParaRPr>
          </a:p>
        </p:txBody>
      </p:sp>
      <p:sp>
        <p:nvSpPr>
          <p:cNvPr id="4" name="Rectangle 3"/>
          <p:cNvSpPr/>
          <p:nvPr/>
        </p:nvSpPr>
        <p:spPr>
          <a:xfrm>
            <a:off x="1295400" y="838200"/>
            <a:ext cx="6629400" cy="2123658"/>
          </a:xfrm>
          <a:prstGeom prst="rect">
            <a:avLst/>
          </a:prstGeom>
        </p:spPr>
        <p:txBody>
          <a:bodyPr wrap="square">
            <a:spAutoFit/>
          </a:bodyPr>
          <a:lstStyle/>
          <a:p>
            <a:pPr algn="ctr"/>
            <a:r>
              <a:rPr lang="en-US" sz="4400" b="1" dirty="0">
                <a:latin typeface="Times New Roman" pitchFamily="18" charset="0"/>
                <a:cs typeface="Times New Roman" pitchFamily="18" charset="0"/>
              </a:rPr>
              <a:t>Thank you everybody, </a:t>
            </a:r>
            <a:r>
              <a:rPr lang="en-US" sz="4400" b="1" dirty="0">
                <a:solidFill>
                  <a:srgbClr val="0070C0"/>
                </a:solidFill>
                <a:latin typeface="Times New Roman" pitchFamily="18" charset="0"/>
                <a:cs typeface="Times New Roman" pitchFamily="18" charset="0"/>
              </a:rPr>
              <a:t>Have a nice day.</a:t>
            </a:r>
          </a:p>
          <a:p>
            <a:pPr algn="ctr"/>
            <a:endParaRPr lang="en-US" sz="4400" dirty="0"/>
          </a:p>
        </p:txBody>
      </p:sp>
      <p:pic>
        <p:nvPicPr>
          <p:cNvPr id="5" name="Picture 2" descr="C:\Users\Mizan\Pictures\Content Related Pictures\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616993"/>
            <a:ext cx="4953000" cy="1624013"/>
          </a:xfrm>
          <a:prstGeom prst="rect">
            <a:avLst/>
          </a:prstGeom>
          <a:solidFill>
            <a:srgbClr val="FFFFFF">
              <a:shade val="85000"/>
            </a:srgbClr>
          </a:solidFill>
          <a:ln w="190500" cap="sq">
            <a:solidFill>
              <a:srgbClr val="7030A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5244284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8" y="0"/>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Alternate Process 2"/>
          <p:cNvSpPr/>
          <p:nvPr/>
        </p:nvSpPr>
        <p:spPr>
          <a:xfrm>
            <a:off x="1647825" y="381000"/>
            <a:ext cx="4800600" cy="685800"/>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Teacher’s Identity</a:t>
            </a:r>
            <a:endParaRPr lang="en-US" sz="4400"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24000"/>
            <a:ext cx="2819400" cy="3108543"/>
          </a:xfrm>
          <a:prstGeom prst="rect">
            <a:avLst/>
          </a:prstGeom>
        </p:spPr>
      </p:pic>
      <p:sp>
        <p:nvSpPr>
          <p:cNvPr id="5" name="Flowchart: Data 4"/>
          <p:cNvSpPr/>
          <p:nvPr/>
        </p:nvSpPr>
        <p:spPr>
          <a:xfrm>
            <a:off x="2971800" y="1143000"/>
            <a:ext cx="6172200" cy="5333999"/>
          </a:xfrm>
          <a:prstGeom prst="flowChartInputOutp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Md</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Mizanur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Rahman</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B.A.(</a:t>
            </a:r>
            <a:r>
              <a:rPr lang="en-US" sz="2800" dirty="0" err="1">
                <a:latin typeface="Times New Roman" pitchFamily="18" charset="0"/>
                <a:cs typeface="Times New Roman" pitchFamily="18" charset="0"/>
              </a:rPr>
              <a:t>Hons</a:t>
            </a:r>
            <a:r>
              <a:rPr lang="en-US" sz="2800" dirty="0">
                <a:latin typeface="Times New Roman" pitchFamily="18" charset="0"/>
                <a:cs typeface="Times New Roman" pitchFamily="18" charset="0"/>
              </a:rPr>
              <a:t>.), M.A. in English, B.Ed.</a:t>
            </a:r>
          </a:p>
          <a:p>
            <a:pPr algn="ctr"/>
            <a:r>
              <a:rPr lang="en-US" sz="2800" dirty="0">
                <a:latin typeface="Times New Roman" pitchFamily="18" charset="0"/>
                <a:cs typeface="Times New Roman" pitchFamily="18" charset="0"/>
              </a:rPr>
              <a:t>Assistant Teacher</a:t>
            </a:r>
          </a:p>
          <a:p>
            <a:r>
              <a:rPr lang="en-US" sz="2800" dirty="0">
                <a:latin typeface="Times New Roman" pitchFamily="18" charset="0"/>
                <a:cs typeface="Times New Roman" pitchFamily="18" charset="0"/>
              </a:rPr>
              <a:t>Police Lines School and College, </a:t>
            </a:r>
            <a:r>
              <a:rPr lang="en-US" sz="2800" dirty="0" err="1">
                <a:latin typeface="Times New Roman" pitchFamily="18" charset="0"/>
                <a:cs typeface="Times New Roman" pitchFamily="18" charset="0"/>
              </a:rPr>
              <a:t>Pabna</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E-mail: </a:t>
            </a:r>
            <a:r>
              <a:rPr lang="en-US" sz="2800" u="sng" dirty="0">
                <a:latin typeface="Times New Roman" pitchFamily="18" charset="0"/>
                <a:cs typeface="Times New Roman" pitchFamily="18" charset="0"/>
                <a:hlinkClick r:id="rId4"/>
              </a:rPr>
              <a:t>mizanplsc@gmail.com</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Cell Phone :01737979719 </a:t>
            </a:r>
          </a:p>
        </p:txBody>
      </p:sp>
    </p:spTree>
    <p:extLst>
      <p:ext uri="{BB962C8B-B14F-4D97-AF65-F5344CB8AC3E}">
        <p14:creationId xmlns:p14="http://schemas.microsoft.com/office/powerpoint/2010/main" val="130585398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2667000"/>
            <a:ext cx="5181601" cy="3046988"/>
          </a:xfrm>
          <a:prstGeom prst="rect">
            <a:avLst/>
          </a:prstGeom>
          <a:solidFill>
            <a:srgbClr val="FF0000"/>
          </a:solidFill>
          <a:ln>
            <a:solidFill>
              <a:srgbClr val="FF0000"/>
            </a:solidFill>
          </a:ln>
        </p:spPr>
        <p:txBody>
          <a:bodyPr wrap="square">
            <a:spAutoFit/>
          </a:bodyPr>
          <a:lstStyle/>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Class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Six</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Subject: </a:t>
            </a:r>
            <a:r>
              <a:rPr lang="en-US" sz="2400" dirty="0" smtClean="0">
                <a:latin typeface="Times New Roman" pitchFamily="18" charset="0"/>
                <a:cs typeface="Times New Roman" pitchFamily="18" charset="0"/>
              </a:rPr>
              <a:t> English </a:t>
            </a:r>
            <a:r>
              <a:rPr lang="en-US" sz="2400" dirty="0">
                <a:latin typeface="Times New Roman" pitchFamily="18" charset="0"/>
                <a:cs typeface="Times New Roman" pitchFamily="18" charset="0"/>
              </a:rPr>
              <a:t>1</a:t>
            </a:r>
            <a:r>
              <a:rPr lang="en-US" sz="2400" baseline="30000" dirty="0">
                <a:latin typeface="Times New Roman" pitchFamily="18" charset="0"/>
                <a:cs typeface="Times New Roman" pitchFamily="18" charset="0"/>
              </a:rPr>
              <a:t>st</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Paper</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Lesson: </a:t>
            </a:r>
            <a:r>
              <a:rPr lang="en-US" sz="2400" dirty="0" smtClean="0">
                <a:latin typeface="Times New Roman" pitchFamily="18" charset="0"/>
                <a:cs typeface="Times New Roman" pitchFamily="18" charset="0"/>
              </a:rPr>
              <a:t>Five</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Lesson Title: </a:t>
            </a:r>
            <a:r>
              <a:rPr lang="en-US" sz="2400" dirty="0" smtClean="0">
                <a:latin typeface="Times New Roman" pitchFamily="18" charset="0"/>
                <a:cs typeface="Times New Roman" pitchFamily="18" charset="0"/>
              </a:rPr>
              <a:t>Thanks for your work</a:t>
            </a:r>
          </a:p>
          <a:p>
            <a:r>
              <a:rPr lang="en-US" sz="2400" dirty="0" smtClean="0">
                <a:latin typeface="Times New Roman" pitchFamily="18" charset="0"/>
                <a:cs typeface="Times New Roman" pitchFamily="18" charset="0"/>
              </a:rPr>
              <a:t>Class </a:t>
            </a:r>
            <a:r>
              <a:rPr lang="en-US" sz="2400" dirty="0">
                <a:latin typeface="Times New Roman" pitchFamily="18" charset="0"/>
                <a:cs typeface="Times New Roman" pitchFamily="18" charset="0"/>
              </a:rPr>
              <a:t>Duration: </a:t>
            </a:r>
            <a:r>
              <a:rPr lang="en-US" sz="2400" dirty="0" smtClean="0">
                <a:latin typeface="Times New Roman" pitchFamily="18" charset="0"/>
                <a:cs typeface="Times New Roman" pitchFamily="18" charset="0"/>
              </a:rPr>
              <a:t> 40 minutes</a:t>
            </a:r>
          </a:p>
          <a:p>
            <a:r>
              <a:rPr lang="en-US" sz="2400" dirty="0" smtClean="0">
                <a:latin typeface="Times New Roman" pitchFamily="18" charset="0"/>
                <a:cs typeface="Times New Roman" pitchFamily="18" charset="0"/>
              </a:rPr>
              <a:t>Date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29/11/2020</a:t>
            </a:r>
          </a:p>
          <a:p>
            <a:endParaRPr lang="en-US" sz="2400" dirty="0">
              <a:latin typeface="Times New Roman" pitchFamily="18" charset="0"/>
              <a:cs typeface="Times New Roman" pitchFamily="18" charset="0"/>
            </a:endParaRPr>
          </a:p>
        </p:txBody>
      </p:sp>
      <p:sp>
        <p:nvSpPr>
          <p:cNvPr id="4" name="Bevel 3"/>
          <p:cNvSpPr/>
          <p:nvPr/>
        </p:nvSpPr>
        <p:spPr>
          <a:xfrm>
            <a:off x="685800" y="533400"/>
            <a:ext cx="7662649" cy="1371600"/>
          </a:xfrm>
          <a:prstGeom prst="beve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dirty="0">
                <a:latin typeface="Times New Roman" pitchFamily="18" charset="0"/>
                <a:cs typeface="Times New Roman" pitchFamily="18" charset="0"/>
              </a:rPr>
              <a:t>Lesson’s Introduction</a:t>
            </a:r>
          </a:p>
        </p:txBody>
      </p:sp>
      <p:pic>
        <p:nvPicPr>
          <p:cNvPr id="6" name="Picture 2" descr="Class 6 – Saju Academ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667000"/>
            <a:ext cx="2438400" cy="304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42403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 y="504825"/>
            <a:ext cx="51816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A. Look at the pictures</a:t>
            </a:r>
            <a:endParaRPr lang="en-US" sz="3600" dirty="0">
              <a:latin typeface="Times New Roman" pitchFamily="18" charset="0"/>
              <a:cs typeface="Times New Roman" pitchFamily="18" charset="0"/>
            </a:endParaRPr>
          </a:p>
        </p:txBody>
      </p:sp>
      <p:sp>
        <p:nvSpPr>
          <p:cNvPr id="4" name="TextBox 3"/>
          <p:cNvSpPr txBox="1"/>
          <p:nvPr/>
        </p:nvSpPr>
        <p:spPr>
          <a:xfrm>
            <a:off x="684212" y="6096000"/>
            <a:ext cx="6629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What do you see in the pictures?</a:t>
            </a:r>
            <a:endParaRPr lang="en-US" sz="2800" dirty="0">
              <a:latin typeface="Times New Roman" pitchFamily="18" charset="0"/>
              <a:cs typeface="Times New Roman" pitchFamily="18" charset="0"/>
            </a:endParaRPr>
          </a:p>
        </p:txBody>
      </p:sp>
      <p:pic>
        <p:nvPicPr>
          <p:cNvPr id="5122" name="Picture 2" descr="C:\Users\Mizan\Downloads\Screenshot (3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295400"/>
            <a:ext cx="5610225" cy="25336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izan\Downloads\Screenshot (32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3200400"/>
            <a:ext cx="5935663" cy="2524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Mizan\Downloads\Screenshot (32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22796"/>
            <a:ext cx="6049963" cy="5000625"/>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052203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62656 -0.00694 L 0.87656 -0.00694 " pathEditMode="relative" rAng="0" ptsTypes="AA">
                                      <p:cBhvr>
                                        <p:cTn id="6" dur="2000" fill="hold"/>
                                        <p:tgtEl>
                                          <p:spTgt spid="5122"/>
                                        </p:tgtEl>
                                        <p:attrNameLst>
                                          <p:attrName>ppt_x</p:attrName>
                                          <p:attrName>ppt_y</p:attrName>
                                        </p:attrNameLst>
                                      </p:cBhvr>
                                      <p:rCtr x="12500"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59948 0.04931 L -0.84948 0.04931 " pathEditMode="relative" rAng="0" ptsTypes="AA">
                                      <p:cBhvr>
                                        <p:cTn id="10" dur="2000" fill="hold"/>
                                        <p:tgtEl>
                                          <p:spTgt spid="5123"/>
                                        </p:tgtEl>
                                        <p:attrNameLst>
                                          <p:attrName>ppt_x</p:attrName>
                                          <p:attrName>ppt_y</p:attrName>
                                        </p:attrNameLst>
                                      </p:cBhvr>
                                      <p:rCtr x="-12500" y="0"/>
                                    </p:animMotion>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Callout 2"/>
          <p:cNvSpPr/>
          <p:nvPr/>
        </p:nvSpPr>
        <p:spPr>
          <a:xfrm>
            <a:off x="1314450" y="533400"/>
            <a:ext cx="6553200" cy="1809750"/>
          </a:xfrm>
          <a:prstGeom prst="downArrowCallout">
            <a:avLst>
              <a:gd name="adj1" fmla="val 25000"/>
              <a:gd name="adj2" fmla="val 20625"/>
              <a:gd name="adj3" fmla="val 25000"/>
              <a:gd name="adj4" fmla="val 49434"/>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Today’s Lesson</a:t>
            </a:r>
            <a:endParaRPr lang="en-US" sz="4000" dirty="0">
              <a:latin typeface="Times New Roman" pitchFamily="18" charset="0"/>
              <a:cs typeface="Times New Roman" pitchFamily="18" charset="0"/>
            </a:endParaRPr>
          </a:p>
        </p:txBody>
      </p:sp>
      <p:sp>
        <p:nvSpPr>
          <p:cNvPr id="4" name="5-Point Star 3"/>
          <p:cNvSpPr/>
          <p:nvPr/>
        </p:nvSpPr>
        <p:spPr>
          <a:xfrm>
            <a:off x="1219200" y="2438400"/>
            <a:ext cx="6648450" cy="3962400"/>
          </a:xfrm>
          <a:prstGeom prst="star5">
            <a:avLst>
              <a:gd name="adj" fmla="val 20537"/>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itchFamily="18" charset="0"/>
                <a:cs typeface="Times New Roman" pitchFamily="18" charset="0"/>
              </a:rPr>
              <a:t>Thanks for your work</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8051412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6" presetClass="emph" presetSubtype="0" fill="hold" nodeType="clickEffect">
                                  <p:stCondLst>
                                    <p:cond delay="0"/>
                                  </p:stCondLst>
                                  <p:iterate type="lt">
                                    <p:tmPct val="10000"/>
                                  </p:iterate>
                                  <p:childTnLst>
                                    <p:animScale>
                                      <p:cBhvr>
                                        <p:cTn id="10" dur="250" autoRev="1" fill="hold">
                                          <p:stCondLst>
                                            <p:cond delay="0"/>
                                          </p:stCondLst>
                                        </p:cTn>
                                        <p:tgtEl>
                                          <p:spTgt spid="4">
                                            <p:txEl>
                                              <p:pRg st="0" end="0"/>
                                            </p:txEl>
                                          </p:spTgt>
                                        </p:tgtEl>
                                      </p:cBhvr>
                                      <p:to x="80000" y="100000"/>
                                    </p:animScale>
                                    <p:anim by="(#ppt_w*0.10)" calcmode="lin" valueType="num">
                                      <p:cBhvr>
                                        <p:cTn id="11" dur="250" autoRev="1" fill="hold">
                                          <p:stCondLst>
                                            <p:cond delay="0"/>
                                          </p:stCondLst>
                                        </p:cTn>
                                        <p:tgtEl>
                                          <p:spTgt spid="4">
                                            <p:txEl>
                                              <p:pRg st="0" end="0"/>
                                            </p:txEl>
                                          </p:spTgt>
                                        </p:tgtEl>
                                        <p:attrNameLst>
                                          <p:attrName>ppt_x</p:attrName>
                                        </p:attrNameLst>
                                      </p:cBhvr>
                                    </p:anim>
                                    <p:anim by="(-#ppt_w*0.10)" calcmode="lin" valueType="num">
                                      <p:cBhvr>
                                        <p:cTn id="12" dur="250" autoRev="1" fill="hold">
                                          <p:stCondLst>
                                            <p:cond delay="0"/>
                                          </p:stCondLst>
                                        </p:cTn>
                                        <p:tgtEl>
                                          <p:spTgt spid="4">
                                            <p:txEl>
                                              <p:pRg st="0" end="0"/>
                                            </p:txEl>
                                          </p:spTgt>
                                        </p:tgtEl>
                                        <p:attrNameLst>
                                          <p:attrName>ppt_y</p:attrName>
                                        </p:attrNameLst>
                                      </p:cBhvr>
                                    </p:anim>
                                    <p:animRot by="-480000">
                                      <p:cBhvr>
                                        <p:cTn id="13" dur="250" autoRev="1"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0362" y="3124200"/>
            <a:ext cx="8261206" cy="3046988"/>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514350" indent="-514350">
              <a:buAutoNum type="romanLcPeriod"/>
            </a:pPr>
            <a:r>
              <a:rPr lang="en-US" sz="2400" dirty="0" smtClean="0">
                <a:latin typeface="Times New Roman" pitchFamily="18" charset="0"/>
                <a:cs typeface="Times New Roman" pitchFamily="18" charset="0"/>
              </a:rPr>
              <a:t>talk about, places and familiar objects in short and simple sentences.</a:t>
            </a:r>
          </a:p>
          <a:p>
            <a:pPr marL="514350" indent="-514350">
              <a:buFontTx/>
              <a:buAutoNum type="romanLcPeriod"/>
            </a:pPr>
            <a:r>
              <a:rPr lang="en-US" sz="2400" dirty="0" smtClean="0">
                <a:latin typeface="Times New Roman" pitchFamily="18" charset="0"/>
                <a:cs typeface="Times New Roman" pitchFamily="18" charset="0"/>
              </a:rPr>
              <a:t>read and understand texts.</a:t>
            </a:r>
          </a:p>
          <a:p>
            <a:pPr marL="514350" indent="-514350">
              <a:buFontTx/>
              <a:buAutoNum type="romanLcPeriod"/>
            </a:pPr>
            <a:r>
              <a:rPr lang="en-US" sz="2400" dirty="0" smtClean="0">
                <a:latin typeface="Times New Roman" pitchFamily="18" charset="0"/>
                <a:cs typeface="Times New Roman" pitchFamily="18" charset="0"/>
              </a:rPr>
              <a:t>participate </a:t>
            </a:r>
            <a:r>
              <a:rPr lang="en-US" sz="2400" dirty="0">
                <a:latin typeface="Times New Roman" pitchFamily="18" charset="0"/>
                <a:cs typeface="Times New Roman" pitchFamily="18" charset="0"/>
              </a:rPr>
              <a:t>in short dialogues and conversations on familiar topics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514350" indent="-514350">
              <a:buAutoNum type="romanLcPeriod"/>
            </a:pPr>
            <a:r>
              <a:rPr lang="en-US" sz="2400" dirty="0">
                <a:latin typeface="Times New Roman" pitchFamily="18" charset="0"/>
                <a:cs typeface="Times New Roman" pitchFamily="18" charset="0"/>
              </a:rPr>
              <a:t>write short paragraphs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v. </a:t>
            </a:r>
            <a:r>
              <a:rPr lang="en-US" sz="2400" dirty="0">
                <a:latin typeface="Times New Roman" pitchFamily="18" charset="0"/>
                <a:cs typeface="Times New Roman" pitchFamily="18" charset="0"/>
              </a:rPr>
              <a:t>a</a:t>
            </a:r>
            <a:r>
              <a:rPr lang="en-US" sz="2400" dirty="0" smtClean="0">
                <a:latin typeface="Times New Roman" pitchFamily="18" charset="0"/>
                <a:cs typeface="Times New Roman" pitchFamily="18" charset="0"/>
              </a:rPr>
              <a:t>sk and answer questions.</a:t>
            </a:r>
          </a:p>
          <a:p>
            <a:r>
              <a:rPr lang="en-US" sz="2400" dirty="0" smtClean="0">
                <a:latin typeface="Times New Roman" pitchFamily="18" charset="0"/>
                <a:cs typeface="Times New Roman" pitchFamily="18" charset="0"/>
              </a:rPr>
              <a:t>vi. make a list of good works.</a:t>
            </a:r>
          </a:p>
        </p:txBody>
      </p:sp>
      <p:sp>
        <p:nvSpPr>
          <p:cNvPr id="4" name="Rounded Rectangle 3"/>
          <p:cNvSpPr/>
          <p:nvPr/>
        </p:nvSpPr>
        <p:spPr>
          <a:xfrm>
            <a:off x="1190625" y="457200"/>
            <a:ext cx="6477000" cy="1143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itchFamily="18" charset="0"/>
                <a:cs typeface="Times New Roman" pitchFamily="18" charset="0"/>
              </a:rPr>
              <a:t>Learning Outcomes</a:t>
            </a:r>
          </a:p>
        </p:txBody>
      </p:sp>
      <p:sp>
        <p:nvSpPr>
          <p:cNvPr id="5" name="Rectangle 4"/>
          <p:cNvSpPr/>
          <p:nvPr/>
        </p:nvSpPr>
        <p:spPr>
          <a:xfrm>
            <a:off x="1485900" y="1885057"/>
            <a:ext cx="5715000" cy="1077218"/>
          </a:xfrm>
          <a:prstGeom prst="rect">
            <a:avLst/>
          </a:prstGeom>
          <a:solidFill>
            <a:schemeClr val="accent6">
              <a:lumMod val="75000"/>
            </a:schemeClr>
          </a:solidFill>
          <a:ln>
            <a:solidFill>
              <a:srgbClr val="7030A0"/>
            </a:solidFill>
          </a:ln>
        </p:spPr>
        <p:txBody>
          <a:bodyPr wrap="square">
            <a:spAutoFit/>
          </a:bodyPr>
          <a:lstStyle/>
          <a:p>
            <a:r>
              <a:rPr lang="en-US" sz="3200" b="1" dirty="0" smtClean="0">
                <a:latin typeface="Times New Roman" pitchFamily="18" charset="0"/>
                <a:cs typeface="Times New Roman" pitchFamily="18" charset="0"/>
              </a:rPr>
              <a:t>At the end of the lesson, the </a:t>
            </a:r>
            <a:r>
              <a:rPr lang="en-US" sz="3200" b="1" dirty="0">
                <a:latin typeface="Times New Roman" pitchFamily="18" charset="0"/>
                <a:cs typeface="Times New Roman" pitchFamily="18" charset="0"/>
              </a:rPr>
              <a:t>students will be able to:</a:t>
            </a:r>
            <a:endParaRPr lang="en-US" sz="3200" dirty="0">
              <a:latin typeface="Times New Roman" pitchFamily="18" charset="0"/>
              <a:cs typeface="Times New Roman" pitchFamily="18" charset="0"/>
            </a:endParaRPr>
          </a:p>
        </p:txBody>
      </p:sp>
      <p:sp>
        <p:nvSpPr>
          <p:cNvPr id="6" name="Pentagon 5"/>
          <p:cNvSpPr/>
          <p:nvPr/>
        </p:nvSpPr>
        <p:spPr>
          <a:xfrm>
            <a:off x="546389" y="2248435"/>
            <a:ext cx="939511" cy="356920"/>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4439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3"/>
                                        </p:tgtEl>
                                      </p:cBhvr>
                                      <p:to x="80000" y="100000"/>
                                    </p:animScale>
                                    <p:anim by="(#ppt_w*0.10)" calcmode="lin" valueType="num">
                                      <p:cBhvr>
                                        <p:cTn id="7" dur="250" autoRev="1" fill="hold">
                                          <p:stCondLst>
                                            <p:cond delay="0"/>
                                          </p:stCondLst>
                                        </p:cTn>
                                        <p:tgtEl>
                                          <p:spTgt spid="3"/>
                                        </p:tgtEl>
                                        <p:attrNameLst>
                                          <p:attrName>ppt_x</p:attrName>
                                        </p:attrNameLst>
                                      </p:cBhvr>
                                    </p:anim>
                                    <p:anim by="(-#ppt_w*0.10)" calcmode="lin" valueType="num">
                                      <p:cBhvr>
                                        <p:cTn id="8" dur="250" autoRev="1" fill="hold">
                                          <p:stCondLst>
                                            <p:cond delay="0"/>
                                          </p:stCondLst>
                                        </p:cTn>
                                        <p:tgtEl>
                                          <p:spTgt spid="3"/>
                                        </p:tgtEl>
                                        <p:attrNameLst>
                                          <p:attrName>ppt_y</p:attrName>
                                        </p:attrNameLst>
                                      </p:cBhvr>
                                    </p:anim>
                                    <p:animRot by="-480000">
                                      <p:cBhvr>
                                        <p:cTn id="9" dur="250" autoRev="1"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575"/>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009962" y="533400"/>
            <a:ext cx="4755982" cy="646331"/>
          </a:xfrm>
          <a:prstGeom prst="rect">
            <a:avLst/>
          </a:prstGeom>
        </p:spPr>
        <p:txBody>
          <a:bodyPr wrap="none">
            <a:spAutoFit/>
          </a:bodyPr>
          <a:lstStyle/>
          <a:p>
            <a:pPr algn="ctr"/>
            <a:r>
              <a:rPr lang="en-US" sz="3600" dirty="0">
                <a:latin typeface="Times New Roman" pitchFamily="18" charset="0"/>
                <a:cs typeface="Times New Roman" pitchFamily="18" charset="0"/>
              </a:rPr>
              <a:t>New Words Presentation</a:t>
            </a:r>
          </a:p>
        </p:txBody>
      </p:sp>
      <p:sp>
        <p:nvSpPr>
          <p:cNvPr id="4" name="TextBox 3"/>
          <p:cNvSpPr txBox="1"/>
          <p:nvPr/>
        </p:nvSpPr>
        <p:spPr>
          <a:xfrm>
            <a:off x="457200" y="1447800"/>
            <a:ext cx="260985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Word: rubbish </a:t>
            </a:r>
            <a:endParaRPr lang="en-US" sz="2800" dirty="0">
              <a:latin typeface="Times New Roman" pitchFamily="18" charset="0"/>
              <a:cs typeface="Times New Roman" pitchFamily="18" charset="0"/>
            </a:endParaRPr>
          </a:p>
        </p:txBody>
      </p:sp>
      <p:sp>
        <p:nvSpPr>
          <p:cNvPr id="5" name="TextBox 4"/>
          <p:cNvSpPr txBox="1"/>
          <p:nvPr/>
        </p:nvSpPr>
        <p:spPr>
          <a:xfrm>
            <a:off x="4114893" y="1217831"/>
            <a:ext cx="1066613"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Noun</a:t>
            </a:r>
            <a:endParaRPr lang="en-US" sz="2800" dirty="0">
              <a:latin typeface="Times New Roman" pitchFamily="18" charset="0"/>
              <a:cs typeface="Times New Roman" pitchFamily="18" charset="0"/>
            </a:endParaRPr>
          </a:p>
        </p:txBody>
      </p:sp>
      <p:pic>
        <p:nvPicPr>
          <p:cNvPr id="1026" name="Picture 2" descr="C:\Users\Mizan\Downloads\rubbis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850" y="1999595"/>
            <a:ext cx="4469076"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2514600"/>
            <a:ext cx="2362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Syn. garbage</a:t>
            </a:r>
            <a:endParaRPr lang="en-US" sz="2800" dirty="0">
              <a:latin typeface="Times New Roman" pitchFamily="18" charset="0"/>
              <a:cs typeface="Times New Roman" pitchFamily="18" charset="0"/>
            </a:endParaRPr>
          </a:p>
        </p:txBody>
      </p:sp>
      <p:sp>
        <p:nvSpPr>
          <p:cNvPr id="7" name="TextBox 6"/>
          <p:cNvSpPr txBox="1"/>
          <p:nvPr/>
        </p:nvSpPr>
        <p:spPr>
          <a:xfrm>
            <a:off x="457200" y="3505200"/>
            <a:ext cx="2819400"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Meaning: waste </a:t>
            </a:r>
            <a:r>
              <a:rPr lang="en-US" sz="2800" dirty="0">
                <a:latin typeface="Times New Roman" pitchFamily="18" charset="0"/>
                <a:cs typeface="Times New Roman" pitchFamily="18" charset="0"/>
              </a:rPr>
              <a:t>material; refuse or litter</a:t>
            </a:r>
          </a:p>
        </p:txBody>
      </p:sp>
      <p:sp>
        <p:nvSpPr>
          <p:cNvPr id="8" name="TextBox 7"/>
          <p:cNvSpPr txBox="1"/>
          <p:nvPr/>
        </p:nvSpPr>
        <p:spPr>
          <a:xfrm>
            <a:off x="457199" y="5562600"/>
            <a:ext cx="8382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Example: Everyday Bulbul collects rubbish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94186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347990"/>
            <a:ext cx="2971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Word - Unhygienic </a:t>
            </a:r>
            <a:endParaRPr lang="en-US" sz="2800" dirty="0">
              <a:latin typeface="Times New Roman" pitchFamily="18" charset="0"/>
              <a:cs typeface="Times New Roman" pitchFamily="18" charset="0"/>
            </a:endParaRPr>
          </a:p>
        </p:txBody>
      </p:sp>
      <p:sp>
        <p:nvSpPr>
          <p:cNvPr id="4" name="TextBox 3"/>
          <p:cNvSpPr txBox="1"/>
          <p:nvPr/>
        </p:nvSpPr>
        <p:spPr>
          <a:xfrm>
            <a:off x="2590800" y="980420"/>
            <a:ext cx="1676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Adjective</a:t>
            </a:r>
            <a:endParaRPr lang="en-US" sz="2800" dirty="0">
              <a:latin typeface="Times New Roman" pitchFamily="18" charset="0"/>
              <a:cs typeface="Times New Roman" pitchFamily="18" charset="0"/>
            </a:endParaRPr>
          </a:p>
        </p:txBody>
      </p:sp>
      <p:pic>
        <p:nvPicPr>
          <p:cNvPr id="2050" name="Picture 2" descr="C:\Users\Mizan\Downloads\unhygienic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975" y="838200"/>
            <a:ext cx="4294496" cy="2809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1521945"/>
            <a:ext cx="3048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Syn. - unsanitary</a:t>
            </a:r>
            <a:endParaRPr lang="en-US" sz="2800" dirty="0">
              <a:latin typeface="Times New Roman" pitchFamily="18" charset="0"/>
              <a:cs typeface="Times New Roman" pitchFamily="18" charset="0"/>
            </a:endParaRPr>
          </a:p>
        </p:txBody>
      </p:sp>
      <p:sp>
        <p:nvSpPr>
          <p:cNvPr id="6" name="TextBox 5"/>
          <p:cNvSpPr txBox="1"/>
          <p:nvPr/>
        </p:nvSpPr>
        <p:spPr>
          <a:xfrm>
            <a:off x="514351" y="3457575"/>
            <a:ext cx="4667249"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Meaning: not </a:t>
            </a:r>
            <a:r>
              <a:rPr lang="en-US" sz="2800" dirty="0">
                <a:latin typeface="Times New Roman" pitchFamily="18" charset="0"/>
                <a:cs typeface="Times New Roman" pitchFamily="18" charset="0"/>
              </a:rPr>
              <a:t>clean or sanitary.</a:t>
            </a:r>
          </a:p>
        </p:txBody>
      </p:sp>
      <p:sp>
        <p:nvSpPr>
          <p:cNvPr id="7" name="TextBox 6"/>
          <p:cNvSpPr txBox="1"/>
          <p:nvPr/>
        </p:nvSpPr>
        <p:spPr>
          <a:xfrm>
            <a:off x="381000" y="2438400"/>
            <a:ext cx="2819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Ant. - hygienic</a:t>
            </a:r>
            <a:endParaRPr lang="en-US" sz="2800" dirty="0">
              <a:latin typeface="Times New Roman" pitchFamily="18" charset="0"/>
              <a:cs typeface="Times New Roman" pitchFamily="18" charset="0"/>
            </a:endParaRPr>
          </a:p>
        </p:txBody>
      </p:sp>
      <p:sp>
        <p:nvSpPr>
          <p:cNvPr id="8" name="TextBox 7"/>
          <p:cNvSpPr txBox="1"/>
          <p:nvPr/>
        </p:nvSpPr>
        <p:spPr>
          <a:xfrm>
            <a:off x="514351" y="4267200"/>
            <a:ext cx="8123545"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Example: The environment is very unhygienic.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0255407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19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38175" y="533400"/>
            <a:ext cx="2286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Word: Pile</a:t>
            </a:r>
            <a:endParaRPr lang="en-US" sz="2800" dirty="0">
              <a:latin typeface="Times New Roman" pitchFamily="18" charset="0"/>
              <a:cs typeface="Times New Roman" pitchFamily="18" charset="0"/>
            </a:endParaRPr>
          </a:p>
        </p:txBody>
      </p:sp>
      <p:sp>
        <p:nvSpPr>
          <p:cNvPr id="4" name="TextBox 3"/>
          <p:cNvSpPr txBox="1"/>
          <p:nvPr/>
        </p:nvSpPr>
        <p:spPr>
          <a:xfrm>
            <a:off x="3124200" y="533400"/>
            <a:ext cx="152400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Noun</a:t>
            </a:r>
            <a:endParaRPr lang="en-US" sz="2800" dirty="0">
              <a:latin typeface="Times New Roman" pitchFamily="18" charset="0"/>
              <a:cs typeface="Times New Roman" pitchFamily="18" charset="0"/>
            </a:endParaRPr>
          </a:p>
        </p:txBody>
      </p:sp>
      <p:sp>
        <p:nvSpPr>
          <p:cNvPr id="5" name="TextBox 4"/>
          <p:cNvSpPr txBox="1"/>
          <p:nvPr/>
        </p:nvSpPr>
        <p:spPr>
          <a:xfrm>
            <a:off x="609600" y="1524000"/>
            <a:ext cx="1981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Syn. - heap</a:t>
            </a:r>
            <a:endParaRPr lang="en-US" sz="2800" dirty="0">
              <a:latin typeface="Times New Roman" pitchFamily="18" charset="0"/>
              <a:cs typeface="Times New Roman" pitchFamily="18" charset="0"/>
            </a:endParaRPr>
          </a:p>
        </p:txBody>
      </p:sp>
      <p:sp>
        <p:nvSpPr>
          <p:cNvPr id="6" name="TextBox 5"/>
          <p:cNvSpPr txBox="1"/>
          <p:nvPr/>
        </p:nvSpPr>
        <p:spPr>
          <a:xfrm>
            <a:off x="609600" y="5334000"/>
            <a:ext cx="8162925"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Example: Absence of Bulbul the people got piles of rubbish in front of their houses. </a:t>
            </a:r>
            <a:endParaRPr lang="en-US" sz="2800" dirty="0">
              <a:latin typeface="Times New Roman" pitchFamily="18" charset="0"/>
              <a:cs typeface="Times New Roman" pitchFamily="18" charset="0"/>
            </a:endParaRPr>
          </a:p>
        </p:txBody>
      </p:sp>
      <p:sp>
        <p:nvSpPr>
          <p:cNvPr id="7" name="TextBox 6"/>
          <p:cNvSpPr txBox="1"/>
          <p:nvPr/>
        </p:nvSpPr>
        <p:spPr>
          <a:xfrm>
            <a:off x="381000" y="2474893"/>
            <a:ext cx="3581400"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Meaning: a </a:t>
            </a:r>
            <a:r>
              <a:rPr lang="en-US" sz="2800" dirty="0">
                <a:latin typeface="Times New Roman" pitchFamily="18" charset="0"/>
                <a:cs typeface="Times New Roman" pitchFamily="18" charset="0"/>
              </a:rPr>
              <a:t>heap of things laid or lying one on top of another</a:t>
            </a:r>
          </a:p>
        </p:txBody>
      </p:sp>
      <p:pic>
        <p:nvPicPr>
          <p:cNvPr id="3075" name="Picture 3" descr="C:\Users\Mizan\Downloads\p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643390"/>
            <a:ext cx="457437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298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1000"/>
                                        <p:tgtEl>
                                          <p:spTgt spid="3075"/>
                                        </p:tgtEl>
                                      </p:cBhvr>
                                    </p:animEffect>
                                    <p:anim calcmode="lin" valueType="num">
                                      <p:cBhvr>
                                        <p:cTn id="13" dur="1000" fill="hold"/>
                                        <p:tgtEl>
                                          <p:spTgt spid="3075"/>
                                        </p:tgtEl>
                                        <p:attrNameLst>
                                          <p:attrName>ppt_x</p:attrName>
                                        </p:attrNameLst>
                                      </p:cBhvr>
                                      <p:tavLst>
                                        <p:tav tm="0">
                                          <p:val>
                                            <p:strVal val="#ppt_x"/>
                                          </p:val>
                                        </p:tav>
                                        <p:tav tm="100000">
                                          <p:val>
                                            <p:strVal val="#ppt_x"/>
                                          </p:val>
                                        </p:tav>
                                      </p:tavLst>
                                    </p:anim>
                                    <p:anim calcmode="lin" valueType="num">
                                      <p:cBhvr>
                                        <p:cTn id="1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886</Words>
  <Application>Microsoft Office PowerPoint</Application>
  <PresentationFormat>On-screen Show (4:3)</PresentationFormat>
  <Paragraphs>112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Mizan</dc:creator>
  <cp:lastModifiedBy>Mizan</cp:lastModifiedBy>
  <cp:revision>47</cp:revision>
  <dcterms:created xsi:type="dcterms:W3CDTF">2006-08-16T00:00:00Z</dcterms:created>
  <dcterms:modified xsi:type="dcterms:W3CDTF">2020-11-29T16:21:39Z</dcterms:modified>
</cp:coreProperties>
</file>