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88" r:id="rId3"/>
    <p:sldId id="261" r:id="rId4"/>
    <p:sldId id="278" r:id="rId5"/>
    <p:sldId id="279" r:id="rId6"/>
    <p:sldId id="291" r:id="rId7"/>
    <p:sldId id="290" r:id="rId8"/>
    <p:sldId id="280" r:id="rId9"/>
    <p:sldId id="282" r:id="rId10"/>
    <p:sldId id="281" r:id="rId11"/>
    <p:sldId id="283" r:id="rId12"/>
    <p:sldId id="292" r:id="rId13"/>
    <p:sldId id="284" r:id="rId14"/>
    <p:sldId id="295" r:id="rId15"/>
    <p:sldId id="297" r:id="rId16"/>
    <p:sldId id="28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0612"/>
    <a:srgbClr val="E020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958D62-91B5-43EE-B6DD-BD474B2990D2}" type="datetimeFigureOut">
              <a:rPr lang="en-US" smtClean="0"/>
              <a:pPr/>
              <a:t>29-Nov-20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47F98-278B-4924-AAE4-C64CD1A1DAD7}" type="slidenum">
              <a:rPr lang="en-US" smtClean="0"/>
              <a:pPr/>
              <a:t>‹#›</a:t>
            </a:fld>
            <a:endParaRPr lang="en-US"/>
          </a:p>
        </p:txBody>
      </p:sp>
    </p:spTree>
    <p:extLst>
      <p:ext uri="{BB962C8B-B14F-4D97-AF65-F5344CB8AC3E}">
        <p14:creationId xmlns:p14="http://schemas.microsoft.com/office/powerpoint/2010/main" val="30353521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958D62-91B5-43EE-B6DD-BD474B2990D2}" type="datetimeFigureOut">
              <a:rPr lang="en-US" smtClean="0"/>
              <a:pPr/>
              <a:t>29-Nov-20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47F98-278B-4924-AAE4-C64CD1A1DAD7}" type="slidenum">
              <a:rPr lang="en-US" smtClean="0"/>
              <a:pPr/>
              <a:t>‹#›</a:t>
            </a:fld>
            <a:endParaRPr lang="en-US"/>
          </a:p>
        </p:txBody>
      </p:sp>
    </p:spTree>
    <p:extLst>
      <p:ext uri="{BB962C8B-B14F-4D97-AF65-F5344CB8AC3E}">
        <p14:creationId xmlns:p14="http://schemas.microsoft.com/office/powerpoint/2010/main" val="3234510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958D62-91B5-43EE-B6DD-BD474B2990D2}" type="datetimeFigureOut">
              <a:rPr lang="en-US" smtClean="0"/>
              <a:pPr/>
              <a:t>29-Nov-20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47F98-278B-4924-AAE4-C64CD1A1DAD7}" type="slidenum">
              <a:rPr lang="en-US" smtClean="0"/>
              <a:pPr/>
              <a:t>‹#›</a:t>
            </a:fld>
            <a:endParaRPr lang="en-US"/>
          </a:p>
        </p:txBody>
      </p:sp>
    </p:spTree>
    <p:extLst>
      <p:ext uri="{BB962C8B-B14F-4D97-AF65-F5344CB8AC3E}">
        <p14:creationId xmlns:p14="http://schemas.microsoft.com/office/powerpoint/2010/main" val="9791098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958D62-91B5-43EE-B6DD-BD474B2990D2}" type="datetimeFigureOut">
              <a:rPr lang="en-US" smtClean="0"/>
              <a:pPr/>
              <a:t>29-Nov-20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47F98-278B-4924-AAE4-C64CD1A1DAD7}" type="slidenum">
              <a:rPr lang="en-US" smtClean="0"/>
              <a:pPr/>
              <a:t>‹#›</a:t>
            </a:fld>
            <a:endParaRPr lang="en-US"/>
          </a:p>
        </p:txBody>
      </p:sp>
    </p:spTree>
    <p:extLst>
      <p:ext uri="{BB962C8B-B14F-4D97-AF65-F5344CB8AC3E}">
        <p14:creationId xmlns:p14="http://schemas.microsoft.com/office/powerpoint/2010/main" val="2258371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958D62-91B5-43EE-B6DD-BD474B2990D2}" type="datetimeFigureOut">
              <a:rPr lang="en-US" smtClean="0"/>
              <a:pPr/>
              <a:t>29-Nov-20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47F98-278B-4924-AAE4-C64CD1A1DAD7}" type="slidenum">
              <a:rPr lang="en-US" smtClean="0"/>
              <a:pPr/>
              <a:t>‹#›</a:t>
            </a:fld>
            <a:endParaRPr lang="en-US"/>
          </a:p>
        </p:txBody>
      </p:sp>
    </p:spTree>
    <p:extLst>
      <p:ext uri="{BB962C8B-B14F-4D97-AF65-F5344CB8AC3E}">
        <p14:creationId xmlns:p14="http://schemas.microsoft.com/office/powerpoint/2010/main" val="2809103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958D62-91B5-43EE-B6DD-BD474B2990D2}" type="datetimeFigureOut">
              <a:rPr lang="en-US" smtClean="0"/>
              <a:pPr/>
              <a:t>29-Nov-20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47F98-278B-4924-AAE4-C64CD1A1DAD7}" type="slidenum">
              <a:rPr lang="en-US" smtClean="0"/>
              <a:pPr/>
              <a:t>‹#›</a:t>
            </a:fld>
            <a:endParaRPr lang="en-US"/>
          </a:p>
        </p:txBody>
      </p:sp>
    </p:spTree>
    <p:extLst>
      <p:ext uri="{BB962C8B-B14F-4D97-AF65-F5344CB8AC3E}">
        <p14:creationId xmlns:p14="http://schemas.microsoft.com/office/powerpoint/2010/main" val="3230391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958D62-91B5-43EE-B6DD-BD474B2990D2}" type="datetimeFigureOut">
              <a:rPr lang="en-US" smtClean="0"/>
              <a:pPr/>
              <a:t>29-Nov-20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747F98-278B-4924-AAE4-C64CD1A1DAD7}" type="slidenum">
              <a:rPr lang="en-US" smtClean="0"/>
              <a:pPr/>
              <a:t>‹#›</a:t>
            </a:fld>
            <a:endParaRPr lang="en-US"/>
          </a:p>
        </p:txBody>
      </p:sp>
    </p:spTree>
    <p:extLst>
      <p:ext uri="{BB962C8B-B14F-4D97-AF65-F5344CB8AC3E}">
        <p14:creationId xmlns:p14="http://schemas.microsoft.com/office/powerpoint/2010/main" val="2464378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958D62-91B5-43EE-B6DD-BD474B2990D2}" type="datetimeFigureOut">
              <a:rPr lang="en-US" smtClean="0"/>
              <a:pPr/>
              <a:t>29-Nov-20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747F98-278B-4924-AAE4-C64CD1A1DAD7}" type="slidenum">
              <a:rPr lang="en-US" smtClean="0"/>
              <a:pPr/>
              <a:t>‹#›</a:t>
            </a:fld>
            <a:endParaRPr lang="en-US"/>
          </a:p>
        </p:txBody>
      </p:sp>
    </p:spTree>
    <p:extLst>
      <p:ext uri="{BB962C8B-B14F-4D97-AF65-F5344CB8AC3E}">
        <p14:creationId xmlns:p14="http://schemas.microsoft.com/office/powerpoint/2010/main" val="1820070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958D62-91B5-43EE-B6DD-BD474B2990D2}" type="datetimeFigureOut">
              <a:rPr lang="en-US" smtClean="0"/>
              <a:pPr/>
              <a:t>29-Nov-20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747F98-278B-4924-AAE4-C64CD1A1DAD7}" type="slidenum">
              <a:rPr lang="en-US" smtClean="0"/>
              <a:pPr/>
              <a:t>‹#›</a:t>
            </a:fld>
            <a:endParaRPr lang="en-US"/>
          </a:p>
        </p:txBody>
      </p:sp>
    </p:spTree>
    <p:extLst>
      <p:ext uri="{BB962C8B-B14F-4D97-AF65-F5344CB8AC3E}">
        <p14:creationId xmlns:p14="http://schemas.microsoft.com/office/powerpoint/2010/main" val="1680080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958D62-91B5-43EE-B6DD-BD474B2990D2}" type="datetimeFigureOut">
              <a:rPr lang="en-US" smtClean="0"/>
              <a:pPr/>
              <a:t>29-Nov-20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47F98-278B-4924-AAE4-C64CD1A1DAD7}" type="slidenum">
              <a:rPr lang="en-US" smtClean="0"/>
              <a:pPr/>
              <a:t>‹#›</a:t>
            </a:fld>
            <a:endParaRPr lang="en-US"/>
          </a:p>
        </p:txBody>
      </p:sp>
    </p:spTree>
    <p:extLst>
      <p:ext uri="{BB962C8B-B14F-4D97-AF65-F5344CB8AC3E}">
        <p14:creationId xmlns:p14="http://schemas.microsoft.com/office/powerpoint/2010/main" val="3144960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958D62-91B5-43EE-B6DD-BD474B2990D2}" type="datetimeFigureOut">
              <a:rPr lang="en-US" smtClean="0"/>
              <a:pPr/>
              <a:t>29-Nov-20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47F98-278B-4924-AAE4-C64CD1A1DAD7}" type="slidenum">
              <a:rPr lang="en-US" smtClean="0"/>
              <a:pPr/>
              <a:t>‹#›</a:t>
            </a:fld>
            <a:endParaRPr lang="en-US"/>
          </a:p>
        </p:txBody>
      </p:sp>
    </p:spTree>
    <p:extLst>
      <p:ext uri="{BB962C8B-B14F-4D97-AF65-F5344CB8AC3E}">
        <p14:creationId xmlns:p14="http://schemas.microsoft.com/office/powerpoint/2010/main" val="6828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958D62-91B5-43EE-B6DD-BD474B2990D2}" type="datetimeFigureOut">
              <a:rPr lang="en-US" smtClean="0"/>
              <a:pPr/>
              <a:t>29-Nov-20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747F98-278B-4924-AAE4-C64CD1A1DAD7}" type="slidenum">
              <a:rPr lang="en-US" smtClean="0"/>
              <a:pPr/>
              <a:t>‹#›</a:t>
            </a:fld>
            <a:endParaRPr lang="en-US"/>
          </a:p>
        </p:txBody>
      </p:sp>
    </p:spTree>
    <p:extLst>
      <p:ext uri="{BB962C8B-B14F-4D97-AF65-F5344CB8AC3E}">
        <p14:creationId xmlns:p14="http://schemas.microsoft.com/office/powerpoint/2010/main" val="25539282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685800"/>
            <a:ext cx="8458200" cy="5105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762000"/>
            <a:ext cx="8229600" cy="5105400"/>
          </a:xfrm>
          <a:noFill/>
        </p:spPr>
        <p:txBody>
          <a:bodyPr>
            <a:normAutofit/>
          </a:bodyPr>
          <a:lstStyle/>
          <a:p>
            <a:r>
              <a:rPr lang="en-US" b="1" dirty="0" err="1">
                <a:latin typeface="NikoshBAN" pitchFamily="2" charset="0"/>
                <a:cs typeface="NikoshBAN" pitchFamily="2" charset="0"/>
              </a:rPr>
              <a:t>শালগাঁও</a:t>
            </a:r>
            <a:r>
              <a:rPr lang="en-US" b="1" dirty="0">
                <a:latin typeface="NikoshBAN" pitchFamily="2" charset="0"/>
                <a:cs typeface="NikoshBAN" pitchFamily="2" charset="0"/>
              </a:rPr>
              <a:t> </a:t>
            </a:r>
            <a:r>
              <a:rPr lang="en-US" b="1" dirty="0" err="1">
                <a:latin typeface="NikoshBAN" pitchFamily="2" charset="0"/>
                <a:cs typeface="NikoshBAN" pitchFamily="2" charset="0"/>
              </a:rPr>
              <a:t>কালিসীমা</a:t>
            </a:r>
            <a:r>
              <a:rPr lang="en-US" b="1" dirty="0">
                <a:latin typeface="NikoshBAN" pitchFamily="2" charset="0"/>
                <a:cs typeface="NikoshBAN" pitchFamily="2" charset="0"/>
              </a:rPr>
              <a:t> </a:t>
            </a:r>
            <a:r>
              <a:rPr lang="en-US" b="1" dirty="0" err="1">
                <a:latin typeface="NikoshBAN" pitchFamily="2" charset="0"/>
                <a:cs typeface="NikoshBAN" pitchFamily="2" charset="0"/>
              </a:rPr>
              <a:t>স্কুল</a:t>
            </a:r>
            <a:r>
              <a:rPr lang="en-US" b="1" dirty="0">
                <a:latin typeface="NikoshBAN" pitchFamily="2" charset="0"/>
                <a:cs typeface="NikoshBAN" pitchFamily="2" charset="0"/>
              </a:rPr>
              <a:t> </a:t>
            </a:r>
            <a:r>
              <a:rPr lang="en-US" b="1" dirty="0" err="1">
                <a:latin typeface="NikoshBAN" pitchFamily="2" charset="0"/>
                <a:cs typeface="NikoshBAN" pitchFamily="2" charset="0"/>
              </a:rPr>
              <a:t>এন্ড</a:t>
            </a:r>
            <a:r>
              <a:rPr lang="en-US" b="1" dirty="0">
                <a:latin typeface="NikoshBAN" pitchFamily="2" charset="0"/>
                <a:cs typeface="NikoshBAN" pitchFamily="2" charset="0"/>
              </a:rPr>
              <a:t> </a:t>
            </a:r>
            <a:r>
              <a:rPr lang="en-US" b="1" dirty="0" err="1" smtClean="0">
                <a:latin typeface="NikoshBAN" pitchFamily="2" charset="0"/>
                <a:cs typeface="NikoshBAN" pitchFamily="2" charset="0"/>
              </a:rPr>
              <a:t>কলেজ</a:t>
            </a:r>
            <a:r>
              <a:rPr lang="en-US" b="1" dirty="0">
                <a:latin typeface="NikoshBAN" pitchFamily="2" charset="0"/>
                <a:cs typeface="NikoshBAN" pitchFamily="2" charset="0"/>
              </a:rPr>
              <a:t> </a:t>
            </a:r>
            <a:r>
              <a:rPr lang="en-US" sz="3600" dirty="0" err="1" smtClean="0">
                <a:latin typeface="NikoshBAN" pitchFamily="2" charset="0"/>
                <a:cs typeface="NikoshBAN" pitchFamily="2" charset="0"/>
              </a:rPr>
              <a:t>কর্তৃক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আয়োজিত</a:t>
            </a:r>
            <a:r>
              <a:rPr lang="en-US" sz="3600" dirty="0" smtClean="0">
                <a:latin typeface="NikoshBAN" pitchFamily="2" charset="0"/>
                <a:cs typeface="NikoshBAN" pitchFamily="2" charset="0"/>
              </a:rPr>
              <a:t> </a:t>
            </a:r>
            <a:r>
              <a:rPr lang="en-US" sz="4400" dirty="0" smtClean="0">
                <a:latin typeface="NikoshBAN" pitchFamily="2" charset="0"/>
                <a:cs typeface="NikoshBAN" pitchFamily="2" charset="0"/>
              </a:rPr>
              <a:t/>
            </a:r>
            <a:br>
              <a:rPr lang="en-US" sz="4400" dirty="0" smtClean="0">
                <a:latin typeface="NikoshBAN" pitchFamily="2" charset="0"/>
                <a:cs typeface="NikoshBAN" pitchFamily="2" charset="0"/>
              </a:rPr>
            </a:br>
            <a:r>
              <a:rPr lang="en-US" sz="4400" dirty="0" err="1" smtClean="0">
                <a:solidFill>
                  <a:srgbClr val="7030A0"/>
                </a:solidFill>
                <a:latin typeface="NikoshBAN" pitchFamily="2" charset="0"/>
                <a:cs typeface="NikoshBAN" pitchFamily="2" charset="0"/>
              </a:rPr>
              <a:t>একাদশ-দ্বাদশ</a:t>
            </a:r>
            <a:r>
              <a:rPr lang="en-US" sz="4400" dirty="0" smtClean="0">
                <a:solidFill>
                  <a:srgbClr val="7030A0"/>
                </a:solidFill>
                <a:latin typeface="NikoshBAN" pitchFamily="2" charset="0"/>
                <a:cs typeface="NikoshBAN" pitchFamily="2" charset="0"/>
              </a:rPr>
              <a:t> </a:t>
            </a:r>
            <a:r>
              <a:rPr lang="en-US" sz="4400" dirty="0" err="1" smtClean="0">
                <a:solidFill>
                  <a:srgbClr val="7030A0"/>
                </a:solidFill>
                <a:latin typeface="NikoshBAN" pitchFamily="2" charset="0"/>
                <a:cs typeface="NikoshBAN" pitchFamily="2" charset="0"/>
              </a:rPr>
              <a:t>শ্রেণির</a:t>
            </a:r>
            <a:r>
              <a:rPr lang="en-US" sz="4400" dirty="0" smtClean="0">
                <a:solidFill>
                  <a:srgbClr val="7030A0"/>
                </a:solidFill>
                <a:latin typeface="NikoshBAN" pitchFamily="2" charset="0"/>
                <a:cs typeface="NikoshBAN" pitchFamily="2" charset="0"/>
              </a:rPr>
              <a:t> </a:t>
            </a:r>
            <a:r>
              <a:rPr lang="en-US" sz="4400" dirty="0" err="1" smtClean="0">
                <a:solidFill>
                  <a:srgbClr val="7030A0"/>
                </a:solidFill>
                <a:latin typeface="NikoshBAN" pitchFamily="2" charset="0"/>
                <a:cs typeface="NikoshBAN" pitchFamily="2" charset="0"/>
              </a:rPr>
              <a:t>অনলাইন</a:t>
            </a:r>
            <a:r>
              <a:rPr lang="en-US" sz="4400" dirty="0" smtClean="0">
                <a:solidFill>
                  <a:srgbClr val="7030A0"/>
                </a:solidFill>
                <a:latin typeface="NikoshBAN" pitchFamily="2" charset="0"/>
                <a:cs typeface="NikoshBAN" pitchFamily="2" charset="0"/>
              </a:rPr>
              <a:t>  </a:t>
            </a:r>
            <a:r>
              <a:rPr lang="en-US" sz="4400" dirty="0" err="1" smtClean="0">
                <a:solidFill>
                  <a:srgbClr val="7030A0"/>
                </a:solidFill>
                <a:latin typeface="NikoshBAN" pitchFamily="2" charset="0"/>
                <a:cs typeface="NikoshBAN" pitchFamily="2" charset="0"/>
              </a:rPr>
              <a:t>ক্লাসে</a:t>
            </a:r>
            <a:r>
              <a:rPr lang="en-US" sz="4400" dirty="0" smtClean="0">
                <a:latin typeface="NikoshBAN" pitchFamily="2" charset="0"/>
                <a:cs typeface="NikoshBAN" pitchFamily="2" charset="0"/>
              </a:rPr>
              <a:t/>
            </a:r>
            <a:br>
              <a:rPr lang="en-US" sz="4400" dirty="0" smtClean="0">
                <a:latin typeface="NikoshBAN" pitchFamily="2" charset="0"/>
                <a:cs typeface="NikoshBAN" pitchFamily="2" charset="0"/>
              </a:rPr>
            </a:br>
            <a:r>
              <a:rPr lang="en-US" dirty="0" err="1" smtClean="0">
                <a:latin typeface="NikoshBAN" pitchFamily="2" charset="0"/>
                <a:cs typeface="NikoshBAN" pitchFamily="2" charset="0"/>
              </a:rPr>
              <a:t>সবাইকে</a:t>
            </a:r>
            <a:r>
              <a:rPr lang="en-US" sz="4400" dirty="0" smtClean="0">
                <a:latin typeface="NikoshBAN" pitchFamily="2" charset="0"/>
                <a:cs typeface="NikoshBAN" pitchFamily="2" charset="0"/>
              </a:rPr>
              <a:t> </a:t>
            </a:r>
            <a:br>
              <a:rPr lang="en-US" sz="4400" dirty="0" smtClean="0">
                <a:latin typeface="NikoshBAN" pitchFamily="2" charset="0"/>
                <a:cs typeface="NikoshBAN" pitchFamily="2" charset="0"/>
              </a:rPr>
            </a:br>
            <a:r>
              <a:rPr lang="en-US" sz="8900" dirty="0" err="1" smtClean="0">
                <a:solidFill>
                  <a:srgbClr val="C00000"/>
                </a:solidFill>
                <a:latin typeface="NikoshBAN" pitchFamily="2" charset="0"/>
                <a:cs typeface="NikoshBAN" pitchFamily="2" charset="0"/>
              </a:rPr>
              <a:t>স্বাগতম</a:t>
            </a:r>
            <a:r>
              <a:rPr lang="en-US" dirty="0" smtClean="0">
                <a:latin typeface="NikoshBAN" pitchFamily="2" charset="0"/>
                <a:cs typeface="NikoshBAN" pitchFamily="2" charset="0"/>
              </a:rPr>
              <a:t/>
            </a:r>
            <a:br>
              <a:rPr lang="en-US" dirty="0" smtClean="0">
                <a:latin typeface="NikoshBAN" pitchFamily="2" charset="0"/>
                <a:cs typeface="NikoshBAN" pitchFamily="2" charset="0"/>
              </a:rPr>
            </a:br>
            <a:endParaRPr lang="en-US" dirty="0">
              <a:latin typeface="NikoshBAN" pitchFamily="2" charset="0"/>
              <a:cs typeface="NikoshBAN" pitchFamily="2" charset="0"/>
            </a:endParaRPr>
          </a:p>
        </p:txBody>
      </p:sp>
      <p:grpSp>
        <p:nvGrpSpPr>
          <p:cNvPr id="4" name="Group 3"/>
          <p:cNvGrpSpPr/>
          <p:nvPr/>
        </p:nvGrpSpPr>
        <p:grpSpPr>
          <a:xfrm>
            <a:off x="457200" y="6096000"/>
            <a:ext cx="8458200" cy="609599"/>
            <a:chOff x="457200" y="6096000"/>
            <a:chExt cx="8458200" cy="609599"/>
          </a:xfrm>
        </p:grpSpPr>
        <p:sp>
          <p:nvSpPr>
            <p:cNvPr id="13" name="Rectangle 12"/>
            <p:cNvSpPr/>
            <p:nvPr/>
          </p:nvSpPr>
          <p:spPr>
            <a:xfrm>
              <a:off x="457200" y="6096000"/>
              <a:ext cx="8458200" cy="6095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txBox="1">
              <a:spLocks/>
            </p:cNvSpPr>
            <p:nvPr/>
          </p:nvSpPr>
          <p:spPr>
            <a:xfrm>
              <a:off x="609600" y="6152212"/>
              <a:ext cx="8001000" cy="489421"/>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NikoshBAN" pitchFamily="2" charset="0"/>
                  <a:cs typeface="NikoshBAN" pitchFamily="2" charset="0"/>
                </a:rPr>
                <a:t>       </a:t>
              </a:r>
              <a:r>
                <a:rPr lang="en-US" sz="2000" b="1" dirty="0" err="1" smtClean="0">
                  <a:latin typeface="NikoshBAN" pitchFamily="2" charset="0"/>
                  <a:cs typeface="NikoshBAN" pitchFamily="2" charset="0"/>
                </a:rPr>
                <a:t>শালগাঁও</a:t>
              </a:r>
              <a:r>
                <a:rPr lang="en-US" sz="2000" b="1" dirty="0" smtClean="0">
                  <a:latin typeface="NikoshBAN" pitchFamily="2" charset="0"/>
                  <a:cs typeface="NikoshBAN" pitchFamily="2" charset="0"/>
                </a:rPr>
                <a:t> </a:t>
              </a:r>
              <a:r>
                <a:rPr lang="en-US" sz="2000" b="1" dirty="0" err="1">
                  <a:latin typeface="NikoshBAN" pitchFamily="2" charset="0"/>
                  <a:cs typeface="NikoshBAN" pitchFamily="2" charset="0"/>
                </a:rPr>
                <a:t>কালিসীমা</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স্কুল</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এন্ড</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কলেজ</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ব্রাহ্মণবাড়িয়া</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অনলাইন</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ক্লাস</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জালিলা</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বেগম</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প্রভাষক</a:t>
              </a:r>
              <a:r>
                <a:rPr lang="en-US" sz="2000" b="1" dirty="0" smtClean="0">
                  <a:latin typeface="NikoshBAN" pitchFamily="2" charset="0"/>
                  <a:cs typeface="NikoshBAN" pitchFamily="2" charset="0"/>
                </a:rPr>
                <a:t>(</a:t>
              </a:r>
              <a:r>
                <a:rPr lang="en-US" sz="2000" b="1" dirty="0" err="1" smtClean="0">
                  <a:latin typeface="NikoshBAN" pitchFamily="2" charset="0"/>
                  <a:cs typeface="NikoshBAN" pitchFamily="2" charset="0"/>
                </a:rPr>
                <a:t>বাংলা</a:t>
              </a:r>
              <a:r>
                <a:rPr lang="en-US" sz="2000" b="1" dirty="0" smtClean="0">
                  <a:latin typeface="NikoshBAN" pitchFamily="2" charset="0"/>
                  <a:cs typeface="NikoshBAN" pitchFamily="2" charset="0"/>
                </a:rPr>
                <a:t>)</a:t>
              </a:r>
              <a:endParaRPr lang="en-US" sz="2000" b="1" dirty="0">
                <a:latin typeface="NikoshBAN" pitchFamily="2" charset="0"/>
                <a:cs typeface="NikoshBAN" pitchFamily="2" charset="0"/>
              </a:endParaRPr>
            </a:p>
          </p:txBody>
        </p:sp>
        <p:pic>
          <p:nvPicPr>
            <p:cNvPr id="1026" name="Picture 2" descr="C:\Users\RRRR\Desktop\120880750_3446773208692170_128745008853118947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0327" y="6184433"/>
              <a:ext cx="457200" cy="457200"/>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457200" y="304800"/>
            <a:ext cx="8382000" cy="990600"/>
          </a:xfrm>
          <a:prstGeom prst="rect">
            <a:avLst/>
          </a:prstGeom>
          <a:solidFill>
            <a:srgbClr val="E0204E"/>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en-US" sz="4000" dirty="0" err="1" smtClean="0">
                <a:latin typeface="NikoshBAN" pitchFamily="2" charset="0"/>
                <a:cs typeface="NikoshBAN" pitchFamily="2" charset="0"/>
              </a:rPr>
              <a:t>পাঠ</a:t>
            </a:r>
            <a:r>
              <a:rPr lang="en-US" sz="4000" dirty="0" smtClean="0">
                <a:latin typeface="NikoshBAN" pitchFamily="2" charset="0"/>
                <a:cs typeface="NikoshBAN" pitchFamily="2" charset="0"/>
              </a:rPr>
              <a:t> পরিচিতি-৩(</a:t>
            </a:r>
            <a:r>
              <a:rPr lang="en-US" sz="5400" dirty="0" smtClean="0">
                <a:latin typeface="NikoshBAN" pitchFamily="2" charset="0"/>
                <a:cs typeface="NikoshBAN" pitchFamily="2" charset="0"/>
              </a:rPr>
              <a:t>“</a:t>
            </a:r>
            <a:r>
              <a:rPr lang="en-US" sz="4000" dirty="0" err="1">
                <a:latin typeface="NikoshBAN" pitchFamily="2" charset="0"/>
                <a:cs typeface="NikoshBAN" pitchFamily="2" charset="0"/>
              </a:rPr>
              <a:t>বিভীষণের</a:t>
            </a:r>
            <a:r>
              <a:rPr lang="en-US" sz="4000" dirty="0">
                <a:latin typeface="NikoshBAN" pitchFamily="2" charset="0"/>
                <a:cs typeface="NikoshBAN" pitchFamily="2" charset="0"/>
              </a:rPr>
              <a:t> </a:t>
            </a:r>
            <a:r>
              <a:rPr lang="en-US" sz="4000" dirty="0" err="1">
                <a:latin typeface="NikoshBAN" pitchFamily="2" charset="0"/>
                <a:cs typeface="NikoshBAN" pitchFamily="2" charset="0"/>
              </a:rPr>
              <a:t>প্রতি</a:t>
            </a:r>
            <a:r>
              <a:rPr lang="en-US" sz="4000" dirty="0">
                <a:latin typeface="NikoshBAN" pitchFamily="2" charset="0"/>
                <a:cs typeface="NikoshBAN" pitchFamily="2" charset="0"/>
              </a:rPr>
              <a:t> </a:t>
            </a:r>
            <a:r>
              <a:rPr lang="en-US" sz="4000" dirty="0" err="1" smtClean="0">
                <a:latin typeface="NikoshBAN" pitchFamily="2" charset="0"/>
                <a:cs typeface="NikoshBAN" pitchFamily="2" charset="0"/>
              </a:rPr>
              <a:t>মেঘনাদ</a:t>
            </a:r>
            <a:r>
              <a:rPr lang="en-US" sz="4000" dirty="0" smtClean="0">
                <a:latin typeface="NikoshBAN" pitchFamily="2" charset="0"/>
                <a:cs typeface="NikoshBAN" pitchFamily="2" charset="0"/>
              </a:rPr>
              <a:t>” )</a:t>
            </a:r>
            <a:endParaRPr lang="en-US" sz="4000" dirty="0"/>
          </a:p>
        </p:txBody>
      </p:sp>
      <p:sp>
        <p:nvSpPr>
          <p:cNvPr id="7" name="Rectangle 6"/>
          <p:cNvSpPr/>
          <p:nvPr/>
        </p:nvSpPr>
        <p:spPr>
          <a:xfrm>
            <a:off x="457200" y="1600200"/>
            <a:ext cx="8382000" cy="3962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p:cNvGrpSpPr/>
          <p:nvPr/>
        </p:nvGrpSpPr>
        <p:grpSpPr>
          <a:xfrm>
            <a:off x="457200" y="6096000"/>
            <a:ext cx="8458200" cy="609599"/>
            <a:chOff x="457200" y="6096000"/>
            <a:chExt cx="8458200" cy="609599"/>
          </a:xfrm>
        </p:grpSpPr>
        <p:sp>
          <p:nvSpPr>
            <p:cNvPr id="11" name="Rectangle 10"/>
            <p:cNvSpPr/>
            <p:nvPr/>
          </p:nvSpPr>
          <p:spPr>
            <a:xfrm>
              <a:off x="457200" y="6096000"/>
              <a:ext cx="8458200" cy="6095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p:nvSpPr>
          <p:spPr>
            <a:xfrm>
              <a:off x="609600" y="6152212"/>
              <a:ext cx="8001000" cy="489421"/>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NikoshBAN" pitchFamily="2" charset="0"/>
                  <a:cs typeface="NikoshBAN" pitchFamily="2" charset="0"/>
                </a:rPr>
                <a:t>      </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শালগাঁও</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কালিসীমা</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স্কুল</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এন্ড</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কলেজ</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ব্রাহ্মণবাড়িয়া</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অনলাইন</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ক্লাস</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জালিলা</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বেগম</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প্রভাষক</a:t>
              </a:r>
              <a:r>
                <a:rPr lang="en-US" sz="2000" b="1" dirty="0" smtClean="0">
                  <a:latin typeface="NikoshBAN" pitchFamily="2" charset="0"/>
                  <a:cs typeface="NikoshBAN" pitchFamily="2" charset="0"/>
                </a:rPr>
                <a:t>(</a:t>
              </a:r>
              <a:r>
                <a:rPr lang="en-US" sz="2000" b="1" dirty="0" err="1" smtClean="0">
                  <a:latin typeface="NikoshBAN" pitchFamily="2" charset="0"/>
                  <a:cs typeface="NikoshBAN" pitchFamily="2" charset="0"/>
                </a:rPr>
                <a:t>বাংলা</a:t>
              </a:r>
              <a:r>
                <a:rPr lang="en-US" sz="2000" b="1" dirty="0" smtClean="0">
                  <a:latin typeface="NikoshBAN" pitchFamily="2" charset="0"/>
                  <a:cs typeface="NikoshBAN" pitchFamily="2" charset="0"/>
                </a:rPr>
                <a:t>)</a:t>
              </a:r>
              <a:endParaRPr lang="en-US" sz="2000" b="1" dirty="0">
                <a:latin typeface="NikoshBAN" pitchFamily="2" charset="0"/>
                <a:cs typeface="NikoshBAN" pitchFamily="2" charset="0"/>
              </a:endParaRPr>
            </a:p>
          </p:txBody>
        </p:sp>
        <p:pic>
          <p:nvPicPr>
            <p:cNvPr id="13" name="Picture 2" descr="C:\Users\RRRR\Desktop\120880750_3446773208692170_128745008853118947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0327" y="6184433"/>
              <a:ext cx="457200" cy="457200"/>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Rectangle 4"/>
          <p:cNvSpPr/>
          <p:nvPr/>
        </p:nvSpPr>
        <p:spPr>
          <a:xfrm>
            <a:off x="519545" y="1752600"/>
            <a:ext cx="8077200" cy="3970318"/>
          </a:xfrm>
          <a:prstGeom prst="rect">
            <a:avLst/>
          </a:prstGeom>
        </p:spPr>
        <p:txBody>
          <a:bodyPr wrap="square">
            <a:spAutoFit/>
          </a:bodyPr>
          <a:lstStyle/>
          <a:p>
            <a:r>
              <a:rPr lang="as-IN" sz="2800" dirty="0">
                <a:latin typeface="SutonnyMJ" pitchFamily="2" charset="0"/>
                <a:ea typeface="SutonnyMJ" pitchFamily="2" charset="0"/>
                <a:cs typeface="SutonnyMJ" pitchFamily="2" charset="0"/>
              </a:rPr>
              <a:t>উনিশ শতকের বাংলার নব জাগরণের অন্যতম শ্রেষ্ঠ সন্তান মাইকেল মধুসূদন দত্ত বাল্মিকী-রামায়ণকে নবমূল্য দান করেছেন এ কাব্যে। মানবকেন্দ্রীকতাই রেনেসাঁস বা নবজাগরণের সারকথা। ঐ নবজাগরণের প্রেরণাতেই রামায়ণের রাম-ল²ণ মধুসূদনের লেখনীতে হীনরূপে এবং রাক্ষসরাজ রাবণ ও তার পুত্র মেঘনাদ যাবতীয় মানবীয় গুণের ধারকরূপে উপস্থাপিত। দেবতাদের আনুকুল্যপ্রাপ্ত রাম-ল²ণ নয়, পুরাণের রাক্ষসরাজ রাবণ ও তার পুত্র মেঘনাদের প্রতিই মধুসূদনের মমতা ও শ্রদ্ধা। </a:t>
            </a:r>
          </a:p>
        </p:txBody>
      </p:sp>
    </p:spTree>
    <p:extLst>
      <p:ext uri="{BB962C8B-B14F-4D97-AF65-F5344CB8AC3E}">
        <p14:creationId xmlns:p14="http://schemas.microsoft.com/office/powerpoint/2010/main" val="23191671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8585" y="291406"/>
            <a:ext cx="1658815" cy="533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8229600" cy="715962"/>
          </a:xfrm>
        </p:spPr>
        <p:txBody>
          <a:bodyPr>
            <a:normAutofit fontScale="90000"/>
          </a:bodyPr>
          <a:lstStyle/>
          <a:p>
            <a:pPr algn="l"/>
            <a:r>
              <a:rPr lang="as-IN" b="1" u="sng" dirty="0"/>
              <a:t>শব্দার্থঃ</a:t>
            </a:r>
            <a:endParaRPr lang="en-US" b="1" u="sng" dirty="0"/>
          </a:p>
        </p:txBody>
      </p:sp>
      <p:sp>
        <p:nvSpPr>
          <p:cNvPr id="5" name="Rectangle 4"/>
          <p:cNvSpPr/>
          <p:nvPr/>
        </p:nvSpPr>
        <p:spPr>
          <a:xfrm>
            <a:off x="457200" y="914400"/>
            <a:ext cx="8458200" cy="464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457200" y="6096000"/>
            <a:ext cx="8458200" cy="609599"/>
            <a:chOff x="457200" y="6096000"/>
            <a:chExt cx="8458200" cy="609599"/>
          </a:xfrm>
        </p:grpSpPr>
        <p:sp>
          <p:nvSpPr>
            <p:cNvPr id="9" name="Rectangle 8"/>
            <p:cNvSpPr/>
            <p:nvPr/>
          </p:nvSpPr>
          <p:spPr>
            <a:xfrm>
              <a:off x="457200" y="6096000"/>
              <a:ext cx="8458200" cy="6095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a:xfrm>
              <a:off x="609600" y="6152212"/>
              <a:ext cx="8001000" cy="489421"/>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NikoshBAN" pitchFamily="2" charset="0"/>
                  <a:cs typeface="NikoshBAN" pitchFamily="2" charset="0"/>
                </a:rPr>
                <a:t>       </a:t>
              </a:r>
              <a:r>
                <a:rPr lang="en-US" sz="2000" b="1" dirty="0" err="1" smtClean="0">
                  <a:latin typeface="NikoshBAN" pitchFamily="2" charset="0"/>
                  <a:cs typeface="NikoshBAN" pitchFamily="2" charset="0"/>
                </a:rPr>
                <a:t>শালগাঁও</a:t>
              </a:r>
              <a:r>
                <a:rPr lang="en-US" sz="2000" b="1" dirty="0" smtClean="0">
                  <a:latin typeface="NikoshBAN" pitchFamily="2" charset="0"/>
                  <a:cs typeface="NikoshBAN" pitchFamily="2" charset="0"/>
                </a:rPr>
                <a:t> </a:t>
              </a:r>
              <a:r>
                <a:rPr lang="en-US" sz="2000" b="1" dirty="0" err="1">
                  <a:latin typeface="NikoshBAN" pitchFamily="2" charset="0"/>
                  <a:cs typeface="NikoshBAN" pitchFamily="2" charset="0"/>
                </a:rPr>
                <a:t>কালিসীমা</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স্কুল</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এন্ড</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কলেজ</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ব্রাহ্মণবাড়িয়া</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অনলাইন</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ক্লাস</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জালিলা</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বেগম</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প্রভাষক</a:t>
              </a:r>
              <a:r>
                <a:rPr lang="en-US" sz="2000" b="1" dirty="0" smtClean="0">
                  <a:latin typeface="NikoshBAN" pitchFamily="2" charset="0"/>
                  <a:cs typeface="NikoshBAN" pitchFamily="2" charset="0"/>
                </a:rPr>
                <a:t>(</a:t>
              </a:r>
              <a:r>
                <a:rPr lang="en-US" sz="2000" b="1" dirty="0" err="1" smtClean="0">
                  <a:latin typeface="NikoshBAN" pitchFamily="2" charset="0"/>
                  <a:cs typeface="NikoshBAN" pitchFamily="2" charset="0"/>
                </a:rPr>
                <a:t>বাংলা</a:t>
              </a:r>
              <a:r>
                <a:rPr lang="en-US" sz="2000" b="1" dirty="0" smtClean="0">
                  <a:latin typeface="NikoshBAN" pitchFamily="2" charset="0"/>
                  <a:cs typeface="NikoshBAN" pitchFamily="2" charset="0"/>
                </a:rPr>
                <a:t>)</a:t>
              </a:r>
              <a:endParaRPr lang="en-US" sz="2000" b="1" dirty="0">
                <a:latin typeface="NikoshBAN" pitchFamily="2" charset="0"/>
                <a:cs typeface="NikoshBAN" pitchFamily="2" charset="0"/>
              </a:endParaRPr>
            </a:p>
          </p:txBody>
        </p:sp>
        <p:pic>
          <p:nvPicPr>
            <p:cNvPr id="11" name="Picture 2" descr="C:\Users\RRRR\Desktop\120880750_3446773208692170_128745008853118947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0327" y="6184433"/>
              <a:ext cx="457200" cy="457200"/>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Rectangle 6"/>
          <p:cNvSpPr/>
          <p:nvPr/>
        </p:nvSpPr>
        <p:spPr>
          <a:xfrm>
            <a:off x="583223" y="1145619"/>
            <a:ext cx="8053753" cy="4832092"/>
          </a:xfrm>
          <a:prstGeom prst="rect">
            <a:avLst/>
          </a:prstGeom>
        </p:spPr>
        <p:txBody>
          <a:bodyPr wrap="square">
            <a:spAutoFit/>
          </a:bodyPr>
          <a:lstStyle/>
          <a:p>
            <a:r>
              <a:rPr lang="as-IN" sz="1600" dirty="0" smtClean="0"/>
              <a:t>� বিভীষণ-রাবণের </a:t>
            </a:r>
            <a:r>
              <a:rPr lang="as-IN" sz="1600" dirty="0"/>
              <a:t>কনিষ্ঠ সহোদর। রাম-রাবণের যুদ্ধে স্বপক্ষ ত্যাগকারী। রামের ভক্ত।</a:t>
            </a:r>
          </a:p>
          <a:p>
            <a:r>
              <a:rPr lang="as-IN" sz="1600" dirty="0" smtClean="0"/>
              <a:t>� </a:t>
            </a:r>
            <a:r>
              <a:rPr lang="as-IN" sz="1600" dirty="0"/>
              <a:t>অরিন্দম-অরি বা শত্রুকে দমন করে যে। এখানে মেঘনাদকে বোঝানো হয়েছে।</a:t>
            </a:r>
          </a:p>
          <a:p>
            <a:r>
              <a:rPr lang="as-IN" sz="1600" dirty="0"/>
              <a:t>� পশিল- প্রবেশ করল।</a:t>
            </a:r>
          </a:p>
          <a:p>
            <a:r>
              <a:rPr lang="as-IN" sz="1600" dirty="0"/>
              <a:t>� রক্ষঃপুরে-রাক্ষসদের পুরী বা নগরে। এখানে নিকুম্ভিলা যজ্ঞাগারে।</a:t>
            </a:r>
          </a:p>
          <a:p>
            <a:r>
              <a:rPr lang="as-IN" sz="1600" dirty="0"/>
              <a:t>� তাত-পিতা। এখানে পিতৃব্য অর্থে।</a:t>
            </a:r>
          </a:p>
          <a:p>
            <a:r>
              <a:rPr lang="as-IN" sz="1600" dirty="0"/>
              <a:t>� নিকষা-রাবণের মা।</a:t>
            </a:r>
          </a:p>
          <a:p>
            <a:r>
              <a:rPr lang="as-IN" sz="1600" dirty="0"/>
              <a:t>� শূলীশম্ভুনিভ-শূলপাণি মহাদেবের মতো।</a:t>
            </a:r>
          </a:p>
          <a:p>
            <a:r>
              <a:rPr lang="as-IN" sz="1600" dirty="0"/>
              <a:t>� কুম্ভকর্ণ-রাবণের মধ্যম সহোদর</a:t>
            </a:r>
            <a:r>
              <a:rPr lang="as-IN" sz="1600" dirty="0" smtClean="0"/>
              <a:t>।</a:t>
            </a:r>
            <a:endParaRPr lang="en-US" sz="1600" dirty="0" smtClean="0"/>
          </a:p>
          <a:p>
            <a:r>
              <a:rPr lang="as-IN" sz="1600" dirty="0" smtClean="0"/>
              <a:t>� </a:t>
            </a:r>
            <a:r>
              <a:rPr lang="as-IN" sz="1600" dirty="0"/>
              <a:t>তস্কর - চোর।</a:t>
            </a:r>
          </a:p>
          <a:p>
            <a:r>
              <a:rPr lang="as-IN" sz="1600" dirty="0"/>
              <a:t>� গঞ্জি-তিরস্কার করি।</a:t>
            </a:r>
          </a:p>
          <a:p>
            <a:r>
              <a:rPr lang="as-IN" sz="1600" dirty="0"/>
              <a:t>� রামানুজ-রাম+অনুজ= রামানুজ। এখানে রামের অনুজ লক্ষ্মণকে বোঝানো হয়েছে।</a:t>
            </a:r>
          </a:p>
          <a:p>
            <a:r>
              <a:rPr lang="as-IN" sz="1600" dirty="0"/>
              <a:t>� শামন-ভবনে-যমালয়ে।</a:t>
            </a:r>
          </a:p>
          <a:p>
            <a:r>
              <a:rPr lang="as-IN" sz="1600" dirty="0"/>
              <a:t>� ভঞ্জিব আহবে-যুদ্ধদ্বারা বিনষ্ট করব।</a:t>
            </a:r>
          </a:p>
          <a:p>
            <a:r>
              <a:rPr lang="as-IN" sz="1600" dirty="0"/>
              <a:t>� আহবে-যুদ্ধে</a:t>
            </a:r>
            <a:r>
              <a:rPr lang="as-IN" sz="1600" dirty="0" smtClean="0"/>
              <a:t>।</a:t>
            </a:r>
            <a:endParaRPr lang="en-US" sz="1600" dirty="0" smtClean="0"/>
          </a:p>
          <a:p>
            <a:r>
              <a:rPr lang="as-IN" sz="1600" dirty="0"/>
              <a:t>� প্রগলভে-নির্ভীক চিত্তে।</a:t>
            </a:r>
          </a:p>
          <a:p>
            <a:r>
              <a:rPr lang="as-IN" sz="1600" dirty="0"/>
              <a:t>� দম্ভী-দম্ভ করে যে। দাম্ভিক।</a:t>
            </a:r>
          </a:p>
          <a:p>
            <a:r>
              <a:rPr lang="as-IN" sz="1600" dirty="0"/>
              <a:t>� নন্দন কানন-স্বর্গের উদ্যান।</a:t>
            </a:r>
          </a:p>
          <a:p>
            <a:endParaRPr lang="as-IN" sz="1600" dirty="0"/>
          </a:p>
          <a:p>
            <a:endParaRPr lang="as-IN" sz="1400" dirty="0"/>
          </a:p>
        </p:txBody>
      </p:sp>
    </p:spTree>
    <p:extLst>
      <p:ext uri="{BB962C8B-B14F-4D97-AF65-F5344CB8AC3E}">
        <p14:creationId xmlns:p14="http://schemas.microsoft.com/office/powerpoint/2010/main" val="17598687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anim calcmode="lin" valueType="num">
                                      <p:cBhvr additive="base">
                                        <p:cTn id="1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 calcmode="lin" valueType="num">
                                      <p:cBhvr additive="base">
                                        <p:cTn id="1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3" end="3"/>
                                            </p:txEl>
                                          </p:spTgt>
                                        </p:tgtEl>
                                        <p:attrNameLst>
                                          <p:attrName>style.visibility</p:attrName>
                                        </p:attrNameLst>
                                      </p:cBhvr>
                                      <p:to>
                                        <p:strVal val="visible"/>
                                      </p:to>
                                    </p:set>
                                    <p:anim calcmode="lin" valueType="num">
                                      <p:cBhvr additive="base">
                                        <p:cTn id="2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 calcmode="lin" valueType="num">
                                      <p:cBhvr additive="base">
                                        <p:cTn id="3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xEl>
                                              <p:pRg st="5" end="5"/>
                                            </p:txEl>
                                          </p:spTgt>
                                        </p:tgtEl>
                                        <p:attrNameLst>
                                          <p:attrName>style.visibility</p:attrName>
                                        </p:attrNameLst>
                                      </p:cBhvr>
                                      <p:to>
                                        <p:strVal val="visible"/>
                                      </p:to>
                                    </p:set>
                                    <p:anim calcmode="lin" valueType="num">
                                      <p:cBhvr additive="base">
                                        <p:cTn id="3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7">
                                            <p:txEl>
                                              <p:pRg st="6" end="6"/>
                                            </p:txEl>
                                          </p:spTgt>
                                        </p:tgtEl>
                                        <p:attrNameLst>
                                          <p:attrName>style.visibility</p:attrName>
                                        </p:attrNameLst>
                                      </p:cBhvr>
                                      <p:to>
                                        <p:strVal val="visible"/>
                                      </p:to>
                                    </p:set>
                                    <p:anim calcmode="lin" valueType="num">
                                      <p:cBhvr additive="base">
                                        <p:cTn id="43"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7">
                                            <p:txEl>
                                              <p:pRg st="7" end="7"/>
                                            </p:txEl>
                                          </p:spTgt>
                                        </p:tgtEl>
                                        <p:attrNameLst>
                                          <p:attrName>style.visibility</p:attrName>
                                        </p:attrNameLst>
                                      </p:cBhvr>
                                      <p:to>
                                        <p:strVal val="visible"/>
                                      </p:to>
                                    </p:set>
                                    <p:anim calcmode="lin" valueType="num">
                                      <p:cBhvr additive="base">
                                        <p:cTn id="49"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7">
                                            <p:txEl>
                                              <p:pRg st="8" end="8"/>
                                            </p:txEl>
                                          </p:spTgt>
                                        </p:tgtEl>
                                        <p:attrNameLst>
                                          <p:attrName>style.visibility</p:attrName>
                                        </p:attrNameLst>
                                      </p:cBhvr>
                                      <p:to>
                                        <p:strVal val="visible"/>
                                      </p:to>
                                    </p:set>
                                    <p:anim calcmode="lin" valueType="num">
                                      <p:cBhvr additive="base">
                                        <p:cTn id="55" dur="500" fill="hold"/>
                                        <p:tgtEl>
                                          <p:spTgt spid="7">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7">
                                            <p:txEl>
                                              <p:pRg st="9" end="9"/>
                                            </p:txEl>
                                          </p:spTgt>
                                        </p:tgtEl>
                                        <p:attrNameLst>
                                          <p:attrName>style.visibility</p:attrName>
                                        </p:attrNameLst>
                                      </p:cBhvr>
                                      <p:to>
                                        <p:strVal val="visible"/>
                                      </p:to>
                                    </p:set>
                                    <p:anim calcmode="lin" valueType="num">
                                      <p:cBhvr additive="base">
                                        <p:cTn id="61" dur="500" fill="hold"/>
                                        <p:tgtEl>
                                          <p:spTgt spid="7">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7">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7">
                                            <p:txEl>
                                              <p:pRg st="10" end="10"/>
                                            </p:txEl>
                                          </p:spTgt>
                                        </p:tgtEl>
                                        <p:attrNameLst>
                                          <p:attrName>style.visibility</p:attrName>
                                        </p:attrNameLst>
                                      </p:cBhvr>
                                      <p:to>
                                        <p:strVal val="visible"/>
                                      </p:to>
                                    </p:set>
                                    <p:anim calcmode="lin" valueType="num">
                                      <p:cBhvr additive="base">
                                        <p:cTn id="67" dur="500" fill="hold"/>
                                        <p:tgtEl>
                                          <p:spTgt spid="7">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7">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7">
                                            <p:txEl>
                                              <p:pRg st="11" end="11"/>
                                            </p:txEl>
                                          </p:spTgt>
                                        </p:tgtEl>
                                        <p:attrNameLst>
                                          <p:attrName>style.visibility</p:attrName>
                                        </p:attrNameLst>
                                      </p:cBhvr>
                                      <p:to>
                                        <p:strVal val="visible"/>
                                      </p:to>
                                    </p:set>
                                    <p:anim calcmode="lin" valueType="num">
                                      <p:cBhvr additive="base">
                                        <p:cTn id="73" dur="500" fill="hold"/>
                                        <p:tgtEl>
                                          <p:spTgt spid="7">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7">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7">
                                            <p:txEl>
                                              <p:pRg st="12" end="12"/>
                                            </p:txEl>
                                          </p:spTgt>
                                        </p:tgtEl>
                                        <p:attrNameLst>
                                          <p:attrName>style.visibility</p:attrName>
                                        </p:attrNameLst>
                                      </p:cBhvr>
                                      <p:to>
                                        <p:strVal val="visible"/>
                                      </p:to>
                                    </p:set>
                                    <p:anim calcmode="lin" valueType="num">
                                      <p:cBhvr additive="base">
                                        <p:cTn id="79" dur="500" fill="hold"/>
                                        <p:tgtEl>
                                          <p:spTgt spid="7">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7">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7">
                                            <p:txEl>
                                              <p:pRg st="13" end="13"/>
                                            </p:txEl>
                                          </p:spTgt>
                                        </p:tgtEl>
                                        <p:attrNameLst>
                                          <p:attrName>style.visibility</p:attrName>
                                        </p:attrNameLst>
                                      </p:cBhvr>
                                      <p:to>
                                        <p:strVal val="visible"/>
                                      </p:to>
                                    </p:set>
                                    <p:anim calcmode="lin" valueType="num">
                                      <p:cBhvr additive="base">
                                        <p:cTn id="85" dur="500" fill="hold"/>
                                        <p:tgtEl>
                                          <p:spTgt spid="7">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7">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7">
                                            <p:txEl>
                                              <p:pRg st="14" end="14"/>
                                            </p:txEl>
                                          </p:spTgt>
                                        </p:tgtEl>
                                        <p:attrNameLst>
                                          <p:attrName>style.visibility</p:attrName>
                                        </p:attrNameLst>
                                      </p:cBhvr>
                                      <p:to>
                                        <p:strVal val="visible"/>
                                      </p:to>
                                    </p:set>
                                    <p:anim calcmode="lin" valueType="num">
                                      <p:cBhvr additive="base">
                                        <p:cTn id="91" dur="500" fill="hold"/>
                                        <p:tgtEl>
                                          <p:spTgt spid="7">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7">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7">
                                            <p:txEl>
                                              <p:pRg st="15" end="15"/>
                                            </p:txEl>
                                          </p:spTgt>
                                        </p:tgtEl>
                                        <p:attrNameLst>
                                          <p:attrName>style.visibility</p:attrName>
                                        </p:attrNameLst>
                                      </p:cBhvr>
                                      <p:to>
                                        <p:strVal val="visible"/>
                                      </p:to>
                                    </p:set>
                                    <p:anim calcmode="lin" valueType="num">
                                      <p:cBhvr additive="base">
                                        <p:cTn id="97" dur="500" fill="hold"/>
                                        <p:tgtEl>
                                          <p:spTgt spid="7">
                                            <p:txEl>
                                              <p:pRg st="15" end="1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7">
                                            <p:txEl>
                                              <p:pRg st="15" end="1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7">
                                            <p:txEl>
                                              <p:pRg st="16" end="16"/>
                                            </p:txEl>
                                          </p:spTgt>
                                        </p:tgtEl>
                                        <p:attrNameLst>
                                          <p:attrName>style.visibility</p:attrName>
                                        </p:attrNameLst>
                                      </p:cBhvr>
                                      <p:to>
                                        <p:strVal val="visible"/>
                                      </p:to>
                                    </p:set>
                                    <p:anim calcmode="lin" valueType="num">
                                      <p:cBhvr additive="base">
                                        <p:cTn id="103" dur="500" fill="hold"/>
                                        <p:tgtEl>
                                          <p:spTgt spid="7">
                                            <p:txEl>
                                              <p:pRg st="16" end="1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7">
                                            <p:txEl>
                                              <p:pRg st="16" end="1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3"/>
          <p:cNvSpPr/>
          <p:nvPr/>
        </p:nvSpPr>
        <p:spPr>
          <a:xfrm>
            <a:off x="398585" y="291406"/>
            <a:ext cx="1658815" cy="533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8229600" cy="715962"/>
          </a:xfrm>
        </p:spPr>
        <p:txBody>
          <a:bodyPr>
            <a:normAutofit fontScale="90000"/>
          </a:bodyPr>
          <a:lstStyle/>
          <a:p>
            <a:pPr algn="l"/>
            <a:r>
              <a:rPr lang="as-IN" b="1" u="sng" dirty="0"/>
              <a:t>শব্দার্থঃ</a:t>
            </a:r>
            <a:endParaRPr lang="en-US" b="1" u="sng" dirty="0"/>
          </a:p>
        </p:txBody>
      </p:sp>
      <p:sp>
        <p:nvSpPr>
          <p:cNvPr id="5" name="Rectangle 4"/>
          <p:cNvSpPr/>
          <p:nvPr/>
        </p:nvSpPr>
        <p:spPr>
          <a:xfrm>
            <a:off x="457200" y="914400"/>
            <a:ext cx="8229600" cy="4648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457200" y="6096000"/>
            <a:ext cx="8458200" cy="609599"/>
            <a:chOff x="457200" y="6096000"/>
            <a:chExt cx="8458200" cy="609599"/>
          </a:xfrm>
        </p:grpSpPr>
        <p:sp>
          <p:nvSpPr>
            <p:cNvPr id="9" name="Rectangle 8"/>
            <p:cNvSpPr/>
            <p:nvPr/>
          </p:nvSpPr>
          <p:spPr>
            <a:xfrm>
              <a:off x="457200" y="6096000"/>
              <a:ext cx="8458200" cy="6095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a:xfrm>
              <a:off x="609600" y="6152212"/>
              <a:ext cx="8001000" cy="489421"/>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NikoshBAN" pitchFamily="2" charset="0"/>
                  <a:cs typeface="NikoshBAN" pitchFamily="2" charset="0"/>
                </a:rPr>
                <a:t>       </a:t>
              </a:r>
              <a:r>
                <a:rPr lang="en-US" sz="2000" b="1" dirty="0" err="1" smtClean="0">
                  <a:latin typeface="NikoshBAN" pitchFamily="2" charset="0"/>
                  <a:cs typeface="NikoshBAN" pitchFamily="2" charset="0"/>
                </a:rPr>
                <a:t>শালগাঁও</a:t>
              </a:r>
              <a:r>
                <a:rPr lang="en-US" sz="2000" b="1" dirty="0" smtClean="0">
                  <a:latin typeface="NikoshBAN" pitchFamily="2" charset="0"/>
                  <a:cs typeface="NikoshBAN" pitchFamily="2" charset="0"/>
                </a:rPr>
                <a:t> </a:t>
              </a:r>
              <a:r>
                <a:rPr lang="en-US" sz="2000" b="1" dirty="0" err="1">
                  <a:latin typeface="NikoshBAN" pitchFamily="2" charset="0"/>
                  <a:cs typeface="NikoshBAN" pitchFamily="2" charset="0"/>
                </a:rPr>
                <a:t>কালিসীমা</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স্কুল</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এন্ড</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কলেজ</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ব্রাহ্মণবাড়িয়া</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অনলাইন</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ক্লাস</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জালিলা</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বেগম</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প্রভাষক</a:t>
              </a:r>
              <a:r>
                <a:rPr lang="en-US" sz="2000" b="1" dirty="0" smtClean="0">
                  <a:latin typeface="NikoshBAN" pitchFamily="2" charset="0"/>
                  <a:cs typeface="NikoshBAN" pitchFamily="2" charset="0"/>
                </a:rPr>
                <a:t>(</a:t>
              </a:r>
              <a:r>
                <a:rPr lang="en-US" sz="2000" b="1" dirty="0" err="1" smtClean="0">
                  <a:latin typeface="NikoshBAN" pitchFamily="2" charset="0"/>
                  <a:cs typeface="NikoshBAN" pitchFamily="2" charset="0"/>
                </a:rPr>
                <a:t>বাংলা</a:t>
              </a:r>
              <a:r>
                <a:rPr lang="en-US" sz="2000" b="1" dirty="0" smtClean="0">
                  <a:latin typeface="NikoshBAN" pitchFamily="2" charset="0"/>
                  <a:cs typeface="NikoshBAN" pitchFamily="2" charset="0"/>
                </a:rPr>
                <a:t>)</a:t>
              </a:r>
              <a:endParaRPr lang="en-US" sz="2000" b="1" dirty="0">
                <a:latin typeface="NikoshBAN" pitchFamily="2" charset="0"/>
                <a:cs typeface="NikoshBAN" pitchFamily="2" charset="0"/>
              </a:endParaRPr>
            </a:p>
          </p:txBody>
        </p:sp>
        <p:pic>
          <p:nvPicPr>
            <p:cNvPr id="11" name="Picture 2" descr="C:\Users\RRRR\Desktop\120880750_3446773208692170_128745008853118947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0327" y="6184433"/>
              <a:ext cx="457200" cy="457200"/>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Rectangle 5"/>
          <p:cNvSpPr/>
          <p:nvPr/>
        </p:nvSpPr>
        <p:spPr>
          <a:xfrm>
            <a:off x="457200" y="1253341"/>
            <a:ext cx="8229600" cy="3416320"/>
          </a:xfrm>
          <a:prstGeom prst="rect">
            <a:avLst/>
          </a:prstGeom>
        </p:spPr>
        <p:txBody>
          <a:bodyPr wrap="square">
            <a:spAutoFit/>
          </a:bodyPr>
          <a:lstStyle/>
          <a:p>
            <a:r>
              <a:rPr lang="as-IN" dirty="0"/>
              <a:t>� ধীমান্-ধীসম্পন্ন। জ্ঞানী।</a:t>
            </a:r>
          </a:p>
          <a:p>
            <a:r>
              <a:rPr lang="as-IN" dirty="0"/>
              <a:t>� রাঘব-রঘুবংশের শ্রেষ্ঠ সন্তান। এখানে রামচন্দ্রকে বোঝানো হয়েছে।</a:t>
            </a:r>
          </a:p>
          <a:p>
            <a:r>
              <a:rPr lang="as-IN" dirty="0"/>
              <a:t>� রাঘবদাস-রামচন্দ্রের আজ্ঞাবহ।</a:t>
            </a:r>
          </a:p>
          <a:p>
            <a:r>
              <a:rPr lang="as-IN" dirty="0"/>
              <a:t>� রাবণি-রাবণের পুত্র। এখানে মেঘনাদকে বোঝানো হয়েছে।</a:t>
            </a:r>
          </a:p>
          <a:p>
            <a:r>
              <a:rPr lang="as-IN" dirty="0" smtClean="0"/>
              <a:t>� </a:t>
            </a:r>
            <a:r>
              <a:rPr lang="as-IN" dirty="0"/>
              <a:t>বিধু-চাঁদ।</a:t>
            </a:r>
          </a:p>
          <a:p>
            <a:r>
              <a:rPr lang="as-IN" dirty="0"/>
              <a:t>� স্থাণু-নিশ্চল।</a:t>
            </a:r>
          </a:p>
          <a:p>
            <a:r>
              <a:rPr lang="as-IN" dirty="0"/>
              <a:t>� রক্ষোরথী- রক্ষকুলের বীর।</a:t>
            </a:r>
          </a:p>
          <a:p>
            <a:r>
              <a:rPr lang="as-IN" dirty="0"/>
              <a:t>� রথী-রথচালক। রথচালনার মাধ্যমে যুদ্ধ করে যে।</a:t>
            </a:r>
          </a:p>
          <a:p>
            <a:r>
              <a:rPr lang="as-IN" dirty="0"/>
              <a:t>� শৈবালদলের ধাম-পুকুর। বদ্ধ জলাশয়।</a:t>
            </a:r>
          </a:p>
          <a:p>
            <a:r>
              <a:rPr lang="as-IN" dirty="0" smtClean="0"/>
              <a:t>� </a:t>
            </a:r>
            <a:r>
              <a:rPr lang="as-IN" dirty="0"/>
              <a:t>মৃগেন্দ্র কেশরী - কেশরযুক্ত পশুরাজ সিংহ।</a:t>
            </a:r>
          </a:p>
          <a:p>
            <a:r>
              <a:rPr lang="as-IN" dirty="0"/>
              <a:t>� কেশরী - কেশরযুক্ত প্রাণী। সিংহ।</a:t>
            </a:r>
          </a:p>
          <a:p>
            <a:r>
              <a:rPr lang="as-IN" dirty="0"/>
              <a:t>� মহারথী-মহাবীর। শ্রেষ্ঠ বীর</a:t>
            </a:r>
            <a:r>
              <a:rPr lang="as-IN" dirty="0" smtClean="0"/>
              <a:t>।</a:t>
            </a:r>
            <a:endParaRPr lang="as-IN" dirty="0"/>
          </a:p>
        </p:txBody>
      </p:sp>
    </p:spTree>
    <p:extLst>
      <p:ext uri="{BB962C8B-B14F-4D97-AF65-F5344CB8AC3E}">
        <p14:creationId xmlns:p14="http://schemas.microsoft.com/office/powerpoint/2010/main" val="33078287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6">
                                            <p:txEl>
                                              <p:pRg st="8" end="8"/>
                                            </p:txEl>
                                          </p:spTgt>
                                        </p:tgtEl>
                                        <p:attrNameLst>
                                          <p:attrName>style.visibility</p:attrName>
                                        </p:attrNameLst>
                                      </p:cBhvr>
                                      <p:to>
                                        <p:strVal val="visible"/>
                                      </p:to>
                                    </p:set>
                                    <p:anim calcmode="lin" valueType="num">
                                      <p:cBhvr additive="base">
                                        <p:cTn id="5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6">
                                            <p:txEl>
                                              <p:pRg st="9" end="9"/>
                                            </p:txEl>
                                          </p:spTgt>
                                        </p:tgtEl>
                                        <p:attrNameLst>
                                          <p:attrName>style.visibility</p:attrName>
                                        </p:attrNameLst>
                                      </p:cBhvr>
                                      <p:to>
                                        <p:strVal val="visible"/>
                                      </p:to>
                                    </p:set>
                                    <p:anim calcmode="lin" valueType="num">
                                      <p:cBhvr additive="base">
                                        <p:cTn id="61"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
                                            <p:txEl>
                                              <p:pRg st="10" end="10"/>
                                            </p:txEl>
                                          </p:spTgt>
                                        </p:tgtEl>
                                        <p:attrNameLst>
                                          <p:attrName>style.visibility</p:attrName>
                                        </p:attrNameLst>
                                      </p:cBhvr>
                                      <p:to>
                                        <p:strVal val="visible"/>
                                      </p:to>
                                    </p:set>
                                    <p:anim calcmode="lin" valueType="num">
                                      <p:cBhvr additive="base">
                                        <p:cTn id="67"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6">
                                            <p:txEl>
                                              <p:pRg st="11" end="11"/>
                                            </p:txEl>
                                          </p:spTgt>
                                        </p:tgtEl>
                                        <p:attrNameLst>
                                          <p:attrName>style.visibility</p:attrName>
                                        </p:attrNameLst>
                                      </p:cBhvr>
                                      <p:to>
                                        <p:strVal val="visible"/>
                                      </p:to>
                                    </p:set>
                                    <p:anim calcmode="lin" valueType="num">
                                      <p:cBhvr additive="base">
                                        <p:cTn id="73"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Oval 3"/>
          <p:cNvSpPr/>
          <p:nvPr/>
        </p:nvSpPr>
        <p:spPr>
          <a:xfrm>
            <a:off x="171583" y="152400"/>
            <a:ext cx="1651888" cy="8382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2066" y="350838"/>
            <a:ext cx="1295400" cy="441324"/>
          </a:xfrm>
        </p:spPr>
        <p:txBody>
          <a:bodyPr>
            <a:noAutofit/>
          </a:bodyPr>
          <a:lstStyle/>
          <a:p>
            <a:pPr algn="l"/>
            <a:r>
              <a:rPr lang="as-IN" sz="2800" b="1" u="sng" dirty="0"/>
              <a:t>শব্দার্থঃ</a:t>
            </a:r>
            <a:endParaRPr lang="en-US" sz="2800" dirty="0"/>
          </a:p>
        </p:txBody>
      </p:sp>
      <p:sp>
        <p:nvSpPr>
          <p:cNvPr id="5" name="Rectangle 4"/>
          <p:cNvSpPr/>
          <p:nvPr/>
        </p:nvSpPr>
        <p:spPr>
          <a:xfrm>
            <a:off x="335174" y="1143000"/>
            <a:ext cx="8229600" cy="449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457200" y="6096000"/>
            <a:ext cx="8458200" cy="609599"/>
            <a:chOff x="457200" y="6096000"/>
            <a:chExt cx="8458200" cy="609599"/>
          </a:xfrm>
        </p:grpSpPr>
        <p:sp>
          <p:nvSpPr>
            <p:cNvPr id="9" name="Rectangle 8"/>
            <p:cNvSpPr/>
            <p:nvPr/>
          </p:nvSpPr>
          <p:spPr>
            <a:xfrm>
              <a:off x="457200" y="6096000"/>
              <a:ext cx="8458200" cy="6095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a:xfrm>
              <a:off x="609600" y="6152212"/>
              <a:ext cx="8001000" cy="489421"/>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NikoshBAN" pitchFamily="2" charset="0"/>
                  <a:cs typeface="NikoshBAN" pitchFamily="2" charset="0"/>
                </a:rPr>
                <a:t>       </a:t>
              </a:r>
              <a:r>
                <a:rPr lang="en-US" sz="2000" b="1" dirty="0" err="1" smtClean="0">
                  <a:latin typeface="NikoshBAN" pitchFamily="2" charset="0"/>
                  <a:cs typeface="NikoshBAN" pitchFamily="2" charset="0"/>
                </a:rPr>
                <a:t>শালগাঁও</a:t>
              </a:r>
              <a:r>
                <a:rPr lang="en-US" sz="2000" b="1" dirty="0" smtClean="0">
                  <a:latin typeface="NikoshBAN" pitchFamily="2" charset="0"/>
                  <a:cs typeface="NikoshBAN" pitchFamily="2" charset="0"/>
                </a:rPr>
                <a:t> </a:t>
              </a:r>
              <a:r>
                <a:rPr lang="en-US" sz="2000" b="1" dirty="0" err="1">
                  <a:latin typeface="NikoshBAN" pitchFamily="2" charset="0"/>
                  <a:cs typeface="NikoshBAN" pitchFamily="2" charset="0"/>
                </a:rPr>
                <a:t>কালিসীমা</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স্কুল</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এন্ড</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কলেজ</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ব্রাহ্মণবাড়িয়া</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অনলাইন</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ক্লাস</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জালিলা</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বেগম</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প্রভাষক</a:t>
              </a:r>
              <a:r>
                <a:rPr lang="en-US" sz="2000" b="1" dirty="0" smtClean="0">
                  <a:latin typeface="NikoshBAN" pitchFamily="2" charset="0"/>
                  <a:cs typeface="NikoshBAN" pitchFamily="2" charset="0"/>
                </a:rPr>
                <a:t>(</a:t>
              </a:r>
              <a:r>
                <a:rPr lang="en-US" sz="2000" b="1" dirty="0" err="1" smtClean="0">
                  <a:latin typeface="NikoshBAN" pitchFamily="2" charset="0"/>
                  <a:cs typeface="NikoshBAN" pitchFamily="2" charset="0"/>
                </a:rPr>
                <a:t>বাংলা</a:t>
              </a:r>
              <a:r>
                <a:rPr lang="en-US" sz="2000" b="1" dirty="0" smtClean="0">
                  <a:latin typeface="NikoshBAN" pitchFamily="2" charset="0"/>
                  <a:cs typeface="NikoshBAN" pitchFamily="2" charset="0"/>
                </a:rPr>
                <a:t>)</a:t>
              </a:r>
              <a:endParaRPr lang="en-US" sz="2000" b="1" dirty="0">
                <a:latin typeface="NikoshBAN" pitchFamily="2" charset="0"/>
                <a:cs typeface="NikoshBAN" pitchFamily="2" charset="0"/>
              </a:endParaRPr>
            </a:p>
          </p:txBody>
        </p:sp>
        <p:pic>
          <p:nvPicPr>
            <p:cNvPr id="11" name="Picture 2" descr="C:\Users\RRRR\Desktop\120880750_3446773208692170_128745008853118947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0327" y="6184433"/>
              <a:ext cx="457200" cy="457200"/>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Rectangle 11"/>
          <p:cNvSpPr/>
          <p:nvPr/>
        </p:nvSpPr>
        <p:spPr>
          <a:xfrm>
            <a:off x="381000" y="1295400"/>
            <a:ext cx="8229600" cy="4524315"/>
          </a:xfrm>
          <a:prstGeom prst="rect">
            <a:avLst/>
          </a:prstGeom>
        </p:spPr>
        <p:txBody>
          <a:bodyPr wrap="square">
            <a:spAutoFit/>
          </a:bodyPr>
          <a:lstStyle/>
          <a:p>
            <a:r>
              <a:rPr lang="as-IN" dirty="0"/>
              <a:t>� লক্ষি-লক্ষ করে।</a:t>
            </a:r>
          </a:p>
          <a:p>
            <a:r>
              <a:rPr lang="as-IN" dirty="0"/>
              <a:t>� ভর্ৎস-ভর্ৎসনা বা তিরস্কার করছ।</a:t>
            </a:r>
          </a:p>
          <a:p>
            <a:r>
              <a:rPr lang="as-IN" dirty="0"/>
              <a:t>� মজাইলা-বিপদস্ত্র করলে।</a:t>
            </a:r>
          </a:p>
          <a:p>
            <a:r>
              <a:rPr lang="as-IN" dirty="0"/>
              <a:t>� বসুধা-পৃথিবী।</a:t>
            </a:r>
          </a:p>
          <a:p>
            <a:r>
              <a:rPr lang="as-IN" dirty="0"/>
              <a:t>� তেঁই-তজ্জন্য। সেহেতু।</a:t>
            </a:r>
          </a:p>
          <a:p>
            <a:r>
              <a:rPr lang="as-IN" dirty="0"/>
              <a:t>� রুষিলা- রাগান্বিত হলো।</a:t>
            </a:r>
          </a:p>
          <a:p>
            <a:r>
              <a:rPr lang="as-IN" dirty="0"/>
              <a:t>� বাসবত্রাস-বাসবের ভয়ের কারণ যে মেঘনাদ।</a:t>
            </a:r>
          </a:p>
          <a:p>
            <a:r>
              <a:rPr lang="as-IN" dirty="0"/>
              <a:t>� মন্দ্র-শব্দ। ধ্বনি।</a:t>
            </a:r>
          </a:p>
          <a:p>
            <a:r>
              <a:rPr lang="as-IN" dirty="0"/>
              <a:t>� জীমূতেন্দ্র-মেঘের ডাক বা আওয়াজ।</a:t>
            </a:r>
          </a:p>
          <a:p>
            <a:r>
              <a:rPr lang="as-IN" dirty="0"/>
              <a:t>� বলী- বলবান। বীর।</a:t>
            </a:r>
          </a:p>
          <a:p>
            <a:r>
              <a:rPr lang="as-IN" dirty="0"/>
              <a:t>� জলাঞ্জলি-সম্পূর্ণ পরিত্যাগ।</a:t>
            </a:r>
          </a:p>
          <a:p>
            <a:r>
              <a:rPr lang="as-IN" dirty="0" smtClean="0"/>
              <a:t>� </a:t>
            </a:r>
            <a:r>
              <a:rPr lang="as-IN" dirty="0"/>
              <a:t>নীচ-হীন। নিকৃষ্ট। ইতর।</a:t>
            </a:r>
          </a:p>
          <a:p>
            <a:r>
              <a:rPr lang="as-IN" dirty="0"/>
              <a:t>� দুর্মতি-অসৎ বা মন্দ বুদ্ধি</a:t>
            </a:r>
            <a:r>
              <a:rPr lang="as-IN" dirty="0" smtClean="0"/>
              <a:t>।</a:t>
            </a:r>
            <a:endParaRPr lang="en-US" dirty="0" smtClean="0"/>
          </a:p>
          <a:p>
            <a:r>
              <a:rPr lang="as-IN" dirty="0"/>
              <a:t>� মহারথীপ্রথা-শ্রেষ্ঠ বীরদের আচরণ-প্রথা।</a:t>
            </a:r>
          </a:p>
          <a:p>
            <a:r>
              <a:rPr lang="as-IN" dirty="0"/>
              <a:t>� সৌমিত্রি-লক্ষ্মণ। সুমিত্রার গর্ভজাত সন্তান বলে লক্ষ্মণের অপর নাম সৌমিত্রি।</a:t>
            </a:r>
          </a:p>
          <a:p>
            <a:endParaRPr lang="as-IN" dirty="0"/>
          </a:p>
        </p:txBody>
      </p:sp>
    </p:spTree>
    <p:extLst>
      <p:ext uri="{BB962C8B-B14F-4D97-AF65-F5344CB8AC3E}">
        <p14:creationId xmlns:p14="http://schemas.microsoft.com/office/powerpoint/2010/main" val="926686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additive="base">
                                        <p:cTn id="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xEl>
                                              <p:pRg st="1" end="1"/>
                                            </p:txEl>
                                          </p:spTgt>
                                        </p:tgtEl>
                                        <p:attrNameLst>
                                          <p:attrName>style.visibility</p:attrName>
                                        </p:attrNameLst>
                                      </p:cBhvr>
                                      <p:to>
                                        <p:strVal val="visible"/>
                                      </p:to>
                                    </p:set>
                                    <p:anim calcmode="lin" valueType="num">
                                      <p:cBhvr additive="base">
                                        <p:cTn id="13"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xEl>
                                              <p:pRg st="2" end="2"/>
                                            </p:txEl>
                                          </p:spTgt>
                                        </p:tgtEl>
                                        <p:attrNameLst>
                                          <p:attrName>style.visibility</p:attrName>
                                        </p:attrNameLst>
                                      </p:cBhvr>
                                      <p:to>
                                        <p:strVal val="visible"/>
                                      </p:to>
                                    </p:set>
                                    <p:anim calcmode="lin" valueType="num">
                                      <p:cBhvr additive="base">
                                        <p:cTn id="19"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2">
                                            <p:txEl>
                                              <p:pRg st="3" end="3"/>
                                            </p:txEl>
                                          </p:spTgt>
                                        </p:tgtEl>
                                        <p:attrNameLst>
                                          <p:attrName>style.visibility</p:attrName>
                                        </p:attrNameLst>
                                      </p:cBhvr>
                                      <p:to>
                                        <p:strVal val="visible"/>
                                      </p:to>
                                    </p:set>
                                    <p:anim calcmode="lin" valueType="num">
                                      <p:cBhvr additive="base">
                                        <p:cTn id="25"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
                                            <p:txEl>
                                              <p:pRg st="4" end="4"/>
                                            </p:txEl>
                                          </p:spTgt>
                                        </p:tgtEl>
                                        <p:attrNameLst>
                                          <p:attrName>style.visibility</p:attrName>
                                        </p:attrNameLst>
                                      </p:cBhvr>
                                      <p:to>
                                        <p:strVal val="visible"/>
                                      </p:to>
                                    </p:set>
                                    <p:anim calcmode="lin" valueType="num">
                                      <p:cBhvr additive="base">
                                        <p:cTn id="31" dur="500" fill="hold"/>
                                        <p:tgtEl>
                                          <p:spTgt spid="1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2">
                                            <p:txEl>
                                              <p:pRg st="5" end="5"/>
                                            </p:txEl>
                                          </p:spTgt>
                                        </p:tgtEl>
                                        <p:attrNameLst>
                                          <p:attrName>style.visibility</p:attrName>
                                        </p:attrNameLst>
                                      </p:cBhvr>
                                      <p:to>
                                        <p:strVal val="visible"/>
                                      </p:to>
                                    </p:set>
                                    <p:anim calcmode="lin" valueType="num">
                                      <p:cBhvr additive="base">
                                        <p:cTn id="37" dur="500" fill="hold"/>
                                        <p:tgtEl>
                                          <p:spTgt spid="1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2">
                                            <p:txEl>
                                              <p:pRg st="6" end="6"/>
                                            </p:txEl>
                                          </p:spTgt>
                                        </p:tgtEl>
                                        <p:attrNameLst>
                                          <p:attrName>style.visibility</p:attrName>
                                        </p:attrNameLst>
                                      </p:cBhvr>
                                      <p:to>
                                        <p:strVal val="visible"/>
                                      </p:to>
                                    </p:set>
                                    <p:anim calcmode="lin" valueType="num">
                                      <p:cBhvr additive="base">
                                        <p:cTn id="43" dur="500" fill="hold"/>
                                        <p:tgtEl>
                                          <p:spTgt spid="1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2">
                                            <p:txEl>
                                              <p:pRg st="7" end="7"/>
                                            </p:txEl>
                                          </p:spTgt>
                                        </p:tgtEl>
                                        <p:attrNameLst>
                                          <p:attrName>style.visibility</p:attrName>
                                        </p:attrNameLst>
                                      </p:cBhvr>
                                      <p:to>
                                        <p:strVal val="visible"/>
                                      </p:to>
                                    </p:set>
                                    <p:anim calcmode="lin" valueType="num">
                                      <p:cBhvr additive="base">
                                        <p:cTn id="49" dur="500" fill="hold"/>
                                        <p:tgtEl>
                                          <p:spTgt spid="1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2">
                                            <p:txEl>
                                              <p:pRg st="8" end="8"/>
                                            </p:txEl>
                                          </p:spTgt>
                                        </p:tgtEl>
                                        <p:attrNameLst>
                                          <p:attrName>style.visibility</p:attrName>
                                        </p:attrNameLst>
                                      </p:cBhvr>
                                      <p:to>
                                        <p:strVal val="visible"/>
                                      </p:to>
                                    </p:set>
                                    <p:anim calcmode="lin" valueType="num">
                                      <p:cBhvr additive="base">
                                        <p:cTn id="55" dur="500" fill="hold"/>
                                        <p:tgtEl>
                                          <p:spTgt spid="1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12">
                                            <p:txEl>
                                              <p:pRg st="9" end="9"/>
                                            </p:txEl>
                                          </p:spTgt>
                                        </p:tgtEl>
                                        <p:attrNameLst>
                                          <p:attrName>style.visibility</p:attrName>
                                        </p:attrNameLst>
                                      </p:cBhvr>
                                      <p:to>
                                        <p:strVal val="visible"/>
                                      </p:to>
                                    </p:set>
                                    <p:anim calcmode="lin" valueType="num">
                                      <p:cBhvr additive="base">
                                        <p:cTn id="61" dur="500" fill="hold"/>
                                        <p:tgtEl>
                                          <p:spTgt spid="12">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1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2">
                                            <p:txEl>
                                              <p:pRg st="10" end="10"/>
                                            </p:txEl>
                                          </p:spTgt>
                                        </p:tgtEl>
                                        <p:attrNameLst>
                                          <p:attrName>style.visibility</p:attrName>
                                        </p:attrNameLst>
                                      </p:cBhvr>
                                      <p:to>
                                        <p:strVal val="visible"/>
                                      </p:to>
                                    </p:set>
                                    <p:anim calcmode="lin" valueType="num">
                                      <p:cBhvr additive="base">
                                        <p:cTn id="67" dur="500" fill="hold"/>
                                        <p:tgtEl>
                                          <p:spTgt spid="12">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1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12">
                                            <p:txEl>
                                              <p:pRg st="11" end="11"/>
                                            </p:txEl>
                                          </p:spTgt>
                                        </p:tgtEl>
                                        <p:attrNameLst>
                                          <p:attrName>style.visibility</p:attrName>
                                        </p:attrNameLst>
                                      </p:cBhvr>
                                      <p:to>
                                        <p:strVal val="visible"/>
                                      </p:to>
                                    </p:set>
                                    <p:anim calcmode="lin" valueType="num">
                                      <p:cBhvr additive="base">
                                        <p:cTn id="73" dur="500" fill="hold"/>
                                        <p:tgtEl>
                                          <p:spTgt spid="12">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12">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12">
                                            <p:txEl>
                                              <p:pRg st="12" end="12"/>
                                            </p:txEl>
                                          </p:spTgt>
                                        </p:tgtEl>
                                        <p:attrNameLst>
                                          <p:attrName>style.visibility</p:attrName>
                                        </p:attrNameLst>
                                      </p:cBhvr>
                                      <p:to>
                                        <p:strVal val="visible"/>
                                      </p:to>
                                    </p:set>
                                    <p:anim calcmode="lin" valueType="num">
                                      <p:cBhvr additive="base">
                                        <p:cTn id="79" dur="500" fill="hold"/>
                                        <p:tgtEl>
                                          <p:spTgt spid="12">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12">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12">
                                            <p:txEl>
                                              <p:pRg st="13" end="13"/>
                                            </p:txEl>
                                          </p:spTgt>
                                        </p:tgtEl>
                                        <p:attrNameLst>
                                          <p:attrName>style.visibility</p:attrName>
                                        </p:attrNameLst>
                                      </p:cBhvr>
                                      <p:to>
                                        <p:strVal val="visible"/>
                                      </p:to>
                                    </p:set>
                                    <p:anim calcmode="lin" valueType="num">
                                      <p:cBhvr additive="base">
                                        <p:cTn id="85" dur="500" fill="hold"/>
                                        <p:tgtEl>
                                          <p:spTgt spid="12">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12">
                                            <p:txEl>
                                              <p:pRg st="13" end="1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12">
                                            <p:txEl>
                                              <p:pRg st="14" end="14"/>
                                            </p:txEl>
                                          </p:spTgt>
                                        </p:tgtEl>
                                        <p:attrNameLst>
                                          <p:attrName>style.visibility</p:attrName>
                                        </p:attrNameLst>
                                      </p:cBhvr>
                                      <p:to>
                                        <p:strVal val="visible"/>
                                      </p:to>
                                    </p:set>
                                    <p:anim calcmode="lin" valueType="num">
                                      <p:cBhvr additive="base">
                                        <p:cTn id="91" dur="500" fill="hold"/>
                                        <p:tgtEl>
                                          <p:spTgt spid="12">
                                            <p:txEl>
                                              <p:pRg st="14" end="1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12">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066" y="228600"/>
            <a:ext cx="2742134" cy="381000"/>
          </a:xfrm>
        </p:spPr>
        <p:txBody>
          <a:bodyPr>
            <a:noAutofit/>
          </a:bodyPr>
          <a:lstStyle/>
          <a:p>
            <a:pPr algn="l"/>
            <a:r>
              <a:rPr lang="en-US" sz="2800" dirty="0" err="1" smtClean="0"/>
              <a:t>কবিতা</a:t>
            </a:r>
            <a:r>
              <a:rPr lang="en-US" sz="2800" dirty="0" smtClean="0"/>
              <a:t> পরিচিতি-১                    </a:t>
            </a:r>
            <a:endParaRPr lang="en-US" sz="2800" dirty="0"/>
          </a:p>
        </p:txBody>
      </p:sp>
      <p:sp>
        <p:nvSpPr>
          <p:cNvPr id="5" name="Rectangle 4"/>
          <p:cNvSpPr/>
          <p:nvPr/>
        </p:nvSpPr>
        <p:spPr>
          <a:xfrm>
            <a:off x="190500" y="838200"/>
            <a:ext cx="8839200" cy="51769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152400" y="6096000"/>
            <a:ext cx="8763000" cy="609599"/>
            <a:chOff x="152400" y="6096000"/>
            <a:chExt cx="8763000" cy="609599"/>
          </a:xfrm>
        </p:grpSpPr>
        <p:sp>
          <p:nvSpPr>
            <p:cNvPr id="9" name="Rectangle 8"/>
            <p:cNvSpPr/>
            <p:nvPr/>
          </p:nvSpPr>
          <p:spPr>
            <a:xfrm>
              <a:off x="152400" y="6096000"/>
              <a:ext cx="8763000" cy="6095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a:xfrm>
              <a:off x="609600" y="6152212"/>
              <a:ext cx="8001000" cy="489421"/>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NikoshBAN" pitchFamily="2" charset="0"/>
                  <a:cs typeface="NikoshBAN" pitchFamily="2" charset="0"/>
                </a:rPr>
                <a:t>       </a:t>
              </a:r>
              <a:r>
                <a:rPr lang="en-US" sz="2000" b="1" dirty="0" err="1" smtClean="0">
                  <a:latin typeface="NikoshBAN" pitchFamily="2" charset="0"/>
                  <a:cs typeface="NikoshBAN" pitchFamily="2" charset="0"/>
                </a:rPr>
                <a:t>শালগাঁও</a:t>
              </a:r>
              <a:r>
                <a:rPr lang="en-US" sz="2000" b="1" dirty="0" smtClean="0">
                  <a:latin typeface="NikoshBAN" pitchFamily="2" charset="0"/>
                  <a:cs typeface="NikoshBAN" pitchFamily="2" charset="0"/>
                </a:rPr>
                <a:t> </a:t>
              </a:r>
              <a:r>
                <a:rPr lang="en-US" sz="2000" b="1" dirty="0" err="1">
                  <a:latin typeface="NikoshBAN" pitchFamily="2" charset="0"/>
                  <a:cs typeface="NikoshBAN" pitchFamily="2" charset="0"/>
                </a:rPr>
                <a:t>কালিসীমা</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স্কুল</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এন্ড</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কলেজ</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ব্রাহ্মণবাড়িয়া</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অনলাইন</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ক্লাস</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জালিলা</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বেগম</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প্রভাষক</a:t>
              </a:r>
              <a:r>
                <a:rPr lang="en-US" sz="2000" b="1" dirty="0" smtClean="0">
                  <a:latin typeface="NikoshBAN" pitchFamily="2" charset="0"/>
                  <a:cs typeface="NikoshBAN" pitchFamily="2" charset="0"/>
                </a:rPr>
                <a:t>(</a:t>
              </a:r>
              <a:r>
                <a:rPr lang="en-US" sz="2000" b="1" dirty="0" err="1" smtClean="0">
                  <a:latin typeface="NikoshBAN" pitchFamily="2" charset="0"/>
                  <a:cs typeface="NikoshBAN" pitchFamily="2" charset="0"/>
                </a:rPr>
                <a:t>বাংলা</a:t>
              </a:r>
              <a:r>
                <a:rPr lang="en-US" sz="2000" b="1" dirty="0" smtClean="0">
                  <a:latin typeface="NikoshBAN" pitchFamily="2" charset="0"/>
                  <a:cs typeface="NikoshBAN" pitchFamily="2" charset="0"/>
                </a:rPr>
                <a:t>)</a:t>
              </a:r>
              <a:endParaRPr lang="en-US" sz="2000" b="1" dirty="0">
                <a:latin typeface="NikoshBAN" pitchFamily="2" charset="0"/>
                <a:cs typeface="NikoshBAN" pitchFamily="2" charset="0"/>
              </a:endParaRPr>
            </a:p>
          </p:txBody>
        </p:sp>
        <p:pic>
          <p:nvPicPr>
            <p:cNvPr id="11" name="Picture 2" descr="C:\Users\RRRR\Desktop\120880750_3446773208692170_128745008853118947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799" y="6194410"/>
              <a:ext cx="457200" cy="457200"/>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Rectangle 11"/>
          <p:cNvSpPr/>
          <p:nvPr/>
        </p:nvSpPr>
        <p:spPr>
          <a:xfrm>
            <a:off x="304798" y="2209800"/>
            <a:ext cx="3505201" cy="2554545"/>
          </a:xfrm>
          <a:prstGeom prst="rect">
            <a:avLst/>
          </a:prstGeom>
        </p:spPr>
        <p:txBody>
          <a:bodyPr wrap="square">
            <a:spAutoFit/>
          </a:bodyPr>
          <a:lstStyle/>
          <a:p>
            <a:r>
              <a:rPr lang="en-US" sz="2000" dirty="0" smtClean="0"/>
              <a:t>“</a:t>
            </a:r>
            <a:r>
              <a:rPr lang="en-US" sz="2000" dirty="0" err="1" smtClean="0"/>
              <a:t>এতক্ষণে</a:t>
            </a:r>
            <a:r>
              <a:rPr lang="en-US" sz="2000" dirty="0" smtClean="0"/>
              <a:t> ”- </a:t>
            </a:r>
            <a:r>
              <a:rPr lang="en-US" sz="2000" dirty="0" err="1" smtClean="0"/>
              <a:t>অরিন্দম</a:t>
            </a:r>
            <a:r>
              <a:rPr lang="en-US" sz="2000" dirty="0" smtClean="0"/>
              <a:t> </a:t>
            </a:r>
            <a:r>
              <a:rPr lang="en-US" sz="2000" dirty="0" err="1" smtClean="0"/>
              <a:t>কহিলা</a:t>
            </a:r>
            <a:r>
              <a:rPr lang="en-US" sz="2000" dirty="0" smtClean="0"/>
              <a:t> </a:t>
            </a:r>
            <a:r>
              <a:rPr lang="en-US" sz="2000" dirty="0" err="1" smtClean="0"/>
              <a:t>বিষাদে</a:t>
            </a:r>
            <a:r>
              <a:rPr lang="en-US" sz="2000" dirty="0" smtClean="0"/>
              <a:t>-</a:t>
            </a:r>
          </a:p>
          <a:p>
            <a:r>
              <a:rPr lang="en-US" sz="2000" dirty="0" smtClean="0"/>
              <a:t>“</a:t>
            </a:r>
            <a:r>
              <a:rPr lang="en-US" sz="2000" dirty="0" err="1" smtClean="0"/>
              <a:t>জানিনু</a:t>
            </a:r>
            <a:r>
              <a:rPr lang="en-US" sz="2000" dirty="0" smtClean="0"/>
              <a:t> </a:t>
            </a:r>
            <a:r>
              <a:rPr lang="en-US" sz="2000" dirty="0" err="1" smtClean="0"/>
              <a:t>কেমনে</a:t>
            </a:r>
            <a:r>
              <a:rPr lang="en-US" sz="2000" dirty="0" smtClean="0"/>
              <a:t> </a:t>
            </a:r>
            <a:r>
              <a:rPr lang="en-US" sz="2000" dirty="0" err="1" smtClean="0"/>
              <a:t>আসি</a:t>
            </a:r>
            <a:r>
              <a:rPr lang="en-US" sz="2000" dirty="0" smtClean="0"/>
              <a:t> </a:t>
            </a:r>
            <a:r>
              <a:rPr lang="en-US" sz="2000" dirty="0" err="1" smtClean="0"/>
              <a:t>লক্ষ্মণ</a:t>
            </a:r>
            <a:r>
              <a:rPr lang="en-US" sz="2000" dirty="0" smtClean="0"/>
              <a:t> </a:t>
            </a:r>
            <a:r>
              <a:rPr lang="en-US" sz="2000" dirty="0" err="1" smtClean="0"/>
              <a:t>পশিল</a:t>
            </a:r>
            <a:endParaRPr lang="en-US" sz="2000" dirty="0" smtClean="0"/>
          </a:p>
          <a:p>
            <a:r>
              <a:rPr lang="en-US" sz="2000" dirty="0" err="1" smtClean="0"/>
              <a:t>রক্ষপুরে</a:t>
            </a:r>
            <a:r>
              <a:rPr lang="en-US" sz="2000" dirty="0" smtClean="0"/>
              <a:t>! </a:t>
            </a:r>
            <a:r>
              <a:rPr lang="en-US" sz="2000" dirty="0" err="1" smtClean="0"/>
              <a:t>হায়</a:t>
            </a:r>
            <a:r>
              <a:rPr lang="en-US" sz="2000" dirty="0" smtClean="0"/>
              <a:t>, </a:t>
            </a:r>
            <a:r>
              <a:rPr lang="en-US" sz="2000" dirty="0" err="1" smtClean="0"/>
              <a:t>তাত</a:t>
            </a:r>
            <a:r>
              <a:rPr lang="en-US" sz="2000" dirty="0" smtClean="0"/>
              <a:t>, </a:t>
            </a:r>
            <a:r>
              <a:rPr lang="en-US" sz="2000" dirty="0" err="1" smtClean="0"/>
              <a:t>উচিত</a:t>
            </a:r>
            <a:r>
              <a:rPr lang="en-US" sz="2000" dirty="0" smtClean="0"/>
              <a:t> </a:t>
            </a:r>
            <a:r>
              <a:rPr lang="en-US" sz="2000" dirty="0" err="1" smtClean="0"/>
              <a:t>কি</a:t>
            </a:r>
            <a:r>
              <a:rPr lang="en-US" sz="2000" dirty="0" smtClean="0"/>
              <a:t> </a:t>
            </a:r>
            <a:r>
              <a:rPr lang="en-US" sz="2000" dirty="0" err="1" smtClean="0"/>
              <a:t>তব</a:t>
            </a:r>
            <a:endParaRPr lang="en-US" sz="2000" dirty="0" smtClean="0"/>
          </a:p>
          <a:p>
            <a:r>
              <a:rPr lang="en-US" sz="2000" dirty="0" smtClean="0"/>
              <a:t>এ </a:t>
            </a:r>
            <a:r>
              <a:rPr lang="en-US" sz="2000" dirty="0" err="1" smtClean="0"/>
              <a:t>কাজ</a:t>
            </a:r>
            <a:r>
              <a:rPr lang="en-US" sz="2000" dirty="0" smtClean="0"/>
              <a:t>? </a:t>
            </a:r>
            <a:r>
              <a:rPr lang="en-US" sz="2000" dirty="0" err="1" smtClean="0"/>
              <a:t>নিকষা</a:t>
            </a:r>
            <a:r>
              <a:rPr lang="en-US" sz="2000" dirty="0" smtClean="0"/>
              <a:t> </a:t>
            </a:r>
            <a:r>
              <a:rPr lang="en-US" sz="2000" dirty="0" err="1" smtClean="0"/>
              <a:t>সতী</a:t>
            </a:r>
            <a:r>
              <a:rPr lang="en-US" sz="2000" dirty="0" smtClean="0"/>
              <a:t> </a:t>
            </a:r>
            <a:r>
              <a:rPr lang="en-US" sz="2000" dirty="0" err="1" smtClean="0"/>
              <a:t>তোমার</a:t>
            </a:r>
            <a:r>
              <a:rPr lang="en-US" sz="2000" dirty="0" smtClean="0"/>
              <a:t> </a:t>
            </a:r>
            <a:r>
              <a:rPr lang="en-US" sz="2000" dirty="0" err="1" smtClean="0"/>
              <a:t>জননী</a:t>
            </a:r>
            <a:r>
              <a:rPr lang="en-US" sz="2000" dirty="0" smtClean="0"/>
              <a:t>!</a:t>
            </a:r>
          </a:p>
          <a:p>
            <a:r>
              <a:rPr lang="en-US" sz="2000" dirty="0" err="1" smtClean="0"/>
              <a:t>সহোদর</a:t>
            </a:r>
            <a:r>
              <a:rPr lang="en-US" sz="2000" dirty="0" smtClean="0"/>
              <a:t> </a:t>
            </a:r>
            <a:r>
              <a:rPr lang="en-US" sz="2000" dirty="0" err="1" smtClean="0"/>
              <a:t>রক্ষঃশ্রেষ্ঠ</a:t>
            </a:r>
            <a:r>
              <a:rPr lang="en-US" sz="2000" dirty="0" smtClean="0"/>
              <a:t>! </a:t>
            </a:r>
            <a:r>
              <a:rPr lang="en-US" sz="2000" dirty="0" err="1" smtClean="0"/>
              <a:t>শূলিশম্ভুনিভ</a:t>
            </a:r>
            <a:endParaRPr lang="en-US" sz="2000" dirty="0" smtClean="0"/>
          </a:p>
          <a:p>
            <a:r>
              <a:rPr lang="en-US" sz="2000" dirty="0" err="1" smtClean="0"/>
              <a:t>কুম্ভকর্ণ</a:t>
            </a:r>
            <a:r>
              <a:rPr lang="en-US" sz="2000" dirty="0" smtClean="0"/>
              <a:t>! </a:t>
            </a:r>
            <a:r>
              <a:rPr lang="en-US" sz="2000" dirty="0" err="1" smtClean="0"/>
              <a:t>ভ্রাতৃপুত্র</a:t>
            </a:r>
            <a:r>
              <a:rPr lang="en-US" sz="2000" dirty="0" smtClean="0"/>
              <a:t> </a:t>
            </a:r>
            <a:r>
              <a:rPr lang="en-US" sz="2000" dirty="0" err="1" smtClean="0"/>
              <a:t>বাসববিজয়ী</a:t>
            </a:r>
            <a:r>
              <a:rPr lang="en-US" sz="2000" dirty="0" smtClean="0"/>
              <a:t>!</a:t>
            </a:r>
          </a:p>
          <a:p>
            <a:r>
              <a:rPr lang="en-US" sz="2000" dirty="0" err="1" smtClean="0"/>
              <a:t>নিজগৃহপথ</a:t>
            </a:r>
            <a:r>
              <a:rPr lang="en-US" sz="2000" dirty="0" smtClean="0"/>
              <a:t>, </a:t>
            </a:r>
            <a:r>
              <a:rPr lang="en-US" sz="2000" dirty="0" err="1" smtClean="0"/>
              <a:t>তাত</a:t>
            </a:r>
            <a:r>
              <a:rPr lang="en-US" sz="2000" dirty="0" smtClean="0"/>
              <a:t>, </a:t>
            </a:r>
            <a:r>
              <a:rPr lang="en-US" sz="2000" dirty="0" err="1" smtClean="0"/>
              <a:t>দেখাও</a:t>
            </a:r>
            <a:r>
              <a:rPr lang="en-US" sz="2000" dirty="0" smtClean="0"/>
              <a:t> </a:t>
            </a:r>
            <a:r>
              <a:rPr lang="en-US" sz="2000" dirty="0" err="1"/>
              <a:t>ত</a:t>
            </a:r>
            <a:r>
              <a:rPr lang="en-US" sz="2000" dirty="0" err="1" smtClean="0"/>
              <a:t>স্করে</a:t>
            </a:r>
            <a:r>
              <a:rPr lang="en-US" sz="2000" dirty="0" smtClean="0"/>
              <a:t>?</a:t>
            </a:r>
          </a:p>
          <a:p>
            <a:r>
              <a:rPr lang="en-US" sz="2000" dirty="0" err="1" smtClean="0"/>
              <a:t>চন্ডালে</a:t>
            </a:r>
            <a:r>
              <a:rPr lang="en-US" sz="2000" dirty="0" smtClean="0"/>
              <a:t> </a:t>
            </a:r>
            <a:r>
              <a:rPr lang="en-US" sz="2000" dirty="0" err="1" smtClean="0"/>
              <a:t>বসাও</a:t>
            </a:r>
            <a:r>
              <a:rPr lang="en-US" sz="2000" dirty="0" smtClean="0"/>
              <a:t> </a:t>
            </a:r>
            <a:r>
              <a:rPr lang="en-US" sz="2000" dirty="0" err="1" smtClean="0"/>
              <a:t>আনি</a:t>
            </a:r>
            <a:r>
              <a:rPr lang="en-US" sz="2000" dirty="0" smtClean="0"/>
              <a:t> </a:t>
            </a:r>
            <a:r>
              <a:rPr lang="en-US" sz="2000" dirty="0" err="1" smtClean="0"/>
              <a:t>রাজার</a:t>
            </a:r>
            <a:r>
              <a:rPr lang="en-US" sz="2000" dirty="0" smtClean="0"/>
              <a:t> </a:t>
            </a:r>
            <a:r>
              <a:rPr lang="en-US" sz="2000" dirty="0" err="1" smtClean="0"/>
              <a:t>আলয়ে</a:t>
            </a:r>
            <a:r>
              <a:rPr lang="en-US" dirty="0" smtClean="0"/>
              <a:t>?</a:t>
            </a:r>
            <a:endParaRPr lang="as-IN" dirty="0"/>
          </a:p>
        </p:txBody>
      </p:sp>
      <p:sp>
        <p:nvSpPr>
          <p:cNvPr id="13" name="Rectangle 12"/>
          <p:cNvSpPr/>
          <p:nvPr/>
        </p:nvSpPr>
        <p:spPr>
          <a:xfrm>
            <a:off x="4038600" y="1613937"/>
            <a:ext cx="4876800" cy="4401205"/>
          </a:xfrm>
          <a:prstGeom prst="rect">
            <a:avLst/>
          </a:prstGeom>
        </p:spPr>
        <p:txBody>
          <a:bodyPr wrap="square">
            <a:spAutoFit/>
          </a:bodyPr>
          <a:lstStyle/>
          <a:p>
            <a:r>
              <a:rPr lang="en-US" sz="2000" dirty="0" err="1" smtClean="0"/>
              <a:t>সবার</a:t>
            </a:r>
            <a:r>
              <a:rPr lang="en-US" sz="2000" dirty="0" smtClean="0"/>
              <a:t> </a:t>
            </a:r>
            <a:r>
              <a:rPr lang="en-US" sz="2000" dirty="0" err="1" smtClean="0"/>
              <a:t>চোখ</a:t>
            </a:r>
            <a:r>
              <a:rPr lang="en-US" sz="2000" dirty="0" smtClean="0"/>
              <a:t> </a:t>
            </a:r>
            <a:r>
              <a:rPr lang="en-US" sz="2000" dirty="0" err="1" smtClean="0"/>
              <a:t>ফাঁকি</a:t>
            </a:r>
            <a:r>
              <a:rPr lang="en-US" sz="2000" dirty="0" smtClean="0"/>
              <a:t> </a:t>
            </a:r>
            <a:r>
              <a:rPr lang="en-US" sz="2000" dirty="0" err="1" smtClean="0"/>
              <a:t>দিয়ে</a:t>
            </a:r>
            <a:r>
              <a:rPr lang="en-US" sz="2000" dirty="0" smtClean="0"/>
              <a:t> </a:t>
            </a:r>
            <a:r>
              <a:rPr lang="en-US" sz="2000" dirty="0" err="1" smtClean="0"/>
              <a:t>রুদ্ধদ্বার</a:t>
            </a:r>
            <a:r>
              <a:rPr lang="en-US" sz="2000" dirty="0" smtClean="0"/>
              <a:t> </a:t>
            </a:r>
            <a:r>
              <a:rPr lang="en-US" sz="2000" dirty="0" err="1" smtClean="0"/>
              <a:t>নিকুম্ভিলা</a:t>
            </a:r>
            <a:r>
              <a:rPr lang="en-US" sz="2000" dirty="0" smtClean="0"/>
              <a:t> </a:t>
            </a:r>
            <a:r>
              <a:rPr lang="en-US" sz="2000" dirty="0" err="1" smtClean="0"/>
              <a:t>যজ্ঞাগারে</a:t>
            </a:r>
            <a:r>
              <a:rPr lang="en-US" sz="2000" dirty="0" smtClean="0"/>
              <a:t> </a:t>
            </a:r>
            <a:r>
              <a:rPr lang="en-US" sz="2000" dirty="0" err="1" smtClean="0"/>
              <a:t>প্রবেশ</a:t>
            </a:r>
            <a:r>
              <a:rPr lang="en-US" sz="2000" dirty="0" smtClean="0"/>
              <a:t> </a:t>
            </a:r>
            <a:r>
              <a:rPr lang="en-US" sz="2000" dirty="0" err="1" smtClean="0"/>
              <a:t>করল</a:t>
            </a:r>
            <a:r>
              <a:rPr lang="en-US" sz="2000" dirty="0" smtClean="0"/>
              <a:t> </a:t>
            </a:r>
            <a:r>
              <a:rPr lang="en-US" sz="2000" dirty="0" err="1" smtClean="0"/>
              <a:t>লক্ষ্মণ</a:t>
            </a:r>
            <a:r>
              <a:rPr lang="en-US" sz="2000" dirty="0" smtClean="0"/>
              <a:t>। </a:t>
            </a:r>
            <a:r>
              <a:rPr lang="en-US" sz="2000" dirty="0" err="1" smtClean="0"/>
              <a:t>তার</a:t>
            </a:r>
            <a:r>
              <a:rPr lang="en-US" sz="2000" dirty="0" smtClean="0"/>
              <a:t> </a:t>
            </a:r>
            <a:r>
              <a:rPr lang="en-US" sz="2000" dirty="0" err="1" smtClean="0"/>
              <a:t>এই</a:t>
            </a:r>
            <a:r>
              <a:rPr lang="en-US" sz="2000" dirty="0" smtClean="0"/>
              <a:t> </a:t>
            </a:r>
            <a:r>
              <a:rPr lang="en-US" sz="2000" dirty="0" err="1" smtClean="0"/>
              <a:t>অনুপ্রবেশের</a:t>
            </a:r>
            <a:r>
              <a:rPr lang="en-US" sz="2000" dirty="0" smtClean="0"/>
              <a:t> </a:t>
            </a:r>
            <a:r>
              <a:rPr lang="en-US" sz="2000" dirty="0" err="1" smtClean="0"/>
              <a:t>অন্যতম</a:t>
            </a:r>
            <a:r>
              <a:rPr lang="en-US" sz="2000" dirty="0" smtClean="0"/>
              <a:t> </a:t>
            </a:r>
            <a:r>
              <a:rPr lang="en-US" sz="2000" dirty="0" err="1" smtClean="0"/>
              <a:t>সহায়ক</a:t>
            </a:r>
            <a:r>
              <a:rPr lang="en-US" sz="2000" dirty="0" smtClean="0"/>
              <a:t> </a:t>
            </a:r>
            <a:r>
              <a:rPr lang="en-US" sz="2000" dirty="0" err="1" smtClean="0"/>
              <a:t>রাবণের</a:t>
            </a:r>
            <a:r>
              <a:rPr lang="en-US" sz="2000" dirty="0" smtClean="0"/>
              <a:t> </a:t>
            </a:r>
            <a:r>
              <a:rPr lang="en-US" sz="2000" dirty="0" err="1" smtClean="0"/>
              <a:t>কনিষ্ঠ</a:t>
            </a:r>
            <a:r>
              <a:rPr lang="en-US" sz="2000" dirty="0" smtClean="0"/>
              <a:t> </a:t>
            </a:r>
            <a:r>
              <a:rPr lang="en-US" sz="2000" dirty="0" err="1" smtClean="0"/>
              <a:t>সহোদর</a:t>
            </a:r>
            <a:r>
              <a:rPr lang="en-US" sz="2000" dirty="0" smtClean="0"/>
              <a:t> </a:t>
            </a:r>
            <a:r>
              <a:rPr lang="en-US" sz="2000" dirty="0" err="1" smtClean="0"/>
              <a:t>বিভীষণ</a:t>
            </a:r>
            <a:r>
              <a:rPr lang="en-US" sz="2000" dirty="0" smtClean="0"/>
              <a:t>। </a:t>
            </a:r>
            <a:r>
              <a:rPr lang="en-US" sz="2000" dirty="0" err="1" smtClean="0"/>
              <a:t>এটি</a:t>
            </a:r>
            <a:r>
              <a:rPr lang="en-US" sz="2000" dirty="0" smtClean="0"/>
              <a:t> </a:t>
            </a:r>
            <a:r>
              <a:rPr lang="en-US" sz="2000" dirty="0" err="1" smtClean="0"/>
              <a:t>বুঝতে</a:t>
            </a:r>
            <a:r>
              <a:rPr lang="en-US" sz="2000" dirty="0" smtClean="0"/>
              <a:t> </a:t>
            </a:r>
            <a:r>
              <a:rPr lang="en-US" sz="2000" dirty="0" err="1" smtClean="0"/>
              <a:t>পেরে</a:t>
            </a:r>
            <a:r>
              <a:rPr lang="en-US" sz="2000" dirty="0" smtClean="0"/>
              <a:t> </a:t>
            </a:r>
            <a:r>
              <a:rPr lang="en-US" sz="2000" dirty="0" err="1" smtClean="0"/>
              <a:t>মেঘনাদ</a:t>
            </a:r>
            <a:r>
              <a:rPr lang="en-US" sz="2000" dirty="0" smtClean="0"/>
              <a:t> </a:t>
            </a:r>
            <a:r>
              <a:rPr lang="en-US" sz="2000" dirty="0" err="1" smtClean="0"/>
              <a:t>বিস্মিত</a:t>
            </a:r>
            <a:r>
              <a:rPr lang="en-US" sz="2000" dirty="0" smtClean="0"/>
              <a:t> ও </a:t>
            </a:r>
            <a:r>
              <a:rPr lang="en-US" sz="2000" dirty="0" err="1" smtClean="0"/>
              <a:t>মর্মাহত</a:t>
            </a:r>
            <a:r>
              <a:rPr lang="en-US" sz="2000" dirty="0" smtClean="0"/>
              <a:t> </a:t>
            </a:r>
            <a:r>
              <a:rPr lang="en-US" sz="2000" dirty="0" err="1" smtClean="0"/>
              <a:t>হয়</a:t>
            </a:r>
            <a:r>
              <a:rPr lang="en-US" sz="2000" dirty="0" smtClean="0"/>
              <a:t>। </a:t>
            </a:r>
            <a:r>
              <a:rPr lang="en-US" sz="2000" dirty="0" err="1" smtClean="0"/>
              <a:t>বিভীষণের</a:t>
            </a:r>
            <a:r>
              <a:rPr lang="en-US" sz="2000" dirty="0" smtClean="0"/>
              <a:t> </a:t>
            </a:r>
            <a:r>
              <a:rPr lang="en-US" sz="2000" dirty="0" err="1" smtClean="0"/>
              <a:t>এরূপ</a:t>
            </a:r>
            <a:r>
              <a:rPr lang="en-US" sz="2000" dirty="0" smtClean="0"/>
              <a:t> </a:t>
            </a:r>
            <a:r>
              <a:rPr lang="en-US" sz="2000" dirty="0" err="1" smtClean="0"/>
              <a:t>কাজ</a:t>
            </a:r>
            <a:r>
              <a:rPr lang="en-US" sz="2000" dirty="0" smtClean="0"/>
              <a:t> </a:t>
            </a:r>
            <a:r>
              <a:rPr lang="en-US" sz="2000" dirty="0" err="1" smtClean="0"/>
              <a:t>করা</a:t>
            </a:r>
            <a:r>
              <a:rPr lang="en-US" sz="2000" dirty="0" smtClean="0"/>
              <a:t> </a:t>
            </a:r>
            <a:r>
              <a:rPr lang="en-US" sz="2000" dirty="0" err="1" smtClean="0"/>
              <a:t>কি</a:t>
            </a:r>
            <a:r>
              <a:rPr lang="en-US" sz="2000" dirty="0" smtClean="0"/>
              <a:t> </a:t>
            </a:r>
            <a:r>
              <a:rPr lang="en-US" sz="2000" dirty="0" err="1" smtClean="0"/>
              <a:t>উচিত</a:t>
            </a:r>
            <a:r>
              <a:rPr lang="en-US" sz="2000" dirty="0" smtClean="0"/>
              <a:t> </a:t>
            </a:r>
            <a:r>
              <a:rPr lang="en-US" sz="2000" dirty="0" err="1" smtClean="0"/>
              <a:t>হয়েছে</a:t>
            </a:r>
            <a:r>
              <a:rPr lang="en-US" sz="2000" dirty="0" smtClean="0"/>
              <a:t>?  </a:t>
            </a:r>
            <a:r>
              <a:rPr lang="en-US" sz="2000" dirty="0" err="1" smtClean="0"/>
              <a:t>সতী</a:t>
            </a:r>
            <a:r>
              <a:rPr lang="en-US" sz="2000" dirty="0" smtClean="0"/>
              <a:t> </a:t>
            </a:r>
            <a:r>
              <a:rPr lang="en-US" sz="2000" dirty="0" err="1" smtClean="0"/>
              <a:t>নিকষা</a:t>
            </a:r>
            <a:r>
              <a:rPr lang="en-US" sz="2000" dirty="0" smtClean="0"/>
              <a:t> </a:t>
            </a:r>
            <a:r>
              <a:rPr lang="en-US" sz="2000" dirty="0" err="1" smtClean="0"/>
              <a:t>যার</a:t>
            </a:r>
            <a:r>
              <a:rPr lang="en-US" sz="2000" dirty="0" smtClean="0"/>
              <a:t> </a:t>
            </a:r>
            <a:r>
              <a:rPr lang="en-US" sz="2000" dirty="0" err="1" smtClean="0"/>
              <a:t>মা</a:t>
            </a:r>
            <a:r>
              <a:rPr lang="en-US" sz="2000" dirty="0" smtClean="0"/>
              <a:t>, </a:t>
            </a:r>
            <a:r>
              <a:rPr lang="en-US" sz="2000" dirty="0" err="1" smtClean="0"/>
              <a:t>তার</a:t>
            </a:r>
            <a:r>
              <a:rPr lang="en-US" sz="2000" dirty="0" smtClean="0"/>
              <a:t> </a:t>
            </a:r>
            <a:r>
              <a:rPr lang="en-US" sz="2000" dirty="0" err="1" smtClean="0"/>
              <a:t>পক্ষে</a:t>
            </a:r>
            <a:r>
              <a:rPr lang="en-US" sz="2000" dirty="0" smtClean="0"/>
              <a:t> এ </a:t>
            </a:r>
            <a:r>
              <a:rPr lang="en-US" sz="2000" dirty="0" err="1" smtClean="0"/>
              <a:t>রকম</a:t>
            </a:r>
            <a:r>
              <a:rPr lang="en-US" sz="2000" dirty="0" smtClean="0"/>
              <a:t> </a:t>
            </a:r>
            <a:r>
              <a:rPr lang="en-US" sz="2000" dirty="0" err="1" smtClean="0"/>
              <a:t>হীন</a:t>
            </a:r>
            <a:r>
              <a:rPr lang="en-US" sz="2000" dirty="0" smtClean="0"/>
              <a:t> </a:t>
            </a:r>
            <a:r>
              <a:rPr lang="en-US" sz="2000" dirty="0" err="1" smtClean="0"/>
              <a:t>একটি</a:t>
            </a:r>
            <a:r>
              <a:rPr lang="en-US" sz="2000" dirty="0" smtClean="0"/>
              <a:t> </a:t>
            </a:r>
            <a:r>
              <a:rPr lang="en-US" sz="2000" dirty="0" err="1" smtClean="0"/>
              <a:t>কাজ</a:t>
            </a:r>
            <a:r>
              <a:rPr lang="en-US" sz="2000" dirty="0" smtClean="0"/>
              <a:t> </a:t>
            </a:r>
            <a:r>
              <a:rPr lang="en-US" sz="2000" dirty="0" err="1" smtClean="0"/>
              <a:t>করা</a:t>
            </a:r>
            <a:r>
              <a:rPr lang="en-US" sz="2000" dirty="0" smtClean="0"/>
              <a:t> </a:t>
            </a:r>
            <a:r>
              <a:rPr lang="en-US" sz="2000" dirty="0" err="1" smtClean="0"/>
              <a:t>কী</a:t>
            </a:r>
            <a:r>
              <a:rPr lang="en-US" sz="2000" dirty="0" smtClean="0"/>
              <a:t> </a:t>
            </a:r>
            <a:r>
              <a:rPr lang="en-US" sz="2000" dirty="0" err="1" smtClean="0"/>
              <a:t>করে</a:t>
            </a:r>
            <a:r>
              <a:rPr lang="en-US" sz="2000" dirty="0" smtClean="0"/>
              <a:t> </a:t>
            </a:r>
            <a:r>
              <a:rPr lang="en-US" sz="2000" dirty="0" err="1" smtClean="0"/>
              <a:t>সম্ভব</a:t>
            </a:r>
            <a:r>
              <a:rPr lang="en-US" sz="2000" dirty="0" smtClean="0"/>
              <a:t>? </a:t>
            </a:r>
            <a:r>
              <a:rPr lang="en-US" sz="2000" dirty="0" err="1" smtClean="0"/>
              <a:t>তাছাড়া</a:t>
            </a:r>
            <a:r>
              <a:rPr lang="en-US" sz="2000" dirty="0" smtClean="0"/>
              <a:t> </a:t>
            </a:r>
            <a:r>
              <a:rPr lang="en-US" sz="2000" dirty="0" err="1" smtClean="0"/>
              <a:t>যেখানে</a:t>
            </a:r>
            <a:r>
              <a:rPr lang="en-US" sz="2000" dirty="0" smtClean="0"/>
              <a:t> </a:t>
            </a:r>
            <a:r>
              <a:rPr lang="en-US" sz="2000" dirty="0" err="1" smtClean="0"/>
              <a:t>রয়েছে</a:t>
            </a:r>
            <a:r>
              <a:rPr lang="en-US" sz="2000" dirty="0" smtClean="0"/>
              <a:t> </a:t>
            </a:r>
            <a:r>
              <a:rPr lang="en-US" sz="2000" dirty="0" err="1" smtClean="0"/>
              <a:t>রাবণের</a:t>
            </a:r>
            <a:r>
              <a:rPr lang="en-US" sz="2000" dirty="0" smtClean="0"/>
              <a:t> </a:t>
            </a:r>
            <a:r>
              <a:rPr lang="en-US" sz="2000" dirty="0" err="1" smtClean="0"/>
              <a:t>মধ্যম</a:t>
            </a:r>
            <a:r>
              <a:rPr lang="en-US" sz="2000" dirty="0" smtClean="0"/>
              <a:t> </a:t>
            </a:r>
            <a:r>
              <a:rPr lang="en-US" sz="2000" dirty="0" err="1" smtClean="0"/>
              <a:t>সহোদর</a:t>
            </a:r>
            <a:r>
              <a:rPr lang="en-US" sz="2000" dirty="0" smtClean="0"/>
              <a:t> </a:t>
            </a:r>
            <a:r>
              <a:rPr lang="en-US" sz="2000" dirty="0" err="1" smtClean="0"/>
              <a:t>কুম্ভকর্ণ</a:t>
            </a:r>
            <a:r>
              <a:rPr lang="en-US" sz="2000" dirty="0" smtClean="0"/>
              <a:t>, </a:t>
            </a:r>
            <a:r>
              <a:rPr lang="en-US" sz="2000" dirty="0" err="1" smtClean="0"/>
              <a:t>যে</a:t>
            </a:r>
            <a:r>
              <a:rPr lang="en-US" sz="2000" dirty="0" smtClean="0"/>
              <a:t> </a:t>
            </a:r>
            <a:r>
              <a:rPr lang="en-US" sz="2000" dirty="0" err="1" smtClean="0"/>
              <a:t>কিনা</a:t>
            </a:r>
            <a:r>
              <a:rPr lang="en-US" sz="2000" dirty="0" smtClean="0"/>
              <a:t> </a:t>
            </a:r>
            <a:r>
              <a:rPr lang="en-US" sz="2000" dirty="0" err="1" smtClean="0"/>
              <a:t>শূলপাণি</a:t>
            </a:r>
            <a:r>
              <a:rPr lang="en-US" sz="2000" dirty="0" smtClean="0"/>
              <a:t> </a:t>
            </a:r>
            <a:r>
              <a:rPr lang="en-US" sz="2000" dirty="0" err="1" smtClean="0"/>
              <a:t>মহোদেবের</a:t>
            </a:r>
            <a:r>
              <a:rPr lang="en-US" sz="2000" dirty="0" smtClean="0"/>
              <a:t> </a:t>
            </a:r>
            <a:r>
              <a:rPr lang="en-US" sz="2000" dirty="0" err="1" smtClean="0"/>
              <a:t>মতো</a:t>
            </a:r>
            <a:r>
              <a:rPr lang="en-US" sz="2000" dirty="0" smtClean="0"/>
              <a:t>; </a:t>
            </a:r>
            <a:r>
              <a:rPr lang="en-US" sz="2000" dirty="0" err="1" smtClean="0"/>
              <a:t>আর</a:t>
            </a:r>
            <a:r>
              <a:rPr lang="en-US" sz="2000" dirty="0" smtClean="0"/>
              <a:t> </a:t>
            </a:r>
            <a:r>
              <a:rPr lang="en-US" sz="2000" dirty="0" err="1" smtClean="0"/>
              <a:t>যেখানে</a:t>
            </a:r>
            <a:r>
              <a:rPr lang="en-US" sz="2000" dirty="0" smtClean="0"/>
              <a:t> </a:t>
            </a:r>
            <a:r>
              <a:rPr lang="en-US" sz="2000" dirty="0" err="1" smtClean="0"/>
              <a:t>তার</a:t>
            </a:r>
            <a:r>
              <a:rPr lang="en-US" sz="2000" dirty="0" smtClean="0"/>
              <a:t> </a:t>
            </a:r>
            <a:r>
              <a:rPr lang="en-US" sz="2000" dirty="0" err="1" smtClean="0"/>
              <a:t>ভাইয়ের</a:t>
            </a:r>
            <a:r>
              <a:rPr lang="en-US" sz="2000" dirty="0" smtClean="0"/>
              <a:t> </a:t>
            </a:r>
            <a:r>
              <a:rPr lang="en-US" sz="2000" dirty="0"/>
              <a:t> </a:t>
            </a:r>
            <a:r>
              <a:rPr lang="en-US" sz="2000" dirty="0" smtClean="0"/>
              <a:t>‍</a:t>
            </a:r>
            <a:r>
              <a:rPr lang="en-US" sz="2000" dirty="0" err="1" smtClean="0"/>
              <a:t>পুত্র</a:t>
            </a:r>
            <a:r>
              <a:rPr lang="en-US" sz="2000" dirty="0" smtClean="0"/>
              <a:t> </a:t>
            </a:r>
            <a:r>
              <a:rPr lang="en-US" sz="2000" dirty="0" err="1" smtClean="0"/>
              <a:t>দেবতাদের</a:t>
            </a:r>
            <a:r>
              <a:rPr lang="en-US" sz="2000" dirty="0" smtClean="0"/>
              <a:t> </a:t>
            </a:r>
            <a:r>
              <a:rPr lang="en-US" sz="2000" dirty="0" err="1" smtClean="0"/>
              <a:t>রাজা</a:t>
            </a:r>
            <a:r>
              <a:rPr lang="en-US" sz="2000" dirty="0" smtClean="0"/>
              <a:t> </a:t>
            </a:r>
            <a:r>
              <a:rPr lang="en-US" sz="2000" dirty="0" err="1" smtClean="0"/>
              <a:t>ইন্দ্রিকে</a:t>
            </a:r>
            <a:r>
              <a:rPr lang="en-US" sz="2000" dirty="0" smtClean="0"/>
              <a:t> </a:t>
            </a:r>
            <a:r>
              <a:rPr lang="en-US" sz="2000" dirty="0" err="1" smtClean="0"/>
              <a:t>জয়</a:t>
            </a:r>
            <a:r>
              <a:rPr lang="en-US" sz="2000" dirty="0" smtClean="0"/>
              <a:t> </a:t>
            </a:r>
            <a:r>
              <a:rPr lang="en-US" sz="2000" dirty="0" err="1" smtClean="0"/>
              <a:t>করেছে</a:t>
            </a:r>
            <a:r>
              <a:rPr lang="en-US" sz="2000" dirty="0" smtClean="0"/>
              <a:t>, </a:t>
            </a:r>
            <a:r>
              <a:rPr lang="en-US" sz="2000" dirty="0" err="1" smtClean="0"/>
              <a:t>সেখানে</a:t>
            </a:r>
            <a:r>
              <a:rPr lang="en-US" sz="2000" dirty="0" smtClean="0"/>
              <a:t> </a:t>
            </a:r>
            <a:r>
              <a:rPr lang="en-US" sz="2000" dirty="0" err="1" smtClean="0"/>
              <a:t>বিভীষণ</a:t>
            </a:r>
            <a:r>
              <a:rPr lang="en-US" sz="2000" dirty="0" smtClean="0"/>
              <a:t> </a:t>
            </a:r>
            <a:r>
              <a:rPr lang="en-US" sz="2000" dirty="0" err="1" smtClean="0"/>
              <a:t>কীভাবে</a:t>
            </a:r>
            <a:r>
              <a:rPr lang="en-US" sz="2000" dirty="0" smtClean="0"/>
              <a:t> </a:t>
            </a:r>
            <a:r>
              <a:rPr lang="en-US" sz="2000" dirty="0" err="1" smtClean="0"/>
              <a:t>এমন</a:t>
            </a:r>
            <a:r>
              <a:rPr lang="en-US" sz="2000" dirty="0" smtClean="0"/>
              <a:t> </a:t>
            </a:r>
            <a:r>
              <a:rPr lang="en-US" sz="2000" dirty="0" err="1" smtClean="0"/>
              <a:t>কাজ</a:t>
            </a:r>
            <a:r>
              <a:rPr lang="en-US" sz="2000" dirty="0" smtClean="0"/>
              <a:t> </a:t>
            </a:r>
            <a:r>
              <a:rPr lang="en-US" sz="2000" dirty="0" err="1" smtClean="0"/>
              <a:t>করল</a:t>
            </a:r>
            <a:r>
              <a:rPr lang="en-US" sz="2000" dirty="0" smtClean="0"/>
              <a:t>? </a:t>
            </a:r>
            <a:r>
              <a:rPr lang="en-US" sz="2000" dirty="0" err="1" smtClean="0"/>
              <a:t>মেঘনাদের</a:t>
            </a:r>
            <a:r>
              <a:rPr lang="en-US" sz="2000" dirty="0" smtClean="0"/>
              <a:t> </a:t>
            </a:r>
            <a:r>
              <a:rPr lang="en-US" sz="2000" dirty="0" err="1" smtClean="0"/>
              <a:t>মনে</a:t>
            </a:r>
            <a:r>
              <a:rPr lang="en-US" sz="2000" dirty="0" smtClean="0"/>
              <a:t> </a:t>
            </a:r>
            <a:r>
              <a:rPr lang="en-US" sz="2000" dirty="0" err="1" smtClean="0"/>
              <a:t>প্রশ্ন</a:t>
            </a:r>
            <a:r>
              <a:rPr lang="en-US" sz="2000" dirty="0" smtClean="0"/>
              <a:t> </a:t>
            </a:r>
            <a:r>
              <a:rPr lang="en-US" sz="2000" dirty="0" err="1" smtClean="0"/>
              <a:t>জাগল</a:t>
            </a:r>
            <a:r>
              <a:rPr lang="en-US" sz="2000" dirty="0" smtClean="0"/>
              <a:t>- </a:t>
            </a:r>
            <a:r>
              <a:rPr lang="en-US" sz="2000" dirty="0" err="1" smtClean="0"/>
              <a:t>এতকিছুর</a:t>
            </a:r>
            <a:r>
              <a:rPr lang="en-US" sz="2000" dirty="0" smtClean="0"/>
              <a:t> </a:t>
            </a:r>
            <a:r>
              <a:rPr lang="en-US" sz="2000" dirty="0" err="1" smtClean="0"/>
              <a:t>পরও</a:t>
            </a:r>
            <a:r>
              <a:rPr lang="en-US" sz="2000" dirty="0" smtClean="0"/>
              <a:t> </a:t>
            </a:r>
            <a:r>
              <a:rPr lang="en-US" sz="2000" dirty="0" err="1" smtClean="0"/>
              <a:t>শত্রুকে</a:t>
            </a:r>
            <a:r>
              <a:rPr lang="en-US" sz="2000" dirty="0" smtClean="0"/>
              <a:t> </a:t>
            </a:r>
            <a:r>
              <a:rPr lang="en-US" sz="2000" dirty="0" err="1" smtClean="0"/>
              <a:t>পথ</a:t>
            </a:r>
            <a:r>
              <a:rPr lang="en-US" sz="2000" dirty="0" smtClean="0"/>
              <a:t> </a:t>
            </a:r>
            <a:r>
              <a:rPr lang="en-US" sz="2000" dirty="0" err="1" smtClean="0"/>
              <a:t>চিনিয়ে</a:t>
            </a:r>
            <a:r>
              <a:rPr lang="en-US" sz="2000" dirty="0" smtClean="0"/>
              <a:t> </a:t>
            </a:r>
            <a:r>
              <a:rPr lang="en-US" sz="2000" dirty="0" err="1" smtClean="0"/>
              <a:t>নিজের</a:t>
            </a:r>
            <a:r>
              <a:rPr lang="en-US" sz="2000" dirty="0" smtClean="0"/>
              <a:t> </a:t>
            </a:r>
            <a:r>
              <a:rPr lang="en-US" sz="2000" dirty="0" err="1" smtClean="0"/>
              <a:t>ঘরে</a:t>
            </a:r>
            <a:r>
              <a:rPr lang="en-US" sz="2000" dirty="0" smtClean="0"/>
              <a:t> </a:t>
            </a:r>
            <a:r>
              <a:rPr lang="en-US" sz="2000" dirty="0" err="1" smtClean="0"/>
              <a:t>নিয়ে</a:t>
            </a:r>
            <a:r>
              <a:rPr lang="en-US" sz="2000" dirty="0" smtClean="0"/>
              <a:t> </a:t>
            </a:r>
            <a:r>
              <a:rPr lang="en-US" sz="2000" dirty="0" err="1" smtClean="0"/>
              <a:t>এলো</a:t>
            </a:r>
            <a:r>
              <a:rPr lang="en-US" sz="2000" dirty="0" smtClean="0"/>
              <a:t>? </a:t>
            </a:r>
            <a:r>
              <a:rPr lang="en-US" sz="2000" dirty="0" err="1" smtClean="0"/>
              <a:t>চোরকে</a:t>
            </a:r>
            <a:r>
              <a:rPr lang="en-US" sz="2000" dirty="0" smtClean="0"/>
              <a:t> </a:t>
            </a:r>
            <a:r>
              <a:rPr lang="en-US" sz="2000" dirty="0" err="1" smtClean="0"/>
              <a:t>প্রশ্রয়</a:t>
            </a:r>
            <a:r>
              <a:rPr lang="en-US" sz="2000" dirty="0" smtClean="0"/>
              <a:t> </a:t>
            </a:r>
            <a:r>
              <a:rPr lang="en-US" sz="2000" dirty="0" err="1" smtClean="0"/>
              <a:t>দিল</a:t>
            </a:r>
            <a:r>
              <a:rPr lang="en-US" sz="2000" dirty="0" smtClean="0"/>
              <a:t>? </a:t>
            </a:r>
            <a:r>
              <a:rPr lang="en-US" sz="2000" dirty="0" err="1" smtClean="0"/>
              <a:t>চন্ডালের</a:t>
            </a:r>
            <a:r>
              <a:rPr lang="en-US" sz="2000" dirty="0" smtClean="0"/>
              <a:t> </a:t>
            </a:r>
            <a:r>
              <a:rPr lang="en-US" sz="2000" dirty="0" err="1" smtClean="0"/>
              <a:t>মত</a:t>
            </a:r>
            <a:r>
              <a:rPr lang="en-US" sz="2000" dirty="0" smtClean="0"/>
              <a:t> </a:t>
            </a:r>
            <a:r>
              <a:rPr lang="en-US" sz="2000" dirty="0" err="1" smtClean="0"/>
              <a:t>নিম্নশ্রেণির</a:t>
            </a:r>
            <a:r>
              <a:rPr lang="en-US" sz="2000" dirty="0" smtClean="0"/>
              <a:t> </a:t>
            </a:r>
            <a:r>
              <a:rPr lang="en-US" sz="2000" dirty="0" err="1" smtClean="0"/>
              <a:t>কাউকে</a:t>
            </a:r>
            <a:r>
              <a:rPr lang="en-US" sz="2000" dirty="0" smtClean="0"/>
              <a:t> </a:t>
            </a:r>
            <a:r>
              <a:rPr lang="en-US" sz="2000" dirty="0" err="1" smtClean="0"/>
              <a:t>এনে</a:t>
            </a:r>
            <a:r>
              <a:rPr lang="en-US" sz="2000" dirty="0" smtClean="0"/>
              <a:t> </a:t>
            </a:r>
            <a:r>
              <a:rPr lang="en-US" sz="2000" dirty="0" err="1" smtClean="0"/>
              <a:t>রাজকক্ষে</a:t>
            </a:r>
            <a:r>
              <a:rPr lang="en-US" sz="2000" dirty="0" smtClean="0"/>
              <a:t> </a:t>
            </a:r>
            <a:r>
              <a:rPr lang="en-US" sz="2000" dirty="0" err="1" smtClean="0"/>
              <a:t>স্থান</a:t>
            </a:r>
            <a:r>
              <a:rPr lang="en-US" sz="2000" dirty="0" smtClean="0"/>
              <a:t> </a:t>
            </a:r>
            <a:r>
              <a:rPr lang="en-US" sz="2000" dirty="0" err="1" smtClean="0"/>
              <a:t>দিল</a:t>
            </a:r>
            <a:r>
              <a:rPr lang="en-US" sz="2000" dirty="0" smtClean="0"/>
              <a:t>?</a:t>
            </a:r>
          </a:p>
        </p:txBody>
      </p:sp>
      <p:sp>
        <p:nvSpPr>
          <p:cNvPr id="3" name="Rectangle 2"/>
          <p:cNvSpPr/>
          <p:nvPr/>
        </p:nvSpPr>
        <p:spPr>
          <a:xfrm>
            <a:off x="304799" y="1219200"/>
            <a:ext cx="1524001"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txBox="1">
            <a:spLocks/>
          </p:cNvSpPr>
          <p:nvPr/>
        </p:nvSpPr>
        <p:spPr>
          <a:xfrm>
            <a:off x="4191000" y="998538"/>
            <a:ext cx="2819400" cy="44132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dirty="0" err="1" smtClean="0"/>
              <a:t>কবিতা</a:t>
            </a:r>
            <a:r>
              <a:rPr lang="en-US" sz="2800" dirty="0" smtClean="0"/>
              <a:t>- </a:t>
            </a:r>
            <a:r>
              <a:rPr lang="en-US" sz="2800" dirty="0" err="1" smtClean="0"/>
              <a:t>ব্যাখ্যা</a:t>
            </a:r>
            <a:r>
              <a:rPr lang="en-US" sz="2800" dirty="0" smtClean="0"/>
              <a:t>                 </a:t>
            </a:r>
            <a:endParaRPr lang="en-US" sz="2800" dirty="0"/>
          </a:p>
        </p:txBody>
      </p:sp>
      <p:sp>
        <p:nvSpPr>
          <p:cNvPr id="15" name="Rectangle 14"/>
          <p:cNvSpPr/>
          <p:nvPr/>
        </p:nvSpPr>
        <p:spPr>
          <a:xfrm>
            <a:off x="4038600" y="914401"/>
            <a:ext cx="3124200" cy="5639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
          <p:cNvSpPr txBox="1">
            <a:spLocks/>
          </p:cNvSpPr>
          <p:nvPr/>
        </p:nvSpPr>
        <p:spPr>
          <a:xfrm>
            <a:off x="538997" y="1342819"/>
            <a:ext cx="1213604" cy="27111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dirty="0" err="1" smtClean="0"/>
              <a:t>কবিতা</a:t>
            </a:r>
            <a:r>
              <a:rPr lang="en-US" sz="2800" dirty="0" smtClean="0"/>
              <a:t>                    </a:t>
            </a:r>
            <a:endParaRPr lang="en-US" sz="2800" dirty="0"/>
          </a:p>
        </p:txBody>
      </p:sp>
      <p:sp>
        <p:nvSpPr>
          <p:cNvPr id="18" name="Rectangle 17"/>
          <p:cNvSpPr/>
          <p:nvPr/>
        </p:nvSpPr>
        <p:spPr>
          <a:xfrm>
            <a:off x="304799" y="152400"/>
            <a:ext cx="2819401"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04798" y="1981200"/>
            <a:ext cx="3581401" cy="3886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038601" y="1524000"/>
            <a:ext cx="4949312" cy="44911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72847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500" fill="hold"/>
                                        <p:tgtEl>
                                          <p:spTgt spid="15"/>
                                        </p:tgtEl>
                                        <p:attrNameLst>
                                          <p:attrName>ppt_x</p:attrName>
                                        </p:attrNameLst>
                                      </p:cBhvr>
                                      <p:tavLst>
                                        <p:tav tm="0">
                                          <p:val>
                                            <p:strVal val="#ppt_x"/>
                                          </p:val>
                                        </p:tav>
                                        <p:tav tm="100000">
                                          <p:val>
                                            <p:strVal val="#ppt_x"/>
                                          </p:val>
                                        </p:tav>
                                      </p:tavLst>
                                    </p:anim>
                                    <p:anim calcmode="lin" valueType="num">
                                      <p:cBhvr additive="base">
                                        <p:cTn id="12" dur="500" fill="hold"/>
                                        <p:tgtEl>
                                          <p:spTgt spid="1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heel(1)">
                                      <p:cBhvr>
                                        <p:cTn id="25" dur="2000"/>
                                        <p:tgtEl>
                                          <p:spTgt spid="12"/>
                                        </p:tgtEl>
                                      </p:cBhvr>
                                    </p:animEffect>
                                  </p:childTnLst>
                                </p:cTn>
                              </p:par>
                              <p:par>
                                <p:cTn id="26" presetID="21" presetClass="entr" presetSubtype="1"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heel(1)">
                                      <p:cBhvr>
                                        <p:cTn id="28"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3" grpId="0" animBg="1"/>
      <p:bldP spid="15" grpId="0" animBg="1"/>
      <p:bldP spid="18" grpId="0" animBg="1"/>
      <p:bldP spid="1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066" y="228600"/>
            <a:ext cx="2742134" cy="381000"/>
          </a:xfrm>
        </p:spPr>
        <p:txBody>
          <a:bodyPr>
            <a:noAutofit/>
          </a:bodyPr>
          <a:lstStyle/>
          <a:p>
            <a:pPr algn="l"/>
            <a:r>
              <a:rPr lang="en-US" sz="2800" dirty="0" err="1" smtClean="0"/>
              <a:t>কবিতা</a:t>
            </a:r>
            <a:r>
              <a:rPr lang="en-US" sz="2800" dirty="0" smtClean="0"/>
              <a:t> পরিচিতি-২                    </a:t>
            </a:r>
            <a:endParaRPr lang="en-US" sz="2800" dirty="0"/>
          </a:p>
        </p:txBody>
      </p:sp>
      <p:sp>
        <p:nvSpPr>
          <p:cNvPr id="5" name="Rectangle 4"/>
          <p:cNvSpPr/>
          <p:nvPr/>
        </p:nvSpPr>
        <p:spPr>
          <a:xfrm>
            <a:off x="190500" y="838200"/>
            <a:ext cx="8839200" cy="4876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152400" y="6096000"/>
            <a:ext cx="8763000" cy="609599"/>
            <a:chOff x="152400" y="6096000"/>
            <a:chExt cx="8763000" cy="609599"/>
          </a:xfrm>
        </p:grpSpPr>
        <p:sp>
          <p:nvSpPr>
            <p:cNvPr id="9" name="Rectangle 8"/>
            <p:cNvSpPr/>
            <p:nvPr/>
          </p:nvSpPr>
          <p:spPr>
            <a:xfrm>
              <a:off x="152400" y="6096000"/>
              <a:ext cx="8763000" cy="6095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a:xfrm>
              <a:off x="609600" y="6152212"/>
              <a:ext cx="8001000" cy="489421"/>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NikoshBAN" pitchFamily="2" charset="0"/>
                  <a:cs typeface="NikoshBAN" pitchFamily="2" charset="0"/>
                </a:rPr>
                <a:t>       </a:t>
              </a:r>
              <a:r>
                <a:rPr lang="en-US" sz="2000" b="1" dirty="0" err="1" smtClean="0">
                  <a:latin typeface="NikoshBAN" pitchFamily="2" charset="0"/>
                  <a:cs typeface="NikoshBAN" pitchFamily="2" charset="0"/>
                </a:rPr>
                <a:t>শালগাঁও</a:t>
              </a:r>
              <a:r>
                <a:rPr lang="en-US" sz="2000" b="1" dirty="0" smtClean="0">
                  <a:latin typeface="NikoshBAN" pitchFamily="2" charset="0"/>
                  <a:cs typeface="NikoshBAN" pitchFamily="2" charset="0"/>
                </a:rPr>
                <a:t> </a:t>
              </a:r>
              <a:r>
                <a:rPr lang="en-US" sz="2000" b="1" dirty="0" err="1">
                  <a:latin typeface="NikoshBAN" pitchFamily="2" charset="0"/>
                  <a:cs typeface="NikoshBAN" pitchFamily="2" charset="0"/>
                </a:rPr>
                <a:t>কালিসীমা</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স্কুল</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এন্ড</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কলেজ</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ব্রাহ্মণবাড়িয়া</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অনলাইন</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ক্লাস</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জালিলা</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বেগম</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প্রভাষক</a:t>
              </a:r>
              <a:r>
                <a:rPr lang="en-US" sz="2000" b="1" dirty="0" smtClean="0">
                  <a:latin typeface="NikoshBAN" pitchFamily="2" charset="0"/>
                  <a:cs typeface="NikoshBAN" pitchFamily="2" charset="0"/>
                </a:rPr>
                <a:t>(</a:t>
              </a:r>
              <a:r>
                <a:rPr lang="en-US" sz="2000" b="1" dirty="0" err="1" smtClean="0">
                  <a:latin typeface="NikoshBAN" pitchFamily="2" charset="0"/>
                  <a:cs typeface="NikoshBAN" pitchFamily="2" charset="0"/>
                </a:rPr>
                <a:t>বাংলা</a:t>
              </a:r>
              <a:r>
                <a:rPr lang="en-US" sz="2000" b="1" dirty="0" smtClean="0">
                  <a:latin typeface="NikoshBAN" pitchFamily="2" charset="0"/>
                  <a:cs typeface="NikoshBAN" pitchFamily="2" charset="0"/>
                </a:rPr>
                <a:t>)</a:t>
              </a:r>
              <a:endParaRPr lang="en-US" sz="2000" b="1" dirty="0">
                <a:latin typeface="NikoshBAN" pitchFamily="2" charset="0"/>
                <a:cs typeface="NikoshBAN" pitchFamily="2" charset="0"/>
              </a:endParaRPr>
            </a:p>
          </p:txBody>
        </p:sp>
        <p:pic>
          <p:nvPicPr>
            <p:cNvPr id="11" name="Picture 2" descr="C:\Users\RRRR\Desktop\120880750_3446773208692170_128745008853118947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799" y="6194410"/>
              <a:ext cx="457200" cy="457200"/>
            </a:xfrm>
            <a:prstGeom prst="rect">
              <a:avLst/>
            </a:prstGeom>
            <a:noFill/>
            <a:extLst>
              <a:ext uri="{909E8E84-426E-40DD-AFC4-6F175D3DCCD1}">
                <a14:hiddenFill xmlns:a14="http://schemas.microsoft.com/office/drawing/2010/main">
                  <a:solidFill>
                    <a:srgbClr val="FFFFFF"/>
                  </a:solidFill>
                </a14:hiddenFill>
              </a:ext>
            </a:extLst>
          </p:spPr>
        </p:pic>
      </p:grpSp>
      <p:sp>
        <p:nvSpPr>
          <p:cNvPr id="12" name="Rectangle 11"/>
          <p:cNvSpPr/>
          <p:nvPr/>
        </p:nvSpPr>
        <p:spPr>
          <a:xfrm>
            <a:off x="304798" y="2209800"/>
            <a:ext cx="3505201" cy="1323439"/>
          </a:xfrm>
          <a:prstGeom prst="rect">
            <a:avLst/>
          </a:prstGeom>
        </p:spPr>
        <p:txBody>
          <a:bodyPr wrap="square">
            <a:spAutoFit/>
          </a:bodyPr>
          <a:lstStyle/>
          <a:p>
            <a:r>
              <a:rPr lang="en-US" sz="2000" dirty="0" err="1" smtClean="0"/>
              <a:t>কিন্তু</a:t>
            </a:r>
            <a:r>
              <a:rPr lang="en-US" sz="2000" dirty="0" smtClean="0"/>
              <a:t> </a:t>
            </a:r>
            <a:r>
              <a:rPr lang="en-US" sz="2000" dirty="0" err="1" smtClean="0"/>
              <a:t>নাহি</a:t>
            </a:r>
            <a:r>
              <a:rPr lang="en-US" sz="2000" dirty="0" smtClean="0"/>
              <a:t> </a:t>
            </a:r>
            <a:r>
              <a:rPr lang="en-US" sz="2000" dirty="0" err="1" smtClean="0"/>
              <a:t>গঞ্জি</a:t>
            </a:r>
            <a:r>
              <a:rPr lang="en-US" sz="2000" dirty="0" smtClean="0"/>
              <a:t> </a:t>
            </a:r>
            <a:r>
              <a:rPr lang="en-US" sz="2000" dirty="0" err="1" smtClean="0"/>
              <a:t>তোমা</a:t>
            </a:r>
            <a:r>
              <a:rPr lang="en-US" sz="2000" dirty="0" smtClean="0"/>
              <a:t>, </a:t>
            </a:r>
            <a:r>
              <a:rPr lang="en-US" sz="2000" dirty="0" err="1" smtClean="0"/>
              <a:t>গুরু</a:t>
            </a:r>
            <a:r>
              <a:rPr lang="en-US" sz="2000" dirty="0" smtClean="0"/>
              <a:t> </a:t>
            </a:r>
            <a:r>
              <a:rPr lang="en-US" sz="2000" dirty="0" err="1" smtClean="0"/>
              <a:t>জন</a:t>
            </a:r>
            <a:r>
              <a:rPr lang="en-US" sz="2000" dirty="0" smtClean="0"/>
              <a:t> </a:t>
            </a:r>
            <a:r>
              <a:rPr lang="en-US" sz="2000" dirty="0" err="1" smtClean="0"/>
              <a:t>তুমি</a:t>
            </a:r>
            <a:endParaRPr lang="en-US" sz="2000" dirty="0" smtClean="0"/>
          </a:p>
          <a:p>
            <a:r>
              <a:rPr lang="en-US" sz="2000" dirty="0" err="1" smtClean="0"/>
              <a:t>পিতৃতুল্য</a:t>
            </a:r>
            <a:r>
              <a:rPr lang="en-US" sz="2000" dirty="0" smtClean="0"/>
              <a:t>। </a:t>
            </a:r>
            <a:r>
              <a:rPr lang="en-US" sz="2000" dirty="0" err="1" smtClean="0"/>
              <a:t>ছাড়</a:t>
            </a:r>
            <a:r>
              <a:rPr lang="en-US" sz="2000" dirty="0" smtClean="0"/>
              <a:t> </a:t>
            </a:r>
            <a:r>
              <a:rPr lang="en-US" sz="2000" dirty="0" err="1" smtClean="0"/>
              <a:t>দ্বার</a:t>
            </a:r>
            <a:r>
              <a:rPr lang="en-US" sz="2000" dirty="0" smtClean="0"/>
              <a:t>, </a:t>
            </a:r>
            <a:r>
              <a:rPr lang="en-US" sz="2000" dirty="0" err="1" smtClean="0"/>
              <a:t>যাব</a:t>
            </a:r>
            <a:r>
              <a:rPr lang="en-US" sz="2000" dirty="0" smtClean="0"/>
              <a:t> </a:t>
            </a:r>
            <a:r>
              <a:rPr lang="en-US" sz="2000" dirty="0" err="1" smtClean="0"/>
              <a:t>অস্ত্রাগারে</a:t>
            </a:r>
            <a:r>
              <a:rPr lang="en-US" sz="2000" dirty="0" smtClean="0"/>
              <a:t>,</a:t>
            </a:r>
          </a:p>
          <a:p>
            <a:r>
              <a:rPr lang="en-US" sz="2000" dirty="0" err="1" smtClean="0"/>
              <a:t>পাঠাইব</a:t>
            </a:r>
            <a:r>
              <a:rPr lang="en-US" sz="2000" dirty="0" smtClean="0"/>
              <a:t> </a:t>
            </a:r>
            <a:r>
              <a:rPr lang="en-US" sz="2000" dirty="0" err="1" smtClean="0"/>
              <a:t>রামানুজে</a:t>
            </a:r>
            <a:r>
              <a:rPr lang="en-US" sz="2000" dirty="0" smtClean="0"/>
              <a:t> </a:t>
            </a:r>
            <a:r>
              <a:rPr lang="en-US" sz="2000" dirty="0" err="1" smtClean="0"/>
              <a:t>শমন</a:t>
            </a:r>
            <a:r>
              <a:rPr lang="en-US" sz="2000" dirty="0" smtClean="0"/>
              <a:t>- </a:t>
            </a:r>
            <a:r>
              <a:rPr lang="en-US" sz="2000" dirty="0" err="1" smtClean="0"/>
              <a:t>ভবনে</a:t>
            </a:r>
            <a:r>
              <a:rPr lang="en-US" sz="2000" dirty="0" smtClean="0"/>
              <a:t>,</a:t>
            </a:r>
          </a:p>
          <a:p>
            <a:r>
              <a:rPr lang="en-US" sz="2000" dirty="0" err="1" smtClean="0"/>
              <a:t>লঙ্কার</a:t>
            </a:r>
            <a:r>
              <a:rPr lang="en-US" sz="2000" dirty="0" smtClean="0"/>
              <a:t> </a:t>
            </a:r>
            <a:r>
              <a:rPr lang="en-US" sz="2000" dirty="0" err="1" smtClean="0"/>
              <a:t>কলঙ্ক</a:t>
            </a:r>
            <a:r>
              <a:rPr lang="en-US" sz="2000" dirty="0" smtClean="0"/>
              <a:t> </a:t>
            </a:r>
            <a:r>
              <a:rPr lang="en-US" sz="2000" dirty="0" err="1" smtClean="0"/>
              <a:t>আজি</a:t>
            </a:r>
            <a:r>
              <a:rPr lang="en-US" sz="2000" dirty="0" smtClean="0"/>
              <a:t> </a:t>
            </a:r>
            <a:r>
              <a:rPr lang="en-US" sz="2000" dirty="0" err="1" smtClean="0"/>
              <a:t>ভঞ্জিব</a:t>
            </a:r>
            <a:r>
              <a:rPr lang="en-US" sz="2000" dirty="0" smtClean="0"/>
              <a:t> </a:t>
            </a:r>
            <a:r>
              <a:rPr lang="en-US" sz="2000" dirty="0" err="1" smtClean="0"/>
              <a:t>আহবে</a:t>
            </a:r>
            <a:r>
              <a:rPr lang="en-US" sz="2000" dirty="0" smtClean="0"/>
              <a:t>।”</a:t>
            </a:r>
            <a:endParaRPr lang="as-IN" sz="2000" dirty="0"/>
          </a:p>
        </p:txBody>
      </p:sp>
      <p:sp>
        <p:nvSpPr>
          <p:cNvPr id="13" name="Rectangle 12"/>
          <p:cNvSpPr/>
          <p:nvPr/>
        </p:nvSpPr>
        <p:spPr>
          <a:xfrm>
            <a:off x="4038600" y="1613937"/>
            <a:ext cx="4876800" cy="3416320"/>
          </a:xfrm>
          <a:prstGeom prst="rect">
            <a:avLst/>
          </a:prstGeom>
        </p:spPr>
        <p:txBody>
          <a:bodyPr wrap="square">
            <a:spAutoFit/>
          </a:bodyPr>
          <a:lstStyle/>
          <a:p>
            <a:r>
              <a:rPr lang="en-US" sz="2400" dirty="0" err="1" smtClean="0"/>
              <a:t>কিন্তু</a:t>
            </a:r>
            <a:r>
              <a:rPr lang="en-US" sz="2400" dirty="0" smtClean="0"/>
              <a:t> </a:t>
            </a:r>
            <a:r>
              <a:rPr lang="en-US" sz="2400" dirty="0" err="1" smtClean="0"/>
              <a:t>তা</a:t>
            </a:r>
            <a:r>
              <a:rPr lang="en-US" sz="2400" dirty="0" smtClean="0"/>
              <a:t> </a:t>
            </a:r>
            <a:r>
              <a:rPr lang="en-US" sz="2400" dirty="0" err="1" smtClean="0"/>
              <a:t>হোক</a:t>
            </a:r>
            <a:r>
              <a:rPr lang="en-US" sz="2400" dirty="0" smtClean="0"/>
              <a:t>, </a:t>
            </a:r>
            <a:r>
              <a:rPr lang="en-US" sz="2400" dirty="0" err="1" smtClean="0"/>
              <a:t>তবু</a:t>
            </a:r>
            <a:r>
              <a:rPr lang="en-US" sz="2400" dirty="0" smtClean="0"/>
              <a:t> </a:t>
            </a:r>
            <a:r>
              <a:rPr lang="en-US" sz="2400" dirty="0" err="1" smtClean="0"/>
              <a:t>তাকে</a:t>
            </a:r>
            <a:r>
              <a:rPr lang="en-US" sz="2400" dirty="0" smtClean="0"/>
              <a:t> </a:t>
            </a:r>
            <a:r>
              <a:rPr lang="en-US" sz="2400" dirty="0" err="1" smtClean="0"/>
              <a:t>মেঘনাদ</a:t>
            </a:r>
            <a:r>
              <a:rPr lang="en-US" sz="2400" dirty="0" smtClean="0"/>
              <a:t> </a:t>
            </a:r>
            <a:r>
              <a:rPr lang="en-US" sz="2400" dirty="0" err="1" smtClean="0"/>
              <a:t>তিরস্কার</a:t>
            </a:r>
            <a:r>
              <a:rPr lang="en-US" sz="2400" dirty="0" smtClean="0"/>
              <a:t> </a:t>
            </a:r>
            <a:r>
              <a:rPr lang="en-US" sz="2400" dirty="0" err="1" smtClean="0"/>
              <a:t>করে</a:t>
            </a:r>
            <a:r>
              <a:rPr lang="en-US" sz="2400" dirty="0" smtClean="0"/>
              <a:t> </a:t>
            </a:r>
            <a:r>
              <a:rPr lang="en-US" sz="2400" dirty="0" err="1" smtClean="0"/>
              <a:t>না</a:t>
            </a:r>
            <a:r>
              <a:rPr lang="en-US" sz="2400" dirty="0" smtClean="0"/>
              <a:t>। </a:t>
            </a:r>
            <a:r>
              <a:rPr lang="en-US" sz="2400" dirty="0" err="1" smtClean="0"/>
              <a:t>কারণ</a:t>
            </a:r>
            <a:r>
              <a:rPr lang="en-US" sz="2400" dirty="0" smtClean="0"/>
              <a:t> </a:t>
            </a:r>
            <a:r>
              <a:rPr lang="en-US" sz="2400" dirty="0" err="1" smtClean="0"/>
              <a:t>পিতৃতুল্য</a:t>
            </a:r>
            <a:r>
              <a:rPr lang="en-US" sz="2400" dirty="0" smtClean="0"/>
              <a:t> </a:t>
            </a:r>
            <a:r>
              <a:rPr lang="en-US" sz="2400" dirty="0" err="1" smtClean="0"/>
              <a:t>গুরুজনের</a:t>
            </a:r>
            <a:r>
              <a:rPr lang="en-US" sz="2400" dirty="0" smtClean="0"/>
              <a:t> </a:t>
            </a:r>
            <a:r>
              <a:rPr lang="en-US" sz="2400" dirty="0" err="1" smtClean="0"/>
              <a:t>প্রতি</a:t>
            </a:r>
            <a:r>
              <a:rPr lang="en-US" sz="2400" dirty="0" smtClean="0"/>
              <a:t> </a:t>
            </a:r>
            <a:r>
              <a:rPr lang="en-US" sz="2400" dirty="0" err="1" smtClean="0"/>
              <a:t>তাঁর</a:t>
            </a:r>
            <a:r>
              <a:rPr lang="en-US" sz="2400" dirty="0" smtClean="0"/>
              <a:t> </a:t>
            </a:r>
            <a:r>
              <a:rPr lang="en-US" sz="2400" dirty="0" err="1" smtClean="0"/>
              <a:t>গভীর</a:t>
            </a:r>
            <a:r>
              <a:rPr lang="en-US" sz="2400" dirty="0" smtClean="0"/>
              <a:t> </a:t>
            </a:r>
            <a:r>
              <a:rPr lang="en-US" sz="2400" dirty="0" err="1" smtClean="0"/>
              <a:t>শ্রদ্ধা</a:t>
            </a:r>
            <a:r>
              <a:rPr lang="en-US" sz="2400" dirty="0" smtClean="0"/>
              <a:t> </a:t>
            </a:r>
            <a:r>
              <a:rPr lang="en-US" sz="2400" dirty="0" err="1" smtClean="0"/>
              <a:t>আছে</a:t>
            </a:r>
            <a:r>
              <a:rPr lang="en-US" sz="2400" dirty="0" smtClean="0"/>
              <a:t>। </a:t>
            </a:r>
            <a:r>
              <a:rPr lang="en-US" sz="2400" dirty="0" err="1" smtClean="0"/>
              <a:t>মেঘনাদ</a:t>
            </a:r>
            <a:r>
              <a:rPr lang="en-US" sz="2400" dirty="0" smtClean="0"/>
              <a:t> </a:t>
            </a:r>
            <a:r>
              <a:rPr lang="en-US" sz="2400" dirty="0" err="1" smtClean="0"/>
              <a:t>অস্ত্রাগারে</a:t>
            </a:r>
            <a:r>
              <a:rPr lang="en-US" sz="2400" dirty="0" smtClean="0"/>
              <a:t> </a:t>
            </a:r>
            <a:r>
              <a:rPr lang="en-US" sz="2400" dirty="0" err="1" smtClean="0"/>
              <a:t>গিয়ে</a:t>
            </a:r>
            <a:r>
              <a:rPr lang="en-US" sz="2400" dirty="0" smtClean="0"/>
              <a:t> </a:t>
            </a:r>
            <a:r>
              <a:rPr lang="en-US" sz="2400" dirty="0" err="1" smtClean="0"/>
              <a:t>যুদ্ধের</a:t>
            </a:r>
            <a:r>
              <a:rPr lang="en-US" sz="2400" dirty="0" smtClean="0"/>
              <a:t> </a:t>
            </a:r>
            <a:r>
              <a:rPr lang="en-US" sz="2400" dirty="0" err="1" smtClean="0"/>
              <a:t>সাজ</a:t>
            </a:r>
            <a:r>
              <a:rPr lang="en-US" sz="2400" dirty="0" smtClean="0"/>
              <a:t> </a:t>
            </a:r>
            <a:r>
              <a:rPr lang="en-US" sz="2400" dirty="0" err="1" smtClean="0"/>
              <a:t>গ্রহণ</a:t>
            </a:r>
            <a:r>
              <a:rPr lang="en-US" sz="2400" dirty="0" smtClean="0"/>
              <a:t> </a:t>
            </a:r>
            <a:r>
              <a:rPr lang="en-US" sz="2400" dirty="0" err="1" smtClean="0"/>
              <a:t>করে</a:t>
            </a:r>
            <a:r>
              <a:rPr lang="en-US" sz="2400" dirty="0" smtClean="0"/>
              <a:t> </a:t>
            </a:r>
            <a:r>
              <a:rPr lang="en-US" sz="2400" dirty="0" err="1" smtClean="0"/>
              <a:t>আসবে</a:t>
            </a:r>
            <a:r>
              <a:rPr lang="en-US" sz="2400" dirty="0" smtClean="0"/>
              <a:t> </a:t>
            </a:r>
            <a:r>
              <a:rPr lang="en-US" sz="2400" dirty="0" err="1"/>
              <a:t>ব</a:t>
            </a:r>
            <a:r>
              <a:rPr lang="en-US" sz="2400" dirty="0" err="1" smtClean="0"/>
              <a:t>লে</a:t>
            </a:r>
            <a:r>
              <a:rPr lang="en-US" sz="2400" dirty="0" smtClean="0"/>
              <a:t> </a:t>
            </a:r>
            <a:r>
              <a:rPr lang="en-US" sz="2400" dirty="0" err="1" smtClean="0"/>
              <a:t>বিভীষণকে</a:t>
            </a:r>
            <a:r>
              <a:rPr lang="en-US" sz="2400" dirty="0" smtClean="0"/>
              <a:t> </a:t>
            </a:r>
            <a:r>
              <a:rPr lang="en-US" sz="2400" dirty="0" err="1" smtClean="0"/>
              <a:t>দ্বার</a:t>
            </a:r>
            <a:r>
              <a:rPr lang="en-US" sz="2400" dirty="0" smtClean="0"/>
              <a:t> </a:t>
            </a:r>
            <a:r>
              <a:rPr lang="en-US" sz="2400" dirty="0" err="1" smtClean="0"/>
              <a:t>থেকে</a:t>
            </a:r>
            <a:r>
              <a:rPr lang="en-US" sz="2400" dirty="0" smtClean="0"/>
              <a:t> </a:t>
            </a:r>
            <a:r>
              <a:rPr lang="en-US" sz="2400" dirty="0" err="1" smtClean="0"/>
              <a:t>সরে</a:t>
            </a:r>
            <a:r>
              <a:rPr lang="en-US" sz="2400" dirty="0" smtClean="0"/>
              <a:t> </a:t>
            </a:r>
            <a:r>
              <a:rPr lang="en-US" sz="2400" dirty="0" err="1" smtClean="0"/>
              <a:t>দাঁড়াতে</a:t>
            </a:r>
            <a:r>
              <a:rPr lang="en-US" sz="2400" dirty="0" smtClean="0"/>
              <a:t> </a:t>
            </a:r>
            <a:r>
              <a:rPr lang="en-US" sz="2400" dirty="0" err="1" smtClean="0"/>
              <a:t>অনুরোধ</a:t>
            </a:r>
            <a:r>
              <a:rPr lang="en-US" sz="2400" dirty="0" smtClean="0"/>
              <a:t> </a:t>
            </a:r>
            <a:r>
              <a:rPr lang="en-US" sz="2400" dirty="0" err="1" smtClean="0"/>
              <a:t>করল</a:t>
            </a:r>
            <a:r>
              <a:rPr lang="en-US" sz="2400" dirty="0" smtClean="0"/>
              <a:t>। </a:t>
            </a:r>
            <a:r>
              <a:rPr lang="en-US" sz="2400" dirty="0" err="1" smtClean="0"/>
              <a:t>কারণ</a:t>
            </a:r>
            <a:r>
              <a:rPr lang="en-US" sz="2400" dirty="0" smtClean="0"/>
              <a:t> </a:t>
            </a:r>
            <a:r>
              <a:rPr lang="en-US" sz="2400" dirty="0" err="1" smtClean="0"/>
              <a:t>সে</a:t>
            </a:r>
            <a:r>
              <a:rPr lang="en-US" sz="2400" dirty="0" smtClean="0"/>
              <a:t> </a:t>
            </a:r>
            <a:r>
              <a:rPr lang="en-US" sz="2400" dirty="0" err="1" smtClean="0"/>
              <a:t>রামানুজ</a:t>
            </a:r>
            <a:r>
              <a:rPr lang="en-US" sz="2400" dirty="0" smtClean="0"/>
              <a:t> </a:t>
            </a:r>
            <a:r>
              <a:rPr lang="en-US" sz="2400" dirty="0" err="1" smtClean="0"/>
              <a:t>লক্ষ্মণকে</a:t>
            </a:r>
            <a:r>
              <a:rPr lang="en-US" sz="2400" dirty="0" smtClean="0"/>
              <a:t> </a:t>
            </a:r>
            <a:r>
              <a:rPr lang="en-US" sz="2400" dirty="0" err="1" smtClean="0"/>
              <a:t>উপযুক্ত</a:t>
            </a:r>
            <a:r>
              <a:rPr lang="en-US" sz="2400" dirty="0" smtClean="0"/>
              <a:t> </a:t>
            </a:r>
            <a:r>
              <a:rPr lang="en-US" sz="2400" dirty="0" err="1" smtClean="0"/>
              <a:t>শাস্তি</a:t>
            </a:r>
            <a:r>
              <a:rPr lang="en-US" sz="2400" dirty="0" smtClean="0"/>
              <a:t> </a:t>
            </a:r>
            <a:r>
              <a:rPr lang="en-US" sz="2400" dirty="0" err="1" smtClean="0"/>
              <a:t>দিতে</a:t>
            </a:r>
            <a:r>
              <a:rPr lang="en-US" sz="2400" dirty="0" smtClean="0"/>
              <a:t> </a:t>
            </a:r>
            <a:r>
              <a:rPr lang="en-US" sz="2400" dirty="0" err="1" smtClean="0"/>
              <a:t>চায়</a:t>
            </a:r>
            <a:r>
              <a:rPr lang="en-US" sz="2400" dirty="0" smtClean="0"/>
              <a:t>। </a:t>
            </a:r>
            <a:r>
              <a:rPr lang="en-US" sz="2400" dirty="0" err="1" smtClean="0"/>
              <a:t>যুদ্ধ</a:t>
            </a:r>
            <a:r>
              <a:rPr lang="en-US" sz="2400" dirty="0" smtClean="0"/>
              <a:t> </a:t>
            </a:r>
            <a:r>
              <a:rPr lang="en-US" sz="2400" dirty="0" err="1" smtClean="0"/>
              <a:t>করে</a:t>
            </a:r>
            <a:r>
              <a:rPr lang="en-US" sz="2400" dirty="0"/>
              <a:t>,</a:t>
            </a:r>
            <a:r>
              <a:rPr lang="en-US" sz="2400" dirty="0" smtClean="0"/>
              <a:t> </a:t>
            </a:r>
            <a:r>
              <a:rPr lang="en-US" sz="2400" dirty="0" err="1" smtClean="0"/>
              <a:t>তাকে</a:t>
            </a:r>
            <a:r>
              <a:rPr lang="en-US" sz="2400" dirty="0" smtClean="0"/>
              <a:t> </a:t>
            </a:r>
            <a:r>
              <a:rPr lang="en-US" sz="2400" dirty="0" err="1" smtClean="0"/>
              <a:t>পরাজিত</a:t>
            </a:r>
            <a:r>
              <a:rPr lang="en-US" sz="2400" dirty="0" smtClean="0"/>
              <a:t> </a:t>
            </a:r>
            <a:r>
              <a:rPr lang="en-US" sz="2400" dirty="0" err="1" smtClean="0"/>
              <a:t>করে</a:t>
            </a:r>
            <a:r>
              <a:rPr lang="en-US" sz="2400" dirty="0" smtClean="0"/>
              <a:t> </a:t>
            </a:r>
            <a:r>
              <a:rPr lang="en-US" sz="2400" dirty="0" err="1" smtClean="0"/>
              <a:t>লঙ্কার</a:t>
            </a:r>
            <a:r>
              <a:rPr lang="en-US" sz="2400" dirty="0" smtClean="0"/>
              <a:t> </a:t>
            </a:r>
            <a:r>
              <a:rPr lang="en-US" sz="2400" dirty="0" err="1" smtClean="0"/>
              <a:t>সমস্ত</a:t>
            </a:r>
            <a:r>
              <a:rPr lang="en-US" sz="2400" dirty="0" smtClean="0"/>
              <a:t> </a:t>
            </a:r>
            <a:r>
              <a:rPr lang="en-US" sz="2400" dirty="0" err="1" smtClean="0"/>
              <a:t>কলঙ্ক</a:t>
            </a:r>
            <a:r>
              <a:rPr lang="en-US" sz="2400" dirty="0" smtClean="0"/>
              <a:t> </a:t>
            </a:r>
            <a:r>
              <a:rPr lang="en-US" sz="2400" dirty="0" err="1" smtClean="0"/>
              <a:t>কালিমা</a:t>
            </a:r>
            <a:r>
              <a:rPr lang="en-US" sz="2400" dirty="0" smtClean="0"/>
              <a:t> </a:t>
            </a:r>
            <a:r>
              <a:rPr lang="en-US" sz="2400" dirty="0" err="1" smtClean="0"/>
              <a:t>মুছে</a:t>
            </a:r>
            <a:r>
              <a:rPr lang="en-US" sz="2400" dirty="0" smtClean="0"/>
              <a:t> </a:t>
            </a:r>
            <a:r>
              <a:rPr lang="en-US" sz="2400" dirty="0" err="1" smtClean="0"/>
              <a:t>দিতে</a:t>
            </a:r>
            <a:r>
              <a:rPr lang="en-US" sz="2400" dirty="0" smtClean="0"/>
              <a:t> </a:t>
            </a:r>
            <a:r>
              <a:rPr lang="en-US" sz="2400" dirty="0" err="1" smtClean="0"/>
              <a:t>চায়</a:t>
            </a:r>
            <a:r>
              <a:rPr lang="en-US" sz="2400" dirty="0" smtClean="0"/>
              <a:t>।</a:t>
            </a:r>
          </a:p>
        </p:txBody>
      </p:sp>
      <p:sp>
        <p:nvSpPr>
          <p:cNvPr id="3" name="Rectangle 2"/>
          <p:cNvSpPr/>
          <p:nvPr/>
        </p:nvSpPr>
        <p:spPr>
          <a:xfrm>
            <a:off x="304799" y="1219200"/>
            <a:ext cx="1524001"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txBox="1">
            <a:spLocks/>
          </p:cNvSpPr>
          <p:nvPr/>
        </p:nvSpPr>
        <p:spPr>
          <a:xfrm>
            <a:off x="4191000" y="998538"/>
            <a:ext cx="2819400" cy="441324"/>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dirty="0" err="1" smtClean="0"/>
              <a:t>কবিতা</a:t>
            </a:r>
            <a:r>
              <a:rPr lang="en-US" sz="2800" dirty="0" smtClean="0"/>
              <a:t>- </a:t>
            </a:r>
            <a:r>
              <a:rPr lang="en-US" sz="2800" dirty="0" err="1" smtClean="0"/>
              <a:t>ব্যাখ্যা</a:t>
            </a:r>
            <a:r>
              <a:rPr lang="en-US" sz="2800" dirty="0" smtClean="0"/>
              <a:t>                 </a:t>
            </a:r>
            <a:endParaRPr lang="en-US" sz="2800" dirty="0"/>
          </a:p>
        </p:txBody>
      </p:sp>
      <p:sp>
        <p:nvSpPr>
          <p:cNvPr id="15" name="Rectangle 14"/>
          <p:cNvSpPr/>
          <p:nvPr/>
        </p:nvSpPr>
        <p:spPr>
          <a:xfrm>
            <a:off x="4038600" y="914401"/>
            <a:ext cx="3124200" cy="5639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itle 1"/>
          <p:cNvSpPr txBox="1">
            <a:spLocks/>
          </p:cNvSpPr>
          <p:nvPr/>
        </p:nvSpPr>
        <p:spPr>
          <a:xfrm>
            <a:off x="538997" y="1342819"/>
            <a:ext cx="1213604" cy="27111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dirty="0" err="1" smtClean="0"/>
              <a:t>কবিতা</a:t>
            </a:r>
            <a:r>
              <a:rPr lang="en-US" sz="2800" dirty="0" smtClean="0"/>
              <a:t>                    </a:t>
            </a:r>
            <a:endParaRPr lang="en-US" sz="2800" dirty="0"/>
          </a:p>
        </p:txBody>
      </p:sp>
      <p:sp>
        <p:nvSpPr>
          <p:cNvPr id="18" name="Rectangle 17"/>
          <p:cNvSpPr/>
          <p:nvPr/>
        </p:nvSpPr>
        <p:spPr>
          <a:xfrm>
            <a:off x="304799" y="152400"/>
            <a:ext cx="2743201"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304798" y="1981200"/>
            <a:ext cx="3581401" cy="3276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038601" y="1613937"/>
            <a:ext cx="4876800" cy="36438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4155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 calcmode="lin" valueType="num">
                                      <p:cBhvr additive="base">
                                        <p:cTn id="7" dur="500" fill="hold"/>
                                        <p:tgtEl>
                                          <p:spTgt spid="18"/>
                                        </p:tgtEl>
                                        <p:attrNameLst>
                                          <p:attrName>ppt_x</p:attrName>
                                        </p:attrNameLst>
                                      </p:cBhvr>
                                      <p:tavLst>
                                        <p:tav tm="0">
                                          <p:val>
                                            <p:strVal val="#ppt_x"/>
                                          </p:val>
                                        </p:tav>
                                        <p:tav tm="100000">
                                          <p:val>
                                            <p:strVal val="#ppt_x"/>
                                          </p:val>
                                        </p:tav>
                                      </p:tavLst>
                                    </p:anim>
                                    <p:anim calcmode="lin" valueType="num">
                                      <p:cBhvr additive="base">
                                        <p:cTn id="8" dur="500" fill="hold"/>
                                        <p:tgtEl>
                                          <p:spTgt spid="1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ppt_x"/>
                                          </p:val>
                                        </p:tav>
                                        <p:tav tm="100000">
                                          <p:val>
                                            <p:strVal val="#ppt_x"/>
                                          </p:val>
                                        </p:tav>
                                      </p:tavLst>
                                    </p:anim>
                                    <p:anim calcmode="lin" valueType="num">
                                      <p:cBhvr additive="base">
                                        <p:cTn id="2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heel(1)">
                                      <p:cBhvr>
                                        <p:cTn id="33" dur="2000"/>
                                        <p:tgtEl>
                                          <p:spTgt spid="12"/>
                                        </p:tgtEl>
                                      </p:cBhvr>
                                    </p:animEffect>
                                  </p:childTnLst>
                                </p:cTn>
                              </p:par>
                              <p:par>
                                <p:cTn id="34" presetID="21" presetClass="entr" presetSubtype="1" fill="hold" grpId="0" nodeType="with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wheel(1)">
                                      <p:cBhvr>
                                        <p:cTn id="36"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2" grpId="0"/>
      <p:bldP spid="13" grpId="0"/>
      <p:bldP spid="3" grpId="0" animBg="1"/>
      <p:bldP spid="15" grpId="0" animBg="1"/>
      <p:bldP spid="18" grpId="0" animBg="1"/>
      <p:bldP spid="19" grpId="0" animBg="1"/>
      <p:bldP spid="2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RRRR\Desktop\download (1).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5000" y="346592"/>
            <a:ext cx="6019800" cy="4454008"/>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152400" y="5070006"/>
            <a:ext cx="8763001" cy="1676399"/>
            <a:chOff x="457200" y="5811520"/>
            <a:chExt cx="8458200" cy="894079"/>
          </a:xfrm>
        </p:grpSpPr>
        <p:sp>
          <p:nvSpPr>
            <p:cNvPr id="8" name="Rectangle 7"/>
            <p:cNvSpPr/>
            <p:nvPr/>
          </p:nvSpPr>
          <p:spPr>
            <a:xfrm>
              <a:off x="457200" y="5811520"/>
              <a:ext cx="8458200" cy="8940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itle 1"/>
            <p:cNvSpPr txBox="1">
              <a:spLocks/>
            </p:cNvSpPr>
            <p:nvPr/>
          </p:nvSpPr>
          <p:spPr>
            <a:xfrm>
              <a:off x="609600" y="5811520"/>
              <a:ext cx="8001000" cy="83011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NikoshBAN" pitchFamily="2" charset="0"/>
                  <a:cs typeface="NikoshBAN" pitchFamily="2" charset="0"/>
                </a:rPr>
                <a:t> </a:t>
              </a:r>
              <a:r>
                <a:rPr lang="en-US" sz="2400" dirty="0" smtClean="0">
                  <a:latin typeface="NikoshBAN" pitchFamily="2" charset="0"/>
                  <a:cs typeface="NikoshBAN" pitchFamily="2" charset="0"/>
                </a:rPr>
                <a:t>      </a:t>
              </a:r>
              <a:r>
                <a:rPr lang="en-US" sz="2400" b="1" dirty="0" err="1" smtClean="0">
                  <a:latin typeface="NikoshBAN" pitchFamily="2" charset="0"/>
                  <a:cs typeface="NikoshBAN" pitchFamily="2" charset="0"/>
                </a:rPr>
                <a:t>শালগাঁও</a:t>
              </a:r>
              <a:r>
                <a:rPr lang="en-US" sz="2400" b="1" dirty="0" smtClean="0">
                  <a:latin typeface="NikoshBAN" pitchFamily="2" charset="0"/>
                  <a:cs typeface="NikoshBAN" pitchFamily="2" charset="0"/>
                </a:rPr>
                <a:t> </a:t>
              </a:r>
              <a:r>
                <a:rPr lang="en-US" sz="2400" b="1" dirty="0" err="1">
                  <a:latin typeface="NikoshBAN" pitchFamily="2" charset="0"/>
                  <a:cs typeface="NikoshBAN" pitchFamily="2" charset="0"/>
                </a:rPr>
                <a:t>কালিসীমা</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স্কুল</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এন্ড</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কলেজ</a:t>
              </a:r>
              <a:r>
                <a:rPr lang="en-US" sz="2400" b="1" dirty="0">
                  <a:latin typeface="NikoshBAN" pitchFamily="2" charset="0"/>
                  <a:cs typeface="NikoshBAN" pitchFamily="2" charset="0"/>
                </a:rPr>
                <a:t>, </a:t>
              </a:r>
              <a:r>
                <a:rPr lang="en-US" sz="2400" b="1" dirty="0" err="1">
                  <a:latin typeface="NikoshBAN" pitchFamily="2" charset="0"/>
                  <a:cs typeface="NikoshBAN" pitchFamily="2" charset="0"/>
                </a:rPr>
                <a:t>ব্রাহ্মণবাড়িয়া</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অনলাইন</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ক্লাস</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জালিলা</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বেগম</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প্রভাষক</a:t>
              </a:r>
              <a:r>
                <a:rPr lang="en-US" sz="2400" b="1" dirty="0" smtClean="0">
                  <a:latin typeface="NikoshBAN" pitchFamily="2" charset="0"/>
                  <a:cs typeface="NikoshBAN" pitchFamily="2" charset="0"/>
                </a:rPr>
                <a:t>(</a:t>
              </a:r>
              <a:r>
                <a:rPr lang="en-US" sz="2400" b="1" dirty="0" err="1" smtClean="0">
                  <a:latin typeface="NikoshBAN" pitchFamily="2" charset="0"/>
                  <a:cs typeface="NikoshBAN" pitchFamily="2" charset="0"/>
                </a:rPr>
                <a:t>বাংলা</a:t>
              </a:r>
              <a:r>
                <a:rPr lang="en-US" sz="2400" b="1" dirty="0" smtClean="0">
                  <a:latin typeface="NikoshBAN" pitchFamily="2" charset="0"/>
                  <a:cs typeface="NikoshBAN" pitchFamily="2" charset="0"/>
                </a:rPr>
                <a:t>)</a:t>
              </a:r>
              <a:endParaRPr lang="en-US" sz="2400" b="1" dirty="0">
                <a:latin typeface="NikoshBAN" pitchFamily="2" charset="0"/>
                <a:cs typeface="NikoshBAN" pitchFamily="2" charset="0"/>
              </a:endParaRPr>
            </a:p>
          </p:txBody>
        </p:sp>
        <p:pic>
          <p:nvPicPr>
            <p:cNvPr id="10" name="Picture 2" descr="C:\Users\RRRR\Desktop\120880750_3446773208692170_128745008853118947_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1" y="5892802"/>
              <a:ext cx="1059872" cy="74883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185877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a:xfrm>
            <a:off x="228600" y="2174875"/>
            <a:ext cx="4876800" cy="2854325"/>
          </a:xfrm>
        </p:spPr>
        <p:txBody>
          <a:bodyPr/>
          <a:lstStyle/>
          <a:p>
            <a:pPr marL="109728" indent="0">
              <a:buNone/>
            </a:pPr>
            <a:r>
              <a:rPr lang="en-US" b="1" u="sng" dirty="0" err="1" smtClean="0">
                <a:latin typeface="NikoshBAN" pitchFamily="2" charset="0"/>
                <a:cs typeface="NikoshBAN" pitchFamily="2" charset="0"/>
              </a:rPr>
              <a:t>আজকের</a:t>
            </a:r>
            <a:r>
              <a:rPr lang="en-US" b="1" u="sng" dirty="0" smtClean="0">
                <a:latin typeface="NikoshBAN" pitchFamily="2" charset="0"/>
                <a:cs typeface="NikoshBAN" pitchFamily="2" charset="0"/>
              </a:rPr>
              <a:t> </a:t>
            </a:r>
            <a:r>
              <a:rPr lang="en-US" b="1" u="sng" dirty="0" err="1" smtClean="0">
                <a:latin typeface="NikoshBAN" pitchFamily="2" charset="0"/>
                <a:cs typeface="NikoshBAN" pitchFamily="2" charset="0"/>
              </a:rPr>
              <a:t>আলোচ্য</a:t>
            </a:r>
            <a:r>
              <a:rPr lang="en-US" b="1" u="sng" dirty="0" smtClean="0">
                <a:latin typeface="NikoshBAN" pitchFamily="2" charset="0"/>
                <a:cs typeface="NikoshBAN" pitchFamily="2" charset="0"/>
              </a:rPr>
              <a:t> </a:t>
            </a:r>
            <a:r>
              <a:rPr lang="en-US" b="1" u="sng" dirty="0" err="1" smtClean="0">
                <a:latin typeface="NikoshBAN" pitchFamily="2" charset="0"/>
                <a:cs typeface="NikoshBAN" pitchFamily="2" charset="0"/>
              </a:rPr>
              <a:t>বিষয়ঃ</a:t>
            </a:r>
            <a:r>
              <a:rPr lang="en-US" sz="1800" b="1" u="sng" dirty="0" smtClean="0">
                <a:latin typeface="NikoshBAN" pitchFamily="2" charset="0"/>
                <a:cs typeface="NikoshBAN" pitchFamily="2" charset="0"/>
              </a:rPr>
              <a:t>(</a:t>
            </a:r>
            <a:r>
              <a:rPr lang="en-US" sz="1800" b="1" dirty="0" err="1" smtClean="0">
                <a:latin typeface="NikoshBAN" pitchFamily="2" charset="0"/>
                <a:cs typeface="NikoshBAN" pitchFamily="2" charset="0"/>
              </a:rPr>
              <a:t>বাংলা</a:t>
            </a:r>
            <a:r>
              <a:rPr lang="en-US" sz="1800" b="1" dirty="0">
                <a:latin typeface="NikoshBAN" pitchFamily="2" charset="0"/>
                <a:cs typeface="NikoshBAN" pitchFamily="2" charset="0"/>
              </a:rPr>
              <a:t> </a:t>
            </a:r>
            <a:r>
              <a:rPr lang="en-US" sz="1800" b="1" dirty="0" smtClean="0">
                <a:latin typeface="NikoshBAN" pitchFamily="2" charset="0"/>
                <a:cs typeface="NikoshBAN" pitchFamily="2" charset="0"/>
              </a:rPr>
              <a:t>১ম </a:t>
            </a:r>
            <a:r>
              <a:rPr lang="en-US" sz="1800" b="1" dirty="0" err="1" smtClean="0">
                <a:latin typeface="NikoshBAN" pitchFamily="2" charset="0"/>
                <a:cs typeface="NikoshBAN" pitchFamily="2" charset="0"/>
              </a:rPr>
              <a:t>পত্র</a:t>
            </a:r>
            <a:r>
              <a:rPr lang="en-US" sz="1800" b="1" dirty="0" smtClean="0">
                <a:latin typeface="NikoshBAN" pitchFamily="2" charset="0"/>
                <a:cs typeface="NikoshBAN" pitchFamily="2" charset="0"/>
              </a:rPr>
              <a:t>)</a:t>
            </a:r>
            <a:endParaRPr lang="en-US" sz="4000" b="1" u="sng" dirty="0">
              <a:latin typeface="NikoshBAN" pitchFamily="2" charset="0"/>
              <a:cs typeface="NikoshBAN" pitchFamily="2" charset="0"/>
            </a:endParaRPr>
          </a:p>
          <a:p>
            <a:pPr marL="109728" indent="0">
              <a:buNone/>
            </a:pPr>
            <a:endParaRPr lang="en-US" sz="2000" dirty="0" smtClean="0">
              <a:latin typeface="NikoshBAN" pitchFamily="2" charset="0"/>
              <a:cs typeface="NikoshBAN" pitchFamily="2" charset="0"/>
            </a:endParaRPr>
          </a:p>
          <a:p>
            <a:pPr marL="109728" indent="0">
              <a:buNone/>
            </a:pPr>
            <a:r>
              <a:rPr lang="en-US" sz="2000" dirty="0">
                <a:latin typeface="NikoshBAN" pitchFamily="2" charset="0"/>
                <a:cs typeface="NikoshBAN" pitchFamily="2" charset="0"/>
              </a:rPr>
              <a:t>১</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বিভীষণের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প্রতি</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মেঘনাদ</a:t>
            </a:r>
            <a:r>
              <a:rPr lang="en-US" sz="2000" dirty="0" smtClean="0">
                <a:latin typeface="NikoshBAN" pitchFamily="2" charset="0"/>
                <a:cs typeface="NikoshBAN" pitchFamily="2" charset="0"/>
              </a:rPr>
              <a:t>(</a:t>
            </a:r>
            <a:r>
              <a:rPr lang="en-US" sz="2000" dirty="0" err="1" smtClean="0">
                <a:latin typeface="NikoshBAN" pitchFamily="2" charset="0"/>
                <a:cs typeface="NikoshBAN" pitchFamily="2" charset="0"/>
              </a:rPr>
              <a:t>কবিতা</a:t>
            </a:r>
            <a:r>
              <a:rPr lang="en-US" sz="2000" dirty="0" smtClean="0">
                <a:latin typeface="NikoshBAN" pitchFamily="2" charset="0"/>
                <a:cs typeface="NikoshBAN" pitchFamily="2" charset="0"/>
              </a:rPr>
              <a:t>)</a:t>
            </a:r>
            <a:r>
              <a:rPr lang="en-US" sz="1800" dirty="0">
                <a:latin typeface="NikoshBAN" pitchFamily="2" charset="0"/>
                <a:cs typeface="NikoshBAN" pitchFamily="2" charset="0"/>
              </a:rPr>
              <a:t/>
            </a:r>
            <a:br>
              <a:rPr lang="en-US" sz="1800" dirty="0">
                <a:latin typeface="NikoshBAN" pitchFamily="2" charset="0"/>
                <a:cs typeface="NikoshBAN" pitchFamily="2" charset="0"/>
              </a:rPr>
            </a:br>
            <a:endParaRPr lang="en-US" sz="700" dirty="0" smtClean="0">
              <a:latin typeface="NikoshBAN" pitchFamily="2" charset="0"/>
              <a:cs typeface="NikoshBAN" pitchFamily="2" charset="0"/>
            </a:endParaRPr>
          </a:p>
          <a:p>
            <a:pPr marL="109728" indent="0">
              <a:buNone/>
            </a:pPr>
            <a:r>
              <a:rPr lang="en-US" dirty="0" err="1" smtClean="0">
                <a:latin typeface="NikoshBAN" pitchFamily="2" charset="0"/>
                <a:cs typeface="NikoshBAN" pitchFamily="2" charset="0"/>
              </a:rPr>
              <a:t>শ্রেণিঃ</a:t>
            </a:r>
            <a:r>
              <a:rPr lang="en-US" dirty="0">
                <a:latin typeface="NikoshBAN" pitchFamily="2" charset="0"/>
                <a:cs typeface="NikoshBAN" pitchFamily="2" charset="0"/>
              </a:rPr>
              <a:t> </a:t>
            </a:r>
            <a:r>
              <a:rPr lang="en-US" dirty="0" err="1" smtClean="0">
                <a:latin typeface="NikoshBAN" pitchFamily="2" charset="0"/>
                <a:cs typeface="NikoshBAN" pitchFamily="2" charset="0"/>
              </a:rPr>
              <a:t>একাদশ-দ্বাদশ</a:t>
            </a:r>
            <a:endParaRPr lang="en-US" dirty="0">
              <a:latin typeface="NikoshBAN" pitchFamily="2" charset="0"/>
              <a:cs typeface="NikoshBAN" pitchFamily="2" charset="0"/>
            </a:endParaRPr>
          </a:p>
        </p:txBody>
      </p:sp>
      <p:sp>
        <p:nvSpPr>
          <p:cNvPr id="7" name="Content Placeholder 6"/>
          <p:cNvSpPr>
            <a:spLocks noGrp="1"/>
          </p:cNvSpPr>
          <p:nvPr>
            <p:ph sz="quarter" idx="4"/>
          </p:nvPr>
        </p:nvSpPr>
        <p:spPr>
          <a:xfrm>
            <a:off x="5486400" y="2057400"/>
            <a:ext cx="3657600" cy="3886200"/>
          </a:xfrm>
        </p:spPr>
        <p:txBody>
          <a:bodyPr>
            <a:normAutofit fontScale="85000" lnSpcReduction="20000"/>
          </a:bodyPr>
          <a:lstStyle/>
          <a:p>
            <a:pPr marL="109728" indent="0">
              <a:buNone/>
            </a:pPr>
            <a:r>
              <a:rPr lang="en-US" b="1" dirty="0" smtClean="0">
                <a:latin typeface="NikoshBAN" pitchFamily="2" charset="0"/>
                <a:cs typeface="NikoshBAN" pitchFamily="2" charset="0"/>
              </a:rPr>
              <a:t>       </a:t>
            </a:r>
            <a:r>
              <a:rPr lang="en-US" b="1" dirty="0" err="1" smtClean="0">
                <a:latin typeface="NikoshBAN" pitchFamily="2" charset="0"/>
                <a:cs typeface="NikoshBAN" pitchFamily="2" charset="0"/>
              </a:rPr>
              <a:t>শিক্ষক</a:t>
            </a:r>
            <a:r>
              <a:rPr lang="en-US" b="1" dirty="0" smtClean="0">
                <a:latin typeface="NikoshBAN" pitchFamily="2" charset="0"/>
                <a:cs typeface="NikoshBAN" pitchFamily="2" charset="0"/>
              </a:rPr>
              <a:t> </a:t>
            </a:r>
            <a:r>
              <a:rPr lang="en-US" b="1" dirty="0" err="1" smtClean="0">
                <a:latin typeface="NikoshBAN" pitchFamily="2" charset="0"/>
                <a:cs typeface="NikoshBAN" pitchFamily="2" charset="0"/>
              </a:rPr>
              <a:t>পরিচিতি</a:t>
            </a:r>
            <a:endParaRPr lang="en-US" b="1" dirty="0" smtClean="0">
              <a:latin typeface="NikoshBAN" pitchFamily="2" charset="0"/>
              <a:cs typeface="NikoshBAN" pitchFamily="2" charset="0"/>
            </a:endParaRPr>
          </a:p>
          <a:p>
            <a:pPr>
              <a:buNone/>
            </a:pPr>
            <a:endParaRPr lang="en-US" dirty="0" smtClean="0">
              <a:latin typeface="NikoshBAN" pitchFamily="2" charset="0"/>
              <a:cs typeface="NikoshBAN" pitchFamily="2" charset="0"/>
            </a:endParaRPr>
          </a:p>
          <a:p>
            <a:pPr>
              <a:buNone/>
            </a:pPr>
            <a:endParaRPr lang="en-US" dirty="0" smtClean="0">
              <a:latin typeface="NikoshBAN" pitchFamily="2" charset="0"/>
              <a:cs typeface="NikoshBAN" pitchFamily="2" charset="0"/>
            </a:endParaRPr>
          </a:p>
          <a:p>
            <a:pPr>
              <a:buNone/>
            </a:pPr>
            <a:endParaRPr lang="en-US" dirty="0" smtClean="0">
              <a:latin typeface="NikoshBAN" pitchFamily="2" charset="0"/>
              <a:cs typeface="NikoshBAN" pitchFamily="2" charset="0"/>
            </a:endParaRPr>
          </a:p>
          <a:p>
            <a:pPr>
              <a:buNone/>
            </a:pPr>
            <a:endParaRPr lang="en-US" dirty="0" smtClean="0">
              <a:latin typeface="NikoshBAN" pitchFamily="2" charset="0"/>
              <a:cs typeface="NikoshBAN" pitchFamily="2" charset="0"/>
            </a:endParaRPr>
          </a:p>
          <a:p>
            <a:pPr>
              <a:buNone/>
            </a:pPr>
            <a:endParaRPr lang="en-US" dirty="0" smtClean="0">
              <a:latin typeface="NikoshBAN" pitchFamily="2" charset="0"/>
              <a:cs typeface="NikoshBAN" pitchFamily="2" charset="0"/>
            </a:endParaRPr>
          </a:p>
          <a:p>
            <a:pPr algn="ctr">
              <a:buNone/>
            </a:pPr>
            <a:endParaRPr lang="en-US" sz="2800" b="1" dirty="0" smtClean="0">
              <a:latin typeface="NikoshBAN" pitchFamily="2" charset="0"/>
              <a:cs typeface="NikoshBAN" pitchFamily="2" charset="0"/>
            </a:endParaRPr>
          </a:p>
          <a:p>
            <a:pPr algn="ctr">
              <a:buNone/>
            </a:pPr>
            <a:endParaRPr lang="en-US" sz="2800" b="1" dirty="0">
              <a:latin typeface="NikoshBAN" pitchFamily="2" charset="0"/>
              <a:cs typeface="NikoshBAN" pitchFamily="2" charset="0"/>
            </a:endParaRPr>
          </a:p>
          <a:p>
            <a:pPr algn="ctr">
              <a:buNone/>
            </a:pPr>
            <a:r>
              <a:rPr lang="en-US" sz="2800" b="1" dirty="0" err="1" smtClean="0">
                <a:latin typeface="NikoshBAN" pitchFamily="2" charset="0"/>
                <a:cs typeface="NikoshBAN" pitchFamily="2" charset="0"/>
              </a:rPr>
              <a:t>জালিলা</a:t>
            </a:r>
            <a:r>
              <a:rPr lang="en-US" sz="2800" b="1" dirty="0" smtClean="0">
                <a:latin typeface="NikoshBAN" pitchFamily="2" charset="0"/>
                <a:cs typeface="NikoshBAN" pitchFamily="2" charset="0"/>
              </a:rPr>
              <a:t> </a:t>
            </a:r>
            <a:r>
              <a:rPr lang="en-US" sz="2800" b="1" dirty="0" err="1" smtClean="0">
                <a:latin typeface="NikoshBAN" pitchFamily="2" charset="0"/>
                <a:cs typeface="NikoshBAN" pitchFamily="2" charset="0"/>
              </a:rPr>
              <a:t>বেগম</a:t>
            </a:r>
            <a:endParaRPr lang="en-US" sz="2800" b="1" dirty="0" smtClean="0">
              <a:latin typeface="NikoshBAN" pitchFamily="2" charset="0"/>
              <a:cs typeface="NikoshBAN" pitchFamily="2" charset="0"/>
            </a:endParaRPr>
          </a:p>
          <a:p>
            <a:pPr algn="ctr">
              <a:buNone/>
            </a:pPr>
            <a:r>
              <a:rPr lang="en-US" dirty="0" err="1" smtClean="0">
                <a:latin typeface="NikoshBAN" pitchFamily="2" charset="0"/>
                <a:cs typeface="NikoshBAN" pitchFamily="2" charset="0"/>
              </a:rPr>
              <a:t>প্রভাষক</a:t>
            </a:r>
            <a:r>
              <a:rPr lang="en-US" dirty="0" smtClean="0">
                <a:latin typeface="NikoshBAN" pitchFamily="2" charset="0"/>
                <a:cs typeface="NikoshBAN" pitchFamily="2" charset="0"/>
              </a:rPr>
              <a:t>(</a:t>
            </a:r>
            <a:r>
              <a:rPr lang="en-US" dirty="0" err="1" smtClean="0">
                <a:latin typeface="NikoshBAN" pitchFamily="2" charset="0"/>
                <a:cs typeface="NikoshBAN" pitchFamily="2" charset="0"/>
              </a:rPr>
              <a:t>বাংলা</a:t>
            </a:r>
            <a:r>
              <a:rPr lang="en-US" dirty="0" smtClean="0">
                <a:latin typeface="NikoshBAN" pitchFamily="2" charset="0"/>
                <a:cs typeface="NikoshBAN" pitchFamily="2" charset="0"/>
              </a:rPr>
              <a:t>)</a:t>
            </a:r>
            <a:endParaRPr lang="en-US" dirty="0">
              <a:latin typeface="NikoshBAN" pitchFamily="2" charset="0"/>
              <a:cs typeface="NikoshBAN" pitchFamily="2" charset="0"/>
            </a:endParaRPr>
          </a:p>
          <a:p>
            <a:pPr algn="ctr">
              <a:buNone/>
            </a:pPr>
            <a:r>
              <a:rPr lang="en-US" dirty="0" err="1" smtClean="0">
                <a:latin typeface="NikoshBAN" pitchFamily="2" charset="0"/>
                <a:cs typeface="NikoshBAN" pitchFamily="2" charset="0"/>
              </a:rPr>
              <a:t>শালগাঁও</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কালিসীমা</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স্কুল</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এন্ড</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কলেজ</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ব্রাহ্মণবাড়িয়া</a:t>
            </a:r>
            <a:r>
              <a:rPr lang="en-US" dirty="0" smtClean="0">
                <a:latin typeface="NikoshBAN" pitchFamily="2" charset="0"/>
                <a:cs typeface="NikoshBAN" pitchFamily="2" charset="0"/>
              </a:rPr>
              <a:t>।</a:t>
            </a:r>
          </a:p>
          <a:p>
            <a:endParaRPr lang="en-US" dirty="0">
              <a:latin typeface="NikoshBAN" pitchFamily="2" charset="0"/>
              <a:cs typeface="NikoshBAN" pitchFamily="2" charset="0"/>
            </a:endParaRPr>
          </a:p>
        </p:txBody>
      </p:sp>
      <p:sp>
        <p:nvSpPr>
          <p:cNvPr id="8" name="Rectangle 7"/>
          <p:cNvSpPr/>
          <p:nvPr/>
        </p:nvSpPr>
        <p:spPr>
          <a:xfrm>
            <a:off x="2971800" y="304800"/>
            <a:ext cx="3200400" cy="91440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err="1">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পরিচিতি</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3" name="Horizontal Scroll 12"/>
          <p:cNvSpPr/>
          <p:nvPr/>
        </p:nvSpPr>
        <p:spPr>
          <a:xfrm>
            <a:off x="2667000" y="0"/>
            <a:ext cx="3810000" cy="1524000"/>
          </a:xfrm>
          <a:prstGeom prst="horizontalScrol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50" name="Picture 2" descr="C:\Users\RRRR\Desktop\120999451_251762202921675_4618147331985252918_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37564" y="2476500"/>
            <a:ext cx="1810940" cy="1981200"/>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10"/>
          <p:cNvSpPr/>
          <p:nvPr/>
        </p:nvSpPr>
        <p:spPr>
          <a:xfrm>
            <a:off x="228600" y="6096000"/>
            <a:ext cx="8839200" cy="6095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p:cNvSpPr txBox="1">
            <a:spLocks/>
          </p:cNvSpPr>
          <p:nvPr/>
        </p:nvSpPr>
        <p:spPr>
          <a:xfrm>
            <a:off x="228600" y="6152212"/>
            <a:ext cx="8915400" cy="489421"/>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NikoshBAN" pitchFamily="2" charset="0"/>
                <a:cs typeface="NikoshBAN" pitchFamily="2" charset="0"/>
              </a:rPr>
              <a:t>          </a:t>
            </a:r>
            <a:r>
              <a:rPr lang="en-US" sz="2100" b="1" dirty="0" err="1" smtClean="0">
                <a:latin typeface="NikoshBAN" pitchFamily="2" charset="0"/>
                <a:cs typeface="NikoshBAN" pitchFamily="2" charset="0"/>
              </a:rPr>
              <a:t>শালগাঁও</a:t>
            </a:r>
            <a:r>
              <a:rPr lang="en-US" sz="2100" b="1" dirty="0" smtClean="0">
                <a:latin typeface="NikoshBAN" pitchFamily="2" charset="0"/>
                <a:cs typeface="NikoshBAN" pitchFamily="2" charset="0"/>
              </a:rPr>
              <a:t> </a:t>
            </a:r>
            <a:r>
              <a:rPr lang="en-US" sz="2100" b="1" dirty="0" err="1">
                <a:latin typeface="NikoshBAN" pitchFamily="2" charset="0"/>
                <a:cs typeface="NikoshBAN" pitchFamily="2" charset="0"/>
              </a:rPr>
              <a:t>কালিসীমা</a:t>
            </a:r>
            <a:r>
              <a:rPr lang="en-US" sz="2100" b="1" dirty="0">
                <a:latin typeface="NikoshBAN" pitchFamily="2" charset="0"/>
                <a:cs typeface="NikoshBAN" pitchFamily="2" charset="0"/>
              </a:rPr>
              <a:t> </a:t>
            </a:r>
            <a:r>
              <a:rPr lang="en-US" sz="2100" b="1" dirty="0" err="1">
                <a:latin typeface="NikoshBAN" pitchFamily="2" charset="0"/>
                <a:cs typeface="NikoshBAN" pitchFamily="2" charset="0"/>
              </a:rPr>
              <a:t>স্কুল</a:t>
            </a:r>
            <a:r>
              <a:rPr lang="en-US" sz="2100" b="1" dirty="0">
                <a:latin typeface="NikoshBAN" pitchFamily="2" charset="0"/>
                <a:cs typeface="NikoshBAN" pitchFamily="2" charset="0"/>
              </a:rPr>
              <a:t> </a:t>
            </a:r>
            <a:r>
              <a:rPr lang="en-US" sz="2100" b="1" dirty="0" err="1">
                <a:latin typeface="NikoshBAN" pitchFamily="2" charset="0"/>
                <a:cs typeface="NikoshBAN" pitchFamily="2" charset="0"/>
              </a:rPr>
              <a:t>এন্ড</a:t>
            </a:r>
            <a:r>
              <a:rPr lang="en-US" sz="2100" b="1" dirty="0">
                <a:latin typeface="NikoshBAN" pitchFamily="2" charset="0"/>
                <a:cs typeface="NikoshBAN" pitchFamily="2" charset="0"/>
              </a:rPr>
              <a:t> </a:t>
            </a:r>
            <a:r>
              <a:rPr lang="en-US" sz="2100" b="1" dirty="0" err="1">
                <a:latin typeface="NikoshBAN" pitchFamily="2" charset="0"/>
                <a:cs typeface="NikoshBAN" pitchFamily="2" charset="0"/>
              </a:rPr>
              <a:t>কলেজ</a:t>
            </a:r>
            <a:r>
              <a:rPr lang="en-US" sz="2100" b="1" dirty="0">
                <a:latin typeface="NikoshBAN" pitchFamily="2" charset="0"/>
                <a:cs typeface="NikoshBAN" pitchFamily="2" charset="0"/>
              </a:rPr>
              <a:t>, </a:t>
            </a:r>
            <a:r>
              <a:rPr lang="en-US" sz="2100" b="1" dirty="0" err="1">
                <a:latin typeface="NikoshBAN" pitchFamily="2" charset="0"/>
                <a:cs typeface="NikoshBAN" pitchFamily="2" charset="0"/>
              </a:rPr>
              <a:t>ব্রাহ্মণবাড়িয়া</a:t>
            </a:r>
            <a:r>
              <a:rPr lang="en-US" sz="2100" b="1" dirty="0" smtClean="0">
                <a:latin typeface="NikoshBAN" pitchFamily="2" charset="0"/>
                <a:cs typeface="NikoshBAN" pitchFamily="2" charset="0"/>
              </a:rPr>
              <a:t>।  “</a:t>
            </a:r>
            <a:r>
              <a:rPr lang="en-US" sz="2100" b="1" dirty="0" err="1" smtClean="0">
                <a:latin typeface="NikoshBAN" pitchFamily="2" charset="0"/>
                <a:cs typeface="NikoshBAN" pitchFamily="2" charset="0"/>
              </a:rPr>
              <a:t>অনলাইন</a:t>
            </a:r>
            <a:r>
              <a:rPr lang="en-US" sz="2100" b="1" dirty="0" smtClean="0">
                <a:latin typeface="NikoshBAN" pitchFamily="2" charset="0"/>
                <a:cs typeface="NikoshBAN" pitchFamily="2" charset="0"/>
              </a:rPr>
              <a:t> </a:t>
            </a:r>
            <a:r>
              <a:rPr lang="en-US" sz="2100" b="1" dirty="0" err="1" smtClean="0">
                <a:latin typeface="NikoshBAN" pitchFamily="2" charset="0"/>
                <a:cs typeface="NikoshBAN" pitchFamily="2" charset="0"/>
              </a:rPr>
              <a:t>ক্লাস</a:t>
            </a:r>
            <a:r>
              <a:rPr lang="en-US" sz="2100" b="1" dirty="0" smtClean="0">
                <a:latin typeface="NikoshBAN" pitchFamily="2" charset="0"/>
                <a:cs typeface="NikoshBAN" pitchFamily="2" charset="0"/>
              </a:rPr>
              <a:t>”, </a:t>
            </a:r>
            <a:r>
              <a:rPr lang="en-US" sz="2100" b="1" dirty="0" err="1" smtClean="0">
                <a:latin typeface="NikoshBAN" pitchFamily="2" charset="0"/>
                <a:cs typeface="NikoshBAN" pitchFamily="2" charset="0"/>
              </a:rPr>
              <a:t>জালিলা</a:t>
            </a:r>
            <a:r>
              <a:rPr lang="en-US" sz="2100" b="1" dirty="0" smtClean="0">
                <a:latin typeface="NikoshBAN" pitchFamily="2" charset="0"/>
                <a:cs typeface="NikoshBAN" pitchFamily="2" charset="0"/>
              </a:rPr>
              <a:t> </a:t>
            </a:r>
            <a:r>
              <a:rPr lang="en-US" sz="2100" b="1" dirty="0" err="1" smtClean="0">
                <a:latin typeface="NikoshBAN" pitchFamily="2" charset="0"/>
                <a:cs typeface="NikoshBAN" pitchFamily="2" charset="0"/>
              </a:rPr>
              <a:t>বেগম</a:t>
            </a:r>
            <a:r>
              <a:rPr lang="en-US" sz="2100" b="1" dirty="0" smtClean="0">
                <a:latin typeface="NikoshBAN" pitchFamily="2" charset="0"/>
                <a:cs typeface="NikoshBAN" pitchFamily="2" charset="0"/>
              </a:rPr>
              <a:t>, </a:t>
            </a:r>
            <a:r>
              <a:rPr lang="en-US" sz="2100" b="1" dirty="0" err="1" smtClean="0">
                <a:latin typeface="NikoshBAN" pitchFamily="2" charset="0"/>
                <a:cs typeface="NikoshBAN" pitchFamily="2" charset="0"/>
              </a:rPr>
              <a:t>প্রভাষক</a:t>
            </a:r>
            <a:r>
              <a:rPr lang="en-US" sz="2100" b="1" dirty="0" smtClean="0">
                <a:latin typeface="NikoshBAN" pitchFamily="2" charset="0"/>
                <a:cs typeface="NikoshBAN" pitchFamily="2" charset="0"/>
              </a:rPr>
              <a:t>(</a:t>
            </a:r>
            <a:r>
              <a:rPr lang="en-US" sz="2100" b="1" dirty="0" err="1" smtClean="0">
                <a:latin typeface="NikoshBAN" pitchFamily="2" charset="0"/>
                <a:cs typeface="NikoshBAN" pitchFamily="2" charset="0"/>
              </a:rPr>
              <a:t>বাংলা</a:t>
            </a:r>
            <a:r>
              <a:rPr lang="en-US" sz="2100" b="1" dirty="0" smtClean="0">
                <a:latin typeface="NikoshBAN" pitchFamily="2" charset="0"/>
                <a:cs typeface="NikoshBAN" pitchFamily="2" charset="0"/>
              </a:rPr>
              <a:t>)</a:t>
            </a:r>
            <a:endParaRPr lang="en-US" sz="2100" b="1" dirty="0">
              <a:latin typeface="NikoshBAN" pitchFamily="2" charset="0"/>
              <a:cs typeface="NikoshBAN" pitchFamily="2" charset="0"/>
            </a:endParaRPr>
          </a:p>
        </p:txBody>
      </p:sp>
      <p:sp>
        <p:nvSpPr>
          <p:cNvPr id="2" name="Rectangle 1"/>
          <p:cNvSpPr/>
          <p:nvPr/>
        </p:nvSpPr>
        <p:spPr>
          <a:xfrm>
            <a:off x="228600" y="1905000"/>
            <a:ext cx="4876800" cy="3124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5410200" y="1752600"/>
            <a:ext cx="3505200" cy="411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RRRR\Desktop\120880750_3446773208692170_128745008853118947_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4800" y="6152212"/>
            <a:ext cx="457200" cy="457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4309942"/>
      </p:ext>
    </p:extLst>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04800" y="0"/>
            <a:ext cx="2590800" cy="1524000"/>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normAutofit/>
          </a:bodyPr>
          <a:lstStyle/>
          <a:p>
            <a:pPr algn="l"/>
            <a:r>
              <a:rPr lang="en-US" sz="5400" dirty="0" err="1" smtClean="0">
                <a:latin typeface="NikoshBAN" pitchFamily="2" charset="0"/>
                <a:cs typeface="NikoshBAN" pitchFamily="2" charset="0"/>
              </a:rPr>
              <a:t>শিখনফল</a:t>
            </a:r>
            <a:endParaRPr lang="en-US" sz="5400" dirty="0">
              <a:latin typeface="NikoshBAN" pitchFamily="2" charset="0"/>
              <a:cs typeface="NikoshBAN" pitchFamily="2" charset="0"/>
            </a:endParaRPr>
          </a:p>
        </p:txBody>
      </p:sp>
      <p:sp>
        <p:nvSpPr>
          <p:cNvPr id="3" name="Content Placeholder 2"/>
          <p:cNvSpPr>
            <a:spLocks noGrp="1"/>
          </p:cNvSpPr>
          <p:nvPr>
            <p:ph idx="1"/>
          </p:nvPr>
        </p:nvSpPr>
        <p:spPr>
          <a:xfrm>
            <a:off x="152400" y="1524000"/>
            <a:ext cx="8763000" cy="4602163"/>
          </a:xfrm>
        </p:spPr>
        <p:txBody>
          <a:bodyPr>
            <a:normAutofit/>
          </a:bodyPr>
          <a:lstStyle/>
          <a:p>
            <a:pPr marL="109728" indent="0">
              <a:buNone/>
            </a:pPr>
            <a:r>
              <a:rPr lang="en-US" sz="3200" b="1" dirty="0" smtClean="0">
                <a:latin typeface="NikoshBAN" pitchFamily="2" charset="0"/>
                <a:cs typeface="NikoshBAN" pitchFamily="2" charset="0"/>
              </a:rPr>
              <a:t> </a:t>
            </a:r>
          </a:p>
          <a:p>
            <a:pPr marL="109728" indent="0">
              <a:buNone/>
            </a:pPr>
            <a:r>
              <a:rPr lang="en-US" sz="3200" b="1" dirty="0" smtClean="0">
                <a:latin typeface="NikoshBAN" pitchFamily="2" charset="0"/>
                <a:cs typeface="NikoshBAN" pitchFamily="2" charset="0"/>
              </a:rPr>
              <a:t> </a:t>
            </a:r>
            <a:r>
              <a:rPr lang="en-US" sz="2400" b="1" dirty="0" err="1" smtClean="0">
                <a:latin typeface="NikoshBAN" pitchFamily="2" charset="0"/>
                <a:cs typeface="NikoshBAN" pitchFamily="2" charset="0"/>
              </a:rPr>
              <a:t>এই</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পাঠ</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শেষে</a:t>
            </a:r>
            <a:r>
              <a:rPr lang="en-US" sz="2400" b="1" dirty="0" smtClean="0">
                <a:latin typeface="NikoshBAN" pitchFamily="2" charset="0"/>
                <a:cs typeface="NikoshBAN" pitchFamily="2" charset="0"/>
              </a:rPr>
              <a:t> </a:t>
            </a:r>
            <a:r>
              <a:rPr lang="en-US" sz="2400" b="1" dirty="0" err="1" smtClean="0">
                <a:latin typeface="NikoshBAN" pitchFamily="2" charset="0"/>
                <a:cs typeface="NikoshBAN" pitchFamily="2" charset="0"/>
              </a:rPr>
              <a:t>শিক্ষার্থীরা</a:t>
            </a:r>
            <a:r>
              <a:rPr lang="en-US" sz="2400" b="1" dirty="0" err="1">
                <a:latin typeface="NikoshBAN" pitchFamily="2" charset="0"/>
                <a:cs typeface="NikoshBAN" pitchFamily="2" charset="0"/>
              </a:rPr>
              <a:t>ঃ</a:t>
            </a:r>
            <a:endParaRPr lang="en-US" sz="2400" b="1" dirty="0" smtClean="0">
              <a:latin typeface="NikoshBAN" pitchFamily="2" charset="0"/>
              <a:cs typeface="NikoshBAN" pitchFamily="2" charset="0"/>
            </a:endParaRPr>
          </a:p>
          <a:p>
            <a:pPr>
              <a:buFont typeface="Wingdings" pitchFamily="2" charset="2"/>
              <a:buChar char="v"/>
            </a:pPr>
            <a:r>
              <a:rPr lang="en-US" sz="2000" dirty="0" err="1"/>
              <a:t>নবজাগরণের</a:t>
            </a:r>
            <a:r>
              <a:rPr lang="en-US" sz="2000" dirty="0"/>
              <a:t> </a:t>
            </a:r>
            <a:r>
              <a:rPr lang="en-US" sz="2000" dirty="0" err="1"/>
              <a:t>ইতিহাসে</a:t>
            </a:r>
            <a:r>
              <a:rPr lang="en-US" sz="2000" dirty="0"/>
              <a:t> </a:t>
            </a:r>
            <a:r>
              <a:rPr lang="en-US" sz="2000" dirty="0" err="1"/>
              <a:t>বাংলা</a:t>
            </a:r>
            <a:r>
              <a:rPr lang="en-US" sz="2000" dirty="0"/>
              <a:t> </a:t>
            </a:r>
            <a:r>
              <a:rPr lang="en-US" sz="2000" dirty="0" err="1"/>
              <a:t>সাহিত্যে</a:t>
            </a:r>
            <a:r>
              <a:rPr lang="en-US" sz="2000" dirty="0"/>
              <a:t> </a:t>
            </a:r>
            <a:r>
              <a:rPr lang="en-US" sz="2000" dirty="0" err="1"/>
              <a:t>মাইকেল</a:t>
            </a:r>
            <a:r>
              <a:rPr lang="en-US" sz="2000" dirty="0"/>
              <a:t> </a:t>
            </a:r>
            <a:r>
              <a:rPr lang="en-US" sz="2000" dirty="0" err="1"/>
              <a:t>মধুসূদন</a:t>
            </a:r>
            <a:r>
              <a:rPr lang="en-US" sz="2000" dirty="0"/>
              <a:t> </a:t>
            </a:r>
            <a:r>
              <a:rPr lang="en-US" sz="2000" dirty="0" err="1"/>
              <a:t>দত্তের</a:t>
            </a:r>
            <a:r>
              <a:rPr lang="en-US" sz="2000" dirty="0"/>
              <a:t> </a:t>
            </a:r>
            <a:r>
              <a:rPr lang="en-US" sz="2000" dirty="0" err="1" smtClean="0"/>
              <a:t>কৃতিত্ব</a:t>
            </a:r>
            <a:r>
              <a:rPr lang="en-US" sz="2000" dirty="0" smtClean="0"/>
              <a:t> </a:t>
            </a:r>
            <a:r>
              <a:rPr lang="en-US" sz="2000" dirty="0" err="1"/>
              <a:t>সম্পর্কে</a:t>
            </a:r>
            <a:r>
              <a:rPr lang="en-US" sz="2000" dirty="0"/>
              <a:t> </a:t>
            </a:r>
            <a:r>
              <a:rPr lang="en-US" sz="2000" dirty="0" err="1"/>
              <a:t>জানতে</a:t>
            </a:r>
            <a:r>
              <a:rPr lang="en-US" sz="2000" dirty="0"/>
              <a:t> </a:t>
            </a:r>
            <a:r>
              <a:rPr lang="en-US" sz="2000" dirty="0" err="1"/>
              <a:t>পারবে</a:t>
            </a:r>
            <a:r>
              <a:rPr lang="en-US" sz="2000" dirty="0"/>
              <a:t>। </a:t>
            </a:r>
            <a:endParaRPr lang="en-US" sz="2000" dirty="0" smtClean="0"/>
          </a:p>
          <a:p>
            <a:pPr>
              <a:buFont typeface="Wingdings" pitchFamily="2" charset="2"/>
              <a:buChar char="v"/>
            </a:pPr>
            <a:r>
              <a:rPr lang="en-US" sz="2000" dirty="0" err="1"/>
              <a:t>পৌরাণিক</a:t>
            </a:r>
            <a:r>
              <a:rPr lang="en-US" sz="2000" dirty="0"/>
              <a:t> </a:t>
            </a:r>
            <a:r>
              <a:rPr lang="en-US" sz="2000" dirty="0" err="1"/>
              <a:t>কাহিনিকাব্য</a:t>
            </a:r>
            <a:r>
              <a:rPr lang="en-US" sz="2000" dirty="0"/>
              <a:t> </a:t>
            </a:r>
            <a:r>
              <a:rPr lang="en-US" sz="2000" dirty="0" err="1"/>
              <a:t>এবং</a:t>
            </a:r>
            <a:r>
              <a:rPr lang="en-US" sz="2000" dirty="0"/>
              <a:t> </a:t>
            </a:r>
            <a:r>
              <a:rPr lang="en-US" sz="2000" dirty="0" err="1"/>
              <a:t>বাল্মীকি-রামায়ণের</a:t>
            </a:r>
            <a:r>
              <a:rPr lang="en-US" sz="2000" dirty="0"/>
              <a:t> </a:t>
            </a:r>
            <a:r>
              <a:rPr lang="en-US" sz="2000" dirty="0" err="1"/>
              <a:t>নবমূল্যায়ন</a:t>
            </a:r>
            <a:r>
              <a:rPr lang="en-US" sz="2000" dirty="0"/>
              <a:t> </a:t>
            </a:r>
            <a:r>
              <a:rPr lang="en-US" sz="2000" dirty="0" err="1"/>
              <a:t>সম্পর্কে</a:t>
            </a:r>
            <a:r>
              <a:rPr lang="en-US" sz="2000" dirty="0"/>
              <a:t> </a:t>
            </a:r>
            <a:r>
              <a:rPr lang="en-US" sz="2000" dirty="0" err="1"/>
              <a:t>ধারণা</a:t>
            </a:r>
            <a:r>
              <a:rPr lang="en-US" sz="2000" dirty="0"/>
              <a:t> </a:t>
            </a:r>
            <a:r>
              <a:rPr lang="en-US" sz="2000" dirty="0" err="1"/>
              <a:t>লাভ</a:t>
            </a:r>
            <a:r>
              <a:rPr lang="en-US" sz="2000" dirty="0"/>
              <a:t> </a:t>
            </a:r>
            <a:r>
              <a:rPr lang="en-US" sz="2000" dirty="0" err="1"/>
              <a:t>করবে</a:t>
            </a:r>
            <a:r>
              <a:rPr lang="en-US" sz="2000" dirty="0"/>
              <a:t>। </a:t>
            </a:r>
            <a:endParaRPr lang="en-US" sz="2000" dirty="0" smtClean="0"/>
          </a:p>
          <a:p>
            <a:pPr>
              <a:buFont typeface="Wingdings" pitchFamily="2" charset="2"/>
              <a:buChar char="v"/>
            </a:pPr>
            <a:r>
              <a:rPr lang="en-US" sz="2000" dirty="0" err="1"/>
              <a:t>বাংলা</a:t>
            </a:r>
            <a:r>
              <a:rPr lang="en-US" sz="2000" dirty="0"/>
              <a:t> </a:t>
            </a:r>
            <a:r>
              <a:rPr lang="en-US" sz="2000" dirty="0" err="1"/>
              <a:t>ভাষায</a:t>
            </a:r>
            <a:r>
              <a:rPr lang="en-US" sz="2000" dirty="0"/>
              <a:t>় </a:t>
            </a:r>
            <a:r>
              <a:rPr lang="en-US" sz="2000" dirty="0" err="1"/>
              <a:t>প্রথম</a:t>
            </a:r>
            <a:r>
              <a:rPr lang="en-US" sz="2000" dirty="0"/>
              <a:t> ও </a:t>
            </a:r>
            <a:r>
              <a:rPr lang="en-US" sz="2000" dirty="0" err="1"/>
              <a:t>শ্রেষ্ঠ</a:t>
            </a:r>
            <a:r>
              <a:rPr lang="en-US" sz="2000" dirty="0"/>
              <a:t> </a:t>
            </a:r>
            <a:r>
              <a:rPr lang="en-US" sz="2000" dirty="0" err="1"/>
              <a:t>মহাকাব্য</a:t>
            </a:r>
            <a:r>
              <a:rPr lang="en-US" sz="2000" dirty="0"/>
              <a:t> '</a:t>
            </a:r>
            <a:r>
              <a:rPr lang="en-US" sz="2000" dirty="0" err="1"/>
              <a:t>মেঘনাদবধ</a:t>
            </a:r>
            <a:r>
              <a:rPr lang="en-US" sz="2000" dirty="0"/>
              <a:t> </a:t>
            </a:r>
            <a:r>
              <a:rPr lang="en-US" sz="2000" dirty="0" err="1"/>
              <a:t>কাব্য</a:t>
            </a:r>
            <a:r>
              <a:rPr lang="en-US" sz="2000" dirty="0"/>
              <a:t>'-</a:t>
            </a:r>
            <a:r>
              <a:rPr lang="en-US" sz="2000" dirty="0" err="1"/>
              <a:t>এর</a:t>
            </a:r>
            <a:r>
              <a:rPr lang="en-US" sz="2000" dirty="0"/>
              <a:t> </a:t>
            </a:r>
            <a:r>
              <a:rPr lang="en-US" sz="2000" dirty="0" err="1"/>
              <a:t>ভাষা</a:t>
            </a:r>
            <a:r>
              <a:rPr lang="en-US" sz="2000" dirty="0"/>
              <a:t> ও </a:t>
            </a:r>
            <a:r>
              <a:rPr lang="en-US" sz="2000" dirty="0" err="1"/>
              <a:t>ছন্দ</a:t>
            </a:r>
            <a:r>
              <a:rPr lang="en-US" sz="2000" dirty="0"/>
              <a:t> </a:t>
            </a:r>
            <a:r>
              <a:rPr lang="en-US" sz="2000" dirty="0" err="1"/>
              <a:t>সম্পর্কে</a:t>
            </a:r>
            <a:r>
              <a:rPr lang="en-US" sz="2000" dirty="0"/>
              <a:t> </a:t>
            </a:r>
            <a:r>
              <a:rPr lang="en-US" sz="2000" dirty="0" err="1"/>
              <a:t>ধারণা</a:t>
            </a:r>
            <a:r>
              <a:rPr lang="en-US" sz="2000" dirty="0"/>
              <a:t> </a:t>
            </a:r>
            <a:r>
              <a:rPr lang="en-US" sz="2000" dirty="0" err="1"/>
              <a:t>লাভ</a:t>
            </a:r>
            <a:r>
              <a:rPr lang="en-US" sz="2000" dirty="0"/>
              <a:t> </a:t>
            </a:r>
            <a:r>
              <a:rPr lang="en-US" sz="2000" dirty="0" err="1"/>
              <a:t>করবে</a:t>
            </a:r>
            <a:r>
              <a:rPr lang="en-US" sz="2000" dirty="0"/>
              <a:t>।</a:t>
            </a:r>
            <a:endParaRPr lang="en-US" sz="2000" dirty="0" smtClean="0"/>
          </a:p>
          <a:p>
            <a:pPr>
              <a:buFont typeface="Wingdings" pitchFamily="2" charset="2"/>
              <a:buChar char="v"/>
            </a:pPr>
            <a:r>
              <a:rPr lang="en-US" sz="2000" dirty="0" err="1" smtClean="0">
                <a:latin typeface="NikoshBAN" pitchFamily="2" charset="0"/>
                <a:cs typeface="NikoshBAN" pitchFamily="2" charset="0"/>
              </a:rPr>
              <a:t>শব্দার্থ</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সম্পর্কে</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জ্ঞান</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লাভ</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করতে</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পারবে</a:t>
            </a:r>
            <a:r>
              <a:rPr lang="en-US" sz="2000" dirty="0" smtClean="0">
                <a:latin typeface="NikoshBAN" pitchFamily="2" charset="0"/>
                <a:cs typeface="NikoshBAN" pitchFamily="2" charset="0"/>
              </a:rPr>
              <a:t>।</a:t>
            </a:r>
          </a:p>
          <a:p>
            <a:pPr>
              <a:buFont typeface="Wingdings" pitchFamily="2" charset="2"/>
              <a:buChar char="v"/>
            </a:pPr>
            <a:r>
              <a:rPr lang="en-US" sz="2000" dirty="0">
                <a:latin typeface="NikoshBAN" pitchFamily="2" charset="0"/>
                <a:cs typeface="NikoshBAN" pitchFamily="2" charset="0"/>
              </a:rPr>
              <a:t> </a:t>
            </a:r>
            <a:r>
              <a:rPr lang="en-US" sz="2000" dirty="0" err="1" smtClean="0">
                <a:latin typeface="NikoshBAN" pitchFamily="2" charset="0"/>
                <a:cs typeface="NikoshBAN" pitchFamily="2" charset="0"/>
              </a:rPr>
              <a:t>সর্বোপরি</a:t>
            </a:r>
            <a:r>
              <a:rPr lang="en-US" sz="2000" dirty="0" smtClean="0">
                <a:latin typeface="NikoshBAN" pitchFamily="2" charset="0"/>
                <a:cs typeface="NikoshBAN" pitchFamily="2" charset="0"/>
              </a:rPr>
              <a:t> </a:t>
            </a:r>
            <a:r>
              <a:rPr lang="en-US" sz="2000" dirty="0">
                <a:latin typeface="NikoshBAN" pitchFamily="2" charset="0"/>
                <a:cs typeface="NikoshBAN" pitchFamily="2" charset="0"/>
              </a:rPr>
              <a:t>“</a:t>
            </a:r>
            <a:r>
              <a:rPr lang="en-US" sz="2000" dirty="0" err="1">
                <a:latin typeface="NikoshBAN" pitchFamily="2" charset="0"/>
                <a:cs typeface="NikoshBAN" pitchFamily="2" charset="0"/>
              </a:rPr>
              <a:t>বিভীষণের</a:t>
            </a:r>
            <a:r>
              <a:rPr lang="en-US" sz="2000" dirty="0">
                <a:latin typeface="NikoshBAN" pitchFamily="2" charset="0"/>
                <a:cs typeface="NikoshBAN" pitchFamily="2" charset="0"/>
              </a:rPr>
              <a:t> </a:t>
            </a:r>
            <a:r>
              <a:rPr lang="en-US" sz="2000" dirty="0" err="1">
                <a:latin typeface="NikoshBAN" pitchFamily="2" charset="0"/>
                <a:cs typeface="NikoshBAN" pitchFamily="2" charset="0"/>
              </a:rPr>
              <a:t>প্রতি</a:t>
            </a:r>
            <a:r>
              <a:rPr lang="en-US" sz="2000" dirty="0">
                <a:latin typeface="NikoshBAN" pitchFamily="2" charset="0"/>
                <a:cs typeface="NikoshBAN" pitchFamily="2" charset="0"/>
              </a:rPr>
              <a:t> </a:t>
            </a:r>
            <a:r>
              <a:rPr lang="en-US" sz="2000" dirty="0" err="1" smtClean="0">
                <a:latin typeface="NikoshBAN" pitchFamily="2" charset="0"/>
                <a:cs typeface="NikoshBAN" pitchFamily="2" charset="0"/>
              </a:rPr>
              <a:t>মেঘনাদ</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কবিতার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মূল</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বিষয়বস্তু</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সম্পর্কে</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জানতে</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পারবে</a:t>
            </a:r>
            <a:r>
              <a:rPr lang="en-US" sz="2000" dirty="0">
                <a:latin typeface="NikoshBAN" pitchFamily="2" charset="0"/>
                <a:cs typeface="NikoshBAN" pitchFamily="2" charset="0"/>
              </a:rPr>
              <a:t> </a:t>
            </a:r>
            <a:r>
              <a:rPr lang="en-US" sz="2000" dirty="0" err="1" smtClean="0">
                <a:latin typeface="NikoshBAN" pitchFamily="2" charset="0"/>
                <a:cs typeface="NikoshBAN" pitchFamily="2" charset="0"/>
              </a:rPr>
              <a:t>এবং</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এর</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শিক্ষা</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ব্যক্তিগত</a:t>
            </a:r>
            <a:r>
              <a:rPr lang="en-US" sz="2000" dirty="0" smtClean="0">
                <a:latin typeface="NikoshBAN" pitchFamily="2" charset="0"/>
                <a:cs typeface="NikoshBAN" pitchFamily="2" charset="0"/>
              </a:rPr>
              <a:t> ও </a:t>
            </a:r>
            <a:r>
              <a:rPr lang="en-US" sz="2000" dirty="0" err="1" smtClean="0">
                <a:latin typeface="NikoshBAN" pitchFamily="2" charset="0"/>
                <a:cs typeface="NikoshBAN" pitchFamily="2" charset="0"/>
              </a:rPr>
              <a:t>সামাজিক</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জীবনে</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প্রয়োগ</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করতে</a:t>
            </a:r>
            <a:r>
              <a:rPr lang="en-US" sz="2000" dirty="0" smtClean="0">
                <a:latin typeface="NikoshBAN" pitchFamily="2" charset="0"/>
                <a:cs typeface="NikoshBAN" pitchFamily="2" charset="0"/>
              </a:rPr>
              <a:t> </a:t>
            </a:r>
            <a:r>
              <a:rPr lang="en-US" sz="2000" dirty="0" err="1" smtClean="0">
                <a:latin typeface="NikoshBAN" pitchFamily="2" charset="0"/>
                <a:cs typeface="NikoshBAN" pitchFamily="2" charset="0"/>
              </a:rPr>
              <a:t>পারবে</a:t>
            </a:r>
            <a:r>
              <a:rPr lang="en-US" sz="2000" dirty="0" smtClean="0">
                <a:latin typeface="NikoshBAN" pitchFamily="2" charset="0"/>
                <a:cs typeface="NikoshBAN" pitchFamily="2" charset="0"/>
              </a:rPr>
              <a:t>।</a:t>
            </a:r>
          </a:p>
        </p:txBody>
      </p:sp>
      <p:sp>
        <p:nvSpPr>
          <p:cNvPr id="6" name="Rectangle 5"/>
          <p:cNvSpPr/>
          <p:nvPr/>
        </p:nvSpPr>
        <p:spPr>
          <a:xfrm>
            <a:off x="152400" y="5638800"/>
            <a:ext cx="8763000" cy="10667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457200" y="5791200"/>
            <a:ext cx="8153400" cy="850433"/>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NikoshBAN" pitchFamily="2" charset="0"/>
                <a:cs typeface="NikoshBAN" pitchFamily="2" charset="0"/>
              </a:rPr>
              <a:t>            </a:t>
            </a:r>
            <a:r>
              <a:rPr lang="en-US" sz="2000" b="1" dirty="0" err="1" smtClean="0">
                <a:latin typeface="NikoshBAN" pitchFamily="2" charset="0"/>
                <a:cs typeface="NikoshBAN" pitchFamily="2" charset="0"/>
              </a:rPr>
              <a:t>শালগাঁও</a:t>
            </a:r>
            <a:r>
              <a:rPr lang="en-US" sz="2000" b="1" dirty="0" smtClean="0">
                <a:latin typeface="NikoshBAN" pitchFamily="2" charset="0"/>
                <a:cs typeface="NikoshBAN" pitchFamily="2" charset="0"/>
              </a:rPr>
              <a:t> </a:t>
            </a:r>
            <a:r>
              <a:rPr lang="en-US" sz="2000" b="1" dirty="0" err="1">
                <a:latin typeface="NikoshBAN" pitchFamily="2" charset="0"/>
                <a:cs typeface="NikoshBAN" pitchFamily="2" charset="0"/>
              </a:rPr>
              <a:t>কালিসীমা</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স্কুল</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এন্ড</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কলেজ</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ব্রাহ্মণবাড়িয়া</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অনলাইন</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ক্লাস</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জালিলা</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বেগম</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প্রভাষক</a:t>
            </a:r>
            <a:r>
              <a:rPr lang="en-US" sz="2000" b="1" dirty="0" smtClean="0">
                <a:latin typeface="NikoshBAN" pitchFamily="2" charset="0"/>
                <a:cs typeface="NikoshBAN" pitchFamily="2" charset="0"/>
              </a:rPr>
              <a:t>(</a:t>
            </a:r>
            <a:r>
              <a:rPr lang="en-US" sz="2000" b="1" dirty="0" err="1" smtClean="0">
                <a:latin typeface="NikoshBAN" pitchFamily="2" charset="0"/>
                <a:cs typeface="NikoshBAN" pitchFamily="2" charset="0"/>
              </a:rPr>
              <a:t>বাংলা</a:t>
            </a:r>
            <a:r>
              <a:rPr lang="en-US" sz="2000" b="1" dirty="0" smtClean="0">
                <a:latin typeface="NikoshBAN" pitchFamily="2" charset="0"/>
                <a:cs typeface="NikoshBAN" pitchFamily="2" charset="0"/>
              </a:rPr>
              <a:t>)</a:t>
            </a:r>
            <a:endParaRPr lang="en-US" sz="2000" b="1" dirty="0">
              <a:latin typeface="NikoshBAN" pitchFamily="2" charset="0"/>
              <a:cs typeface="NikoshBAN" pitchFamily="2" charset="0"/>
            </a:endParaRPr>
          </a:p>
        </p:txBody>
      </p:sp>
      <p:sp>
        <p:nvSpPr>
          <p:cNvPr id="8" name="Rectangle 7"/>
          <p:cNvSpPr/>
          <p:nvPr/>
        </p:nvSpPr>
        <p:spPr>
          <a:xfrm>
            <a:off x="152400" y="1752600"/>
            <a:ext cx="8763000" cy="3581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2" descr="C:\Users\RRRR\Desktop\120880750_3446773208692170_128745008853118947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6523" y="5826879"/>
            <a:ext cx="762000" cy="762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2"/>
          <p:cNvSpPr txBox="1">
            <a:spLocks/>
          </p:cNvSpPr>
          <p:nvPr/>
        </p:nvSpPr>
        <p:spPr>
          <a:xfrm>
            <a:off x="624348" y="457200"/>
            <a:ext cx="8214852" cy="914400"/>
          </a:xfrm>
          <a:prstGeom prst="rect">
            <a:avLst/>
          </a:prstGeom>
        </p:spPr>
        <p:txBody>
          <a:bodyPr vert="horz" lIns="91440" tIns="45720" rIns="91440" bIns="45720" rtlCol="0" anchor="ct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err="1" smtClean="0"/>
              <a:t>কবি</a:t>
            </a:r>
            <a:r>
              <a:rPr lang="en-US" dirty="0" smtClean="0"/>
              <a:t> পরিচিতিঃ১ </a:t>
            </a:r>
            <a:r>
              <a:rPr lang="en-US" dirty="0" err="1"/>
              <a:t>মাইকেল</a:t>
            </a:r>
            <a:r>
              <a:rPr lang="en-US" dirty="0"/>
              <a:t> </a:t>
            </a:r>
            <a:r>
              <a:rPr lang="en-US" dirty="0" err="1"/>
              <a:t>মধুসূদন</a:t>
            </a:r>
            <a:r>
              <a:rPr lang="en-US" dirty="0"/>
              <a:t> </a:t>
            </a:r>
            <a:r>
              <a:rPr lang="en-US" dirty="0" err="1"/>
              <a:t>দত্ত</a:t>
            </a:r>
            <a:r>
              <a:rPr lang="en-US" dirty="0"/>
              <a:t>(</a:t>
            </a:r>
            <a:r>
              <a:rPr lang="as-IN" dirty="0" smtClean="0"/>
              <a:t>১</a:t>
            </a:r>
            <a:r>
              <a:rPr lang="en-US" dirty="0" smtClean="0"/>
              <a:t>8২৪</a:t>
            </a:r>
            <a:r>
              <a:rPr lang="as-IN" dirty="0" smtClean="0"/>
              <a:t>–১</a:t>
            </a:r>
            <a:r>
              <a:rPr lang="en-US" dirty="0" smtClean="0"/>
              <a:t>৮৭৩)</a:t>
            </a:r>
            <a:endParaRPr lang="en-US" dirty="0"/>
          </a:p>
        </p:txBody>
      </p:sp>
      <p:sp>
        <p:nvSpPr>
          <p:cNvPr id="2" name="Rectangle 1"/>
          <p:cNvSpPr/>
          <p:nvPr/>
        </p:nvSpPr>
        <p:spPr>
          <a:xfrm>
            <a:off x="624348" y="1371600"/>
            <a:ext cx="4938252" cy="457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457200" y="6096000"/>
            <a:ext cx="8458200" cy="609599"/>
            <a:chOff x="457200" y="6096000"/>
            <a:chExt cx="8458200" cy="609599"/>
          </a:xfrm>
        </p:grpSpPr>
        <p:sp>
          <p:nvSpPr>
            <p:cNvPr id="12" name="Rectangle 11"/>
            <p:cNvSpPr/>
            <p:nvPr/>
          </p:nvSpPr>
          <p:spPr>
            <a:xfrm>
              <a:off x="457200" y="6096000"/>
              <a:ext cx="8458200" cy="6095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txBox="1">
              <a:spLocks/>
            </p:cNvSpPr>
            <p:nvPr/>
          </p:nvSpPr>
          <p:spPr>
            <a:xfrm>
              <a:off x="609600" y="6152212"/>
              <a:ext cx="8001000" cy="489421"/>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NikoshBAN" pitchFamily="2" charset="0"/>
                  <a:cs typeface="NikoshBAN" pitchFamily="2" charset="0"/>
                </a:rPr>
                <a:t>       </a:t>
              </a:r>
              <a:r>
                <a:rPr lang="en-US" sz="2000" b="1" dirty="0" err="1" smtClean="0">
                  <a:latin typeface="NikoshBAN" pitchFamily="2" charset="0"/>
                  <a:cs typeface="NikoshBAN" pitchFamily="2" charset="0"/>
                </a:rPr>
                <a:t>শালগাঁও</a:t>
              </a:r>
              <a:r>
                <a:rPr lang="en-US" sz="2000" b="1" dirty="0" smtClean="0">
                  <a:latin typeface="NikoshBAN" pitchFamily="2" charset="0"/>
                  <a:cs typeface="NikoshBAN" pitchFamily="2" charset="0"/>
                </a:rPr>
                <a:t> </a:t>
              </a:r>
              <a:r>
                <a:rPr lang="en-US" sz="2000" b="1" dirty="0" err="1">
                  <a:latin typeface="NikoshBAN" pitchFamily="2" charset="0"/>
                  <a:cs typeface="NikoshBAN" pitchFamily="2" charset="0"/>
                </a:rPr>
                <a:t>কালিসীমা</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স্কুল</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এন্ড</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কলেজ</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ব্রাহ্মণবাড়িয়া</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অনলাইন</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ক্লাস</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জালিলা</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বেগম</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প্রভাষক</a:t>
              </a:r>
              <a:r>
                <a:rPr lang="en-US" sz="2000" b="1" dirty="0" smtClean="0">
                  <a:latin typeface="NikoshBAN" pitchFamily="2" charset="0"/>
                  <a:cs typeface="NikoshBAN" pitchFamily="2" charset="0"/>
                </a:rPr>
                <a:t>(</a:t>
              </a:r>
              <a:r>
                <a:rPr lang="en-US" sz="2000" b="1" dirty="0" err="1" smtClean="0">
                  <a:latin typeface="NikoshBAN" pitchFamily="2" charset="0"/>
                  <a:cs typeface="NikoshBAN" pitchFamily="2" charset="0"/>
                </a:rPr>
                <a:t>বাংলা</a:t>
              </a:r>
              <a:r>
                <a:rPr lang="en-US" sz="2000" b="1" dirty="0" smtClean="0">
                  <a:latin typeface="NikoshBAN" pitchFamily="2" charset="0"/>
                  <a:cs typeface="NikoshBAN" pitchFamily="2" charset="0"/>
                </a:rPr>
                <a:t>)</a:t>
              </a:r>
              <a:endParaRPr lang="en-US" sz="2000" b="1" dirty="0">
                <a:latin typeface="NikoshBAN" pitchFamily="2" charset="0"/>
                <a:cs typeface="NikoshBAN" pitchFamily="2" charset="0"/>
              </a:endParaRPr>
            </a:p>
          </p:txBody>
        </p:sp>
        <p:pic>
          <p:nvPicPr>
            <p:cNvPr id="14" name="Picture 2" descr="C:\Users\RRRR\Desktop\120880750_3446773208692170_128745008853118947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0327" y="6184433"/>
              <a:ext cx="457200" cy="457200"/>
            </a:xfrm>
            <a:prstGeom prst="rect">
              <a:avLst/>
            </a:prstGeom>
            <a:noFill/>
            <a:extLst>
              <a:ext uri="{909E8E84-426E-40DD-AFC4-6F175D3DCCD1}">
                <a14:hiddenFill xmlns:a14="http://schemas.microsoft.com/office/drawing/2010/main">
                  <a:solidFill>
                    <a:srgbClr val="FFFFFF"/>
                  </a:solidFill>
                </a14:hiddenFill>
              </a:ext>
            </a:extLst>
          </p:spPr>
        </p:pic>
      </p:grpSp>
      <p:sp>
        <p:nvSpPr>
          <p:cNvPr id="15" name="Rectangle 14"/>
          <p:cNvSpPr/>
          <p:nvPr/>
        </p:nvSpPr>
        <p:spPr>
          <a:xfrm>
            <a:off x="548148" y="451338"/>
            <a:ext cx="8291052" cy="76786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7527" y="1859340"/>
            <a:ext cx="4412673" cy="3323987"/>
          </a:xfrm>
          <a:prstGeom prst="rect">
            <a:avLst/>
          </a:prstGeom>
        </p:spPr>
        <p:txBody>
          <a:bodyPr wrap="square">
            <a:spAutoFit/>
          </a:bodyPr>
          <a:lstStyle/>
          <a:p>
            <a:r>
              <a:rPr lang="en-US" sz="2400" dirty="0" err="1"/>
              <a:t>নামঃ</a:t>
            </a:r>
            <a:r>
              <a:rPr lang="en-US" sz="2400" dirty="0"/>
              <a:t> </a:t>
            </a:r>
            <a:r>
              <a:rPr lang="en-US" sz="2400" dirty="0" smtClean="0"/>
              <a:t> </a:t>
            </a:r>
            <a:r>
              <a:rPr lang="en-US" sz="2400" dirty="0" err="1" smtClean="0"/>
              <a:t>মাইকেল</a:t>
            </a:r>
            <a:r>
              <a:rPr lang="en-US" sz="2400" dirty="0" smtClean="0"/>
              <a:t> </a:t>
            </a:r>
            <a:r>
              <a:rPr lang="en-US" sz="2400" dirty="0" err="1"/>
              <a:t>মধুসূদন</a:t>
            </a:r>
            <a:r>
              <a:rPr lang="en-US" sz="2400" dirty="0"/>
              <a:t> </a:t>
            </a:r>
            <a:r>
              <a:rPr lang="en-US" sz="2400" dirty="0" err="1"/>
              <a:t>দত্ত</a:t>
            </a:r>
            <a:r>
              <a:rPr lang="en-US" sz="2400" dirty="0"/>
              <a:t>। </a:t>
            </a:r>
          </a:p>
          <a:p>
            <a:r>
              <a:rPr lang="en-US" sz="2400" dirty="0" err="1"/>
              <a:t>জন্ম</a:t>
            </a:r>
            <a:r>
              <a:rPr lang="en-US" sz="2400" dirty="0"/>
              <a:t> </a:t>
            </a:r>
            <a:r>
              <a:rPr lang="en-US" sz="2400" dirty="0" err="1" smtClean="0"/>
              <a:t>তারিখঃ</a:t>
            </a:r>
            <a:r>
              <a:rPr lang="en-US" sz="2400" dirty="0" smtClean="0"/>
              <a:t> ২৫ </a:t>
            </a:r>
            <a:r>
              <a:rPr lang="en-US" sz="2400" dirty="0" err="1"/>
              <a:t>জানুয়ারি</a:t>
            </a:r>
            <a:r>
              <a:rPr lang="en-US" sz="2400" dirty="0"/>
              <a:t>, ১৮২৪ </a:t>
            </a:r>
            <a:r>
              <a:rPr lang="en-US" sz="2400" dirty="0" err="1"/>
              <a:t>খ্রিষ্টাব্দ</a:t>
            </a:r>
            <a:r>
              <a:rPr lang="en-US" sz="2400" dirty="0"/>
              <a:t> । </a:t>
            </a:r>
          </a:p>
          <a:p>
            <a:r>
              <a:rPr lang="en-US" sz="2400" dirty="0" err="1" smtClean="0"/>
              <a:t>জন্মস্থানঃ</a:t>
            </a:r>
            <a:r>
              <a:rPr lang="en-US" sz="2400" dirty="0" smtClean="0"/>
              <a:t> </a:t>
            </a:r>
            <a:r>
              <a:rPr lang="en-US" sz="2400" dirty="0" err="1" smtClean="0"/>
              <a:t>যশোর</a:t>
            </a:r>
            <a:r>
              <a:rPr lang="en-US" sz="2400" dirty="0" smtClean="0"/>
              <a:t> </a:t>
            </a:r>
            <a:r>
              <a:rPr lang="en-US" sz="2400" dirty="0" err="1"/>
              <a:t>জেলার</a:t>
            </a:r>
            <a:r>
              <a:rPr lang="en-US" sz="2400" dirty="0"/>
              <a:t> </a:t>
            </a:r>
            <a:r>
              <a:rPr lang="en-US" sz="2400" dirty="0" err="1"/>
              <a:t>সাগরদাঁড়ি</a:t>
            </a:r>
            <a:r>
              <a:rPr lang="en-US" sz="2400" dirty="0"/>
              <a:t> </a:t>
            </a:r>
            <a:r>
              <a:rPr lang="en-US" sz="2400" dirty="0" err="1"/>
              <a:t>গ্রাম</a:t>
            </a:r>
            <a:r>
              <a:rPr lang="en-US" sz="2400" dirty="0"/>
              <a:t> ।</a:t>
            </a:r>
          </a:p>
          <a:p>
            <a:r>
              <a:rPr lang="en-US" sz="2400" dirty="0" err="1"/>
              <a:t>পিতার</a:t>
            </a:r>
            <a:r>
              <a:rPr lang="en-US" sz="2400" dirty="0"/>
              <a:t> </a:t>
            </a:r>
            <a:r>
              <a:rPr lang="en-US" sz="2400" dirty="0" err="1" smtClean="0"/>
              <a:t>নামঃ</a:t>
            </a:r>
            <a:r>
              <a:rPr lang="en-US" sz="2400" dirty="0" smtClean="0"/>
              <a:t> </a:t>
            </a:r>
            <a:r>
              <a:rPr lang="en-US" sz="2400" dirty="0" err="1" smtClean="0"/>
              <a:t>রাজনারায়ণ</a:t>
            </a:r>
            <a:r>
              <a:rPr lang="en-US" sz="2400" dirty="0" smtClean="0"/>
              <a:t> </a:t>
            </a:r>
            <a:r>
              <a:rPr lang="en-US" sz="2400" dirty="0" err="1"/>
              <a:t>দত্ত</a:t>
            </a:r>
            <a:r>
              <a:rPr lang="en-US" sz="2400" dirty="0"/>
              <a:t>। </a:t>
            </a:r>
          </a:p>
          <a:p>
            <a:r>
              <a:rPr lang="en-US" sz="2400" dirty="0" err="1"/>
              <a:t>মাতার</a:t>
            </a:r>
            <a:r>
              <a:rPr lang="en-US" sz="2400" dirty="0"/>
              <a:t> </a:t>
            </a:r>
            <a:r>
              <a:rPr lang="en-US" sz="2400" dirty="0" err="1" smtClean="0"/>
              <a:t>নামঃ</a:t>
            </a:r>
            <a:r>
              <a:rPr lang="en-US" sz="2400" dirty="0" smtClean="0"/>
              <a:t> </a:t>
            </a:r>
            <a:r>
              <a:rPr lang="en-US" sz="2400" dirty="0" err="1" smtClean="0"/>
              <a:t>জাহ্নবী</a:t>
            </a:r>
            <a:r>
              <a:rPr lang="en-US" sz="2400" dirty="0" smtClean="0"/>
              <a:t> </a:t>
            </a:r>
            <a:r>
              <a:rPr lang="en-US" sz="2400" dirty="0" err="1"/>
              <a:t>দেবী</a:t>
            </a:r>
            <a:r>
              <a:rPr lang="en-US" sz="2400" dirty="0"/>
              <a:t> ।</a:t>
            </a:r>
          </a:p>
          <a:p>
            <a:r>
              <a:rPr lang="en-US" sz="2400" dirty="0" err="1" smtClean="0"/>
              <a:t>জীবনাবসানঃ</a:t>
            </a:r>
            <a:r>
              <a:rPr lang="en-US" sz="2400" dirty="0" smtClean="0"/>
              <a:t> ২৯ </a:t>
            </a:r>
            <a:r>
              <a:rPr lang="en-US" sz="2400" dirty="0" err="1"/>
              <a:t>জুন</a:t>
            </a:r>
            <a:r>
              <a:rPr lang="en-US" sz="2400" dirty="0"/>
              <a:t>, ১৮৭৩ </a:t>
            </a:r>
            <a:r>
              <a:rPr lang="en-US" sz="2400" smtClean="0"/>
              <a:t>খ্রিষ্টাব্দ।</a:t>
            </a:r>
            <a:endParaRPr lang="en-US" sz="2400" dirty="0"/>
          </a:p>
          <a:p>
            <a:endParaRPr lang="en-US" dirty="0"/>
          </a:p>
        </p:txBody>
      </p:sp>
      <p:pic>
        <p:nvPicPr>
          <p:cNvPr id="18" name="Picture 3" descr="C:\Users\RRRR\Desktop\miche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1600200"/>
            <a:ext cx="304254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05472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heel(1)">
                                      <p:cBhvr>
                                        <p:cTn id="7" dur="2000"/>
                                        <p:tgtEl>
                                          <p:spTgt spid="18"/>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heel(1)">
                                      <p:cBhvr>
                                        <p:cTn id="1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57200" y="457200"/>
            <a:ext cx="811787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7200" y="1371600"/>
            <a:ext cx="8153400" cy="441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457200" y="6096000"/>
            <a:ext cx="8458200" cy="609599"/>
            <a:chOff x="457200" y="6096000"/>
            <a:chExt cx="8458200" cy="609599"/>
          </a:xfrm>
        </p:grpSpPr>
        <p:sp>
          <p:nvSpPr>
            <p:cNvPr id="9" name="Rectangle 8"/>
            <p:cNvSpPr/>
            <p:nvPr/>
          </p:nvSpPr>
          <p:spPr>
            <a:xfrm>
              <a:off x="457200" y="6096000"/>
              <a:ext cx="8458200" cy="6095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a:xfrm>
              <a:off x="609600" y="6152212"/>
              <a:ext cx="8001000" cy="489421"/>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NikoshBAN" pitchFamily="2" charset="0"/>
                  <a:cs typeface="NikoshBAN" pitchFamily="2" charset="0"/>
                </a:rPr>
                <a:t>       </a:t>
              </a:r>
              <a:r>
                <a:rPr lang="en-US" sz="2000" b="1" dirty="0" err="1" smtClean="0">
                  <a:latin typeface="NikoshBAN" pitchFamily="2" charset="0"/>
                  <a:cs typeface="NikoshBAN" pitchFamily="2" charset="0"/>
                </a:rPr>
                <a:t>শালগাঁও</a:t>
              </a:r>
              <a:r>
                <a:rPr lang="en-US" sz="2000" b="1" dirty="0" smtClean="0">
                  <a:latin typeface="NikoshBAN" pitchFamily="2" charset="0"/>
                  <a:cs typeface="NikoshBAN" pitchFamily="2" charset="0"/>
                </a:rPr>
                <a:t> </a:t>
              </a:r>
              <a:r>
                <a:rPr lang="en-US" sz="2000" b="1" dirty="0" err="1">
                  <a:latin typeface="NikoshBAN" pitchFamily="2" charset="0"/>
                  <a:cs typeface="NikoshBAN" pitchFamily="2" charset="0"/>
                </a:rPr>
                <a:t>কালিসীমা</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স্কুল</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এন্ড</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কলেজ</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ব্রাহ্মণবাড়িয়া</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অনলাইন</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ক্লাস</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জালিলা</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বেগম</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প্রভাষক</a:t>
              </a:r>
              <a:r>
                <a:rPr lang="en-US" sz="2000" b="1" dirty="0" smtClean="0">
                  <a:latin typeface="NikoshBAN" pitchFamily="2" charset="0"/>
                  <a:cs typeface="NikoshBAN" pitchFamily="2" charset="0"/>
                </a:rPr>
                <a:t>(</a:t>
              </a:r>
              <a:r>
                <a:rPr lang="en-US" sz="2000" b="1" dirty="0" err="1" smtClean="0">
                  <a:latin typeface="NikoshBAN" pitchFamily="2" charset="0"/>
                  <a:cs typeface="NikoshBAN" pitchFamily="2" charset="0"/>
                </a:rPr>
                <a:t>বাংলা</a:t>
              </a:r>
              <a:r>
                <a:rPr lang="en-US" sz="2000" b="1" dirty="0" smtClean="0">
                  <a:latin typeface="NikoshBAN" pitchFamily="2" charset="0"/>
                  <a:cs typeface="NikoshBAN" pitchFamily="2" charset="0"/>
                </a:rPr>
                <a:t>)</a:t>
              </a:r>
              <a:endParaRPr lang="en-US" sz="2000" b="1" dirty="0">
                <a:latin typeface="NikoshBAN" pitchFamily="2" charset="0"/>
                <a:cs typeface="NikoshBAN" pitchFamily="2" charset="0"/>
              </a:endParaRPr>
            </a:p>
          </p:txBody>
        </p:sp>
        <p:pic>
          <p:nvPicPr>
            <p:cNvPr id="11" name="Picture 2" descr="C:\Users\RRRR\Desktop\120880750_3446773208692170_128745008853118947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0327" y="6184433"/>
              <a:ext cx="457200" cy="457200"/>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Rectangle 4"/>
          <p:cNvSpPr/>
          <p:nvPr/>
        </p:nvSpPr>
        <p:spPr>
          <a:xfrm>
            <a:off x="565372" y="1524000"/>
            <a:ext cx="5278582" cy="4401205"/>
          </a:xfrm>
          <a:prstGeom prst="rect">
            <a:avLst/>
          </a:prstGeom>
        </p:spPr>
        <p:txBody>
          <a:bodyPr wrap="square">
            <a:spAutoFit/>
          </a:bodyPr>
          <a:lstStyle/>
          <a:p>
            <a:r>
              <a:rPr lang="en-US" sz="2800" b="1" dirty="0" err="1" smtClean="0"/>
              <a:t>শিক্ষাজীবনঃ</a:t>
            </a:r>
            <a:r>
              <a:rPr lang="en-US" sz="2800" dirty="0" smtClean="0"/>
              <a:t> </a:t>
            </a:r>
            <a:r>
              <a:rPr lang="en-US" sz="2800" dirty="0" err="1" smtClean="0"/>
              <a:t>মায়ের</a:t>
            </a:r>
            <a:r>
              <a:rPr lang="en-US" sz="2800" dirty="0" smtClean="0"/>
              <a:t> </a:t>
            </a:r>
            <a:r>
              <a:rPr lang="en-US" sz="2800" dirty="0" err="1"/>
              <a:t>তত্ত্বাবধানে</a:t>
            </a:r>
            <a:r>
              <a:rPr lang="en-US" sz="2800" dirty="0"/>
              <a:t> </a:t>
            </a:r>
            <a:r>
              <a:rPr lang="en-US" sz="2800" dirty="0" err="1"/>
              <a:t>গ্রামেই</a:t>
            </a:r>
            <a:r>
              <a:rPr lang="en-US" sz="2800" dirty="0"/>
              <a:t> </a:t>
            </a:r>
            <a:r>
              <a:rPr lang="en-US" sz="2800" dirty="0" err="1"/>
              <a:t>তাঁর</a:t>
            </a:r>
            <a:r>
              <a:rPr lang="en-US" sz="2800" dirty="0"/>
              <a:t> </a:t>
            </a:r>
            <a:r>
              <a:rPr lang="en-US" sz="2800" dirty="0" err="1"/>
              <a:t>প্রাথমিক</a:t>
            </a:r>
            <a:r>
              <a:rPr lang="en-US" sz="2800" dirty="0"/>
              <a:t> </a:t>
            </a:r>
            <a:r>
              <a:rPr lang="en-US" sz="2800" dirty="0" err="1"/>
              <a:t>শিক্ষা</a:t>
            </a:r>
            <a:r>
              <a:rPr lang="en-US" sz="2800" dirty="0"/>
              <a:t> </a:t>
            </a:r>
            <a:r>
              <a:rPr lang="en-US" sz="2800" dirty="0" err="1"/>
              <a:t>সম্পন্ন</a:t>
            </a:r>
            <a:r>
              <a:rPr lang="en-US" sz="2800" dirty="0"/>
              <a:t>। </a:t>
            </a:r>
            <a:r>
              <a:rPr lang="en-US" sz="2800" dirty="0" err="1"/>
              <a:t>কলকাতার</a:t>
            </a:r>
            <a:r>
              <a:rPr lang="en-US" sz="2800" dirty="0"/>
              <a:t> </a:t>
            </a:r>
            <a:r>
              <a:rPr lang="en-US" sz="2800" dirty="0" err="1"/>
              <a:t>লালবাজার</a:t>
            </a:r>
            <a:r>
              <a:rPr lang="en-US" sz="2800" dirty="0"/>
              <a:t> </a:t>
            </a:r>
            <a:r>
              <a:rPr lang="en-US" sz="2800" dirty="0" err="1"/>
              <a:t>গ্রামার</a:t>
            </a:r>
            <a:r>
              <a:rPr lang="en-US" sz="2800" dirty="0"/>
              <a:t> </a:t>
            </a:r>
            <a:r>
              <a:rPr lang="en-US" sz="2800" dirty="0" err="1"/>
              <a:t>স্কুল</a:t>
            </a:r>
            <a:r>
              <a:rPr lang="en-US" sz="2800" dirty="0"/>
              <a:t>, </a:t>
            </a:r>
            <a:r>
              <a:rPr lang="en-US" sz="2800" dirty="0" err="1"/>
              <a:t>হিন্দু</a:t>
            </a:r>
            <a:r>
              <a:rPr lang="en-US" sz="2800" dirty="0"/>
              <a:t> </a:t>
            </a:r>
            <a:r>
              <a:rPr lang="en-US" sz="2800" dirty="0" err="1"/>
              <a:t>কলেজ</a:t>
            </a:r>
            <a:r>
              <a:rPr lang="en-US" sz="2800" dirty="0"/>
              <a:t> </a:t>
            </a:r>
            <a:r>
              <a:rPr lang="en-US" sz="2800" dirty="0" err="1"/>
              <a:t>এবং</a:t>
            </a:r>
            <a:r>
              <a:rPr lang="en-US" sz="2800" dirty="0"/>
              <a:t> </a:t>
            </a:r>
            <a:r>
              <a:rPr lang="en-US" sz="2800" dirty="0" err="1"/>
              <a:t>পরবর্তীতে</a:t>
            </a:r>
            <a:r>
              <a:rPr lang="en-US" sz="2800" dirty="0"/>
              <a:t> </a:t>
            </a:r>
            <a:r>
              <a:rPr lang="en-US" sz="2800" dirty="0" err="1" smtClean="0"/>
              <a:t>বিশপস</a:t>
            </a:r>
            <a:r>
              <a:rPr lang="en-US" sz="2800" dirty="0" smtClean="0"/>
              <a:t> </a:t>
            </a:r>
            <a:r>
              <a:rPr lang="en-US" sz="2800" dirty="0" err="1"/>
              <a:t>কলেজে</a:t>
            </a:r>
            <a:r>
              <a:rPr lang="en-US" sz="2800" dirty="0"/>
              <a:t> </a:t>
            </a:r>
            <a:r>
              <a:rPr lang="en-US" sz="2800" dirty="0" err="1"/>
              <a:t>ভর্তি</a:t>
            </a:r>
            <a:r>
              <a:rPr lang="en-US" sz="2800" dirty="0"/>
              <a:t> </a:t>
            </a:r>
            <a:r>
              <a:rPr lang="en-US" sz="2800" dirty="0" err="1"/>
              <a:t>হন</a:t>
            </a:r>
            <a:r>
              <a:rPr lang="en-US" sz="2800" dirty="0"/>
              <a:t>। </a:t>
            </a:r>
            <a:r>
              <a:rPr lang="en-US" sz="2800" dirty="0" err="1"/>
              <a:t>এই</a:t>
            </a:r>
            <a:r>
              <a:rPr lang="en-US" sz="2800" dirty="0"/>
              <a:t> </a:t>
            </a:r>
            <a:r>
              <a:rPr lang="en-US" sz="2800" dirty="0" err="1"/>
              <a:t>কলেজে</a:t>
            </a:r>
            <a:r>
              <a:rPr lang="en-US" sz="2800" dirty="0"/>
              <a:t> </a:t>
            </a:r>
            <a:r>
              <a:rPr lang="en-US" sz="2800" dirty="0" err="1"/>
              <a:t>তিনি</a:t>
            </a:r>
            <a:r>
              <a:rPr lang="en-US" sz="2800" dirty="0"/>
              <a:t> </a:t>
            </a:r>
            <a:r>
              <a:rPr lang="en-US" sz="2800" dirty="0" err="1"/>
              <a:t>গ্রিক</a:t>
            </a:r>
            <a:r>
              <a:rPr lang="en-US" sz="2800" dirty="0"/>
              <a:t>, </a:t>
            </a:r>
            <a:r>
              <a:rPr lang="en-US" sz="2800" dirty="0" err="1"/>
              <a:t>লাতিন</a:t>
            </a:r>
            <a:r>
              <a:rPr lang="en-US" sz="2800" dirty="0"/>
              <a:t> ও </a:t>
            </a:r>
            <a:r>
              <a:rPr lang="en-US" sz="2800" dirty="0" err="1"/>
              <a:t>হিব্রু</a:t>
            </a:r>
            <a:r>
              <a:rPr lang="en-US" sz="2800" dirty="0"/>
              <a:t> </a:t>
            </a:r>
            <a:r>
              <a:rPr lang="en-US" sz="2800" dirty="0" err="1"/>
              <a:t>ভাষায</a:t>
            </a:r>
            <a:r>
              <a:rPr lang="en-US" sz="2800" dirty="0"/>
              <a:t>় </a:t>
            </a:r>
            <a:r>
              <a:rPr lang="en-US" sz="2800" dirty="0" err="1"/>
              <a:t>শিক্ষার</a:t>
            </a:r>
            <a:r>
              <a:rPr lang="en-US" sz="2800" dirty="0"/>
              <a:t> </a:t>
            </a:r>
            <a:r>
              <a:rPr lang="en-US" sz="2800" dirty="0" err="1"/>
              <a:t>সুযোগ</a:t>
            </a:r>
            <a:r>
              <a:rPr lang="en-US" sz="2800" dirty="0"/>
              <a:t> </a:t>
            </a:r>
            <a:r>
              <a:rPr lang="en-US" sz="2800" dirty="0" err="1"/>
              <a:t>পান</a:t>
            </a:r>
            <a:r>
              <a:rPr lang="en-US" sz="2800" dirty="0"/>
              <a:t>। </a:t>
            </a:r>
            <a:r>
              <a:rPr lang="en-US" sz="2800" dirty="0" err="1"/>
              <a:t>তিনি</a:t>
            </a:r>
            <a:r>
              <a:rPr lang="en-US" sz="2800" dirty="0"/>
              <a:t> </a:t>
            </a:r>
            <a:r>
              <a:rPr lang="en-US" sz="2800" dirty="0" err="1"/>
              <a:t>ইংরেজি</a:t>
            </a:r>
            <a:r>
              <a:rPr lang="en-US" sz="2800" dirty="0"/>
              <a:t>, </a:t>
            </a:r>
            <a:r>
              <a:rPr lang="en-US" sz="2800" dirty="0" err="1"/>
              <a:t>সংস্কৃত</a:t>
            </a:r>
            <a:r>
              <a:rPr lang="en-US" sz="2800" dirty="0"/>
              <a:t>, </a:t>
            </a:r>
            <a:r>
              <a:rPr lang="en-US" sz="2800" dirty="0" err="1"/>
              <a:t>ফরাসি</a:t>
            </a:r>
            <a:r>
              <a:rPr lang="en-US" sz="2800" dirty="0"/>
              <a:t>, </a:t>
            </a:r>
            <a:r>
              <a:rPr lang="en-US" sz="2800" dirty="0" err="1"/>
              <a:t>জার্মান</a:t>
            </a:r>
            <a:r>
              <a:rPr lang="en-US" sz="2800" dirty="0"/>
              <a:t> ও </a:t>
            </a:r>
            <a:r>
              <a:rPr lang="en-US" sz="2800" dirty="0" err="1"/>
              <a:t>ইতালীয</a:t>
            </a:r>
            <a:r>
              <a:rPr lang="en-US" sz="2800" dirty="0"/>
              <a:t>় </a:t>
            </a:r>
            <a:r>
              <a:rPr lang="en-US" sz="2800" dirty="0" err="1"/>
              <a:t>ভাষায</a:t>
            </a:r>
            <a:r>
              <a:rPr lang="en-US" sz="2800" dirty="0"/>
              <a:t>় </a:t>
            </a:r>
            <a:r>
              <a:rPr lang="en-US" sz="2800" dirty="0" err="1"/>
              <a:t>দক্ষতা</a:t>
            </a:r>
            <a:r>
              <a:rPr lang="en-US" sz="2800" dirty="0"/>
              <a:t> </a:t>
            </a:r>
            <a:r>
              <a:rPr lang="en-US" sz="2800" dirty="0" err="1"/>
              <a:t>অর্জন</a:t>
            </a:r>
            <a:r>
              <a:rPr lang="en-US" sz="2800" dirty="0"/>
              <a:t> </a:t>
            </a:r>
            <a:r>
              <a:rPr lang="en-US" sz="2800" dirty="0" err="1"/>
              <a:t>করেন</a:t>
            </a:r>
            <a:r>
              <a:rPr lang="en-US" sz="2800" dirty="0"/>
              <a:t>। </a:t>
            </a:r>
            <a:r>
              <a:rPr lang="en-US" sz="2800" dirty="0" err="1"/>
              <a:t>তিনি</a:t>
            </a:r>
            <a:r>
              <a:rPr lang="en-US" sz="2800" dirty="0"/>
              <a:t> </a:t>
            </a:r>
            <a:r>
              <a:rPr lang="en-US" sz="2800" dirty="0" err="1"/>
              <a:t>ব্যারিস্টারি</a:t>
            </a:r>
            <a:r>
              <a:rPr lang="en-US" sz="2800" dirty="0"/>
              <a:t> </a:t>
            </a:r>
            <a:r>
              <a:rPr lang="en-US" sz="2800" dirty="0" err="1"/>
              <a:t>পড়ার</a:t>
            </a:r>
            <a:r>
              <a:rPr lang="en-US" sz="2800" dirty="0"/>
              <a:t> </a:t>
            </a:r>
            <a:r>
              <a:rPr lang="en-US" sz="2800" dirty="0" err="1"/>
              <a:t>জন্য</a:t>
            </a:r>
            <a:r>
              <a:rPr lang="en-US" sz="2800" dirty="0"/>
              <a:t> </a:t>
            </a:r>
            <a:r>
              <a:rPr lang="en-US" sz="2800" dirty="0" err="1"/>
              <a:t>বিলেতে</a:t>
            </a:r>
            <a:r>
              <a:rPr lang="en-US" sz="2800" dirty="0"/>
              <a:t> </a:t>
            </a:r>
            <a:r>
              <a:rPr lang="en-US" sz="2800" dirty="0" err="1"/>
              <a:t>গিয়েছিলেন</a:t>
            </a:r>
            <a:r>
              <a:rPr lang="en-US" sz="2800" dirty="0"/>
              <a:t>।</a:t>
            </a:r>
          </a:p>
        </p:txBody>
      </p:sp>
      <p:pic>
        <p:nvPicPr>
          <p:cNvPr id="14" name="Picture 3" descr="C:\Users\RRRR\Desktop\miche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9800" y="1600200"/>
            <a:ext cx="2555270" cy="3810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65372" y="615434"/>
            <a:ext cx="7892828" cy="523220"/>
          </a:xfrm>
          <a:prstGeom prst="rect">
            <a:avLst/>
          </a:prstGeom>
        </p:spPr>
        <p:txBody>
          <a:bodyPr wrap="square">
            <a:spAutoFit/>
          </a:bodyPr>
          <a:lstStyle/>
          <a:p>
            <a:r>
              <a:rPr lang="en-US" sz="2800" dirty="0" err="1"/>
              <a:t>কবি</a:t>
            </a:r>
            <a:r>
              <a:rPr lang="en-US" sz="2800" dirty="0"/>
              <a:t> </a:t>
            </a:r>
            <a:r>
              <a:rPr lang="en-US" sz="2800" dirty="0" smtClean="0"/>
              <a:t>পরিচিতিঃ২ </a:t>
            </a:r>
            <a:r>
              <a:rPr lang="en-US" sz="2800" dirty="0" err="1"/>
              <a:t>মাইকেল</a:t>
            </a:r>
            <a:r>
              <a:rPr lang="en-US" sz="2800" dirty="0"/>
              <a:t> </a:t>
            </a:r>
            <a:r>
              <a:rPr lang="en-US" sz="2800" dirty="0" err="1"/>
              <a:t>মধুসূদন</a:t>
            </a:r>
            <a:r>
              <a:rPr lang="en-US" sz="2800" dirty="0"/>
              <a:t> </a:t>
            </a:r>
            <a:r>
              <a:rPr lang="en-US" sz="2800" dirty="0" err="1"/>
              <a:t>দত্ত</a:t>
            </a:r>
            <a:r>
              <a:rPr lang="en-US" sz="2800" dirty="0"/>
              <a:t>(</a:t>
            </a:r>
            <a:r>
              <a:rPr lang="as-IN" sz="2800" dirty="0"/>
              <a:t>১</a:t>
            </a:r>
            <a:r>
              <a:rPr lang="en-US" sz="2800" dirty="0"/>
              <a:t>8২৪</a:t>
            </a:r>
            <a:r>
              <a:rPr lang="as-IN" sz="2800" dirty="0"/>
              <a:t>–১</a:t>
            </a:r>
            <a:r>
              <a:rPr lang="en-US" sz="2800" dirty="0"/>
              <a:t>৮৭৩)</a:t>
            </a:r>
          </a:p>
        </p:txBody>
      </p:sp>
    </p:spTree>
    <p:extLst>
      <p:ext uri="{BB962C8B-B14F-4D97-AF65-F5344CB8AC3E}">
        <p14:creationId xmlns:p14="http://schemas.microsoft.com/office/powerpoint/2010/main" val="34708940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heel(1)">
                                      <p:cBhvr>
                                        <p:cTn id="7" dur="2000"/>
                                        <p:tgtEl>
                                          <p:spTgt spid="14"/>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57200" y="457200"/>
            <a:ext cx="811787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7200" y="1371600"/>
            <a:ext cx="8153400" cy="441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457200" y="6096000"/>
            <a:ext cx="8458200" cy="609599"/>
            <a:chOff x="457200" y="6096000"/>
            <a:chExt cx="8458200" cy="609599"/>
          </a:xfrm>
        </p:grpSpPr>
        <p:sp>
          <p:nvSpPr>
            <p:cNvPr id="9" name="Rectangle 8"/>
            <p:cNvSpPr/>
            <p:nvPr/>
          </p:nvSpPr>
          <p:spPr>
            <a:xfrm>
              <a:off x="457200" y="6096000"/>
              <a:ext cx="8458200" cy="6095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a:xfrm>
              <a:off x="609600" y="6152212"/>
              <a:ext cx="8001000" cy="489421"/>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NikoshBAN" pitchFamily="2" charset="0"/>
                  <a:cs typeface="NikoshBAN" pitchFamily="2" charset="0"/>
                </a:rPr>
                <a:t>       </a:t>
              </a:r>
              <a:r>
                <a:rPr lang="en-US" sz="2000" b="1" dirty="0" err="1" smtClean="0">
                  <a:latin typeface="NikoshBAN" pitchFamily="2" charset="0"/>
                  <a:cs typeface="NikoshBAN" pitchFamily="2" charset="0"/>
                </a:rPr>
                <a:t>শালগাঁও</a:t>
              </a:r>
              <a:r>
                <a:rPr lang="en-US" sz="2000" b="1" dirty="0" smtClean="0">
                  <a:latin typeface="NikoshBAN" pitchFamily="2" charset="0"/>
                  <a:cs typeface="NikoshBAN" pitchFamily="2" charset="0"/>
                </a:rPr>
                <a:t> </a:t>
              </a:r>
              <a:r>
                <a:rPr lang="en-US" sz="2000" b="1" dirty="0" err="1">
                  <a:latin typeface="NikoshBAN" pitchFamily="2" charset="0"/>
                  <a:cs typeface="NikoshBAN" pitchFamily="2" charset="0"/>
                </a:rPr>
                <a:t>কালিসীমা</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স্কুল</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এন্ড</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কলেজ</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ব্রাহ্মণবাড়িয়া</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অনলাইন</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ক্লাস</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জালিলা</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বেগম</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প্রভাষক</a:t>
              </a:r>
              <a:r>
                <a:rPr lang="en-US" sz="2000" b="1" dirty="0" smtClean="0">
                  <a:latin typeface="NikoshBAN" pitchFamily="2" charset="0"/>
                  <a:cs typeface="NikoshBAN" pitchFamily="2" charset="0"/>
                </a:rPr>
                <a:t>(</a:t>
              </a:r>
              <a:r>
                <a:rPr lang="en-US" sz="2000" b="1" dirty="0" err="1" smtClean="0">
                  <a:latin typeface="NikoshBAN" pitchFamily="2" charset="0"/>
                  <a:cs typeface="NikoshBAN" pitchFamily="2" charset="0"/>
                </a:rPr>
                <a:t>বাংলা</a:t>
              </a:r>
              <a:r>
                <a:rPr lang="en-US" sz="2000" b="1" dirty="0" smtClean="0">
                  <a:latin typeface="NikoshBAN" pitchFamily="2" charset="0"/>
                  <a:cs typeface="NikoshBAN" pitchFamily="2" charset="0"/>
                </a:rPr>
                <a:t>)</a:t>
              </a:r>
              <a:endParaRPr lang="en-US" sz="2000" b="1" dirty="0">
                <a:latin typeface="NikoshBAN" pitchFamily="2" charset="0"/>
                <a:cs typeface="NikoshBAN" pitchFamily="2" charset="0"/>
              </a:endParaRPr>
            </a:p>
          </p:txBody>
        </p:sp>
        <p:pic>
          <p:nvPicPr>
            <p:cNvPr id="11" name="Picture 2" descr="C:\Users\RRRR\Desktop\120880750_3446773208692170_128745008853118947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0327" y="6184433"/>
              <a:ext cx="457200" cy="457200"/>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Rectangle 4"/>
          <p:cNvSpPr/>
          <p:nvPr/>
        </p:nvSpPr>
        <p:spPr>
          <a:xfrm>
            <a:off x="565372" y="1524000"/>
            <a:ext cx="5835428" cy="4401205"/>
          </a:xfrm>
          <a:prstGeom prst="rect">
            <a:avLst/>
          </a:prstGeom>
        </p:spPr>
        <p:txBody>
          <a:bodyPr wrap="square">
            <a:spAutoFit/>
          </a:bodyPr>
          <a:lstStyle/>
          <a:p>
            <a:r>
              <a:rPr lang="en-US" sz="2800" b="1" dirty="0" err="1"/>
              <a:t>কর্মজীবন</a:t>
            </a:r>
            <a:r>
              <a:rPr lang="en-US" sz="2800" b="1" dirty="0"/>
              <a:t> / </a:t>
            </a:r>
            <a:r>
              <a:rPr lang="en-US" sz="2800" b="1" dirty="0" err="1"/>
              <a:t>পেশাঃ</a:t>
            </a:r>
            <a:r>
              <a:rPr lang="en-US" sz="2800" b="1" dirty="0"/>
              <a:t> </a:t>
            </a:r>
            <a:r>
              <a:rPr lang="en-US" sz="2800" dirty="0" err="1"/>
              <a:t>মাইকেল</a:t>
            </a:r>
            <a:r>
              <a:rPr lang="en-US" sz="2800" dirty="0"/>
              <a:t> </a:t>
            </a:r>
            <a:r>
              <a:rPr lang="en-US" sz="2800" dirty="0" err="1"/>
              <a:t>মধুসূদন</a:t>
            </a:r>
            <a:r>
              <a:rPr lang="en-US" sz="2800" dirty="0"/>
              <a:t> </a:t>
            </a:r>
            <a:r>
              <a:rPr lang="en-US" sz="2800" dirty="0" err="1"/>
              <a:t>দত্ত</a:t>
            </a:r>
            <a:r>
              <a:rPr lang="en-US" sz="2800" dirty="0"/>
              <a:t> </a:t>
            </a:r>
            <a:r>
              <a:rPr lang="en-US" sz="2800" dirty="0" err="1"/>
              <a:t>প্রথম</a:t>
            </a:r>
            <a:r>
              <a:rPr lang="en-US" sz="2800" dirty="0"/>
              <a:t> </a:t>
            </a:r>
            <a:r>
              <a:rPr lang="en-US" sz="2800" dirty="0" err="1"/>
              <a:t>জীবনে</a:t>
            </a:r>
            <a:r>
              <a:rPr lang="en-US" sz="2800" dirty="0"/>
              <a:t> </a:t>
            </a:r>
            <a:r>
              <a:rPr lang="en-US" sz="2800" dirty="0" err="1"/>
              <a:t>আইন</a:t>
            </a:r>
            <a:r>
              <a:rPr lang="en-US" sz="2800" dirty="0"/>
              <a:t> </a:t>
            </a:r>
            <a:r>
              <a:rPr lang="en-US" sz="2800" dirty="0" err="1"/>
              <a:t>পেশায</a:t>
            </a:r>
            <a:r>
              <a:rPr lang="en-US" sz="2800" dirty="0"/>
              <a:t>় </a:t>
            </a:r>
            <a:r>
              <a:rPr lang="en-US" sz="2800" dirty="0" err="1"/>
              <a:t>জড়িত</a:t>
            </a:r>
            <a:r>
              <a:rPr lang="en-US" sz="2800" dirty="0"/>
              <a:t> </a:t>
            </a:r>
            <a:r>
              <a:rPr lang="en-US" sz="2800" dirty="0" err="1"/>
              <a:t>হলেও</a:t>
            </a:r>
            <a:r>
              <a:rPr lang="en-US" sz="2800" dirty="0"/>
              <a:t> </a:t>
            </a:r>
            <a:r>
              <a:rPr lang="en-US" sz="2800" dirty="0" err="1"/>
              <a:t>লেখালেখি</a:t>
            </a:r>
            <a:r>
              <a:rPr lang="en-US" sz="2800" dirty="0"/>
              <a:t> </a:t>
            </a:r>
            <a:r>
              <a:rPr lang="en-US" sz="2800" dirty="0" err="1"/>
              <a:t>করেই</a:t>
            </a:r>
            <a:r>
              <a:rPr lang="en-US" sz="2800" dirty="0"/>
              <a:t> </a:t>
            </a:r>
            <a:r>
              <a:rPr lang="en-US" sz="2800" dirty="0" err="1"/>
              <a:t>পরবর্তীতে</a:t>
            </a:r>
            <a:r>
              <a:rPr lang="en-US" sz="2800" dirty="0"/>
              <a:t> </a:t>
            </a:r>
            <a:r>
              <a:rPr lang="en-US" sz="2800" dirty="0" err="1"/>
              <a:t>জীবিকা</a:t>
            </a:r>
            <a:r>
              <a:rPr lang="en-US" sz="2800" dirty="0"/>
              <a:t> </a:t>
            </a:r>
            <a:r>
              <a:rPr lang="en-US" sz="2800" dirty="0" err="1"/>
              <a:t>নির্বাহ</a:t>
            </a:r>
            <a:r>
              <a:rPr lang="en-US" sz="2800" dirty="0"/>
              <a:t> </a:t>
            </a:r>
            <a:r>
              <a:rPr lang="en-US" sz="2800" dirty="0" err="1"/>
              <a:t>করেন</a:t>
            </a:r>
            <a:r>
              <a:rPr lang="en-US" sz="2800" dirty="0"/>
              <a:t>। </a:t>
            </a:r>
            <a:r>
              <a:rPr lang="en-US" sz="2800" dirty="0" err="1"/>
              <a:t>হিন্দু</a:t>
            </a:r>
            <a:r>
              <a:rPr lang="en-US" sz="2800" dirty="0"/>
              <a:t> </a:t>
            </a:r>
            <a:r>
              <a:rPr lang="en-US" sz="2800" dirty="0" err="1"/>
              <a:t>কলেজে</a:t>
            </a:r>
            <a:r>
              <a:rPr lang="en-US" sz="2800" dirty="0"/>
              <a:t> </a:t>
            </a:r>
            <a:r>
              <a:rPr lang="en-US" sz="2800" dirty="0" err="1" smtClean="0"/>
              <a:t>ছাত্রাবস্থায</a:t>
            </a:r>
            <a:r>
              <a:rPr lang="en-US" sz="2800" dirty="0" smtClean="0"/>
              <a:t>় </a:t>
            </a:r>
            <a:r>
              <a:rPr lang="en-US" sz="2800" dirty="0" err="1" smtClean="0"/>
              <a:t>তাঁর</a:t>
            </a:r>
            <a:r>
              <a:rPr lang="en-US" sz="2800" dirty="0" smtClean="0"/>
              <a:t> </a:t>
            </a:r>
            <a:r>
              <a:rPr lang="en-US" sz="2800" dirty="0" err="1" smtClean="0"/>
              <a:t>সাহিত্যচর্চার</a:t>
            </a:r>
            <a:r>
              <a:rPr lang="en-US" sz="2800" dirty="0" smtClean="0"/>
              <a:t> </a:t>
            </a:r>
            <a:r>
              <a:rPr lang="en-US" sz="2800" dirty="0" err="1"/>
              <a:t>মাধ্যম</a:t>
            </a:r>
            <a:r>
              <a:rPr lang="en-US" sz="2800" dirty="0"/>
              <a:t> </a:t>
            </a:r>
            <a:r>
              <a:rPr lang="en-US" sz="2800" dirty="0" err="1"/>
              <a:t>ছিল</a:t>
            </a:r>
            <a:r>
              <a:rPr lang="en-US" sz="2800" dirty="0"/>
              <a:t> </a:t>
            </a:r>
            <a:r>
              <a:rPr lang="en-US" sz="2800" dirty="0" err="1"/>
              <a:t>ইংরেজি</a:t>
            </a:r>
            <a:r>
              <a:rPr lang="en-US" sz="2800" dirty="0"/>
              <a:t> </a:t>
            </a:r>
            <a:r>
              <a:rPr lang="en-US" sz="2800" dirty="0" err="1"/>
              <a:t>ভাষা</a:t>
            </a:r>
            <a:r>
              <a:rPr lang="en-US" sz="2800" dirty="0"/>
              <a:t>। </a:t>
            </a:r>
            <a:r>
              <a:rPr lang="en-US" sz="2800" dirty="0" err="1"/>
              <a:t>পরে</a:t>
            </a:r>
            <a:r>
              <a:rPr lang="en-US" sz="2800" dirty="0"/>
              <a:t> </a:t>
            </a:r>
            <a:r>
              <a:rPr lang="en-US" sz="2800" dirty="0" err="1"/>
              <a:t>বিদেশি</a:t>
            </a:r>
            <a:r>
              <a:rPr lang="en-US" sz="2800" dirty="0"/>
              <a:t> </a:t>
            </a:r>
            <a:r>
              <a:rPr lang="en-US" sz="2800" dirty="0" err="1"/>
              <a:t>ভাষার</a:t>
            </a:r>
            <a:r>
              <a:rPr lang="en-US" sz="2800" dirty="0"/>
              <a:t> </a:t>
            </a:r>
            <a:r>
              <a:rPr lang="en-US" sz="2800" dirty="0" err="1" smtClean="0"/>
              <a:t>মোহ</a:t>
            </a:r>
            <a:r>
              <a:rPr lang="en-US" sz="2800" dirty="0" smtClean="0"/>
              <a:t> </a:t>
            </a:r>
            <a:r>
              <a:rPr lang="en-US" sz="2800" dirty="0" err="1"/>
              <a:t>ত্যাগ</a:t>
            </a:r>
            <a:r>
              <a:rPr lang="en-US" sz="2800" dirty="0"/>
              <a:t> </a:t>
            </a:r>
            <a:r>
              <a:rPr lang="en-US" sz="2800" dirty="0" err="1"/>
              <a:t>করে</a:t>
            </a:r>
            <a:r>
              <a:rPr lang="en-US" sz="2800" dirty="0"/>
              <a:t> </a:t>
            </a:r>
            <a:r>
              <a:rPr lang="en-US" sz="2800" dirty="0" err="1"/>
              <a:t>মাতৃভাষায</a:t>
            </a:r>
            <a:r>
              <a:rPr lang="en-US" sz="2800" dirty="0"/>
              <a:t>় </a:t>
            </a:r>
            <a:r>
              <a:rPr lang="en-US" sz="2800" dirty="0" err="1"/>
              <a:t>সাহিত্যচর্চা</a:t>
            </a:r>
            <a:r>
              <a:rPr lang="en-US" sz="2800" dirty="0"/>
              <a:t> </a:t>
            </a:r>
            <a:r>
              <a:rPr lang="en-US" sz="2800" dirty="0" err="1"/>
              <a:t>শুরু</a:t>
            </a:r>
            <a:r>
              <a:rPr lang="en-US" sz="2800" dirty="0"/>
              <a:t> </a:t>
            </a:r>
            <a:r>
              <a:rPr lang="en-US" sz="2800" dirty="0" err="1" smtClean="0"/>
              <a:t>করেন</a:t>
            </a:r>
            <a:r>
              <a:rPr lang="en-US" sz="2800" dirty="0" smtClean="0"/>
              <a:t> </a:t>
            </a:r>
            <a:r>
              <a:rPr lang="en-US" sz="2800" dirty="0" err="1" smtClean="0"/>
              <a:t>এবং</a:t>
            </a:r>
            <a:r>
              <a:rPr lang="en-US" sz="2800" dirty="0" smtClean="0"/>
              <a:t> </a:t>
            </a:r>
            <a:r>
              <a:rPr lang="en-US" sz="2800" dirty="0" err="1"/>
              <a:t>বিখ্যাত</a:t>
            </a:r>
            <a:r>
              <a:rPr lang="en-US" sz="2800" dirty="0"/>
              <a:t> </a:t>
            </a:r>
            <a:r>
              <a:rPr lang="en-US" sz="2800" dirty="0" err="1"/>
              <a:t>হন</a:t>
            </a:r>
            <a:r>
              <a:rPr lang="en-US" sz="2800" dirty="0"/>
              <a:t>। ১৮৪৩ </a:t>
            </a:r>
            <a:r>
              <a:rPr lang="en-US" sz="2800" dirty="0" err="1"/>
              <a:t>খ্রিষ্টাব্দে</a:t>
            </a:r>
            <a:r>
              <a:rPr lang="en-US" sz="2800" dirty="0"/>
              <a:t> </a:t>
            </a:r>
            <a:r>
              <a:rPr lang="en-US" sz="2800" dirty="0" err="1"/>
              <a:t>তিনি</a:t>
            </a:r>
            <a:r>
              <a:rPr lang="en-US" sz="2800" dirty="0"/>
              <a:t> </a:t>
            </a:r>
            <a:r>
              <a:rPr lang="en-US" sz="2800" dirty="0" err="1"/>
              <a:t>খ্রিষ্টধর্ম</a:t>
            </a:r>
            <a:r>
              <a:rPr lang="en-US" sz="2800" dirty="0"/>
              <a:t> </a:t>
            </a:r>
            <a:r>
              <a:rPr lang="en-US" sz="2800" dirty="0" err="1"/>
              <a:t>গ্রহণ</a:t>
            </a:r>
            <a:r>
              <a:rPr lang="en-US" sz="2800" dirty="0"/>
              <a:t> </a:t>
            </a:r>
            <a:r>
              <a:rPr lang="en-US" sz="2800" dirty="0" err="1"/>
              <a:t>করেন</a:t>
            </a:r>
            <a:r>
              <a:rPr lang="en-US" sz="2800" dirty="0"/>
              <a:t> </a:t>
            </a:r>
            <a:r>
              <a:rPr lang="en-US" sz="2800" dirty="0" err="1"/>
              <a:t>এবং</a:t>
            </a:r>
            <a:r>
              <a:rPr lang="en-US" sz="2800" dirty="0"/>
              <a:t> </a:t>
            </a:r>
            <a:r>
              <a:rPr lang="en-US" sz="2800" dirty="0" err="1"/>
              <a:t>পিতৃদত্ত</a:t>
            </a:r>
            <a:r>
              <a:rPr lang="en-US" sz="2800" dirty="0"/>
              <a:t> </a:t>
            </a:r>
            <a:r>
              <a:rPr lang="en-US" sz="2800" dirty="0" err="1"/>
              <a:t>নামের</a:t>
            </a:r>
            <a:r>
              <a:rPr lang="en-US" sz="2800" dirty="0"/>
              <a:t> </a:t>
            </a:r>
            <a:r>
              <a:rPr lang="en-US" sz="2800" dirty="0" err="1"/>
              <a:t>শুরুতে</a:t>
            </a:r>
            <a:r>
              <a:rPr lang="en-US" sz="2800" dirty="0"/>
              <a:t> ‘</a:t>
            </a:r>
            <a:r>
              <a:rPr lang="en-US" sz="2800" dirty="0" err="1"/>
              <a:t>মাইকেল</a:t>
            </a:r>
            <a:r>
              <a:rPr lang="en-US" sz="2800" dirty="0"/>
              <a:t>’ </a:t>
            </a:r>
            <a:r>
              <a:rPr lang="en-US" sz="2800" dirty="0" err="1"/>
              <a:t>শব্দ</a:t>
            </a:r>
            <a:r>
              <a:rPr lang="en-US" sz="2800" dirty="0"/>
              <a:t> </a:t>
            </a:r>
            <a:r>
              <a:rPr lang="en-US" sz="2800" dirty="0" err="1" smtClean="0"/>
              <a:t>যোগ</a:t>
            </a:r>
            <a:r>
              <a:rPr lang="en-US" sz="2800" dirty="0" smtClean="0"/>
              <a:t> </a:t>
            </a:r>
            <a:r>
              <a:rPr lang="en-US" sz="2800" dirty="0" err="1"/>
              <a:t>করেন</a:t>
            </a:r>
            <a:r>
              <a:rPr lang="en-US" sz="2800" dirty="0"/>
              <a:t>।</a:t>
            </a:r>
          </a:p>
        </p:txBody>
      </p:sp>
      <p:pic>
        <p:nvPicPr>
          <p:cNvPr id="14" name="Picture 3" descr="C:\Users\RRRR\Desktop\miche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1600200"/>
            <a:ext cx="2021870" cy="40386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65372" y="615434"/>
            <a:ext cx="7892828" cy="523220"/>
          </a:xfrm>
          <a:prstGeom prst="rect">
            <a:avLst/>
          </a:prstGeom>
        </p:spPr>
        <p:txBody>
          <a:bodyPr wrap="square">
            <a:spAutoFit/>
          </a:bodyPr>
          <a:lstStyle/>
          <a:p>
            <a:r>
              <a:rPr lang="en-US" sz="2800" dirty="0" err="1"/>
              <a:t>কবি</a:t>
            </a:r>
            <a:r>
              <a:rPr lang="en-US" sz="2800" dirty="0"/>
              <a:t> </a:t>
            </a:r>
            <a:r>
              <a:rPr lang="en-US" sz="2800" dirty="0" smtClean="0"/>
              <a:t>পরিচিতিঃ৩ </a:t>
            </a:r>
            <a:r>
              <a:rPr lang="en-US" sz="2800" dirty="0" err="1"/>
              <a:t>মাইকেল</a:t>
            </a:r>
            <a:r>
              <a:rPr lang="en-US" sz="2800" dirty="0"/>
              <a:t> </a:t>
            </a:r>
            <a:r>
              <a:rPr lang="en-US" sz="2800" dirty="0" err="1"/>
              <a:t>মধুসূদন</a:t>
            </a:r>
            <a:r>
              <a:rPr lang="en-US" sz="2800" dirty="0"/>
              <a:t> </a:t>
            </a:r>
            <a:r>
              <a:rPr lang="en-US" sz="2800" dirty="0" err="1"/>
              <a:t>দত্ত</a:t>
            </a:r>
            <a:r>
              <a:rPr lang="en-US" sz="2800" dirty="0"/>
              <a:t>(</a:t>
            </a:r>
            <a:r>
              <a:rPr lang="as-IN" sz="2800" dirty="0"/>
              <a:t>১</a:t>
            </a:r>
            <a:r>
              <a:rPr lang="en-US" sz="2800" dirty="0"/>
              <a:t>8২৪</a:t>
            </a:r>
            <a:r>
              <a:rPr lang="as-IN" sz="2800" dirty="0"/>
              <a:t>–১</a:t>
            </a:r>
            <a:r>
              <a:rPr lang="en-US" sz="2800" dirty="0"/>
              <a:t>৮৭৩)</a:t>
            </a:r>
          </a:p>
        </p:txBody>
      </p:sp>
    </p:spTree>
    <p:extLst>
      <p:ext uri="{BB962C8B-B14F-4D97-AF65-F5344CB8AC3E}">
        <p14:creationId xmlns:p14="http://schemas.microsoft.com/office/powerpoint/2010/main" val="18463771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heel(1)">
                                      <p:cBhvr>
                                        <p:cTn id="7" dur="2000"/>
                                        <p:tgtEl>
                                          <p:spTgt spid="14"/>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457200" y="457200"/>
            <a:ext cx="8117870" cy="685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7200" y="1371600"/>
            <a:ext cx="8153400" cy="441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p:cNvGrpSpPr/>
          <p:nvPr/>
        </p:nvGrpSpPr>
        <p:grpSpPr>
          <a:xfrm>
            <a:off x="457200" y="6096000"/>
            <a:ext cx="8458200" cy="609599"/>
            <a:chOff x="457200" y="6096000"/>
            <a:chExt cx="8458200" cy="609599"/>
          </a:xfrm>
        </p:grpSpPr>
        <p:sp>
          <p:nvSpPr>
            <p:cNvPr id="9" name="Rectangle 8"/>
            <p:cNvSpPr/>
            <p:nvPr/>
          </p:nvSpPr>
          <p:spPr>
            <a:xfrm>
              <a:off x="457200" y="6096000"/>
              <a:ext cx="8458200" cy="6095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a:xfrm>
              <a:off x="609600" y="6152212"/>
              <a:ext cx="8001000" cy="489421"/>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NikoshBAN" pitchFamily="2" charset="0"/>
                  <a:cs typeface="NikoshBAN" pitchFamily="2" charset="0"/>
                </a:rPr>
                <a:t>       </a:t>
              </a:r>
              <a:r>
                <a:rPr lang="en-US" sz="2000" b="1" dirty="0" err="1" smtClean="0">
                  <a:latin typeface="NikoshBAN" pitchFamily="2" charset="0"/>
                  <a:cs typeface="NikoshBAN" pitchFamily="2" charset="0"/>
                </a:rPr>
                <a:t>শালগাঁও</a:t>
              </a:r>
              <a:r>
                <a:rPr lang="en-US" sz="2000" b="1" dirty="0" smtClean="0">
                  <a:latin typeface="NikoshBAN" pitchFamily="2" charset="0"/>
                  <a:cs typeface="NikoshBAN" pitchFamily="2" charset="0"/>
                </a:rPr>
                <a:t> </a:t>
              </a:r>
              <a:r>
                <a:rPr lang="en-US" sz="2000" b="1" dirty="0" err="1">
                  <a:latin typeface="NikoshBAN" pitchFamily="2" charset="0"/>
                  <a:cs typeface="NikoshBAN" pitchFamily="2" charset="0"/>
                </a:rPr>
                <a:t>কালিসীমা</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স্কুল</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এন্ড</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কলেজ</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ব্রাহ্মণবাড়িয়া</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অনলাইন</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ক্লাস</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জালিলা</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বেগম</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প্রভাষক</a:t>
              </a:r>
              <a:r>
                <a:rPr lang="en-US" sz="2000" b="1" dirty="0" smtClean="0">
                  <a:latin typeface="NikoshBAN" pitchFamily="2" charset="0"/>
                  <a:cs typeface="NikoshBAN" pitchFamily="2" charset="0"/>
                </a:rPr>
                <a:t>(</a:t>
              </a:r>
              <a:r>
                <a:rPr lang="en-US" sz="2000" b="1" dirty="0" err="1" smtClean="0">
                  <a:latin typeface="NikoshBAN" pitchFamily="2" charset="0"/>
                  <a:cs typeface="NikoshBAN" pitchFamily="2" charset="0"/>
                </a:rPr>
                <a:t>বাংলা</a:t>
              </a:r>
              <a:r>
                <a:rPr lang="en-US" sz="2000" b="1" dirty="0" smtClean="0">
                  <a:latin typeface="NikoshBAN" pitchFamily="2" charset="0"/>
                  <a:cs typeface="NikoshBAN" pitchFamily="2" charset="0"/>
                </a:rPr>
                <a:t>)</a:t>
              </a:r>
              <a:endParaRPr lang="en-US" sz="2000" b="1" dirty="0">
                <a:latin typeface="NikoshBAN" pitchFamily="2" charset="0"/>
                <a:cs typeface="NikoshBAN" pitchFamily="2" charset="0"/>
              </a:endParaRPr>
            </a:p>
          </p:txBody>
        </p:sp>
        <p:pic>
          <p:nvPicPr>
            <p:cNvPr id="11" name="Picture 2" descr="C:\Users\RRRR\Desktop\120880750_3446773208692170_128745008853118947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0327" y="6184433"/>
              <a:ext cx="457200" cy="457200"/>
            </a:xfrm>
            <a:prstGeom prst="rect">
              <a:avLst/>
            </a:prstGeom>
            <a:noFill/>
            <a:extLst>
              <a:ext uri="{909E8E84-426E-40DD-AFC4-6F175D3DCCD1}">
                <a14:hiddenFill xmlns:a14="http://schemas.microsoft.com/office/drawing/2010/main">
                  <a:solidFill>
                    <a:srgbClr val="FFFFFF"/>
                  </a:solidFill>
                </a14:hiddenFill>
              </a:ext>
            </a:extLst>
          </p:spPr>
        </p:pic>
      </p:grpSp>
      <p:sp>
        <p:nvSpPr>
          <p:cNvPr id="5" name="Rectangle 4"/>
          <p:cNvSpPr/>
          <p:nvPr/>
        </p:nvSpPr>
        <p:spPr>
          <a:xfrm>
            <a:off x="565372" y="1524000"/>
            <a:ext cx="5454428" cy="4093428"/>
          </a:xfrm>
          <a:prstGeom prst="rect">
            <a:avLst/>
          </a:prstGeom>
        </p:spPr>
        <p:txBody>
          <a:bodyPr wrap="square">
            <a:spAutoFit/>
          </a:bodyPr>
          <a:lstStyle/>
          <a:p>
            <a:r>
              <a:rPr lang="en-US" sz="2000" b="1" u="sng" dirty="0" err="1" smtClean="0"/>
              <a:t>সাহিত্যকর্মঃ</a:t>
            </a:r>
            <a:endParaRPr lang="en-US" sz="2000" b="1" u="sng" dirty="0" smtClean="0"/>
          </a:p>
          <a:p>
            <a:r>
              <a:rPr lang="en-US" sz="2000" dirty="0" smtClean="0"/>
              <a:t> </a:t>
            </a:r>
            <a:r>
              <a:rPr lang="en-US" sz="2000" b="1" dirty="0" err="1" smtClean="0"/>
              <a:t>কাব্যগ্রন্থ</a:t>
            </a:r>
            <a:r>
              <a:rPr lang="en-US" sz="2000" b="1" dirty="0" err="1"/>
              <a:t>ঃ</a:t>
            </a:r>
            <a:r>
              <a:rPr lang="en-US" sz="2000" dirty="0" smtClean="0"/>
              <a:t> </a:t>
            </a:r>
            <a:r>
              <a:rPr lang="en-US" sz="2000" dirty="0" err="1" smtClean="0"/>
              <a:t>তিলোত্তমাসম্ভব</a:t>
            </a:r>
            <a:r>
              <a:rPr lang="en-US" sz="2000" dirty="0" smtClean="0"/>
              <a:t> </a:t>
            </a:r>
            <a:r>
              <a:rPr lang="en-US" sz="2000" dirty="0" err="1"/>
              <a:t>কাব্য</a:t>
            </a:r>
            <a:r>
              <a:rPr lang="en-US" sz="2000" dirty="0"/>
              <a:t>, </a:t>
            </a:r>
            <a:r>
              <a:rPr lang="en-US" sz="2000" dirty="0" err="1"/>
              <a:t>মেঘনাদবধ-কাব্য</a:t>
            </a:r>
            <a:r>
              <a:rPr lang="en-US" sz="2000" dirty="0"/>
              <a:t>, </a:t>
            </a:r>
            <a:r>
              <a:rPr lang="en-US" sz="2000" dirty="0" err="1"/>
              <a:t>ব্রজাঙ্গনা</a:t>
            </a:r>
            <a:r>
              <a:rPr lang="en-US" sz="2000" dirty="0"/>
              <a:t> </a:t>
            </a:r>
            <a:r>
              <a:rPr lang="en-US" sz="2000" dirty="0" err="1"/>
              <a:t>কাব্য</a:t>
            </a:r>
            <a:r>
              <a:rPr lang="en-US" sz="2000" dirty="0"/>
              <a:t>, </a:t>
            </a:r>
            <a:r>
              <a:rPr lang="en-US" sz="2000" dirty="0" err="1"/>
              <a:t>বীরাঙ্গনা</a:t>
            </a:r>
            <a:r>
              <a:rPr lang="en-US" sz="2000" dirty="0"/>
              <a:t> </a:t>
            </a:r>
            <a:r>
              <a:rPr lang="en-US" sz="2000" dirty="0" err="1"/>
              <a:t>কাব্য</a:t>
            </a:r>
            <a:r>
              <a:rPr lang="en-US" sz="2000" dirty="0"/>
              <a:t>, </a:t>
            </a:r>
            <a:r>
              <a:rPr lang="en-US" sz="2000" dirty="0" err="1" smtClean="0"/>
              <a:t>চতুর্দশপদী</a:t>
            </a:r>
            <a:r>
              <a:rPr lang="en-US" sz="2000" dirty="0"/>
              <a:t> </a:t>
            </a:r>
            <a:r>
              <a:rPr lang="en-US" sz="2000" dirty="0" err="1" smtClean="0"/>
              <a:t>কবিতাবলি</a:t>
            </a:r>
            <a:r>
              <a:rPr lang="en-US" sz="2000" dirty="0" smtClean="0"/>
              <a:t> </a:t>
            </a:r>
            <a:r>
              <a:rPr lang="en-US" sz="2000" dirty="0"/>
              <a:t>। </a:t>
            </a:r>
            <a:r>
              <a:rPr lang="en-US" sz="2000" dirty="0" err="1"/>
              <a:t>তাছাড়া</a:t>
            </a:r>
            <a:r>
              <a:rPr lang="en-US" sz="2000" dirty="0"/>
              <a:t> 'The Captive </a:t>
            </a:r>
            <a:r>
              <a:rPr lang="en-US" sz="2000" dirty="0" err="1"/>
              <a:t>Ladie</a:t>
            </a:r>
            <a:r>
              <a:rPr lang="en-US" sz="2000" dirty="0"/>
              <a:t>' ও 'Visions of the Past' </a:t>
            </a:r>
            <a:r>
              <a:rPr lang="en-US" sz="2000" dirty="0" err="1"/>
              <a:t>তার</a:t>
            </a:r>
            <a:r>
              <a:rPr lang="en-US" sz="2000" dirty="0"/>
              <a:t> </a:t>
            </a:r>
            <a:r>
              <a:rPr lang="en-US" sz="2000" dirty="0" err="1"/>
              <a:t>দুটি</a:t>
            </a:r>
            <a:r>
              <a:rPr lang="en-US" sz="2000" dirty="0"/>
              <a:t> </a:t>
            </a:r>
            <a:r>
              <a:rPr lang="en-US" sz="2000" dirty="0" err="1"/>
              <a:t>ইংরেজি</a:t>
            </a:r>
            <a:r>
              <a:rPr lang="en-US" sz="2000" dirty="0"/>
              <a:t> </a:t>
            </a:r>
            <a:r>
              <a:rPr lang="en-US" sz="2000" dirty="0" err="1"/>
              <a:t>কাব্যগ্রন্থ</a:t>
            </a:r>
            <a:r>
              <a:rPr lang="en-US" sz="2000" dirty="0"/>
              <a:t>।</a:t>
            </a:r>
          </a:p>
          <a:p>
            <a:r>
              <a:rPr lang="en-US" sz="2000" b="1" dirty="0" err="1" smtClean="0"/>
              <a:t>নাটক</a:t>
            </a:r>
            <a:r>
              <a:rPr lang="en-US" sz="2000" b="1" dirty="0" err="1"/>
              <a:t>ঃ</a:t>
            </a:r>
            <a:r>
              <a:rPr lang="en-US" sz="2000" dirty="0" smtClean="0"/>
              <a:t> </a:t>
            </a:r>
            <a:r>
              <a:rPr lang="en-US" sz="2000" dirty="0" err="1"/>
              <a:t>শর্মিষ্ঠা</a:t>
            </a:r>
            <a:r>
              <a:rPr lang="en-US" sz="2000" dirty="0"/>
              <a:t>, </a:t>
            </a:r>
            <a:r>
              <a:rPr lang="en-US" sz="2000" dirty="0" err="1" smtClean="0"/>
              <a:t>পদ্মাবতী</a:t>
            </a:r>
            <a:r>
              <a:rPr lang="en-US" sz="2000" dirty="0"/>
              <a:t>, </a:t>
            </a:r>
            <a:r>
              <a:rPr lang="en-US" sz="2000" dirty="0" err="1"/>
              <a:t>কৃষ্ণকুমারী</a:t>
            </a:r>
            <a:r>
              <a:rPr lang="en-US" sz="2000" dirty="0"/>
              <a:t>, </a:t>
            </a:r>
            <a:r>
              <a:rPr lang="en-US" sz="2000" dirty="0" err="1"/>
              <a:t>মায়াকানন</a:t>
            </a:r>
            <a:r>
              <a:rPr lang="en-US" sz="2000" dirty="0"/>
              <a:t> (</a:t>
            </a:r>
            <a:r>
              <a:rPr lang="en-US" sz="2000" dirty="0" err="1"/>
              <a:t>অসমাপ্ত</a:t>
            </a:r>
            <a:r>
              <a:rPr lang="en-US" sz="2000" dirty="0"/>
              <a:t>)। </a:t>
            </a:r>
            <a:endParaRPr lang="en-US" sz="2000" dirty="0" smtClean="0"/>
          </a:p>
          <a:p>
            <a:r>
              <a:rPr lang="en-US" sz="2000" b="1" dirty="0" err="1" smtClean="0"/>
              <a:t>প্রহসন</a:t>
            </a:r>
            <a:r>
              <a:rPr lang="en-US" sz="2000" b="1" dirty="0" err="1"/>
              <a:t>ঃ</a:t>
            </a:r>
            <a:r>
              <a:rPr lang="en-US" sz="2000" dirty="0" smtClean="0"/>
              <a:t> </a:t>
            </a:r>
            <a:r>
              <a:rPr lang="en-US" sz="2000" dirty="0" err="1"/>
              <a:t>একেই</a:t>
            </a:r>
            <a:r>
              <a:rPr lang="en-US" sz="2000" dirty="0"/>
              <a:t> </a:t>
            </a:r>
            <a:r>
              <a:rPr lang="en-US" sz="2000" dirty="0" err="1"/>
              <a:t>কি</a:t>
            </a:r>
            <a:r>
              <a:rPr lang="en-US" sz="2000" dirty="0"/>
              <a:t> </a:t>
            </a:r>
            <a:r>
              <a:rPr lang="en-US" sz="2000" dirty="0" err="1"/>
              <a:t>বলে</a:t>
            </a:r>
            <a:r>
              <a:rPr lang="en-US" sz="2000" dirty="0"/>
              <a:t> </a:t>
            </a:r>
            <a:r>
              <a:rPr lang="en-US" sz="2000" dirty="0" err="1"/>
              <a:t>সভ্যতা</a:t>
            </a:r>
            <a:r>
              <a:rPr lang="en-US" sz="2000" dirty="0"/>
              <a:t>?, </a:t>
            </a:r>
            <a:r>
              <a:rPr lang="en-US" sz="2000" dirty="0" err="1"/>
              <a:t>বুড</a:t>
            </a:r>
            <a:r>
              <a:rPr lang="en-US" sz="2000" dirty="0"/>
              <a:t>় </a:t>
            </a:r>
            <a:r>
              <a:rPr lang="en-US" sz="2000" dirty="0" err="1"/>
              <a:t>সালিকের</a:t>
            </a:r>
            <a:r>
              <a:rPr lang="en-US" sz="2000" dirty="0"/>
              <a:t> </a:t>
            </a:r>
            <a:r>
              <a:rPr lang="en-US" sz="2000" dirty="0" err="1"/>
              <a:t>ঘাড়ে</a:t>
            </a:r>
            <a:r>
              <a:rPr lang="en-US" sz="2000" dirty="0"/>
              <a:t> </a:t>
            </a:r>
            <a:r>
              <a:rPr lang="en-US" sz="2000" dirty="0" err="1"/>
              <a:t>রোঁ</a:t>
            </a:r>
            <a:r>
              <a:rPr lang="en-US" sz="2000" dirty="0"/>
              <a:t> ।</a:t>
            </a:r>
          </a:p>
          <a:p>
            <a:r>
              <a:rPr lang="en-US" sz="2000" b="1" dirty="0" err="1"/>
              <a:t>ইংরেজি</a:t>
            </a:r>
            <a:r>
              <a:rPr lang="en-US" sz="2000" b="1" dirty="0"/>
              <a:t> </a:t>
            </a:r>
            <a:r>
              <a:rPr lang="en-US" sz="2000" b="1" dirty="0" err="1"/>
              <a:t>নাটক</a:t>
            </a:r>
            <a:r>
              <a:rPr lang="en-US" sz="2000" b="1" dirty="0"/>
              <a:t> ও </a:t>
            </a:r>
            <a:r>
              <a:rPr lang="en-US" sz="2000" b="1" dirty="0" err="1" smtClean="0"/>
              <a:t>নাট্যানুবাদ</a:t>
            </a:r>
            <a:r>
              <a:rPr lang="en-US" sz="2000" b="1" dirty="0" err="1"/>
              <a:t>ঃ</a:t>
            </a:r>
            <a:r>
              <a:rPr lang="en-US" sz="2000" dirty="0" smtClean="0"/>
              <a:t> </a:t>
            </a:r>
            <a:r>
              <a:rPr lang="en-US" sz="2000" dirty="0" err="1"/>
              <a:t>রিজিয়া</a:t>
            </a:r>
            <a:r>
              <a:rPr lang="en-US" sz="2000" dirty="0"/>
              <a:t>, </a:t>
            </a:r>
            <a:r>
              <a:rPr lang="en-US" sz="2000" dirty="0" err="1"/>
              <a:t>রত্নাবলি</a:t>
            </a:r>
            <a:r>
              <a:rPr lang="en-US" sz="2000" dirty="0"/>
              <a:t>, </a:t>
            </a:r>
            <a:r>
              <a:rPr lang="en-US" sz="2000" dirty="0" err="1"/>
              <a:t>শর্মিষ্ঠা</a:t>
            </a:r>
            <a:r>
              <a:rPr lang="en-US" sz="2000" dirty="0"/>
              <a:t>। </a:t>
            </a:r>
            <a:endParaRPr lang="en-US" sz="2000" dirty="0" smtClean="0"/>
          </a:p>
          <a:p>
            <a:r>
              <a:rPr lang="en-US" sz="2000" b="1" dirty="0" err="1" smtClean="0"/>
              <a:t>গদ্য</a:t>
            </a:r>
            <a:r>
              <a:rPr lang="en-US" sz="2000" b="1" dirty="0" smtClean="0"/>
              <a:t> </a:t>
            </a:r>
            <a:r>
              <a:rPr lang="en-US" sz="2000" b="1" dirty="0" err="1" smtClean="0"/>
              <a:t>অনুবাদ</a:t>
            </a:r>
            <a:r>
              <a:rPr lang="en-US" sz="2000" b="1" dirty="0" err="1"/>
              <a:t>ঃ</a:t>
            </a:r>
            <a:r>
              <a:rPr lang="en-US" sz="2000" dirty="0" smtClean="0"/>
              <a:t> </a:t>
            </a:r>
            <a:r>
              <a:rPr lang="en-US" sz="2000" dirty="0" err="1"/>
              <a:t>হেক্টর</a:t>
            </a:r>
            <a:r>
              <a:rPr lang="en-US" sz="2000" dirty="0"/>
              <a:t> </a:t>
            </a:r>
            <a:r>
              <a:rPr lang="en-US" sz="2000" dirty="0" err="1"/>
              <a:t>বধ</a:t>
            </a:r>
            <a:r>
              <a:rPr lang="en-US" sz="2000" dirty="0"/>
              <a:t> ।</a:t>
            </a:r>
          </a:p>
          <a:p>
            <a:r>
              <a:rPr lang="en-US" sz="2000" dirty="0" err="1"/>
              <a:t>তিনি</a:t>
            </a:r>
            <a:r>
              <a:rPr lang="en-US" sz="2000" dirty="0"/>
              <a:t> </a:t>
            </a:r>
            <a:r>
              <a:rPr lang="en-US" sz="2000" dirty="0" err="1"/>
              <a:t>বাংলায</a:t>
            </a:r>
            <a:r>
              <a:rPr lang="en-US" sz="2000" dirty="0"/>
              <a:t>় </a:t>
            </a:r>
            <a:r>
              <a:rPr lang="en-US" sz="2000" dirty="0" err="1"/>
              <a:t>চতুর্দশপদী</a:t>
            </a:r>
            <a:r>
              <a:rPr lang="en-US" sz="2000" dirty="0"/>
              <a:t> </a:t>
            </a:r>
            <a:r>
              <a:rPr lang="en-US" sz="2000" dirty="0" err="1"/>
              <a:t>কবিতা</a:t>
            </a:r>
            <a:r>
              <a:rPr lang="en-US" sz="2000" dirty="0"/>
              <a:t> </a:t>
            </a:r>
            <a:r>
              <a:rPr lang="en-US" sz="2000" dirty="0" err="1"/>
              <a:t>বা</a:t>
            </a:r>
            <a:r>
              <a:rPr lang="en-US" sz="2000" dirty="0"/>
              <a:t> </a:t>
            </a:r>
            <a:r>
              <a:rPr lang="en-US" sz="2000" dirty="0" err="1"/>
              <a:t>সনেটের</a:t>
            </a:r>
            <a:r>
              <a:rPr lang="en-US" sz="2000" dirty="0"/>
              <a:t> </a:t>
            </a:r>
            <a:r>
              <a:rPr lang="en-US" sz="2000" dirty="0" err="1"/>
              <a:t>প্রবর্তক</a:t>
            </a:r>
            <a:r>
              <a:rPr lang="en-US" sz="2000" dirty="0"/>
              <a:t>। </a:t>
            </a:r>
            <a:r>
              <a:rPr lang="en-US" sz="2000" dirty="0" err="1" smtClean="0"/>
              <a:t>তাঁর</a:t>
            </a:r>
            <a:r>
              <a:rPr lang="en-US" sz="2000" dirty="0" smtClean="0"/>
              <a:t> </a:t>
            </a:r>
            <a:r>
              <a:rPr lang="en-US" sz="2000" dirty="0" err="1"/>
              <a:t>প্রবর্তিত</a:t>
            </a:r>
            <a:r>
              <a:rPr lang="en-US" sz="2000" dirty="0"/>
              <a:t> </a:t>
            </a:r>
            <a:r>
              <a:rPr lang="en-US" sz="2000" dirty="0" err="1"/>
              <a:t>ছন্দের</a:t>
            </a:r>
            <a:r>
              <a:rPr lang="en-US" sz="2000" dirty="0"/>
              <a:t> </a:t>
            </a:r>
            <a:r>
              <a:rPr lang="en-US" sz="2000" dirty="0" err="1"/>
              <a:t>নাম</a:t>
            </a:r>
            <a:r>
              <a:rPr lang="en-US" sz="2000" dirty="0"/>
              <a:t> </a:t>
            </a:r>
            <a:r>
              <a:rPr lang="en-US" sz="2000" dirty="0" err="1"/>
              <a:t>অমিত্রাক্ষর</a:t>
            </a:r>
            <a:r>
              <a:rPr lang="en-US" sz="2000" dirty="0"/>
              <a:t> </a:t>
            </a:r>
            <a:r>
              <a:rPr lang="en-US" sz="2000" dirty="0" err="1"/>
              <a:t>ছন্দ</a:t>
            </a:r>
            <a:r>
              <a:rPr lang="en-US" sz="2000" dirty="0"/>
              <a:t>'। </a:t>
            </a:r>
          </a:p>
        </p:txBody>
      </p:sp>
      <p:pic>
        <p:nvPicPr>
          <p:cNvPr id="14" name="Picture 3" descr="C:\Users\RRRR\Desktop\miche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600200"/>
            <a:ext cx="2479070" cy="3810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565372" y="615434"/>
            <a:ext cx="7892828" cy="523220"/>
          </a:xfrm>
          <a:prstGeom prst="rect">
            <a:avLst/>
          </a:prstGeom>
        </p:spPr>
        <p:txBody>
          <a:bodyPr wrap="square">
            <a:spAutoFit/>
          </a:bodyPr>
          <a:lstStyle/>
          <a:p>
            <a:r>
              <a:rPr lang="en-US" sz="2800" dirty="0" err="1"/>
              <a:t>কবি</a:t>
            </a:r>
            <a:r>
              <a:rPr lang="en-US" sz="2800" dirty="0"/>
              <a:t> </a:t>
            </a:r>
            <a:r>
              <a:rPr lang="en-US" sz="2800" dirty="0" smtClean="0"/>
              <a:t>পরিচিতিঃ৪ </a:t>
            </a:r>
            <a:r>
              <a:rPr lang="en-US" sz="2800" dirty="0" err="1"/>
              <a:t>মাইকেল</a:t>
            </a:r>
            <a:r>
              <a:rPr lang="en-US" sz="2800" dirty="0"/>
              <a:t> </a:t>
            </a:r>
            <a:r>
              <a:rPr lang="en-US" sz="2800" dirty="0" err="1"/>
              <a:t>মধুসূদন</a:t>
            </a:r>
            <a:r>
              <a:rPr lang="en-US" sz="2800" dirty="0"/>
              <a:t> </a:t>
            </a:r>
            <a:r>
              <a:rPr lang="en-US" sz="2800" dirty="0" err="1"/>
              <a:t>দত্ত</a:t>
            </a:r>
            <a:r>
              <a:rPr lang="en-US" sz="2800" dirty="0"/>
              <a:t>(</a:t>
            </a:r>
            <a:r>
              <a:rPr lang="as-IN" sz="2800" dirty="0"/>
              <a:t>১</a:t>
            </a:r>
            <a:r>
              <a:rPr lang="en-US" sz="2800" dirty="0"/>
              <a:t>8২৪</a:t>
            </a:r>
            <a:r>
              <a:rPr lang="as-IN" sz="2800" dirty="0"/>
              <a:t>–১</a:t>
            </a:r>
            <a:r>
              <a:rPr lang="en-US" sz="2800" dirty="0"/>
              <a:t>৮৭৩)</a:t>
            </a:r>
          </a:p>
        </p:txBody>
      </p:sp>
    </p:spTree>
    <p:extLst>
      <p:ext uri="{BB962C8B-B14F-4D97-AF65-F5344CB8AC3E}">
        <p14:creationId xmlns:p14="http://schemas.microsoft.com/office/powerpoint/2010/main" val="18463771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heel(1)">
                                      <p:cBhvr>
                                        <p:cTn id="7" dur="2000"/>
                                        <p:tgtEl>
                                          <p:spTgt spid="14"/>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heel(1)">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533400"/>
            <a:ext cx="8305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533400"/>
            <a:ext cx="8229600" cy="914400"/>
          </a:xfrm>
          <a:solidFill>
            <a:schemeClr val="accent2">
              <a:lumMod val="40000"/>
              <a:lumOff val="60000"/>
            </a:schemeClr>
          </a:solidFill>
        </p:spPr>
        <p:txBody>
          <a:bodyPr>
            <a:normAutofit fontScale="90000"/>
          </a:bodyPr>
          <a:lstStyle/>
          <a:p>
            <a:r>
              <a:rPr lang="en-US" dirty="0" smtClean="0">
                <a:latin typeface="NikoshBAN" pitchFamily="2" charset="0"/>
                <a:cs typeface="NikoshBAN" pitchFamily="2" charset="0"/>
              </a:rPr>
              <a:t/>
            </a:r>
            <a:br>
              <a:rPr lang="en-US" dirty="0" smtClean="0">
                <a:latin typeface="NikoshBAN" pitchFamily="2" charset="0"/>
                <a:cs typeface="NikoshBAN" pitchFamily="2" charset="0"/>
              </a:rPr>
            </a:br>
            <a:r>
              <a:rPr lang="en-US" dirty="0" err="1" smtClean="0">
                <a:latin typeface="NikoshBAN" pitchFamily="2" charset="0"/>
                <a:cs typeface="NikoshBAN" pitchFamily="2" charset="0"/>
              </a:rPr>
              <a:t>পাঠ</a:t>
            </a:r>
            <a:r>
              <a:rPr lang="en-US" dirty="0" smtClean="0">
                <a:latin typeface="NikoshBAN" pitchFamily="2" charset="0"/>
                <a:cs typeface="NikoshBAN" pitchFamily="2" charset="0"/>
              </a:rPr>
              <a:t> পরিচিতি-১(</a:t>
            </a:r>
            <a:r>
              <a:rPr lang="en-US" sz="6000" dirty="0" smtClean="0">
                <a:latin typeface="NikoshBAN" pitchFamily="2" charset="0"/>
                <a:cs typeface="NikoshBAN" pitchFamily="2" charset="0"/>
              </a:rPr>
              <a:t>“</a:t>
            </a:r>
            <a:r>
              <a:rPr lang="en-US" dirty="0" err="1">
                <a:latin typeface="NikoshBAN" pitchFamily="2" charset="0"/>
                <a:cs typeface="NikoshBAN" pitchFamily="2" charset="0"/>
              </a:rPr>
              <a:t>বিভীষণের</a:t>
            </a:r>
            <a:r>
              <a:rPr lang="en-US" dirty="0">
                <a:latin typeface="NikoshBAN" pitchFamily="2" charset="0"/>
                <a:cs typeface="NikoshBAN" pitchFamily="2" charset="0"/>
              </a:rPr>
              <a:t> </a:t>
            </a:r>
            <a:r>
              <a:rPr lang="en-US" dirty="0" err="1">
                <a:latin typeface="NikoshBAN" pitchFamily="2" charset="0"/>
                <a:cs typeface="NikoshBAN" pitchFamily="2" charset="0"/>
              </a:rPr>
              <a:t>প্রতি</a:t>
            </a:r>
            <a:r>
              <a:rPr lang="en-US" dirty="0">
                <a:latin typeface="NikoshBAN" pitchFamily="2" charset="0"/>
                <a:cs typeface="NikoshBAN" pitchFamily="2" charset="0"/>
              </a:rPr>
              <a:t> </a:t>
            </a:r>
            <a:r>
              <a:rPr lang="en-US" dirty="0" err="1" smtClean="0">
                <a:latin typeface="NikoshBAN" pitchFamily="2" charset="0"/>
                <a:cs typeface="NikoshBAN" pitchFamily="2" charset="0"/>
              </a:rPr>
              <a:t>মেঘনাদ</a:t>
            </a:r>
            <a:r>
              <a:rPr lang="en-US" dirty="0" smtClean="0">
                <a:latin typeface="NikoshBAN" pitchFamily="2" charset="0"/>
                <a:cs typeface="NikoshBAN" pitchFamily="2" charset="0"/>
              </a:rPr>
              <a:t>” )</a:t>
            </a:r>
            <a:br>
              <a:rPr lang="en-US" dirty="0" smtClean="0">
                <a:latin typeface="NikoshBAN" pitchFamily="2" charset="0"/>
                <a:cs typeface="NikoshBAN" pitchFamily="2" charset="0"/>
              </a:rPr>
            </a:br>
            <a:endParaRPr lang="en-US" dirty="0"/>
          </a:p>
        </p:txBody>
      </p:sp>
      <p:sp>
        <p:nvSpPr>
          <p:cNvPr id="5" name="Rectangle 4"/>
          <p:cNvSpPr/>
          <p:nvPr/>
        </p:nvSpPr>
        <p:spPr>
          <a:xfrm>
            <a:off x="457200" y="1524000"/>
            <a:ext cx="8305800" cy="426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457200" y="6096000"/>
            <a:ext cx="8458200" cy="609599"/>
            <a:chOff x="457200" y="6096000"/>
            <a:chExt cx="8458200" cy="609599"/>
          </a:xfrm>
        </p:grpSpPr>
        <p:sp>
          <p:nvSpPr>
            <p:cNvPr id="10" name="Rectangle 9"/>
            <p:cNvSpPr/>
            <p:nvPr/>
          </p:nvSpPr>
          <p:spPr>
            <a:xfrm>
              <a:off x="457200" y="6096000"/>
              <a:ext cx="8458200" cy="6095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p:cNvSpPr txBox="1">
              <a:spLocks/>
            </p:cNvSpPr>
            <p:nvPr/>
          </p:nvSpPr>
          <p:spPr>
            <a:xfrm>
              <a:off x="609600" y="6152212"/>
              <a:ext cx="8001000" cy="489421"/>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NikoshBAN" pitchFamily="2" charset="0"/>
                  <a:cs typeface="NikoshBAN" pitchFamily="2" charset="0"/>
                </a:rPr>
                <a:t>       </a:t>
              </a:r>
              <a:r>
                <a:rPr lang="en-US" sz="2000" b="1" dirty="0" err="1" smtClean="0">
                  <a:latin typeface="NikoshBAN" pitchFamily="2" charset="0"/>
                  <a:cs typeface="NikoshBAN" pitchFamily="2" charset="0"/>
                </a:rPr>
                <a:t>শালগাঁও</a:t>
              </a:r>
              <a:r>
                <a:rPr lang="en-US" sz="2000" b="1" dirty="0" smtClean="0">
                  <a:latin typeface="NikoshBAN" pitchFamily="2" charset="0"/>
                  <a:cs typeface="NikoshBAN" pitchFamily="2" charset="0"/>
                </a:rPr>
                <a:t> </a:t>
              </a:r>
              <a:r>
                <a:rPr lang="en-US" sz="2000" b="1" dirty="0" err="1">
                  <a:latin typeface="NikoshBAN" pitchFamily="2" charset="0"/>
                  <a:cs typeface="NikoshBAN" pitchFamily="2" charset="0"/>
                </a:rPr>
                <a:t>কালিসীমা</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স্কুল</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এন্ড</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কলেজ</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ব্রাহ্মণবাড়িয়া</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অনলাইন</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ক্লাস</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জালিলা</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বেগম</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প্রভাষক</a:t>
              </a:r>
              <a:r>
                <a:rPr lang="en-US" sz="2000" b="1" dirty="0" smtClean="0">
                  <a:latin typeface="NikoshBAN" pitchFamily="2" charset="0"/>
                  <a:cs typeface="NikoshBAN" pitchFamily="2" charset="0"/>
                </a:rPr>
                <a:t>(</a:t>
              </a:r>
              <a:r>
                <a:rPr lang="en-US" sz="2000" b="1" dirty="0" err="1" smtClean="0">
                  <a:latin typeface="NikoshBAN" pitchFamily="2" charset="0"/>
                  <a:cs typeface="NikoshBAN" pitchFamily="2" charset="0"/>
                </a:rPr>
                <a:t>বাংলা</a:t>
              </a:r>
              <a:r>
                <a:rPr lang="en-US" sz="2000" dirty="0" smtClean="0">
                  <a:latin typeface="NikoshBAN" pitchFamily="2" charset="0"/>
                  <a:cs typeface="NikoshBAN" pitchFamily="2" charset="0"/>
                </a:rPr>
                <a:t>)</a:t>
              </a:r>
              <a:endParaRPr lang="en-US" sz="2000" dirty="0">
                <a:latin typeface="NikoshBAN" pitchFamily="2" charset="0"/>
                <a:cs typeface="NikoshBAN" pitchFamily="2" charset="0"/>
              </a:endParaRPr>
            </a:p>
          </p:txBody>
        </p:sp>
        <p:pic>
          <p:nvPicPr>
            <p:cNvPr id="12" name="Picture 2" descr="C:\Users\RRRR\Desktop\120880750_3446773208692170_128745008853118947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0327" y="6184433"/>
              <a:ext cx="457200" cy="457200"/>
            </a:xfrm>
            <a:prstGeom prst="rect">
              <a:avLst/>
            </a:prstGeom>
            <a:noFill/>
            <a:extLst>
              <a:ext uri="{909E8E84-426E-40DD-AFC4-6F175D3DCCD1}">
                <a14:hiddenFill xmlns:a14="http://schemas.microsoft.com/office/drawing/2010/main">
                  <a:solidFill>
                    <a:srgbClr val="FFFFFF"/>
                  </a:solidFill>
                </a14:hiddenFill>
              </a:ext>
            </a:extLst>
          </p:spPr>
        </p:pic>
      </p:grpSp>
      <p:sp>
        <p:nvSpPr>
          <p:cNvPr id="7" name="Rectangle 6"/>
          <p:cNvSpPr/>
          <p:nvPr/>
        </p:nvSpPr>
        <p:spPr>
          <a:xfrm>
            <a:off x="651163" y="1759327"/>
            <a:ext cx="8070273" cy="4278094"/>
          </a:xfrm>
          <a:prstGeom prst="rect">
            <a:avLst/>
          </a:prstGeom>
        </p:spPr>
        <p:txBody>
          <a:bodyPr wrap="square">
            <a:spAutoFit/>
          </a:bodyPr>
          <a:lstStyle/>
          <a:p>
            <a:pPr marL="68263" indent="0">
              <a:buFont typeface="Wingdings" pitchFamily="2" charset="2"/>
              <a:buNone/>
            </a:pPr>
            <a:r>
              <a:rPr lang="as-IN" sz="3000" dirty="0">
                <a:latin typeface="SutonnyMJ" pitchFamily="2" charset="0"/>
                <a:ea typeface="SutonnyMJ" pitchFamily="2" charset="0"/>
                <a:cs typeface="SutonnyMJ" pitchFamily="2" charset="0"/>
              </a:rPr>
              <a:t>সর্বমোট নয়টি সর্গে বিন্যস্ত মহাকাব্যের ষষ্ঠ সর্গে রামের ভাই ল²ণের হাতে অন্যায় যুদ্ধে মৃত্যু ঘটে অসম সাহসী বীর মেঘনাদের। রামচন্দ্র কর্তৃক দ্বীপরাজ্য স্বর্ণলঙ্কা আক্রান্ত হলে রাজা রাবণ শত্র</a:t>
            </a:r>
            <a:r>
              <a:rPr lang="en-US" sz="3000" dirty="0">
                <a:latin typeface="SutonnyMJ" pitchFamily="2" charset="0"/>
                <a:ea typeface="SutonnyMJ" pitchFamily="2" charset="0"/>
                <a:cs typeface="SutonnyMJ" pitchFamily="2" charset="0"/>
              </a:rPr>
              <a:t>æ</a:t>
            </a:r>
            <a:r>
              <a:rPr lang="as-IN" sz="3000" dirty="0">
                <a:latin typeface="SutonnyMJ" pitchFamily="2" charset="0"/>
                <a:ea typeface="SutonnyMJ" pitchFamily="2" charset="0"/>
                <a:cs typeface="SutonnyMJ" pitchFamily="2" charset="0"/>
              </a:rPr>
              <a:t>র উপর্যুপরি দৈব-কৌশলের কাছে অসহায় হয়ে পড়েন। ভাই কুম্ভকর্ণ ও পুত্র বীরবাহুর মৃত্যুর পর মেঘনাদকে পিতা রাবণ পরবর্তী দিনে অনুষ্ঠেয় মহাযুদ্ধের সেনাপতি হিসেবে বরণ করে নেন। যুদ্ধজয় নিশ্চিত করার জন্য মেঘনাদ যুদ্ধযাত্রার পূর্বেই নিকুম্ভিলা যজ্ঞাগারে অগ্নিদেবের পূজা সম্পন্ন করতে মনস্থির করে। </a:t>
            </a:r>
            <a:endParaRPr lang="en-US" sz="3000" dirty="0">
              <a:latin typeface="NikoshBAN" pitchFamily="2" charset="0"/>
              <a:cs typeface="NikoshBAN" pitchFamily="2" charset="0"/>
            </a:endParaRPr>
          </a:p>
        </p:txBody>
      </p:sp>
    </p:spTree>
    <p:extLst>
      <p:ext uri="{BB962C8B-B14F-4D97-AF65-F5344CB8AC3E}">
        <p14:creationId xmlns:p14="http://schemas.microsoft.com/office/powerpoint/2010/main" val="7902846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1000" y="1600200"/>
            <a:ext cx="8305800" cy="411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a:bodyPr>
          <a:lstStyle/>
          <a:p>
            <a:r>
              <a:rPr lang="en-US" dirty="0" err="1">
                <a:latin typeface="NikoshBAN" pitchFamily="2" charset="0"/>
                <a:cs typeface="NikoshBAN" pitchFamily="2" charset="0"/>
              </a:rPr>
              <a:t>পাঠ</a:t>
            </a:r>
            <a:r>
              <a:rPr lang="en-US" dirty="0">
                <a:latin typeface="NikoshBAN" pitchFamily="2" charset="0"/>
                <a:cs typeface="NikoshBAN" pitchFamily="2" charset="0"/>
              </a:rPr>
              <a:t> </a:t>
            </a:r>
            <a:r>
              <a:rPr lang="en-US" dirty="0" smtClean="0">
                <a:latin typeface="NikoshBAN" pitchFamily="2" charset="0"/>
                <a:cs typeface="NikoshBAN" pitchFamily="2" charset="0"/>
              </a:rPr>
              <a:t>পরিচিতি-২(</a:t>
            </a:r>
            <a:r>
              <a:rPr lang="en-US" sz="6000" dirty="0" smtClean="0">
                <a:latin typeface="NikoshBAN" pitchFamily="2" charset="0"/>
                <a:cs typeface="NikoshBAN" pitchFamily="2" charset="0"/>
              </a:rPr>
              <a:t>“</a:t>
            </a:r>
            <a:r>
              <a:rPr lang="en-US" dirty="0" err="1">
                <a:latin typeface="NikoshBAN" pitchFamily="2" charset="0"/>
                <a:cs typeface="NikoshBAN" pitchFamily="2" charset="0"/>
              </a:rPr>
              <a:t>বিভীষণের</a:t>
            </a:r>
            <a:r>
              <a:rPr lang="en-US" dirty="0">
                <a:latin typeface="NikoshBAN" pitchFamily="2" charset="0"/>
                <a:cs typeface="NikoshBAN" pitchFamily="2" charset="0"/>
              </a:rPr>
              <a:t> </a:t>
            </a:r>
            <a:r>
              <a:rPr lang="en-US" dirty="0" err="1">
                <a:latin typeface="NikoshBAN" pitchFamily="2" charset="0"/>
                <a:cs typeface="NikoshBAN" pitchFamily="2" charset="0"/>
              </a:rPr>
              <a:t>প্রতি</a:t>
            </a:r>
            <a:r>
              <a:rPr lang="en-US" dirty="0">
                <a:latin typeface="NikoshBAN" pitchFamily="2" charset="0"/>
                <a:cs typeface="NikoshBAN" pitchFamily="2" charset="0"/>
              </a:rPr>
              <a:t> </a:t>
            </a:r>
            <a:r>
              <a:rPr lang="en-US" dirty="0" err="1" smtClean="0">
                <a:latin typeface="NikoshBAN" pitchFamily="2" charset="0"/>
                <a:cs typeface="NikoshBAN" pitchFamily="2" charset="0"/>
              </a:rPr>
              <a:t>মেঘনাদ</a:t>
            </a:r>
            <a:r>
              <a:rPr lang="en-US" dirty="0" smtClean="0">
                <a:latin typeface="NikoshBAN" pitchFamily="2" charset="0"/>
                <a:cs typeface="NikoshBAN" pitchFamily="2" charset="0"/>
              </a:rPr>
              <a:t>” )</a:t>
            </a:r>
            <a:endParaRPr lang="en-US" dirty="0"/>
          </a:p>
        </p:txBody>
      </p:sp>
      <p:grpSp>
        <p:nvGrpSpPr>
          <p:cNvPr id="8" name="Group 7"/>
          <p:cNvGrpSpPr/>
          <p:nvPr/>
        </p:nvGrpSpPr>
        <p:grpSpPr>
          <a:xfrm>
            <a:off x="457200" y="6096000"/>
            <a:ext cx="8458200" cy="609599"/>
            <a:chOff x="457200" y="6096000"/>
            <a:chExt cx="8458200" cy="609599"/>
          </a:xfrm>
        </p:grpSpPr>
        <p:sp>
          <p:nvSpPr>
            <p:cNvPr id="9" name="Rectangle 8"/>
            <p:cNvSpPr/>
            <p:nvPr/>
          </p:nvSpPr>
          <p:spPr>
            <a:xfrm>
              <a:off x="457200" y="6096000"/>
              <a:ext cx="8458200" cy="60959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txBox="1">
              <a:spLocks/>
            </p:cNvSpPr>
            <p:nvPr/>
          </p:nvSpPr>
          <p:spPr>
            <a:xfrm>
              <a:off x="609600" y="6152212"/>
              <a:ext cx="8001000" cy="489421"/>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latin typeface="NikoshBAN" pitchFamily="2" charset="0"/>
                  <a:cs typeface="NikoshBAN" pitchFamily="2" charset="0"/>
                </a:rPr>
                <a:t>       </a:t>
              </a:r>
              <a:r>
                <a:rPr lang="en-US" sz="2000" b="1" dirty="0" err="1" smtClean="0">
                  <a:latin typeface="NikoshBAN" pitchFamily="2" charset="0"/>
                  <a:cs typeface="NikoshBAN" pitchFamily="2" charset="0"/>
                </a:rPr>
                <a:t>শালগাঁও</a:t>
              </a:r>
              <a:r>
                <a:rPr lang="en-US" sz="2000" b="1" dirty="0" smtClean="0">
                  <a:latin typeface="NikoshBAN" pitchFamily="2" charset="0"/>
                  <a:cs typeface="NikoshBAN" pitchFamily="2" charset="0"/>
                </a:rPr>
                <a:t> </a:t>
              </a:r>
              <a:r>
                <a:rPr lang="en-US" sz="2000" b="1" dirty="0" err="1">
                  <a:latin typeface="NikoshBAN" pitchFamily="2" charset="0"/>
                  <a:cs typeface="NikoshBAN" pitchFamily="2" charset="0"/>
                </a:rPr>
                <a:t>কালিসীমা</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স্কুল</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এন্ড</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কলেজ</a:t>
              </a:r>
              <a:r>
                <a:rPr lang="en-US" sz="2000" b="1" dirty="0">
                  <a:latin typeface="NikoshBAN" pitchFamily="2" charset="0"/>
                  <a:cs typeface="NikoshBAN" pitchFamily="2" charset="0"/>
                </a:rPr>
                <a:t>, </a:t>
              </a:r>
              <a:r>
                <a:rPr lang="en-US" sz="2000" b="1" dirty="0" err="1">
                  <a:latin typeface="NikoshBAN" pitchFamily="2" charset="0"/>
                  <a:cs typeface="NikoshBAN" pitchFamily="2" charset="0"/>
                </a:rPr>
                <a:t>ব্রাহ্মণবাড়িয়া</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অনলাইন</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ক্লাস</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জালিলা</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বেগম</a:t>
              </a:r>
              <a:r>
                <a:rPr lang="en-US" sz="2000" b="1" dirty="0" smtClean="0">
                  <a:latin typeface="NikoshBAN" pitchFamily="2" charset="0"/>
                  <a:cs typeface="NikoshBAN" pitchFamily="2" charset="0"/>
                </a:rPr>
                <a:t>, </a:t>
              </a:r>
              <a:r>
                <a:rPr lang="en-US" sz="2000" b="1" dirty="0" err="1" smtClean="0">
                  <a:latin typeface="NikoshBAN" pitchFamily="2" charset="0"/>
                  <a:cs typeface="NikoshBAN" pitchFamily="2" charset="0"/>
                </a:rPr>
                <a:t>প্রভাষক</a:t>
              </a:r>
              <a:r>
                <a:rPr lang="en-US" sz="2000" b="1" dirty="0" smtClean="0">
                  <a:latin typeface="NikoshBAN" pitchFamily="2" charset="0"/>
                  <a:cs typeface="NikoshBAN" pitchFamily="2" charset="0"/>
                </a:rPr>
                <a:t>(</a:t>
              </a:r>
              <a:r>
                <a:rPr lang="en-US" sz="2000" b="1" dirty="0" err="1" smtClean="0">
                  <a:latin typeface="NikoshBAN" pitchFamily="2" charset="0"/>
                  <a:cs typeface="NikoshBAN" pitchFamily="2" charset="0"/>
                </a:rPr>
                <a:t>বাংলা</a:t>
              </a:r>
              <a:r>
                <a:rPr lang="en-US" sz="2000" b="1" dirty="0" smtClean="0">
                  <a:latin typeface="NikoshBAN" pitchFamily="2" charset="0"/>
                  <a:cs typeface="NikoshBAN" pitchFamily="2" charset="0"/>
                </a:rPr>
                <a:t>)</a:t>
              </a:r>
              <a:endParaRPr lang="en-US" sz="2000" b="1" dirty="0">
                <a:latin typeface="NikoshBAN" pitchFamily="2" charset="0"/>
                <a:cs typeface="NikoshBAN" pitchFamily="2" charset="0"/>
              </a:endParaRPr>
            </a:p>
          </p:txBody>
        </p:sp>
        <p:pic>
          <p:nvPicPr>
            <p:cNvPr id="11" name="Picture 2" descr="C:\Users\RRRR\Desktop\120880750_3446773208692170_128745008853118947_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0327" y="6184433"/>
              <a:ext cx="457200" cy="457200"/>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Rectangle 5"/>
          <p:cNvSpPr/>
          <p:nvPr/>
        </p:nvSpPr>
        <p:spPr>
          <a:xfrm>
            <a:off x="609600" y="1859340"/>
            <a:ext cx="7924800" cy="3785652"/>
          </a:xfrm>
          <a:prstGeom prst="rect">
            <a:avLst/>
          </a:prstGeom>
        </p:spPr>
        <p:txBody>
          <a:bodyPr wrap="square">
            <a:spAutoFit/>
          </a:bodyPr>
          <a:lstStyle/>
          <a:p>
            <a:pPr marL="136525" algn="just"/>
            <a:r>
              <a:rPr lang="as-IN" sz="2400" dirty="0">
                <a:latin typeface="SutonnyMJ" pitchFamily="2" charset="0"/>
                <a:ea typeface="SutonnyMJ" pitchFamily="2" charset="0"/>
                <a:cs typeface="SutonnyMJ" pitchFamily="2" charset="0"/>
              </a:rPr>
              <a:t>মায়া দেবীর আনুকুল্যে এবং বিভীষণের সহায়তায়, ল²ণ শত শত প্রহরীর চোখ ফাঁকি দিয়ে নিকুম্ভিলা যজ্ঞাগারে প্রবেশ করতে সমর্থ হয়। কপট ল²ণ নিরস্ত্র মেঘনাদের কাছে যুদ্ধ প্রার্থনা করলে মেঘনাদ বিস্ময় প্রকাশ করে। যজ্ঞাগারে ল²ণ যে মায়াবলে ঢুকতে সমর্থ হয়েছে তা বুঝতে মেঘনাদের দেরী হয় না। ইতোমধ্যে ল²ণ তলোয়ার কোষমুক্ত করলে মেঘনাদ যুদ্ধসাজ গ্রহণের জন্য ল²ণের কাছে সময় প্রার্থনা করে। কিন্তু ল²ণ তাকে সময় না দিয়ে আক্রমণ করে। এ সময় অকস্মাৎ যজ্ঞাগারের প্রবেশদ্বারের দিকে চোখ পড়ে মেঘনাদের; সে দেখতে পায় পিতৃব্য বিভীষণকে। বিভীষণের বেঈমানীর বিষয়টি মেঘনাদের স্পষ্ট হয়ে যায়।</a:t>
            </a:r>
            <a:endParaRPr lang="en-US" sz="2400" dirty="0">
              <a:latin typeface="SutonnyMJ" pitchFamily="2" charset="0"/>
              <a:ea typeface="SutonnyMJ" pitchFamily="2" charset="0"/>
              <a:cs typeface="SutonnyMJ" pitchFamily="2" charset="0"/>
            </a:endParaRPr>
          </a:p>
        </p:txBody>
      </p:sp>
    </p:spTree>
    <p:extLst>
      <p:ext uri="{BB962C8B-B14F-4D97-AF65-F5344CB8AC3E}">
        <p14:creationId xmlns:p14="http://schemas.microsoft.com/office/powerpoint/2010/main" val="14989692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1517</TotalTime>
  <Words>1467</Words>
  <Application>Microsoft Office PowerPoint</Application>
  <PresentationFormat>On-screen Show (4:3)</PresentationFormat>
  <Paragraphs>133</Paragraphs>
  <Slides>16</Slides>
  <Notes>0</Notes>
  <HiddenSlides>2</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শালগাঁও কালিসীমা স্কুল এন্ড কলেজ কর্তৃক আয়োজিত  একাদশ-দ্বাদশ শ্রেণির অনলাইন  ক্লাসে সবাইকে  স্বাগতম </vt:lpstr>
      <vt:lpstr>PowerPoint Presentation</vt:lpstr>
      <vt:lpstr>শিখনফল</vt:lpstr>
      <vt:lpstr>PowerPoint Presentation</vt:lpstr>
      <vt:lpstr>PowerPoint Presentation</vt:lpstr>
      <vt:lpstr>PowerPoint Presentation</vt:lpstr>
      <vt:lpstr>PowerPoint Presentation</vt:lpstr>
      <vt:lpstr> পাঠ পরিচিতি-১(“বিভীষণের প্রতি মেঘনাদ” ) </vt:lpstr>
      <vt:lpstr>পাঠ পরিচিতি-২(“বিভীষণের প্রতি মেঘনাদ” )</vt:lpstr>
      <vt:lpstr>PowerPoint Presentation</vt:lpstr>
      <vt:lpstr>শব্দার্থঃ</vt:lpstr>
      <vt:lpstr>শব্দার্থঃ</vt:lpstr>
      <vt:lpstr>শব্দার্থঃ</vt:lpstr>
      <vt:lpstr>কবিতা পরিচিতি-১                    </vt:lpstr>
      <vt:lpstr>কবিতা পরিচিতি-২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বাংলাদেশ ও বিশ্বপরিচয় পঞ্চম শ্রেণী</dc:title>
  <dc:creator>USER</dc:creator>
  <cp:lastModifiedBy>RRRR</cp:lastModifiedBy>
  <cp:revision>264</cp:revision>
  <dcterms:created xsi:type="dcterms:W3CDTF">2020-10-03T03:21:11Z</dcterms:created>
  <dcterms:modified xsi:type="dcterms:W3CDTF">2020-11-29T16:45:50Z</dcterms:modified>
</cp:coreProperties>
</file>