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302" r:id="rId2"/>
    <p:sldId id="305" r:id="rId3"/>
    <p:sldId id="306" r:id="rId4"/>
    <p:sldId id="292" r:id="rId5"/>
    <p:sldId id="293" r:id="rId6"/>
    <p:sldId id="303" r:id="rId7"/>
    <p:sldId id="261" r:id="rId8"/>
    <p:sldId id="263" r:id="rId9"/>
    <p:sldId id="266" r:id="rId10"/>
    <p:sldId id="271" r:id="rId11"/>
    <p:sldId id="268" r:id="rId12"/>
    <p:sldId id="274" r:id="rId13"/>
    <p:sldId id="267" r:id="rId14"/>
    <p:sldId id="276" r:id="rId15"/>
    <p:sldId id="308" r:id="rId16"/>
    <p:sldId id="277" r:id="rId17"/>
    <p:sldId id="278" r:id="rId18"/>
    <p:sldId id="279" r:id="rId19"/>
    <p:sldId id="301" r:id="rId20"/>
    <p:sldId id="309" r:id="rId21"/>
    <p:sldId id="310" r:id="rId22"/>
    <p:sldId id="280" r:id="rId23"/>
    <p:sldId id="259" r:id="rId24"/>
    <p:sldId id="284" r:id="rId25"/>
    <p:sldId id="296" r:id="rId26"/>
    <p:sldId id="285" r:id="rId27"/>
    <p:sldId id="288" r:id="rId28"/>
    <p:sldId id="286" r:id="rId29"/>
    <p:sldId id="289" r:id="rId30"/>
    <p:sldId id="307" r:id="rId31"/>
    <p:sldId id="290" r:id="rId32"/>
    <p:sldId id="291" r:id="rId33"/>
    <p:sldId id="311" r:id="rId34"/>
    <p:sldId id="299" r:id="rId35"/>
    <p:sldId id="295" r:id="rId36"/>
    <p:sldId id="30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0701"/>
    <a:srgbClr val="430320"/>
    <a:srgbClr val="33CC33"/>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41" autoAdjust="0"/>
    <p:restoredTop sz="94660"/>
  </p:normalViewPr>
  <p:slideViewPr>
    <p:cSldViewPr>
      <p:cViewPr varScale="1">
        <p:scale>
          <a:sx n="67" d="100"/>
          <a:sy n="67" d="100"/>
        </p:scale>
        <p:origin x="1380" y="6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7A9FDA-D959-425D-8308-25CCD6AF5B98}" type="datetimeFigureOut">
              <a:rPr lang="en-US" smtClean="0"/>
              <a:t>11/03/20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0386C5-A686-4E3C-A2B8-9903B0A18252}" type="slidenum">
              <a:rPr lang="en-US" smtClean="0"/>
              <a:t>‹#›</a:t>
            </a:fld>
            <a:endParaRPr lang="en-US"/>
          </a:p>
        </p:txBody>
      </p:sp>
    </p:spTree>
    <p:extLst>
      <p:ext uri="{BB962C8B-B14F-4D97-AF65-F5344CB8AC3E}">
        <p14:creationId xmlns:p14="http://schemas.microsoft.com/office/powerpoint/2010/main" val="2693657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0386C5-A686-4E3C-A2B8-9903B0A18252}" type="slidenum">
              <a:rPr lang="en-US" smtClean="0"/>
              <a:t>4</a:t>
            </a:fld>
            <a:endParaRPr lang="en-US"/>
          </a:p>
        </p:txBody>
      </p:sp>
    </p:spTree>
    <p:extLst>
      <p:ext uri="{BB962C8B-B14F-4D97-AF65-F5344CB8AC3E}">
        <p14:creationId xmlns:p14="http://schemas.microsoft.com/office/powerpoint/2010/main" val="306250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0386C5-A686-4E3C-A2B8-9903B0A18252}" type="slidenum">
              <a:rPr lang="en-US" smtClean="0"/>
              <a:t>21</a:t>
            </a:fld>
            <a:endParaRPr lang="en-US"/>
          </a:p>
        </p:txBody>
      </p:sp>
    </p:spTree>
    <p:extLst>
      <p:ext uri="{BB962C8B-B14F-4D97-AF65-F5344CB8AC3E}">
        <p14:creationId xmlns:p14="http://schemas.microsoft.com/office/powerpoint/2010/main" val="274362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11/03/20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48498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04451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2030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06591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56998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76420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11/03/20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51689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11/03/20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3431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11/03/20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16117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41669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11/03/20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78586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11/03/20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6423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11/03/20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67599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9063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4857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01968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11/03/20</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79300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24.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 Id="rId9" Type="http://schemas.openxmlformats.org/officeDocument/2006/relationships/image" Target="../media/image45.jpeg"/></Relationships>
</file>

<file path=ppt/slides/_rels/slide2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g"/><Relationship Id="rId4" Type="http://schemas.openxmlformats.org/officeDocument/2006/relationships/image" Target="../media/image48.jpg"/></Relationships>
</file>

<file path=ppt/slides/_rels/slide25.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57.jpeg"/></Relationships>
</file>

<file path=ppt/slides/_rels/slide26.xml.rels><?xml version="1.0" encoding="UTF-8" standalone="yes"?>
<Relationships xmlns="http://schemas.openxmlformats.org/package/2006/relationships"><Relationship Id="rId3" Type="http://schemas.openxmlformats.org/officeDocument/2006/relationships/image" Target="../media/image59.jpg"/><Relationship Id="rId7" Type="http://schemas.openxmlformats.org/officeDocument/2006/relationships/image" Target="../media/image24.jpeg"/><Relationship Id="rId2" Type="http://schemas.openxmlformats.org/officeDocument/2006/relationships/image" Target="../media/image58.jpg"/><Relationship Id="rId1" Type="http://schemas.openxmlformats.org/officeDocument/2006/relationships/slideLayout" Target="../slideLayouts/slideLayout7.xml"/><Relationship Id="rId6" Type="http://schemas.openxmlformats.org/officeDocument/2006/relationships/image" Target="../media/image62.jpg"/><Relationship Id="rId5" Type="http://schemas.openxmlformats.org/officeDocument/2006/relationships/image" Target="../media/image61.jpeg"/><Relationship Id="rId4" Type="http://schemas.openxmlformats.org/officeDocument/2006/relationships/image" Target="../media/image60.jp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46.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 Id="rId5" Type="http://schemas.openxmlformats.org/officeDocument/2006/relationships/image" Target="../media/image74.jpeg"/><Relationship Id="rId4" Type="http://schemas.openxmlformats.org/officeDocument/2006/relationships/image" Target="../media/image73.jpeg"/></Relationships>
</file>

<file path=ppt/slides/_rels/slide35.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media/image78.jpeg"/><Relationship Id="rId4" Type="http://schemas.openxmlformats.org/officeDocument/2006/relationships/image" Target="../media/image7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edefined Process 2"/>
          <p:cNvSpPr/>
          <p:nvPr/>
        </p:nvSpPr>
        <p:spPr>
          <a:xfrm>
            <a:off x="1676400" y="533400"/>
            <a:ext cx="7086600" cy="2057400"/>
          </a:xfrm>
          <a:prstGeom prst="flowChartPredefined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b="1" dirty="0" err="1" smtClean="0">
                <a:solidFill>
                  <a:schemeClr val="bg1"/>
                </a:solidFill>
                <a:latin typeface="NikoshBAN" panose="02000000000000000000" pitchFamily="2" charset="0"/>
                <a:cs typeface="NikoshBAN" panose="02000000000000000000" pitchFamily="2" charset="0"/>
              </a:rPr>
              <a:t>সু</a:t>
            </a:r>
            <a:r>
              <a:rPr lang="en-US" sz="4000" b="1" dirty="0" smtClean="0">
                <a:solidFill>
                  <a:schemeClr val="bg1"/>
                </a:solidFill>
                <a:latin typeface="NikoshBAN" panose="02000000000000000000" pitchFamily="2" charset="0"/>
                <a:cs typeface="NikoshBAN" panose="02000000000000000000" pitchFamily="2" charset="0"/>
              </a:rPr>
              <a:t> </a:t>
            </a:r>
            <a:r>
              <a:rPr lang="en-US" sz="4000" b="1" dirty="0" err="1" smtClean="0">
                <a:solidFill>
                  <a:schemeClr val="bg1"/>
                </a:solidFill>
                <a:latin typeface="NikoshBAN" panose="02000000000000000000" pitchFamily="2" charset="0"/>
                <a:cs typeface="NikoshBAN" panose="02000000000000000000" pitchFamily="2" charset="0"/>
              </a:rPr>
              <a:t>প্রিয়</a:t>
            </a:r>
            <a:r>
              <a:rPr lang="en-US" sz="4000" b="1" dirty="0" smtClean="0">
                <a:solidFill>
                  <a:schemeClr val="bg1"/>
                </a:solidFill>
                <a:latin typeface="NikoshBAN" panose="02000000000000000000" pitchFamily="2" charset="0"/>
                <a:cs typeface="NikoshBAN" panose="02000000000000000000" pitchFamily="2" charset="0"/>
              </a:rPr>
              <a:t> </a:t>
            </a:r>
            <a:r>
              <a:rPr lang="en-US" sz="4000" b="1" dirty="0" err="1" smtClean="0">
                <a:solidFill>
                  <a:schemeClr val="bg1"/>
                </a:solidFill>
                <a:latin typeface="NikoshBAN" panose="02000000000000000000" pitchFamily="2" charset="0"/>
                <a:cs typeface="NikoshBAN" panose="02000000000000000000" pitchFamily="2" charset="0"/>
              </a:rPr>
              <a:t>শিক্ষার্থীবৃন্দ,অনলাইন</a:t>
            </a:r>
            <a:r>
              <a:rPr lang="en-US" sz="4000" b="1" dirty="0" smtClean="0">
                <a:solidFill>
                  <a:schemeClr val="bg1"/>
                </a:solidFill>
                <a:latin typeface="NikoshBAN" panose="02000000000000000000" pitchFamily="2" charset="0"/>
                <a:cs typeface="NikoshBAN" panose="02000000000000000000" pitchFamily="2" charset="0"/>
              </a:rPr>
              <a:t> </a:t>
            </a:r>
            <a:r>
              <a:rPr lang="en-US" sz="4000" b="1" dirty="0" err="1" smtClean="0">
                <a:solidFill>
                  <a:schemeClr val="bg1"/>
                </a:solidFill>
                <a:latin typeface="NikoshBAN" panose="02000000000000000000" pitchFamily="2" charset="0"/>
                <a:cs typeface="NikoshBAN" panose="02000000000000000000" pitchFamily="2" charset="0"/>
              </a:rPr>
              <a:t>ক্লাসে</a:t>
            </a:r>
            <a:r>
              <a:rPr lang="en-US" sz="4000" b="1" dirty="0" smtClean="0">
                <a:solidFill>
                  <a:schemeClr val="bg1"/>
                </a:solidFill>
                <a:latin typeface="NikoshBAN" panose="02000000000000000000" pitchFamily="2" charset="0"/>
                <a:cs typeface="NikoshBAN" panose="02000000000000000000" pitchFamily="2" charset="0"/>
              </a:rPr>
              <a:t> </a:t>
            </a:r>
            <a:r>
              <a:rPr lang="en-US" sz="4000" b="1" dirty="0" err="1" smtClean="0">
                <a:solidFill>
                  <a:schemeClr val="bg1"/>
                </a:solidFill>
                <a:latin typeface="NikoshBAN" panose="02000000000000000000" pitchFamily="2" charset="0"/>
                <a:cs typeface="NikoshBAN" panose="02000000000000000000" pitchFamily="2" charset="0"/>
              </a:rPr>
              <a:t>তোমাদের</a:t>
            </a:r>
            <a:r>
              <a:rPr lang="en-US" sz="4000" b="1" dirty="0" smtClean="0">
                <a:solidFill>
                  <a:schemeClr val="bg1"/>
                </a:solidFill>
                <a:latin typeface="NikoshBAN" panose="02000000000000000000" pitchFamily="2" charset="0"/>
                <a:cs typeface="NikoshBAN" panose="02000000000000000000" pitchFamily="2" charset="0"/>
              </a:rPr>
              <a:t> </a:t>
            </a:r>
            <a:r>
              <a:rPr lang="en-US" sz="4000" b="1" dirty="0" err="1" smtClean="0">
                <a:solidFill>
                  <a:schemeClr val="bg1"/>
                </a:solidFill>
                <a:latin typeface="NikoshBAN" panose="02000000000000000000" pitchFamily="2" charset="0"/>
                <a:cs typeface="NikoshBAN" panose="02000000000000000000" pitchFamily="2" charset="0"/>
              </a:rPr>
              <a:t>জানাচ্ছি</a:t>
            </a:r>
            <a:r>
              <a:rPr lang="en-US" sz="4000" b="1" dirty="0" smtClean="0">
                <a:solidFill>
                  <a:schemeClr val="bg1"/>
                </a:solidFill>
                <a:latin typeface="NikoshBAN" panose="02000000000000000000" pitchFamily="2" charset="0"/>
                <a:cs typeface="NikoshBAN" panose="02000000000000000000" pitchFamily="2" charset="0"/>
              </a:rPr>
              <a:t> </a:t>
            </a:r>
            <a:r>
              <a:rPr lang="en-US" sz="4000" b="1" dirty="0" err="1" smtClean="0">
                <a:solidFill>
                  <a:schemeClr val="bg1"/>
                </a:solidFill>
                <a:latin typeface="NikoshBAN" panose="02000000000000000000" pitchFamily="2" charset="0"/>
                <a:cs typeface="NikoshBAN" panose="02000000000000000000" pitchFamily="2" charset="0"/>
              </a:rPr>
              <a:t>আন্তরিক</a:t>
            </a:r>
            <a:r>
              <a:rPr lang="en-US" sz="4000" b="1" dirty="0" smtClean="0">
                <a:solidFill>
                  <a:schemeClr val="bg1"/>
                </a:solidFill>
                <a:latin typeface="NikoshBAN" panose="02000000000000000000" pitchFamily="2" charset="0"/>
                <a:cs typeface="NikoshBAN" panose="02000000000000000000" pitchFamily="2" charset="0"/>
              </a:rPr>
              <a:t> </a:t>
            </a:r>
            <a:r>
              <a:rPr lang="en-US" sz="4000" b="1" dirty="0" err="1" smtClean="0">
                <a:solidFill>
                  <a:schemeClr val="bg1"/>
                </a:solidFill>
                <a:latin typeface="NikoshBAN" panose="02000000000000000000" pitchFamily="2" charset="0"/>
                <a:cs typeface="NikoshBAN" panose="02000000000000000000" pitchFamily="2" charset="0"/>
              </a:rPr>
              <a:t>শুভেচ্ছা</a:t>
            </a:r>
            <a:r>
              <a:rPr lang="en-US" sz="4000" b="1" dirty="0">
                <a:solidFill>
                  <a:schemeClr val="bg1"/>
                </a:solidFill>
                <a:latin typeface="NikoshBAN" panose="02000000000000000000" pitchFamily="2" charset="0"/>
                <a:cs typeface="NikoshBAN" panose="02000000000000000000" pitchFamily="2" charset="0"/>
              </a:rPr>
              <a:t> </a:t>
            </a:r>
            <a:r>
              <a:rPr lang="en-US" sz="4000" b="1" dirty="0" smtClean="0">
                <a:solidFill>
                  <a:schemeClr val="bg1"/>
                </a:solidFill>
                <a:latin typeface="NikoshBAN" panose="02000000000000000000" pitchFamily="2" charset="0"/>
                <a:cs typeface="NikoshBAN" panose="02000000000000000000" pitchFamily="2" charset="0"/>
              </a:rPr>
              <a:t>ও </a:t>
            </a:r>
            <a:r>
              <a:rPr lang="en-US" sz="4000" b="1" dirty="0" err="1" smtClean="0">
                <a:solidFill>
                  <a:schemeClr val="bg1"/>
                </a:solidFill>
                <a:latin typeface="NikoshBAN" panose="02000000000000000000" pitchFamily="2" charset="0"/>
                <a:cs typeface="NikoshBAN" panose="02000000000000000000" pitchFamily="2" charset="0"/>
              </a:rPr>
              <a:t>অভিনন্দন</a:t>
            </a:r>
            <a:r>
              <a:rPr lang="en-US" sz="4000" b="1" dirty="0" smtClean="0">
                <a:solidFill>
                  <a:schemeClr val="bg1"/>
                </a:solidFill>
                <a:latin typeface="NikoshBAN" panose="02000000000000000000" pitchFamily="2" charset="0"/>
                <a:cs typeface="NikoshBAN" panose="02000000000000000000" pitchFamily="2" charset="0"/>
              </a:rPr>
              <a:t>।</a:t>
            </a:r>
            <a:endParaRPr lang="en-US" sz="4000" b="1" dirty="0">
              <a:solidFill>
                <a:schemeClr val="bg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43200" y="2718164"/>
            <a:ext cx="4038600" cy="4037488"/>
          </a:xfrm>
          <a:prstGeom prst="rect">
            <a:avLst/>
          </a:prstGeom>
          <a:ln>
            <a:noFill/>
          </a:ln>
          <a:effectLst>
            <a:softEdge rad="112500"/>
          </a:effectLst>
        </p:spPr>
      </p:pic>
    </p:spTree>
    <p:extLst>
      <p:ext uri="{BB962C8B-B14F-4D97-AF65-F5344CB8AC3E}">
        <p14:creationId xmlns:p14="http://schemas.microsoft.com/office/powerpoint/2010/main" val="2173802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7C3840A9-0480-41F9-B345-18AB61AC4F0E}"/>
              </a:ext>
            </a:extLst>
          </p:cNvPr>
          <p:cNvGrpSpPr/>
          <p:nvPr/>
        </p:nvGrpSpPr>
        <p:grpSpPr>
          <a:xfrm>
            <a:off x="609600" y="0"/>
            <a:ext cx="8382000" cy="6248400"/>
            <a:chOff x="152400" y="56969"/>
            <a:chExt cx="8839200" cy="684953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941363"/>
              <a:ext cx="4419600" cy="289560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990602"/>
              <a:ext cx="4191000" cy="2895600"/>
            </a:xfrm>
            <a:prstGeom prst="rect">
              <a:avLst/>
            </a:prstGeom>
            <a:ln>
              <a:noFill/>
            </a:ln>
            <a:effectLst>
              <a:softEdge rad="112500"/>
            </a:effectLst>
          </p:spPr>
        </p:pic>
        <p:sp>
          <p:nvSpPr>
            <p:cNvPr id="2" name="Rectangle 1"/>
            <p:cNvSpPr/>
            <p:nvPr/>
          </p:nvSpPr>
          <p:spPr>
            <a:xfrm>
              <a:off x="5181600" y="133349"/>
              <a:ext cx="2895600" cy="7810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BD" sz="6000" b="1" dirty="0">
                  <a:solidFill>
                    <a:schemeClr val="accent2"/>
                  </a:solidFill>
                  <a:effectLst>
                    <a:innerShdw blurRad="63500" dist="50800" dir="2700000">
                      <a:prstClr val="black">
                        <a:alpha val="50000"/>
                      </a:prstClr>
                    </a:innerShdw>
                  </a:effectLst>
                  <a:latin typeface="NikoshBAN" pitchFamily="2" charset="0"/>
                  <a:cs typeface="NikoshBAN" pitchFamily="2" charset="0"/>
                </a:rPr>
                <a:t>মনুষ্যত্ব</a:t>
              </a:r>
              <a:endParaRPr lang="en-US" sz="6000" b="1" dirty="0">
                <a:solidFill>
                  <a:schemeClr val="accent2"/>
                </a:solidFill>
                <a:effectLst>
                  <a:innerShdw blurRad="63500" dist="50800" dir="2700000">
                    <a:prstClr val="black">
                      <a:alpha val="50000"/>
                    </a:prstClr>
                  </a:innerShdw>
                </a:effectLst>
                <a:latin typeface="NikoshBAN" pitchFamily="2" charset="0"/>
                <a:cs typeface="NikoshBAN" pitchFamily="2" charset="0"/>
              </a:endParaRPr>
            </a:p>
          </p:txBody>
        </p:sp>
        <p:sp>
          <p:nvSpPr>
            <p:cNvPr id="3" name="TextBox 2"/>
            <p:cNvSpPr txBox="1"/>
            <p:nvPr/>
          </p:nvSpPr>
          <p:spPr>
            <a:xfrm>
              <a:off x="152400" y="56969"/>
              <a:ext cx="5519589" cy="1200329"/>
            </a:xfrm>
            <a:prstGeom prst="rect">
              <a:avLst/>
            </a:prstGeom>
            <a:noFill/>
          </p:spPr>
          <p:txBody>
            <a:bodyPr wrap="square" rtlCol="0">
              <a:spAutoFit/>
            </a:bodyPr>
            <a:lstStyle/>
            <a:p>
              <a:r>
                <a:rPr lang="bn-IN" sz="5400" b="1" dirty="0" smtClean="0">
                  <a:solidFill>
                    <a:srgbClr val="33CC33"/>
                  </a:solidFill>
                  <a:effectLst>
                    <a:innerShdw blurRad="63500" dist="50800" dir="2700000">
                      <a:prstClr val="black">
                        <a:alpha val="50000"/>
                      </a:prstClr>
                    </a:innerShdw>
                  </a:effectLst>
                  <a:latin typeface="NikoshBAN" pitchFamily="2" charset="0"/>
                  <a:cs typeface="NikoshBAN" pitchFamily="2" charset="0"/>
                </a:rPr>
                <a:t>আর্ত-</a:t>
              </a:r>
              <a:r>
                <a:rPr lang="bn-BD" sz="5400" b="1" dirty="0" smtClean="0">
                  <a:solidFill>
                    <a:srgbClr val="33CC33"/>
                  </a:solidFill>
                  <a:effectLst>
                    <a:innerShdw blurRad="63500" dist="50800" dir="2700000">
                      <a:prstClr val="black">
                        <a:alpha val="50000"/>
                      </a:prstClr>
                    </a:innerShdw>
                  </a:effectLst>
                  <a:latin typeface="NikoshBAN" pitchFamily="2" charset="0"/>
                  <a:cs typeface="NikoshBAN" pitchFamily="2" charset="0"/>
                </a:rPr>
                <a:t>মানবতার </a:t>
              </a:r>
              <a:r>
                <a:rPr lang="bn-BD" sz="5400" b="1" dirty="0">
                  <a:solidFill>
                    <a:srgbClr val="33CC33"/>
                  </a:solidFill>
                  <a:effectLst>
                    <a:innerShdw blurRad="63500" dist="50800" dir="2700000">
                      <a:prstClr val="black">
                        <a:alpha val="50000"/>
                      </a:prstClr>
                    </a:innerShdw>
                  </a:effectLst>
                  <a:latin typeface="NikoshBAN" pitchFamily="2" charset="0"/>
                  <a:cs typeface="NikoshBAN" pitchFamily="2" charset="0"/>
                </a:rPr>
                <a:t>সেবায়- </a:t>
              </a:r>
            </a:p>
            <a:p>
              <a:endParaRPr lang="en-US" b="1" dirty="0">
                <a:solidFill>
                  <a:srgbClr val="33CC33"/>
                </a:solidFill>
                <a:effectLst>
                  <a:innerShdw blurRad="63500" dist="50800" dir="2700000">
                    <a:prstClr val="black">
                      <a:alpha val="50000"/>
                    </a:prstClr>
                  </a:innerShdw>
                </a:effectLst>
                <a:latin typeface="NikoshBAN" pitchFamily="2" charset="0"/>
                <a:cs typeface="NikoshBAN" pitchFamily="2" charset="0"/>
              </a:endParaRPr>
            </a:p>
          </p:txBody>
        </p:sp>
        <p:pic>
          <p:nvPicPr>
            <p:cNvPr id="7" name="Picture 6">
              <a:extLst>
                <a:ext uri="{FF2B5EF4-FFF2-40B4-BE49-F238E27FC236}">
                  <a16:creationId xmlns="" xmlns:a16="http://schemas.microsoft.com/office/drawing/2014/main" id="{F4093251-827F-4583-B52F-CCE97BF437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3846343"/>
              <a:ext cx="4191000" cy="3011657"/>
            </a:xfrm>
            <a:prstGeom prst="rect">
              <a:avLst/>
            </a:prstGeom>
            <a:ln>
              <a:noFill/>
            </a:ln>
            <a:effectLst>
              <a:softEdge rad="112500"/>
            </a:effectLst>
          </p:spPr>
        </p:pic>
        <p:pic>
          <p:nvPicPr>
            <p:cNvPr id="9" name="Picture 8">
              <a:extLst>
                <a:ext uri="{FF2B5EF4-FFF2-40B4-BE49-F238E27FC236}">
                  <a16:creationId xmlns="" xmlns:a16="http://schemas.microsoft.com/office/drawing/2014/main" id="{4437F923-7EB7-40E9-9ED8-87CB84B0684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66700" y="3872134"/>
              <a:ext cx="4191000" cy="3034368"/>
            </a:xfrm>
            <a:prstGeom prst="rect">
              <a:avLst/>
            </a:prstGeom>
            <a:ln>
              <a:noFill/>
            </a:ln>
            <a:effectLst>
              <a:softEdge rad="112500"/>
            </a:effectLst>
          </p:spPr>
        </p:pic>
      </p:grpSp>
    </p:spTree>
    <p:extLst>
      <p:ext uri="{BB962C8B-B14F-4D97-AF65-F5344CB8AC3E}">
        <p14:creationId xmlns:p14="http://schemas.microsoft.com/office/powerpoint/2010/main" val="2672442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4460" y="-12913"/>
            <a:ext cx="9019540" cy="6791134"/>
            <a:chOff x="124460" y="-12913"/>
            <a:chExt cx="9019540" cy="6791134"/>
          </a:xfrm>
        </p:grpSpPr>
        <p:grpSp>
          <p:nvGrpSpPr>
            <p:cNvPr id="11" name="Group 10"/>
            <p:cNvGrpSpPr/>
            <p:nvPr/>
          </p:nvGrpSpPr>
          <p:grpSpPr>
            <a:xfrm>
              <a:off x="124460" y="-12913"/>
              <a:ext cx="8998758" cy="6791134"/>
              <a:chOff x="0" y="3951"/>
              <a:chExt cx="11018887" cy="6791134"/>
            </a:xfrm>
          </p:grpSpPr>
          <p:grpSp>
            <p:nvGrpSpPr>
              <p:cNvPr id="3" name="Group 2"/>
              <p:cNvGrpSpPr/>
              <p:nvPr/>
            </p:nvGrpSpPr>
            <p:grpSpPr>
              <a:xfrm>
                <a:off x="304800" y="1828800"/>
                <a:ext cx="8839200" cy="4966285"/>
                <a:chOff x="609600" y="762000"/>
                <a:chExt cx="4824412" cy="463480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62000"/>
                  <a:ext cx="4824412" cy="4634806"/>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02668" y="1986676"/>
                  <a:ext cx="1295400" cy="1493392"/>
                </a:xfrm>
                <a:prstGeom prst="rect">
                  <a:avLst/>
                </a:prstGeom>
              </p:spPr>
            </p:pic>
          </p:grpSp>
          <p:pic>
            <p:nvPicPr>
              <p:cNvPr id="8" name="Picture 7"/>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0" y="23001"/>
                <a:ext cx="2366865" cy="1805799"/>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9418687" y="3951"/>
                <a:ext cx="1600200" cy="1805799"/>
              </a:xfrm>
              <a:prstGeom prst="rect">
                <a:avLst/>
              </a:prstGeom>
            </p:spPr>
          </p:pic>
          <p:sp>
            <p:nvSpPr>
              <p:cNvPr id="10" name="TextBox 9"/>
              <p:cNvSpPr txBox="1"/>
              <p:nvPr/>
            </p:nvSpPr>
            <p:spPr>
              <a:xfrm>
                <a:off x="1600200" y="3951"/>
                <a:ext cx="7859688" cy="1877437"/>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7200" b="1" spc="50" dirty="0">
                    <a:ln w="11430"/>
                    <a:solidFill>
                      <a:srgbClr val="00B05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7200" b="1" spc="50" dirty="0">
                    <a:ln w="11430"/>
                    <a:solidFill>
                      <a:srgbClr val="00B050"/>
                    </a:solidFill>
                    <a:effectLst>
                      <a:outerShdw blurRad="76200" dist="50800" dir="5400000" algn="tl" rotWithShape="0">
                        <a:srgbClr val="000000">
                          <a:alpha val="65000"/>
                        </a:srgbClr>
                      </a:outerShdw>
                    </a:effectLst>
                    <a:latin typeface="NikoshBAN" pitchFamily="2" charset="0"/>
                    <a:cs typeface="NikoshBAN" pitchFamily="2" charset="0"/>
                  </a:rPr>
                  <a:t>  </a:t>
                </a:r>
                <a:r>
                  <a:rPr lang="bn-BD" sz="7200" b="1" spc="50" dirty="0">
                    <a:ln w="11430"/>
                    <a:solidFill>
                      <a:srgbClr val="00B050"/>
                    </a:solidFill>
                    <a:effectLst>
                      <a:outerShdw blurRad="76200" dist="50800" dir="5400000" algn="tl" rotWithShape="0">
                        <a:srgbClr val="000000">
                          <a:alpha val="65000"/>
                        </a:srgbClr>
                      </a:outerShdw>
                    </a:effectLst>
                    <a:latin typeface="NikoshBAN" pitchFamily="2" charset="0"/>
                    <a:cs typeface="NikoshBAN" pitchFamily="2" charset="0"/>
                  </a:rPr>
                  <a:t>শিক্ষা ও মনুষ্যত্ব</a:t>
                </a:r>
                <a:endParaRPr lang="bn-BD" b="1" spc="50" dirty="0">
                  <a:ln w="11430"/>
                  <a:solidFill>
                    <a:srgbClr val="00B050"/>
                  </a:solidFill>
                  <a:effectLst>
                    <a:outerShdw blurRad="76200" dist="50800" dir="5400000" algn="tl" rotWithShape="0">
                      <a:srgbClr val="000000">
                        <a:alpha val="65000"/>
                      </a:srgbClr>
                    </a:outerShdw>
                  </a:effectLst>
                  <a:latin typeface="NikoshBAN" pitchFamily="2" charset="0"/>
                  <a:cs typeface="NikoshBAN" pitchFamily="2" charset="0"/>
                </a:endParaRPr>
              </a:p>
              <a:p>
                <a:r>
                  <a:rPr lang="bn-BD"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bn-BD" sz="4400" b="1" spc="50" dirty="0">
                    <a:ln w="11430"/>
                    <a:solidFill>
                      <a:schemeClr val="tx2">
                        <a:lumMod val="75000"/>
                      </a:schemeClr>
                    </a:solidFill>
                    <a:effectLst>
                      <a:outerShdw blurRad="76200" dist="50800" dir="5400000" algn="tl" rotWithShape="0">
                        <a:srgbClr val="000000">
                          <a:alpha val="65000"/>
                        </a:srgbClr>
                      </a:outerShdw>
                    </a:effectLst>
                    <a:latin typeface="NikoshBAN" pitchFamily="2" charset="0"/>
                    <a:cs typeface="NikoshBAN" pitchFamily="2" charset="0"/>
                  </a:rPr>
                  <a:t>- মোতাহের হোসেন চৌধুরী</a:t>
                </a:r>
              </a:p>
            </p:txBody>
          </p:sp>
        </p:gr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2300" y="3048000"/>
              <a:ext cx="2171700" cy="2590800"/>
            </a:xfrm>
            <a:prstGeom prst="rect">
              <a:avLst/>
            </a:prstGeom>
          </p:spPr>
        </p:pic>
      </p:grpSp>
    </p:spTree>
    <p:extLst>
      <p:ext uri="{BB962C8B-B14F-4D97-AF65-F5344CB8AC3E}">
        <p14:creationId xmlns:p14="http://schemas.microsoft.com/office/powerpoint/2010/main" val="376197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2435942"/>
            <a:ext cx="7924800" cy="3785652"/>
          </a:xfrm>
          <a:prstGeom prst="rect">
            <a:avLst/>
          </a:prstGeom>
          <a:noFill/>
        </p:spPr>
        <p:txBody>
          <a:bodyPr wrap="square" rtlCol="0">
            <a:spAutoFit/>
          </a:bodyPr>
          <a:lstStyle/>
          <a:p>
            <a:pPr marL="571500" indent="-571500" algn="just">
              <a:buFont typeface="Wingdings" pitchFamily="2" charset="2"/>
              <a:buChar char="q"/>
            </a:pPr>
            <a:r>
              <a:rPr lang="bn-BD" sz="4000" b="1" dirty="0">
                <a:ln w="1905"/>
                <a:solidFill>
                  <a:schemeClr val="tx2">
                    <a:lumMod val="50000"/>
                  </a:schemeClr>
                </a:solidFill>
                <a:effectLst>
                  <a:innerShdw blurRad="69850" dist="43180" dir="5400000">
                    <a:srgbClr val="000000">
                      <a:alpha val="65000"/>
                    </a:srgbClr>
                  </a:innerShdw>
                </a:effectLst>
                <a:latin typeface="NikoshBAN" pitchFamily="2" charset="0"/>
                <a:cs typeface="NikoshBAN" pitchFamily="2" charset="0"/>
              </a:rPr>
              <a:t>লেখক পরিচিতি বলতে পারবে</a:t>
            </a:r>
            <a:r>
              <a:rPr lang="en-US" sz="4000" b="1" dirty="0">
                <a:ln w="1905"/>
                <a:solidFill>
                  <a:schemeClr val="tx2">
                    <a:lumMod val="50000"/>
                  </a:schemeClr>
                </a:solidFill>
                <a:effectLst>
                  <a:innerShdw blurRad="69850" dist="43180" dir="5400000">
                    <a:srgbClr val="000000">
                      <a:alpha val="65000"/>
                    </a:srgbClr>
                  </a:innerShdw>
                </a:effectLst>
                <a:latin typeface="NikoshBAN" pitchFamily="2" charset="0"/>
                <a:cs typeface="NikoshBAN" pitchFamily="2" charset="0"/>
              </a:rPr>
              <a:t>;</a:t>
            </a:r>
            <a:endParaRPr lang="bn-BD" sz="4000" b="1" dirty="0">
              <a:ln w="1905"/>
              <a:solidFill>
                <a:schemeClr val="tx2">
                  <a:lumMod val="50000"/>
                </a:schemeClr>
              </a:solidFill>
              <a:effectLst>
                <a:innerShdw blurRad="69850" dist="43180" dir="5400000">
                  <a:srgbClr val="000000">
                    <a:alpha val="65000"/>
                  </a:srgbClr>
                </a:innerShdw>
              </a:effectLst>
              <a:latin typeface="NikoshBAN" pitchFamily="2" charset="0"/>
              <a:cs typeface="NikoshBAN" pitchFamily="2" charset="0"/>
            </a:endParaRPr>
          </a:p>
          <a:p>
            <a:pPr marL="571500" indent="-571500" algn="just">
              <a:buFont typeface="Wingdings" pitchFamily="2" charset="2"/>
              <a:buChar char="q"/>
            </a:pPr>
            <a:r>
              <a:rPr lang="bn-BD" sz="4000" b="1" dirty="0">
                <a:ln w="1905"/>
                <a:solidFill>
                  <a:schemeClr val="tx2">
                    <a:lumMod val="50000"/>
                  </a:schemeClr>
                </a:solidFill>
                <a:effectLst>
                  <a:innerShdw blurRad="69850" dist="43180" dir="5400000">
                    <a:srgbClr val="000000">
                      <a:alpha val="65000"/>
                    </a:srgbClr>
                  </a:innerShdw>
                </a:effectLst>
                <a:latin typeface="NikoshBAN" pitchFamily="2" charset="0"/>
                <a:cs typeface="NikoshBAN" pitchFamily="2" charset="0"/>
              </a:rPr>
              <a:t>নতুন শব্দের অর্থ লিখতে পারবে</a:t>
            </a:r>
            <a:r>
              <a:rPr lang="en-US" sz="4000" b="1" dirty="0">
                <a:ln w="1905"/>
                <a:solidFill>
                  <a:schemeClr val="tx2">
                    <a:lumMod val="50000"/>
                  </a:schemeClr>
                </a:solidFill>
                <a:effectLst>
                  <a:innerShdw blurRad="69850" dist="43180" dir="5400000">
                    <a:srgbClr val="000000">
                      <a:alpha val="65000"/>
                    </a:srgbClr>
                  </a:innerShdw>
                </a:effectLst>
                <a:latin typeface="NikoshBAN" pitchFamily="2" charset="0"/>
                <a:cs typeface="NikoshBAN" pitchFamily="2" charset="0"/>
              </a:rPr>
              <a:t>;</a:t>
            </a:r>
            <a:endParaRPr lang="bn-BD" sz="4000" b="1" dirty="0">
              <a:ln w="1905"/>
              <a:solidFill>
                <a:schemeClr val="tx2">
                  <a:lumMod val="50000"/>
                </a:schemeClr>
              </a:solidFill>
              <a:effectLst>
                <a:innerShdw blurRad="69850" dist="43180" dir="5400000">
                  <a:srgbClr val="000000">
                    <a:alpha val="65000"/>
                  </a:srgbClr>
                </a:innerShdw>
              </a:effectLst>
              <a:latin typeface="NikoshBAN" pitchFamily="2" charset="0"/>
              <a:cs typeface="NikoshBAN" pitchFamily="2" charset="0"/>
            </a:endParaRPr>
          </a:p>
          <a:p>
            <a:pPr marL="571500" indent="-571500" algn="just">
              <a:buFont typeface="Wingdings" pitchFamily="2" charset="2"/>
              <a:buChar char="q"/>
            </a:pPr>
            <a:r>
              <a:rPr lang="bn-BD" sz="4000" b="1" dirty="0">
                <a:ln w="1905"/>
                <a:solidFill>
                  <a:schemeClr val="tx2">
                    <a:lumMod val="50000"/>
                  </a:schemeClr>
                </a:solidFill>
                <a:effectLst>
                  <a:innerShdw blurRad="69850" dist="43180" dir="5400000">
                    <a:srgbClr val="000000">
                      <a:alpha val="65000"/>
                    </a:srgbClr>
                  </a:innerShdw>
                </a:effectLst>
                <a:latin typeface="NikoshBAN" pitchFamily="2" charset="0"/>
                <a:cs typeface="NikoshBAN" pitchFamily="2" charset="0"/>
              </a:rPr>
              <a:t>জীবসত্তা ও মানবসত্তা সম্পর্কে ব্যাখ্যা করতে পারবে</a:t>
            </a:r>
            <a:r>
              <a:rPr lang="en-US" sz="4000" b="1" dirty="0">
                <a:ln w="1905"/>
                <a:solidFill>
                  <a:schemeClr val="tx2">
                    <a:lumMod val="50000"/>
                  </a:schemeClr>
                </a:solidFill>
                <a:effectLst>
                  <a:innerShdw blurRad="69850" dist="43180" dir="5400000">
                    <a:srgbClr val="000000">
                      <a:alpha val="65000"/>
                    </a:srgbClr>
                  </a:innerShdw>
                </a:effectLst>
                <a:latin typeface="NikoshBAN" pitchFamily="2" charset="0"/>
                <a:cs typeface="NikoshBAN" pitchFamily="2" charset="0"/>
              </a:rPr>
              <a:t>;</a:t>
            </a:r>
            <a:endParaRPr lang="bn-BD" sz="4000" b="1" dirty="0">
              <a:ln w="1905"/>
              <a:solidFill>
                <a:schemeClr val="tx2">
                  <a:lumMod val="50000"/>
                </a:schemeClr>
              </a:solidFill>
              <a:effectLst>
                <a:innerShdw blurRad="69850" dist="43180" dir="5400000">
                  <a:srgbClr val="000000">
                    <a:alpha val="65000"/>
                  </a:srgbClr>
                </a:innerShdw>
              </a:effectLst>
              <a:latin typeface="NikoshBAN" pitchFamily="2" charset="0"/>
              <a:cs typeface="NikoshBAN" pitchFamily="2" charset="0"/>
            </a:endParaRPr>
          </a:p>
          <a:p>
            <a:pPr marL="571500" indent="-571500" algn="just">
              <a:buFont typeface="Wingdings" pitchFamily="2" charset="2"/>
              <a:buChar char="q"/>
            </a:pPr>
            <a:r>
              <a:rPr lang="bn-BD" sz="4000" b="1" dirty="0">
                <a:ln w="1905"/>
                <a:solidFill>
                  <a:schemeClr val="tx2">
                    <a:lumMod val="50000"/>
                  </a:schemeClr>
                </a:solidFill>
                <a:effectLst>
                  <a:innerShdw blurRad="69850" dist="43180" dir="5400000">
                    <a:srgbClr val="000000">
                      <a:alpha val="65000"/>
                    </a:srgbClr>
                  </a:innerShdw>
                </a:effectLst>
                <a:latin typeface="NikoshBAN" pitchFamily="2" charset="0"/>
                <a:cs typeface="NikoshBAN" pitchFamily="2" charset="0"/>
              </a:rPr>
              <a:t>‘শিক্ষা ও মনুষ্যত্ব’ প্রবন্ধের মুলবক্তব্য বিশ্লেষণ </a:t>
            </a:r>
          </a:p>
          <a:p>
            <a:pPr algn="just"/>
            <a:r>
              <a:rPr lang="bn-BD" sz="4000" b="1" dirty="0">
                <a:ln w="1905"/>
                <a:solidFill>
                  <a:schemeClr val="tx2">
                    <a:lumMod val="50000"/>
                  </a:schemeClr>
                </a:solidFill>
                <a:effectLst>
                  <a:innerShdw blurRad="69850" dist="43180" dir="5400000">
                    <a:srgbClr val="000000">
                      <a:alpha val="65000"/>
                    </a:srgbClr>
                  </a:innerShdw>
                </a:effectLst>
                <a:latin typeface="NikoshBAN" pitchFamily="2" charset="0"/>
                <a:cs typeface="NikoshBAN" pitchFamily="2" charset="0"/>
              </a:rPr>
              <a:t>     করতে পারবে।</a:t>
            </a:r>
            <a:endParaRPr lang="bn-BD" sz="1400" b="1" dirty="0">
              <a:ln w="1905"/>
              <a:solidFill>
                <a:schemeClr val="tx2">
                  <a:lumMod val="50000"/>
                </a:schemeClr>
              </a:solidFill>
              <a:effectLst>
                <a:innerShdw blurRad="69850" dist="43180" dir="5400000">
                  <a:srgbClr val="000000">
                    <a:alpha val="65000"/>
                  </a:srgbClr>
                </a:innerShdw>
              </a:effectLst>
              <a:latin typeface="NikoshBAN" pitchFamily="2" charset="0"/>
              <a:cs typeface="NikoshBAN" pitchFamily="2" charset="0"/>
            </a:endParaRPr>
          </a:p>
        </p:txBody>
      </p:sp>
      <p:sp>
        <p:nvSpPr>
          <p:cNvPr id="5" name="Rectangle 4"/>
          <p:cNvSpPr/>
          <p:nvPr/>
        </p:nvSpPr>
        <p:spPr>
          <a:xfrm>
            <a:off x="2667000" y="481744"/>
            <a:ext cx="3505200" cy="1143000"/>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bn-BD" sz="1000" dirty="0">
              <a:latin typeface="NikoshBAN" pitchFamily="2" charset="0"/>
              <a:cs typeface="NikoshBAN" pitchFamily="2" charset="0"/>
            </a:endParaRPr>
          </a:p>
          <a:p>
            <a:pPr algn="ctr"/>
            <a:endParaRPr lang="bn-BD" sz="1000" dirty="0">
              <a:latin typeface="NikoshBAN" pitchFamily="2" charset="0"/>
              <a:cs typeface="NikoshBAN" pitchFamily="2" charset="0"/>
            </a:endParaRPr>
          </a:p>
          <a:p>
            <a:pPr algn="ctr"/>
            <a:r>
              <a:rPr lang="bn-BD"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শিখনফল</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a:p>
            <a:pPr algn="ctr"/>
            <a:endParaRPr lang="en-US" dirty="0">
              <a:latin typeface="NikoshBAN" pitchFamily="2" charset="0"/>
              <a:cs typeface="NikoshBAN" pitchFamily="2" charset="0"/>
            </a:endParaRPr>
          </a:p>
        </p:txBody>
      </p:sp>
      <p:sp>
        <p:nvSpPr>
          <p:cNvPr id="2" name="Rectangle 1"/>
          <p:cNvSpPr/>
          <p:nvPr/>
        </p:nvSpPr>
        <p:spPr>
          <a:xfrm>
            <a:off x="685800" y="1676400"/>
            <a:ext cx="5257800" cy="707886"/>
          </a:xfrm>
          <a:prstGeom prst="rect">
            <a:avLst/>
          </a:prstGeom>
        </p:spPr>
        <p:txBody>
          <a:bodyPr wrap="square">
            <a:spAutoFit/>
          </a:bodyPr>
          <a:lstStyle/>
          <a:p>
            <a:r>
              <a:rPr lang="bn-BD" sz="40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NikoshBAN" pitchFamily="2" charset="0"/>
                <a:cs typeface="NikoshBAN" pitchFamily="2" charset="0"/>
              </a:rPr>
              <a:t> এই পাঠ শেষে শিক্ষার্থীরা-</a:t>
            </a:r>
            <a:r>
              <a:rPr lang="bn-IN" sz="40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NikoshBAN" pitchFamily="2" charset="0"/>
                <a:cs typeface="NikoshBAN" pitchFamily="2" charset="0"/>
              </a:rPr>
              <a:t>- ---/</a:t>
            </a:r>
            <a:endParaRPr lang="en-US" sz="28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NikoshBAN" pitchFamily="2" charset="0"/>
              <a:cs typeface="NikoshBAN" pitchFamily="2" charset="0"/>
            </a:endParaRPr>
          </a:p>
        </p:txBody>
      </p:sp>
    </p:spTree>
    <p:extLst>
      <p:ext uri="{BB962C8B-B14F-4D97-AF65-F5344CB8AC3E}">
        <p14:creationId xmlns:p14="http://schemas.microsoft.com/office/powerpoint/2010/main" val="114603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barn(inVertical)">
                                      <p:cBhvr>
                                        <p:cTn id="23" dur="500"/>
                                        <p:tgtEl>
                                          <p:spTgt spid="4">
                                            <p:txEl>
                                              <p:pRg st="2" end="2"/>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barn(inVertical)">
                                      <p:cBhvr>
                                        <p:cTn id="26" dur="500"/>
                                        <p:tgtEl>
                                          <p:spTgt spid="4">
                                            <p:txEl>
                                              <p:pRg st="3" end="3"/>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barn(inVertical)">
                                      <p:cBhvr>
                                        <p:cTn id="2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41371" y="554182"/>
            <a:ext cx="4572000" cy="57912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bn-BD"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মৃত্যুঃ</a:t>
            </a:r>
            <a:endParaRPr lang="bn-BD" sz="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a:p>
            <a:pPr algn="ctr"/>
            <a:endParaRPr lang="bn-BD" sz="1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a:p>
            <a:pPr algn="ctr"/>
            <a:r>
              <a:rPr lang="bn-BD"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তিনি ১৯৫৬ সালের </a:t>
            </a:r>
          </a:p>
          <a:p>
            <a:pPr algn="ctr"/>
            <a:r>
              <a:rPr lang="bn-BD"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১৮ সেপ্টেম্বর চট্টগ্রামে মৃত্যুবরণ করেন। </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4" name="Rectangle 3"/>
          <p:cNvSpPr/>
          <p:nvPr/>
        </p:nvSpPr>
        <p:spPr>
          <a:xfrm>
            <a:off x="4413662" y="588818"/>
            <a:ext cx="4572000" cy="57912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bn-BD" sz="72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সাহিত্যকর্ম</a:t>
            </a:r>
            <a:endParaRPr lang="bn-BD"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a:p>
            <a:pPr algn="ctr"/>
            <a:endParaRPr lang="bn-BD" sz="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a:p>
            <a:r>
              <a:rPr lang="bn-BD"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প্রবন্ধগ্রন্থঃ সংস্কৃতি কথা, অনুবাদগ্রন্থঃ ‘সভ্যতা’ ও ‘সুখ’। </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5" name="Rectangle 4"/>
          <p:cNvSpPr/>
          <p:nvPr/>
        </p:nvSpPr>
        <p:spPr>
          <a:xfrm>
            <a:off x="4413662" y="554182"/>
            <a:ext cx="4572000" cy="57912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কর্মজীবনঃ</a:t>
            </a:r>
            <a:endParaRPr lang="bn-BD" sz="11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a:p>
            <a:pPr algn="ctr"/>
            <a:endParaRPr lang="bn-BD" sz="11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a:p>
            <a:pPr algn="ctr"/>
            <a:r>
              <a:rPr lang="bn-BD"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কর্মজীবনে তিনি বাংলা ভাষা ও সাহিত্যের অধ্যাপক ছিলেন। একজন সংস্কৃতিবান ও মার্জিত রুচিসম্পন্ন ব্যক্তি হিসেবে তিনি খ্যাত। ঢাকা থেকে প্রকাশিত ‘শিখা’ পত্রিকার সঙ্গে তিনি যুক্ত ছিলেন।</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6" name="Rectangle 5"/>
          <p:cNvSpPr/>
          <p:nvPr/>
        </p:nvSpPr>
        <p:spPr>
          <a:xfrm>
            <a:off x="4427517" y="554182"/>
            <a:ext cx="4572000" cy="5791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bn-BD" sz="48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শিক্ষাজীবনঃ</a:t>
            </a:r>
            <a:endParaRPr lang="bn-BD" sz="1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a:p>
            <a:pPr algn="ctr"/>
            <a:endParaRPr lang="bn-BD" sz="11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a:p>
            <a:pPr algn="ctr"/>
            <a:r>
              <a:rPr lang="bn-BD"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মোতাহের হোসেন চৌধুরী ১৯৪৩ সালে </a:t>
            </a:r>
          </a:p>
          <a:p>
            <a:pPr algn="ctr"/>
            <a:r>
              <a:rPr lang="bn-BD"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ঢাকা বিশ্ববিদ্যালয় থেকে বাংলায় এম.এ পাস করেন।</a:t>
            </a:r>
          </a:p>
        </p:txBody>
      </p:sp>
      <p:sp>
        <p:nvSpPr>
          <p:cNvPr id="7" name="Rectangle 6"/>
          <p:cNvSpPr/>
          <p:nvPr/>
        </p:nvSpPr>
        <p:spPr>
          <a:xfrm>
            <a:off x="4455225" y="519546"/>
            <a:ext cx="4572000" cy="5791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6000" b="1" u="sng"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জন্ম ও পরিচয়ঃ</a:t>
            </a:r>
            <a:endParaRPr lang="bn-BD" sz="36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endParaRPr>
          </a:p>
          <a:p>
            <a:pPr algn="ctr"/>
            <a:endParaRPr lang="bn-BD" sz="2400" b="1" u="sng"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endParaRPr>
          </a:p>
          <a:p>
            <a:pPr algn="ctr"/>
            <a:r>
              <a:rPr lang="bn-BD" sz="48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rPr>
              <a:t>তিনি ১৯০৩ সালে কুমিল্লা জেলায় জন্মগ্রহণ করেন। তার পৈত্রিক নিবাস নোয়াখালি জেলার কাঞ্চনপুর গ্রামে। </a:t>
            </a:r>
            <a:endParaRPr lang="en-US" sz="4800" b="1" spc="50" dirty="0">
              <a:ln w="11430"/>
              <a:solidFill>
                <a:schemeClr val="bg1"/>
              </a:solidFill>
              <a:effectLst>
                <a:outerShdw blurRad="76200" dist="50800" dir="5400000" algn="tl" rotWithShape="0">
                  <a:srgbClr val="000000">
                    <a:alpha val="65000"/>
                  </a:srgbClr>
                </a:outerShdw>
              </a:effectLst>
              <a:latin typeface="NikoshBAN" pitchFamily="2" charset="0"/>
              <a:cs typeface="NikoshBAN" pitchFamily="2" charset="0"/>
            </a:endParaRPr>
          </a:p>
        </p:txBody>
      </p:sp>
      <p:grpSp>
        <p:nvGrpSpPr>
          <p:cNvPr id="2" name="Group 1"/>
          <p:cNvGrpSpPr/>
          <p:nvPr/>
        </p:nvGrpSpPr>
        <p:grpSpPr>
          <a:xfrm>
            <a:off x="533400" y="504889"/>
            <a:ext cx="3657600" cy="5875129"/>
            <a:chOff x="533400" y="504889"/>
            <a:chExt cx="3657600" cy="5875129"/>
          </a:xfrm>
        </p:grpSpPr>
        <p:sp>
          <p:nvSpPr>
            <p:cNvPr id="8" name="Rectangle 7"/>
            <p:cNvSpPr/>
            <p:nvPr/>
          </p:nvSpPr>
          <p:spPr>
            <a:xfrm>
              <a:off x="533400" y="4970318"/>
              <a:ext cx="3657600" cy="14097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মোতাহের হোসেন চৌধুরী</a:t>
              </a:r>
              <a:endParaRPr lang="en-US" sz="4000" dirty="0">
                <a:latin typeface="NikoshBAN" pitchFamily="2" charset="0"/>
                <a:cs typeface="NikoshBAN" pitchFamily="2" charset="0"/>
              </a:endParaRPr>
            </a:p>
          </p:txBody>
        </p:sp>
        <p:pic>
          <p:nvPicPr>
            <p:cNvPr id="10" name="Picture 9">
              <a:extLst>
                <a:ext uri="{FF2B5EF4-FFF2-40B4-BE49-F238E27FC236}">
                  <a16:creationId xmlns="" xmlns:a16="http://schemas.microsoft.com/office/drawing/2014/main" id="{F4333A87-3D10-4C8F-931A-90AEAEE8A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08" y="504889"/>
              <a:ext cx="3502692" cy="4524311"/>
            </a:xfrm>
            <a:prstGeom prst="rect">
              <a:avLst/>
            </a:prstGeom>
            <a:ln>
              <a:noFill/>
            </a:ln>
            <a:effectLst>
              <a:softEdge rad="112500"/>
            </a:effectLst>
          </p:spPr>
        </p:pic>
      </p:grpSp>
    </p:spTree>
    <p:extLst>
      <p:ext uri="{BB962C8B-B14F-4D97-AF65-F5344CB8AC3E}">
        <p14:creationId xmlns:p14="http://schemas.microsoft.com/office/powerpoint/2010/main" val="346833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grpId="0" nodeType="clickEffect">
                                  <p:stCondLst>
                                    <p:cond delay="0"/>
                                  </p:stCondLst>
                                  <p:childTnLst>
                                    <p:animEffect transition="out" filter="strips(down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grpId="0" nodeType="clickEffect">
                                  <p:stCondLst>
                                    <p:cond delay="0"/>
                                  </p:stCondLst>
                                  <p:childTnLst>
                                    <p:animEffect transition="out" filter="strips(downLeft)">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grpId="0" nodeType="clickEffect">
                                  <p:stCondLst>
                                    <p:cond delay="0"/>
                                  </p:stCondLst>
                                  <p:childTnLst>
                                    <p:animEffect transition="out" filter="strips(downLeft)">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grpId="0" nodeType="clickEffect">
                                  <p:stCondLst>
                                    <p:cond delay="0"/>
                                  </p:stCondLst>
                                  <p:childTnLst>
                                    <p:animEffect transition="out" filter="strips(downLeft)">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981200" y="381000"/>
            <a:ext cx="6507939" cy="2246695"/>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bn-BD" sz="9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আদর্শ পাঠ</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4" name="Rounded Rectangle 3"/>
          <p:cNvSpPr/>
          <p:nvPr/>
        </p:nvSpPr>
        <p:spPr>
          <a:xfrm>
            <a:off x="1055427" y="3048000"/>
            <a:ext cx="8077200" cy="2438401"/>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শিক্ষা ও মনুষ্যত্ব</a:t>
            </a:r>
            <a:endParaRPr lang="bn-BD"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a:p>
            <a:pPr algn="ctr"/>
            <a:r>
              <a:rPr lang="bn-BD"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bn-BD"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মোতাহের হোসেন চৌধুরী</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8852216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4027" y="762000"/>
            <a:ext cx="7848600" cy="5755422"/>
          </a:xfrm>
          <a:prstGeom prst="rect">
            <a:avLst/>
          </a:prstGeom>
        </p:spPr>
        <p:txBody>
          <a:bodyPr wrap="square">
            <a:spAutoFit/>
          </a:bodyPr>
          <a:lstStyle/>
          <a:p>
            <a:r>
              <a:rPr lang="en-US" sz="4800" b="1" u="sng" dirty="0" err="1">
                <a:latin typeface="ArhialkhanMJ" pitchFamily="2" charset="0"/>
                <a:cs typeface="ArhialkhanMJ" pitchFamily="2" charset="0"/>
              </a:rPr>
              <a:t>mvims</a:t>
            </a:r>
            <a:r>
              <a:rPr lang="en-US" sz="4800" b="1" u="sng" dirty="0">
                <a:latin typeface="ArhialkhanMJ" pitchFamily="2" charset="0"/>
                <a:cs typeface="ArhialkhanMJ" pitchFamily="2" charset="0"/>
              </a:rPr>
              <a:t>‡¶c </a:t>
            </a:r>
            <a:r>
              <a:rPr lang="en-US" sz="4800" b="1" u="sng" dirty="0" smtClean="0">
                <a:latin typeface="ArhialkhanMJ" pitchFamily="2" charset="0"/>
                <a:cs typeface="ArhialkhanMJ" pitchFamily="2" charset="0"/>
              </a:rPr>
              <a:t>:</a:t>
            </a:r>
            <a:endParaRPr lang="bn-IN" sz="4800" b="1" u="sng" dirty="0" smtClean="0">
              <a:latin typeface="ArhialkhanMJ" pitchFamily="2" charset="0"/>
              <a:cs typeface="ArhialkhanMJ" pitchFamily="2" charset="0"/>
            </a:endParaRPr>
          </a:p>
          <a:p>
            <a:r>
              <a:rPr lang="en-US" sz="3200" dirty="0" smtClean="0">
                <a:latin typeface="ArhialkhanMJ" pitchFamily="2" charset="0"/>
                <a:cs typeface="ArhialkhanMJ" pitchFamily="2" charset="0"/>
              </a:rPr>
              <a:t> </a:t>
            </a:r>
            <a:r>
              <a:rPr lang="en-US" sz="3200" dirty="0" err="1">
                <a:latin typeface="ArhialkhanMJ" pitchFamily="2" charset="0"/>
                <a:cs typeface="ArhialkhanMJ" pitchFamily="2" charset="0"/>
              </a:rPr>
              <a:t>gvby‡li</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Rxeb</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vZjv</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N‡ii</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g‡Zv</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Gi</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wbPZjv</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Zvi</a:t>
            </a:r>
            <a:r>
              <a:rPr lang="en-US" sz="3200" dirty="0">
                <a:latin typeface="ArhialkhanMJ" pitchFamily="2" charset="0"/>
                <a:cs typeface="ArhialkhanMJ" pitchFamily="2" charset="0"/>
              </a:rPr>
              <a:t> ˆ</a:t>
            </a:r>
            <a:r>
              <a:rPr lang="en-US" sz="3200" dirty="0" err="1">
                <a:latin typeface="ArhialkhanMJ" pitchFamily="2" charset="0"/>
                <a:cs typeface="ArhialkhanMJ" pitchFamily="2" charset="0"/>
              </a:rPr>
              <a:t>RweK</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Rxeb</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Avi</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Dc‡ii</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Zjv</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gbyl¨Z</a:t>
            </a:r>
            <a:r>
              <a:rPr lang="en-US" sz="3200" dirty="0">
                <a:latin typeface="ArhialkhanMJ" pitchFamily="2" charset="0"/>
                <a:cs typeface="ArhialkhanMJ" pitchFamily="2" charset="0"/>
              </a:rPr>
              <a:t>¡| ˆ</a:t>
            </a:r>
            <a:r>
              <a:rPr lang="en-US" sz="3200" dirty="0" err="1">
                <a:latin typeface="ArhialkhanMJ" pitchFamily="2" charset="0"/>
                <a:cs typeface="ArhialkhanMJ" pitchFamily="2" charset="0"/>
              </a:rPr>
              <a:t>RweK</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Rxe‡bi</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Rb</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gŠwjK</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Pvwn`v</a:t>
            </a:r>
            <a:r>
              <a:rPr lang="en-US" sz="3200" dirty="0">
                <a:latin typeface="ArhialkhanMJ" pitchFamily="2" charset="0"/>
                <a:cs typeface="ArhialkhanMJ" pitchFamily="2" charset="0"/>
              </a:rPr>
              <a:t>¸‡</a:t>
            </a:r>
            <a:r>
              <a:rPr lang="en-US" sz="3200" dirty="0" err="1">
                <a:latin typeface="ArhialkhanMJ" pitchFamily="2" charset="0"/>
                <a:cs typeface="ArhialkhanMJ" pitchFamily="2" charset="0"/>
              </a:rPr>
              <a:t>jv</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gUv‡Z</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nq</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wKš</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gvby‡li</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Rb</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GUzKz</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h‡_ó</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bq</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gbyl¨Z¡B</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Zvi</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Avmj</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cwiPq</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wkÿv</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gvby‡li</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g‡a</a:t>
            </a:r>
            <a:r>
              <a:rPr lang="en-US" sz="3200" dirty="0">
                <a:latin typeface="ArhialkhanMJ" pitchFamily="2" charset="0"/>
                <a:cs typeface="ArhialkhanMJ" pitchFamily="2" charset="0"/>
              </a:rPr>
              <a:t>¨ GB </a:t>
            </a:r>
            <a:r>
              <a:rPr lang="en-US" sz="3200" dirty="0" err="1">
                <a:latin typeface="ArhialkhanMJ" pitchFamily="2" charset="0"/>
                <a:cs typeface="ArhialkhanMJ" pitchFamily="2" charset="0"/>
              </a:rPr>
              <a:t>gbyl</a:t>
            </a:r>
            <a:r>
              <a:rPr lang="en-US" sz="3200" dirty="0">
                <a:latin typeface="ArhialkhanMJ" pitchFamily="2" charset="0"/>
                <a:cs typeface="ArhialkhanMJ" pitchFamily="2" charset="0"/>
              </a:rPr>
              <a:t>¨‡</a:t>
            </a:r>
            <a:r>
              <a:rPr lang="en-US" sz="3200" dirty="0" err="1">
                <a:latin typeface="ArhialkhanMJ" pitchFamily="2" charset="0"/>
                <a:cs typeface="ArhialkhanMJ" pitchFamily="2" charset="0"/>
              </a:rPr>
              <a:t>Z¡i</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RvMiY</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NUvq</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gvby‡li</a:t>
            </a:r>
            <a:r>
              <a:rPr lang="en-US" sz="3200" dirty="0">
                <a:latin typeface="ArhialkhanMJ" pitchFamily="2" charset="0"/>
                <a:cs typeface="ArhialkhanMJ" pitchFamily="2" charset="0"/>
              </a:rPr>
              <a:t> cig </a:t>
            </a:r>
            <a:r>
              <a:rPr lang="en-US" sz="3200" dirty="0" err="1">
                <a:latin typeface="ArhialkhanMJ" pitchFamily="2" charset="0"/>
                <a:cs typeface="ArhialkhanMJ" pitchFamily="2" charset="0"/>
              </a:rPr>
              <a:t>jÿ</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nIqv</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DwPZ</a:t>
            </a:r>
            <a:r>
              <a:rPr lang="en-US" sz="3200" dirty="0">
                <a:latin typeface="ArhialkhanMJ" pitchFamily="2" charset="0"/>
                <a:cs typeface="ArhialkhanMJ" pitchFamily="2" charset="0"/>
              </a:rPr>
              <a:t> gyw³ Ñ </a:t>
            </a:r>
            <a:r>
              <a:rPr lang="en-US" sz="3200" dirty="0" err="1">
                <a:latin typeface="ArhialkhanMJ" pitchFamily="2" charset="0"/>
                <a:cs typeface="ArhialkhanMJ" pitchFamily="2" charset="0"/>
              </a:rPr>
              <a:t>wPšÍv</a:t>
            </a:r>
            <a:r>
              <a:rPr lang="en-US" sz="3200" dirty="0">
                <a:latin typeface="ArhialkhanMJ" pitchFamily="2" charset="0"/>
                <a:cs typeface="ArhialkhanMJ" pitchFamily="2" charset="0"/>
              </a:rPr>
              <a:t> I </a:t>
            </a:r>
            <a:r>
              <a:rPr lang="en-US" sz="3200" dirty="0" err="1">
                <a:latin typeface="ArhialkhanMJ" pitchFamily="2" charset="0"/>
                <a:cs typeface="ArhialkhanMJ" pitchFamily="2" charset="0"/>
              </a:rPr>
              <a:t>eyw×i</a:t>
            </a:r>
            <a:r>
              <a:rPr lang="en-US" sz="3200" dirty="0">
                <a:latin typeface="ArhialkhanMJ" pitchFamily="2" charset="0"/>
                <a:cs typeface="ArhialkhanMJ" pitchFamily="2" charset="0"/>
              </a:rPr>
              <a:t> gyw³, </a:t>
            </a:r>
            <a:r>
              <a:rPr lang="en-US" sz="3200" dirty="0" err="1">
                <a:latin typeface="ArhialkhanMJ" pitchFamily="2" charset="0"/>
                <a:cs typeface="ArhialkhanMJ" pitchFamily="2" charset="0"/>
              </a:rPr>
              <a:t>AvZ¥cÖKv‡ki</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vaxbZv</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wKš</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ÿzav</a:t>
            </a:r>
            <a:r>
              <a:rPr lang="en-US" sz="3200" dirty="0">
                <a:latin typeface="ArhialkhanMJ" pitchFamily="2" charset="0"/>
                <a:cs typeface="ArhialkhanMJ" pitchFamily="2" charset="0"/>
              </a:rPr>
              <a:t>-Z…</a:t>
            </a:r>
            <a:r>
              <a:rPr lang="en-US" sz="3200" dirty="0" err="1">
                <a:latin typeface="ArhialkhanMJ" pitchFamily="2" charset="0"/>
                <a:cs typeface="ArhialkhanMJ" pitchFamily="2" charset="0"/>
              </a:rPr>
              <a:t>òvi</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wbeviY</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bv</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n‡j</a:t>
            </a:r>
            <a:r>
              <a:rPr lang="en-US" sz="3200" dirty="0">
                <a:latin typeface="ArhialkhanMJ" pitchFamily="2" charset="0"/>
                <a:cs typeface="ArhialkhanMJ" pitchFamily="2" charset="0"/>
              </a:rPr>
              <a:t> †m </a:t>
            </a:r>
            <a:r>
              <a:rPr lang="en-US" sz="3200" dirty="0" err="1">
                <a:latin typeface="ArhialkhanMJ" pitchFamily="2" charset="0"/>
                <a:cs typeface="ArhialkhanMJ" pitchFamily="2" charset="0"/>
              </a:rPr>
              <a:t>j‡ÿ</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cuŠQv‡bv</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yiƒn</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ZvB</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wkÿve¨e</a:t>
            </a:r>
            <a:r>
              <a:rPr lang="en-US" sz="3200" dirty="0">
                <a:latin typeface="ArhialkhanMJ" pitchFamily="2" charset="0"/>
                <a:cs typeface="ArhialkhanMJ" pitchFamily="2" charset="0"/>
              </a:rPr>
              <a:t>¯’</a:t>
            </a:r>
            <a:r>
              <a:rPr lang="en-US" sz="3200" dirty="0" err="1">
                <a:latin typeface="ArhialkhanMJ" pitchFamily="2" charset="0"/>
                <a:cs typeface="ArhialkhanMJ" pitchFamily="2" charset="0"/>
              </a:rPr>
              <a:t>v‡K</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Ggbfv‡e</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mvRv‡bv</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iKvi</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hb</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Zv</a:t>
            </a:r>
            <a:r>
              <a:rPr lang="en-US" sz="3200" dirty="0">
                <a:latin typeface="ArhialkhanMJ" pitchFamily="2" charset="0"/>
                <a:cs typeface="ArhialkhanMJ" pitchFamily="2" charset="0"/>
              </a:rPr>
              <a:t> ˆ</a:t>
            </a:r>
            <a:r>
              <a:rPr lang="en-US" sz="3200" dirty="0" err="1">
                <a:latin typeface="ArhialkhanMJ" pitchFamily="2" charset="0"/>
                <a:cs typeface="ArhialkhanMJ" pitchFamily="2" charset="0"/>
              </a:rPr>
              <a:t>RweK</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Pvwn`v</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c~iY</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Ki‡Z</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cv‡i</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Avevi</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g~j</a:t>
            </a:r>
            <a:r>
              <a:rPr lang="en-US" sz="3200" dirty="0">
                <a:latin typeface="ArhialkhanMJ" pitchFamily="2" charset="0"/>
                <a:cs typeface="ArhialkhanMJ" pitchFamily="2" charset="0"/>
              </a:rPr>
              <a:t>¨‡</a:t>
            </a:r>
            <a:r>
              <a:rPr lang="en-US" sz="3200" dirty="0" err="1">
                <a:latin typeface="ArhialkhanMJ" pitchFamily="2" charset="0"/>
                <a:cs typeface="ArhialkhanMJ" pitchFamily="2" charset="0"/>
              </a:rPr>
              <a:t>eva</a:t>
            </a:r>
            <a:r>
              <a:rPr lang="en-US" sz="3200" dirty="0">
                <a:latin typeface="ArhialkhanMJ" pitchFamily="2" charset="0"/>
                <a:cs typeface="ArhialkhanMJ" pitchFamily="2" charset="0"/>
              </a:rPr>
              <a:t> I gyw³i </a:t>
            </a:r>
            <a:r>
              <a:rPr lang="en-US" sz="3200" dirty="0" err="1">
                <a:latin typeface="ArhialkhanMJ" pitchFamily="2" charset="0"/>
                <a:cs typeface="ArhialkhanMJ" pitchFamily="2" charset="0"/>
              </a:rPr>
              <a:t>AvKv•ÿvI</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RvwM‡q</a:t>
            </a:r>
            <a:r>
              <a:rPr lang="en-US" sz="3200" dirty="0">
                <a:latin typeface="ArhialkhanMJ" pitchFamily="2" charset="0"/>
                <a:cs typeface="ArhialkhanMJ" pitchFamily="2" charset="0"/>
              </a:rPr>
              <a:t> </a:t>
            </a:r>
            <a:r>
              <a:rPr lang="en-US" sz="3200" dirty="0" err="1">
                <a:latin typeface="ArhialkhanMJ" pitchFamily="2" charset="0"/>
                <a:cs typeface="ArhialkhanMJ" pitchFamily="2" charset="0"/>
              </a:rPr>
              <a:t>iv‡L</a:t>
            </a:r>
            <a:r>
              <a:rPr lang="en-US" sz="3200" dirty="0">
                <a:latin typeface="ArhialkhanMJ" pitchFamily="2" charset="0"/>
                <a:cs typeface="ArhialkhanMJ" pitchFamily="2" charset="0"/>
              </a:rPr>
              <a:t>|</a:t>
            </a:r>
          </a:p>
        </p:txBody>
      </p:sp>
    </p:spTree>
    <p:extLst>
      <p:ext uri="{BB962C8B-B14F-4D97-AF65-F5344CB8AC3E}">
        <p14:creationId xmlns:p14="http://schemas.microsoft.com/office/powerpoint/2010/main" val="110949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152400"/>
            <a:ext cx="2667000" cy="914400"/>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শব্দার্থ</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3" name="TextBox 2"/>
          <p:cNvSpPr txBox="1"/>
          <p:nvPr/>
        </p:nvSpPr>
        <p:spPr>
          <a:xfrm>
            <a:off x="914400" y="1775283"/>
            <a:ext cx="1603324" cy="1107996"/>
          </a:xfrm>
          <a:prstGeom prst="rect">
            <a:avLst/>
          </a:prstGeom>
          <a:noFill/>
        </p:spPr>
        <p:txBody>
          <a:bodyPr wrap="none" rtlCol="0">
            <a:spAutoFit/>
          </a:bodyPr>
          <a:lstStyle/>
          <a:p>
            <a:r>
              <a:rPr lang="bn-BD" sz="6600" dirty="0">
                <a:latin typeface="NikoshBAN" pitchFamily="2" charset="0"/>
                <a:cs typeface="NikoshBAN" pitchFamily="2" charset="0"/>
              </a:rPr>
              <a:t>নিগড়</a:t>
            </a:r>
            <a:endParaRPr lang="en-US" dirty="0">
              <a:latin typeface="NikoshBAN" pitchFamily="2" charset="0"/>
              <a:cs typeface="NikoshBAN" pitchFamily="2" charset="0"/>
            </a:endParaRPr>
          </a:p>
        </p:txBody>
      </p:sp>
      <p:grpSp>
        <p:nvGrpSpPr>
          <p:cNvPr id="6" name="Group 5"/>
          <p:cNvGrpSpPr/>
          <p:nvPr/>
        </p:nvGrpSpPr>
        <p:grpSpPr>
          <a:xfrm>
            <a:off x="3200400" y="1448462"/>
            <a:ext cx="3388442" cy="1980538"/>
            <a:chOff x="2122247" y="1254516"/>
            <a:chExt cx="4278553" cy="198053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247" y="1254516"/>
              <a:ext cx="2183053" cy="1980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05300" y="1254516"/>
              <a:ext cx="2095500" cy="1980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7" name="TextBox 6"/>
          <p:cNvSpPr txBox="1"/>
          <p:nvPr/>
        </p:nvSpPr>
        <p:spPr>
          <a:xfrm>
            <a:off x="6641392" y="1490008"/>
            <a:ext cx="2502608" cy="1938992"/>
          </a:xfrm>
          <a:prstGeom prst="rect">
            <a:avLst/>
          </a:prstGeom>
          <a:noFill/>
        </p:spPr>
        <p:txBody>
          <a:bodyPr wrap="none" rtlCol="0">
            <a:spAutoFit/>
          </a:bodyPr>
          <a:lstStyle/>
          <a:p>
            <a:pPr algn="ctr"/>
            <a:r>
              <a:rPr lang="bn-BD" sz="6000" dirty="0">
                <a:latin typeface="NikoshBAN" pitchFamily="2" charset="0"/>
                <a:cs typeface="NikoshBAN" pitchFamily="2" charset="0"/>
              </a:rPr>
              <a:t>শিকল বা </a:t>
            </a:r>
          </a:p>
          <a:p>
            <a:pPr algn="ctr"/>
            <a:r>
              <a:rPr lang="bn-BD" sz="6000" dirty="0">
                <a:latin typeface="NikoshBAN" pitchFamily="2" charset="0"/>
                <a:cs typeface="NikoshBAN" pitchFamily="2" charset="0"/>
              </a:rPr>
              <a:t>বেড়ি</a:t>
            </a:r>
            <a:endParaRPr lang="en-US" sz="2000" dirty="0">
              <a:latin typeface="NikoshBAN" pitchFamily="2" charset="0"/>
              <a:cs typeface="NikoshBAN" pitchFamily="2" charset="0"/>
            </a:endParaRPr>
          </a:p>
        </p:txBody>
      </p:sp>
      <p:sp>
        <p:nvSpPr>
          <p:cNvPr id="8" name="TextBox 7"/>
          <p:cNvSpPr txBox="1"/>
          <p:nvPr/>
        </p:nvSpPr>
        <p:spPr>
          <a:xfrm>
            <a:off x="950794" y="4667155"/>
            <a:ext cx="1864613" cy="1107996"/>
          </a:xfrm>
          <a:prstGeom prst="rect">
            <a:avLst/>
          </a:prstGeom>
          <a:noFill/>
        </p:spPr>
        <p:txBody>
          <a:bodyPr wrap="none" rtlCol="0">
            <a:spAutoFit/>
          </a:bodyPr>
          <a:lstStyle/>
          <a:p>
            <a:r>
              <a:rPr lang="bn-BD" sz="6600" dirty="0">
                <a:latin typeface="NikoshBAN" pitchFamily="2" charset="0"/>
                <a:cs typeface="NikoshBAN" pitchFamily="2" charset="0"/>
              </a:rPr>
              <a:t>তিমির</a:t>
            </a:r>
            <a:endParaRPr lang="en-US" dirty="0">
              <a:latin typeface="NikoshBAN" pitchFamily="2" charset="0"/>
              <a:cs typeface="NikoshBAN" pitchFamily="2" charset="0"/>
            </a:endParaRPr>
          </a:p>
        </p:txBody>
      </p:sp>
      <p:sp>
        <p:nvSpPr>
          <p:cNvPr id="9" name="Rectangle 8"/>
          <p:cNvSpPr/>
          <p:nvPr/>
        </p:nvSpPr>
        <p:spPr>
          <a:xfrm>
            <a:off x="0" y="3657600"/>
            <a:ext cx="9144000" cy="228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4094202"/>
            <a:ext cx="3540842" cy="2306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6634465" y="4693503"/>
            <a:ext cx="2198038" cy="1107996"/>
          </a:xfrm>
          <a:prstGeom prst="rect">
            <a:avLst/>
          </a:prstGeom>
          <a:noFill/>
        </p:spPr>
        <p:txBody>
          <a:bodyPr wrap="none" rtlCol="0">
            <a:spAutoFit/>
          </a:bodyPr>
          <a:lstStyle/>
          <a:p>
            <a:r>
              <a:rPr lang="bn-BD" sz="6600" dirty="0">
                <a:latin typeface="NikoshBAN" pitchFamily="2" charset="0"/>
                <a:cs typeface="NikoshBAN" pitchFamily="2" charset="0"/>
              </a:rPr>
              <a:t>অন্ধকার</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252915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P spid="9"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8162" y="1405235"/>
            <a:ext cx="2443298" cy="923330"/>
          </a:xfrm>
          <a:prstGeom prst="rect">
            <a:avLst/>
          </a:prstGeom>
          <a:noFill/>
        </p:spPr>
        <p:txBody>
          <a:bodyPr wrap="none" rtlCol="0">
            <a:spAutoFit/>
          </a:bodyPr>
          <a:lstStyle/>
          <a:p>
            <a:r>
              <a:rPr lang="bn-BD" sz="5400" b="1" dirty="0">
                <a:blipFill>
                  <a:blip r:embed="rId2"/>
                  <a:tile tx="0" ty="0" sx="100000" sy="100000" flip="none" algn="tl"/>
                </a:blipFill>
                <a:latin typeface="NikoshBAN" pitchFamily="2" charset="0"/>
                <a:cs typeface="NikoshBAN" pitchFamily="2" charset="0"/>
              </a:rPr>
              <a:t>ক্ষুৎপিপাসা</a:t>
            </a:r>
            <a:endParaRPr lang="en-US" b="1" dirty="0">
              <a:blipFill>
                <a:blip r:embed="rId2"/>
                <a:tile tx="0" ty="0" sx="100000" sy="100000" flip="none" algn="tl"/>
              </a:blipFill>
              <a:latin typeface="NikoshBAN" pitchFamily="2" charset="0"/>
              <a:cs typeface="NikoshBAN" pitchFamily="2" charset="0"/>
            </a:endParaRPr>
          </a:p>
        </p:txBody>
      </p:sp>
      <p:grpSp>
        <p:nvGrpSpPr>
          <p:cNvPr id="8" name="Group 7"/>
          <p:cNvGrpSpPr/>
          <p:nvPr/>
        </p:nvGrpSpPr>
        <p:grpSpPr>
          <a:xfrm>
            <a:off x="3124200" y="609600"/>
            <a:ext cx="3505200" cy="2514600"/>
            <a:chOff x="2514601" y="599777"/>
            <a:chExt cx="4476749" cy="2219623"/>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1" y="599777"/>
              <a:ext cx="2285999" cy="22196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604241"/>
              <a:ext cx="2190750" cy="2215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7" name="TextBox 6"/>
          <p:cNvSpPr txBox="1"/>
          <p:nvPr/>
        </p:nvSpPr>
        <p:spPr>
          <a:xfrm>
            <a:off x="7155872" y="832425"/>
            <a:ext cx="1826141" cy="1754326"/>
          </a:xfrm>
          <a:prstGeom prst="rect">
            <a:avLst/>
          </a:prstGeom>
          <a:noFill/>
        </p:spPr>
        <p:txBody>
          <a:bodyPr wrap="none" rtlCol="0">
            <a:spAutoFit/>
          </a:bodyPr>
          <a:lstStyle/>
          <a:p>
            <a:pPr algn="ctr"/>
            <a:r>
              <a:rPr lang="bn-BD" sz="5400" b="1" dirty="0">
                <a:blipFill>
                  <a:blip r:embed="rId2"/>
                  <a:tile tx="0" ty="0" sx="100000" sy="100000" flip="none" algn="tl"/>
                </a:blipFill>
                <a:latin typeface="NikoshBAN" pitchFamily="2" charset="0"/>
                <a:cs typeface="NikoshBAN" pitchFamily="2" charset="0"/>
              </a:rPr>
              <a:t>ক্ষুধা ও </a:t>
            </a:r>
          </a:p>
          <a:p>
            <a:pPr algn="ctr"/>
            <a:r>
              <a:rPr lang="bn-BD" sz="5400" b="1" dirty="0">
                <a:blipFill>
                  <a:blip r:embed="rId2"/>
                  <a:tile tx="0" ty="0" sx="100000" sy="100000" flip="none" algn="tl"/>
                </a:blipFill>
                <a:latin typeface="NikoshBAN" pitchFamily="2" charset="0"/>
                <a:cs typeface="NikoshBAN" pitchFamily="2" charset="0"/>
              </a:rPr>
              <a:t>তৃষ্ণা</a:t>
            </a:r>
            <a:endParaRPr lang="en-US" b="1" dirty="0">
              <a:blipFill>
                <a:blip r:embed="rId2"/>
                <a:tile tx="0" ty="0" sx="100000" sy="100000" flip="none" algn="tl"/>
              </a:blipFill>
              <a:latin typeface="NikoshBAN" pitchFamily="2" charset="0"/>
              <a:cs typeface="NikoshBAN" pitchFamily="2" charset="0"/>
            </a:endParaRPr>
          </a:p>
        </p:txBody>
      </p:sp>
      <p:sp>
        <p:nvSpPr>
          <p:cNvPr id="9" name="Rectangle 8"/>
          <p:cNvSpPr/>
          <p:nvPr/>
        </p:nvSpPr>
        <p:spPr>
          <a:xfrm>
            <a:off x="0" y="3318164"/>
            <a:ext cx="9144000" cy="228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10" name="TextBox 9"/>
          <p:cNvSpPr txBox="1"/>
          <p:nvPr/>
        </p:nvSpPr>
        <p:spPr>
          <a:xfrm>
            <a:off x="1051123" y="4660693"/>
            <a:ext cx="1417376" cy="1015663"/>
          </a:xfrm>
          <a:prstGeom prst="rect">
            <a:avLst/>
          </a:prstGeom>
          <a:noFill/>
        </p:spPr>
        <p:txBody>
          <a:bodyPr wrap="none" rtlCol="0">
            <a:spAutoFit/>
          </a:bodyPr>
          <a:lstStyle/>
          <a:p>
            <a:r>
              <a:rPr lang="bn-BD" sz="6000" b="1" dirty="0">
                <a:blipFill>
                  <a:blip r:embed="rId2"/>
                  <a:tile tx="0" ty="0" sx="100000" sy="100000" flip="none" algn="tl"/>
                </a:blipFill>
                <a:latin typeface="NikoshBAN" pitchFamily="2" charset="0"/>
                <a:cs typeface="NikoshBAN" pitchFamily="2" charset="0"/>
              </a:rPr>
              <a:t>ফতুর</a:t>
            </a:r>
            <a:endParaRPr lang="en-US" sz="2000" b="1" dirty="0">
              <a:blipFill>
                <a:blip r:embed="rId2"/>
                <a:tile tx="0" ty="0" sx="100000" sy="100000" flip="none" algn="tl"/>
              </a:blipFill>
              <a:latin typeface="NikoshBAN" pitchFamily="2" charset="0"/>
              <a:cs typeface="NikoshBAN" pitchFamily="2"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00" y="4063876"/>
            <a:ext cx="3124200" cy="2641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6857797" y="4283333"/>
            <a:ext cx="2286203" cy="1754326"/>
          </a:xfrm>
          <a:prstGeom prst="rect">
            <a:avLst/>
          </a:prstGeom>
          <a:noFill/>
        </p:spPr>
        <p:txBody>
          <a:bodyPr wrap="none" rtlCol="0">
            <a:spAutoFit/>
          </a:bodyPr>
          <a:lstStyle/>
          <a:p>
            <a:pPr algn="ctr"/>
            <a:r>
              <a:rPr lang="bn-BD" sz="5400" b="1" dirty="0">
                <a:blipFill>
                  <a:blip r:embed="rId2"/>
                  <a:tile tx="0" ty="0" sx="100000" sy="100000" flip="none" algn="tl"/>
                </a:blipFill>
                <a:latin typeface="NikoshBAN" pitchFamily="2" charset="0"/>
                <a:cs typeface="NikoshBAN" pitchFamily="2" charset="0"/>
              </a:rPr>
              <a:t>নিঃস্ব  বা </a:t>
            </a:r>
          </a:p>
          <a:p>
            <a:pPr algn="ctr"/>
            <a:r>
              <a:rPr lang="bn-BD" sz="5400" b="1" dirty="0">
                <a:blipFill>
                  <a:blip r:embed="rId2"/>
                  <a:tile tx="0" ty="0" sx="100000" sy="100000" flip="none" algn="tl"/>
                </a:blipFill>
                <a:latin typeface="NikoshBAN" pitchFamily="2" charset="0"/>
                <a:cs typeface="NikoshBAN" pitchFamily="2" charset="0"/>
              </a:rPr>
              <a:t>সর্বস্বান্ত</a:t>
            </a:r>
            <a:endParaRPr lang="en-US" b="1" dirty="0">
              <a:blipFill>
                <a:blip r:embed="rId2"/>
                <a:tile tx="0" ty="0" sx="100000" sy="100000" flip="none" algn="tl"/>
              </a:blipFill>
              <a:latin typeface="NikoshBAN" pitchFamily="2" charset="0"/>
              <a:cs typeface="NikoshBAN" pitchFamily="2" charset="0"/>
            </a:endParaRPr>
          </a:p>
        </p:txBody>
      </p:sp>
    </p:spTree>
    <p:extLst>
      <p:ext uri="{BB962C8B-B14F-4D97-AF65-F5344CB8AC3E}">
        <p14:creationId xmlns:p14="http://schemas.microsoft.com/office/powerpoint/2010/main" val="243762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animBg="1"/>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176" y="1409622"/>
            <a:ext cx="2691763" cy="830997"/>
          </a:xfrm>
          <a:prstGeom prst="rect">
            <a:avLst/>
          </a:prstGeom>
          <a:noFill/>
        </p:spPr>
        <p:txBody>
          <a:bodyPr wrap="none" rtlCol="0">
            <a:spAutoFit/>
          </a:bodyPr>
          <a:lstStyle/>
          <a:p>
            <a:r>
              <a:rPr lang="bn-BD"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লেফাফাদুরস্তি</a:t>
            </a:r>
            <a:endPar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4" name="TextBox 3"/>
          <p:cNvSpPr txBox="1"/>
          <p:nvPr/>
        </p:nvSpPr>
        <p:spPr>
          <a:xfrm>
            <a:off x="6010275" y="111342"/>
            <a:ext cx="3156633" cy="3046988"/>
          </a:xfrm>
          <a:prstGeom prst="rect">
            <a:avLst/>
          </a:prstGeom>
          <a:noFill/>
        </p:spPr>
        <p:txBody>
          <a:bodyPr wrap="none" rtlCol="0">
            <a:spAutoFit/>
          </a:bodyPr>
          <a:lstStyle/>
          <a:p>
            <a:pPr algn="ctr"/>
            <a:r>
              <a:rPr lang="bn-BD"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বাইরের দিক </a:t>
            </a:r>
          </a:p>
          <a:p>
            <a:pPr algn="ctr"/>
            <a:r>
              <a:rPr lang="bn-BD"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থেকে ত্রুটিহীনতা</a:t>
            </a:r>
          </a:p>
          <a:p>
            <a:pPr algn="ctr"/>
            <a:r>
              <a:rPr lang="bn-BD"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কিন্তু ভিতরে </a:t>
            </a:r>
          </a:p>
          <a:p>
            <a:pPr algn="ctr"/>
            <a:r>
              <a:rPr lang="bn-BD"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প্রতারণা</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5" name="Rectangle 4"/>
          <p:cNvSpPr/>
          <p:nvPr/>
        </p:nvSpPr>
        <p:spPr>
          <a:xfrm>
            <a:off x="0" y="3200400"/>
            <a:ext cx="9144000" cy="152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6" name="TextBox 5"/>
          <p:cNvSpPr txBox="1"/>
          <p:nvPr/>
        </p:nvSpPr>
        <p:spPr>
          <a:xfrm>
            <a:off x="1075192" y="4561084"/>
            <a:ext cx="2060179" cy="923330"/>
          </a:xfrm>
          <a:prstGeom prst="rect">
            <a:avLst/>
          </a:prstGeom>
          <a:noFill/>
        </p:spPr>
        <p:txBody>
          <a:bodyPr wrap="none" rtlCol="0">
            <a:spAutoFit/>
          </a:bodyPr>
          <a:lstStyle/>
          <a:p>
            <a:r>
              <a:rPr lang="bn-BD"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পিঞ্জরবদ্ধ</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4353" y="3962400"/>
            <a:ext cx="2669721"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6477000" y="4757818"/>
            <a:ext cx="2462534" cy="923330"/>
          </a:xfrm>
          <a:prstGeom prst="rect">
            <a:avLst/>
          </a:prstGeom>
          <a:noFill/>
        </p:spPr>
        <p:txBody>
          <a:bodyPr wrap="none" rtlCol="0">
            <a:spAutoFit/>
          </a:bodyPr>
          <a:lstStyle/>
          <a:p>
            <a:r>
              <a:rPr lang="bn-BD"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খাঁচায় বন্দি</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grpSp>
        <p:nvGrpSpPr>
          <p:cNvPr id="11" name="Group 10"/>
          <p:cNvGrpSpPr/>
          <p:nvPr/>
        </p:nvGrpSpPr>
        <p:grpSpPr>
          <a:xfrm>
            <a:off x="3124200" y="381000"/>
            <a:ext cx="2809875" cy="2716126"/>
            <a:chOff x="2767963" y="102768"/>
            <a:chExt cx="3242312" cy="3020926"/>
          </a:xfrm>
        </p:grpSpPr>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67963" y="102768"/>
              <a:ext cx="3242312" cy="1532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963" y="1600200"/>
              <a:ext cx="3242311" cy="15234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260729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11414" y="2209800"/>
            <a:ext cx="3427686" cy="3657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400" b="1" spc="50" dirty="0">
                <a:ln w="11430"/>
                <a:solidFill>
                  <a:schemeClr val="tx1">
                    <a:lumMod val="95000"/>
                    <a:lumOff val="5000"/>
                  </a:schemeClr>
                </a:solidFill>
                <a:effectLst>
                  <a:outerShdw blurRad="76200" dist="50800" dir="5400000" algn="tl" rotWithShape="0">
                    <a:srgbClr val="000000">
                      <a:alpha val="65000"/>
                    </a:srgbClr>
                  </a:outerShdw>
                </a:effectLst>
                <a:latin typeface="NikoshBAN" pitchFamily="2" charset="0"/>
                <a:cs typeface="NikoshBAN" pitchFamily="2" charset="0"/>
              </a:rPr>
              <a:t>রবীন্দ্রনাথ ঠাকুরের </a:t>
            </a:r>
            <a:r>
              <a:rPr lang="bn-BD" sz="4800" b="1" spc="50" dirty="0">
                <a:ln w="11430"/>
                <a:solidFill>
                  <a:schemeClr val="tx1">
                    <a:lumMod val="95000"/>
                    <a:lumOff val="5000"/>
                  </a:schemeClr>
                </a:solidFill>
                <a:effectLst>
                  <a:outerShdw blurRad="76200" dist="50800" dir="5400000" algn="tl" rotWithShape="0">
                    <a:srgbClr val="000000">
                      <a:alpha val="65000"/>
                    </a:srgbClr>
                  </a:outerShdw>
                </a:effectLst>
                <a:latin typeface="NikoshBAN" pitchFamily="2" charset="0"/>
                <a:cs typeface="NikoshBAN" pitchFamily="2" charset="0"/>
              </a:rPr>
              <a:t>মতে-</a:t>
            </a:r>
          </a:p>
          <a:p>
            <a:pPr algn="ctr"/>
            <a:r>
              <a:rPr lang="bn-BD" sz="4800" b="1" spc="50" dirty="0">
                <a:ln w="11430"/>
                <a:solidFill>
                  <a:schemeClr val="tx1">
                    <a:lumMod val="95000"/>
                    <a:lumOff val="5000"/>
                  </a:schemeClr>
                </a:solidFill>
                <a:effectLst>
                  <a:outerShdw blurRad="76200" dist="50800" dir="5400000" algn="tl" rotWithShape="0">
                    <a:srgbClr val="000000">
                      <a:alpha val="65000"/>
                    </a:srgbClr>
                  </a:outerShdw>
                </a:effectLst>
                <a:latin typeface="NikoshBAN" pitchFamily="2" charset="0"/>
                <a:cs typeface="NikoshBAN" pitchFamily="2" charset="0"/>
              </a:rPr>
              <a:t>“ সুস্থ দেহে সুন্দর মন তৈরি করার নাম শিক্ষা।”</a:t>
            </a:r>
            <a:endParaRPr lang="en-US" sz="4800" b="1" spc="50" dirty="0">
              <a:ln w="11430"/>
              <a:solidFill>
                <a:schemeClr val="tx1">
                  <a:lumMod val="95000"/>
                  <a:lumOff val="5000"/>
                </a:schemeClr>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2" name="Rectangle 1"/>
          <p:cNvSpPr/>
          <p:nvPr/>
        </p:nvSpPr>
        <p:spPr>
          <a:xfrm>
            <a:off x="630621" y="0"/>
            <a:ext cx="7961585" cy="12192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857250" indent="-857250">
              <a:buFont typeface="Wingdings" pitchFamily="2" charset="2"/>
              <a:buChar char="q"/>
            </a:pPr>
            <a:r>
              <a:rPr lang="bn-BD"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শিক্ষা কী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grpSp>
        <p:nvGrpSpPr>
          <p:cNvPr id="15" name="Group 14"/>
          <p:cNvGrpSpPr/>
          <p:nvPr/>
        </p:nvGrpSpPr>
        <p:grpSpPr>
          <a:xfrm>
            <a:off x="0" y="0"/>
            <a:ext cx="9144000" cy="6858000"/>
            <a:chOff x="152400" y="249874"/>
            <a:chExt cx="8839200" cy="6303326"/>
          </a:xfrm>
        </p:grpSpPr>
        <p:grpSp>
          <p:nvGrpSpPr>
            <p:cNvPr id="13" name="Group 12"/>
            <p:cNvGrpSpPr/>
            <p:nvPr/>
          </p:nvGrpSpPr>
          <p:grpSpPr>
            <a:xfrm>
              <a:off x="152400" y="249874"/>
              <a:ext cx="8839200" cy="6303326"/>
              <a:chOff x="152400" y="249874"/>
              <a:chExt cx="8839200" cy="6303326"/>
            </a:xfrm>
          </p:grpSpPr>
          <p:grpSp>
            <p:nvGrpSpPr>
              <p:cNvPr id="4" name="Group 3"/>
              <p:cNvGrpSpPr/>
              <p:nvPr/>
            </p:nvGrpSpPr>
            <p:grpSpPr>
              <a:xfrm>
                <a:off x="152400" y="249874"/>
                <a:ext cx="8839200" cy="6303326"/>
                <a:chOff x="152400" y="-34662"/>
                <a:chExt cx="8839200" cy="6740262"/>
              </a:xfrm>
            </p:grpSpPr>
            <p:sp>
              <p:nvSpPr>
                <p:cNvPr id="9" name="Rounded Rectangle 8"/>
                <p:cNvSpPr/>
                <p:nvPr/>
              </p:nvSpPr>
              <p:spPr>
                <a:xfrm>
                  <a:off x="152400" y="-34662"/>
                  <a:ext cx="609600" cy="620476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1" name="Rounded Rectangle 10"/>
                <p:cNvSpPr/>
                <p:nvPr/>
              </p:nvSpPr>
              <p:spPr>
                <a:xfrm>
                  <a:off x="8458200" y="-34662"/>
                  <a:ext cx="533400" cy="620476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2" name="Rectangle 11"/>
                <p:cNvSpPr/>
                <p:nvPr/>
              </p:nvSpPr>
              <p:spPr>
                <a:xfrm>
                  <a:off x="152400" y="6170105"/>
                  <a:ext cx="8839200" cy="53549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grpSp>
          <p:sp>
            <p:nvSpPr>
              <p:cNvPr id="3" name="Rectangle 2"/>
              <p:cNvSpPr/>
              <p:nvPr/>
            </p:nvSpPr>
            <p:spPr>
              <a:xfrm>
                <a:off x="762000" y="1392381"/>
                <a:ext cx="457200" cy="466003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 name="Rectangle 4"/>
              <p:cNvSpPr/>
              <p:nvPr/>
            </p:nvSpPr>
            <p:spPr>
              <a:xfrm>
                <a:off x="8001000" y="1392381"/>
                <a:ext cx="457200" cy="466003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Rectangle 9"/>
              <p:cNvSpPr/>
              <p:nvPr/>
            </p:nvSpPr>
            <p:spPr>
              <a:xfrm>
                <a:off x="1219200" y="1392381"/>
                <a:ext cx="6781800" cy="15831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14" name="Rectangle 13"/>
            <p:cNvSpPr/>
            <p:nvPr/>
          </p:nvSpPr>
          <p:spPr>
            <a:xfrm>
              <a:off x="1219200" y="5867400"/>
              <a:ext cx="6781800" cy="18501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182" y="2209800"/>
            <a:ext cx="2962275"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15000" y="152399"/>
            <a:ext cx="1752600" cy="1983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312181" y="2209800"/>
            <a:ext cx="2962275"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96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barn(inVertical)">
                                      <p:cBhvr>
                                        <p:cTn id="30" dur="500"/>
                                        <p:tgtEl>
                                          <p:spTgt spid="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779687"/>
            <a:ext cx="7817893" cy="507831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bn-IN" sz="3600" b="1" dirty="0">
                <a:solidFill>
                  <a:srgbClr val="7030A0"/>
                </a:solidFill>
                <a:latin typeface="NikoshBAN" panose="02000000000000000000" pitchFamily="2" charset="0"/>
                <a:cs typeface="NikoshBAN" panose="02000000000000000000" pitchFamily="2" charset="0"/>
              </a:rPr>
              <a:t>করোনা ভাইরাসের কারনে, যখন ঘোষণা এসেছিলো যে ১৭ তারিখ থেকে ৩১শে মার্চ পর্যন্ত </a:t>
            </a:r>
            <a:r>
              <a:rPr lang="bn-IN" sz="3600" b="1" dirty="0" smtClean="0">
                <a:solidFill>
                  <a:srgbClr val="7030A0"/>
                </a:solidFill>
                <a:latin typeface="NikoshBAN" panose="02000000000000000000" pitchFamily="2" charset="0"/>
                <a:cs typeface="NikoshBAN" panose="02000000000000000000" pitchFamily="2" charset="0"/>
              </a:rPr>
              <a:t>মাদরাসা </a:t>
            </a:r>
            <a:r>
              <a:rPr lang="bn-IN" sz="3600" b="1" dirty="0">
                <a:solidFill>
                  <a:srgbClr val="7030A0"/>
                </a:solidFill>
                <a:latin typeface="NikoshBAN" panose="02000000000000000000" pitchFamily="2" charset="0"/>
                <a:cs typeface="NikoshBAN" panose="02000000000000000000" pitchFamily="2" charset="0"/>
              </a:rPr>
              <a:t>বন্ধ থাকবে। তখন ক্ষণিকের জন্য ও মনে হয় নি যে শ্রদ্ধেয় শিক্ষক/ প্রাণপ্রিয় ছাত্র/ছাত্রীদের এবং প্রাণের ক্যাম্পাস ছেড়ে এতোদিন </a:t>
            </a:r>
            <a:r>
              <a:rPr lang="bn-IN" sz="3600" b="1" dirty="0" smtClean="0">
                <a:solidFill>
                  <a:srgbClr val="7030A0"/>
                </a:solidFill>
                <a:latin typeface="NikoshBAN" panose="02000000000000000000" pitchFamily="2" charset="0"/>
                <a:cs typeface="NikoshBAN" panose="02000000000000000000" pitchFamily="2" charset="0"/>
              </a:rPr>
              <a:t>বাইরে থাকতে </a:t>
            </a:r>
            <a:r>
              <a:rPr lang="bn-IN" sz="3600" b="1" dirty="0">
                <a:solidFill>
                  <a:srgbClr val="7030A0"/>
                </a:solidFill>
                <a:latin typeface="NikoshBAN" panose="02000000000000000000" pitchFamily="2" charset="0"/>
                <a:cs typeface="NikoshBAN" panose="02000000000000000000" pitchFamily="2" charset="0"/>
              </a:rPr>
              <a:t>হবে</a:t>
            </a:r>
            <a:r>
              <a:rPr lang="bn-IN" sz="3600" b="1" dirty="0" smtClean="0">
                <a:solidFill>
                  <a:srgbClr val="7030A0"/>
                </a:solidFill>
                <a:latin typeface="NikoshBAN" panose="02000000000000000000" pitchFamily="2" charset="0"/>
                <a:cs typeface="NikoshBAN" panose="02000000000000000000" pitchFamily="2" charset="0"/>
              </a:rPr>
              <a:t>।</a:t>
            </a:r>
            <a:endParaRPr lang="en-US" sz="3600" b="1" dirty="0" smtClean="0">
              <a:solidFill>
                <a:srgbClr val="7030A0"/>
              </a:solidFill>
              <a:latin typeface="NikoshBAN" panose="02000000000000000000" pitchFamily="2" charset="0"/>
              <a:cs typeface="NikoshBAN" panose="02000000000000000000" pitchFamily="2" charset="0"/>
            </a:endParaRPr>
          </a:p>
          <a:p>
            <a:r>
              <a:rPr lang="bn-IN" sz="3600" b="1" dirty="0" smtClean="0">
                <a:solidFill>
                  <a:srgbClr val="1D2129"/>
                </a:solidFill>
                <a:latin typeface="NikoshBAN" panose="02000000000000000000" pitchFamily="2" charset="0"/>
                <a:cs typeface="NikoshBAN" panose="02000000000000000000" pitchFamily="2" charset="0"/>
              </a:rPr>
              <a:t>আজ ২২তারিখ,পুরোপুরি </a:t>
            </a:r>
            <a:r>
              <a:rPr lang="bn-IN" sz="3600" b="1" dirty="0">
                <a:solidFill>
                  <a:srgbClr val="1D2129"/>
                </a:solidFill>
                <a:latin typeface="NikoshBAN" panose="02000000000000000000" pitchFamily="2" charset="0"/>
                <a:cs typeface="NikoshBAN" panose="02000000000000000000" pitchFamily="2" charset="0"/>
              </a:rPr>
              <a:t>১ </a:t>
            </a:r>
            <a:r>
              <a:rPr lang="bn-IN" sz="3600" b="1" dirty="0" smtClean="0">
                <a:solidFill>
                  <a:srgbClr val="1D2129"/>
                </a:solidFill>
                <a:latin typeface="NikoshBAN" panose="02000000000000000000" pitchFamily="2" charset="0"/>
                <a:cs typeface="NikoshBAN" panose="02000000000000000000" pitchFamily="2" charset="0"/>
              </a:rPr>
              <a:t>মাসের উপরে। জানিনা আরোও </a:t>
            </a:r>
            <a:r>
              <a:rPr lang="bn-IN" sz="3600" b="1" dirty="0">
                <a:solidFill>
                  <a:srgbClr val="1D2129"/>
                </a:solidFill>
                <a:latin typeface="NikoshBAN" panose="02000000000000000000" pitchFamily="2" charset="0"/>
                <a:cs typeface="NikoshBAN" panose="02000000000000000000" pitchFamily="2" charset="0"/>
              </a:rPr>
              <a:t>কতদিন বা মাস কাটাতে হবে</a:t>
            </a:r>
            <a:r>
              <a:rPr lang="bn-IN" sz="3600" b="1" dirty="0" smtClean="0">
                <a:solidFill>
                  <a:srgbClr val="1D2129"/>
                </a:solidFill>
                <a:latin typeface="NikoshBAN" panose="02000000000000000000" pitchFamily="2" charset="0"/>
                <a:cs typeface="NikoshBAN" panose="02000000000000000000" pitchFamily="2" charset="0"/>
              </a:rPr>
              <a:t>।</a:t>
            </a:r>
            <a:r>
              <a:rPr lang="en-US" sz="3600" b="1" dirty="0" smtClean="0">
                <a:solidFill>
                  <a:srgbClr val="1D2129"/>
                </a:solidFill>
                <a:latin typeface="NikoshBAN" panose="02000000000000000000" pitchFamily="2" charset="0"/>
                <a:cs typeface="NikoshBAN" panose="02000000000000000000" pitchFamily="2" charset="0"/>
              </a:rPr>
              <a:t> </a:t>
            </a:r>
            <a:r>
              <a:rPr lang="bn-IN" sz="3600" b="1" dirty="0" smtClean="0">
                <a:solidFill>
                  <a:srgbClr val="1D2129"/>
                </a:solidFill>
                <a:latin typeface="NikoshBAN" panose="02000000000000000000" pitchFamily="2" charset="0"/>
                <a:cs typeface="NikoshBAN" panose="02000000000000000000" pitchFamily="2" charset="0"/>
              </a:rPr>
              <a:t>এটাও </a:t>
            </a:r>
            <a:r>
              <a:rPr lang="bn-IN" sz="3600" b="1" dirty="0">
                <a:solidFill>
                  <a:srgbClr val="1D2129"/>
                </a:solidFill>
                <a:latin typeface="NikoshBAN" panose="02000000000000000000" pitchFamily="2" charset="0"/>
                <a:cs typeface="NikoshBAN" panose="02000000000000000000" pitchFamily="2" charset="0"/>
              </a:rPr>
              <a:t>জানিনা,সুস্থ </a:t>
            </a:r>
            <a:r>
              <a:rPr lang="bn-IN" sz="3600" b="1" dirty="0" smtClean="0">
                <a:solidFill>
                  <a:srgbClr val="1D2129"/>
                </a:solidFill>
                <a:latin typeface="NikoshBAN" panose="02000000000000000000" pitchFamily="2" charset="0"/>
                <a:cs typeface="NikoshBAN" panose="02000000000000000000" pitchFamily="2" charset="0"/>
              </a:rPr>
              <a:t>শরীরে শিক্ষার্থীদের </a:t>
            </a:r>
            <a:r>
              <a:rPr lang="bn-IN" sz="3600" b="1" dirty="0">
                <a:solidFill>
                  <a:srgbClr val="1D2129"/>
                </a:solidFill>
                <a:latin typeface="NikoshBAN" panose="02000000000000000000" pitchFamily="2" charset="0"/>
                <a:cs typeface="NikoshBAN" panose="02000000000000000000" pitchFamily="2" charset="0"/>
              </a:rPr>
              <a:t>কাছে যেতে পারবো কিনা</a:t>
            </a:r>
            <a:r>
              <a:rPr lang="bn-IN" sz="3600" b="1" dirty="0" smtClean="0">
                <a:solidFill>
                  <a:srgbClr val="1D2129"/>
                </a:solidFill>
                <a:latin typeface="NikoshBAN" panose="02000000000000000000" pitchFamily="2" charset="0"/>
                <a:cs typeface="NikoshBAN" panose="02000000000000000000" pitchFamily="2" charset="0"/>
              </a:rPr>
              <a:t>।</a:t>
            </a:r>
            <a:endParaRPr lang="en-US" sz="3600" b="1" dirty="0" smtClean="0">
              <a:solidFill>
                <a:srgbClr val="1D2129"/>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19400" y="76200"/>
            <a:ext cx="2819400" cy="15788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396223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Point Star 2"/>
          <p:cNvSpPr/>
          <p:nvPr/>
        </p:nvSpPr>
        <p:spPr>
          <a:xfrm>
            <a:off x="1143000" y="457200"/>
            <a:ext cx="8153400" cy="64770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3600" dirty="0">
                <a:latin typeface="NikoshBAN" panose="02000000000000000000" pitchFamily="2" charset="0"/>
                <a:cs typeface="NikoshBAN" panose="02000000000000000000" pitchFamily="2" charset="0"/>
              </a:rPr>
              <a:t>ইংরেজিতে একটি প্রবাদ আছে—"</a:t>
            </a:r>
            <a:r>
              <a:rPr lang="en-US" sz="2800" dirty="0"/>
              <a:t>Education is the total development of a man". </a:t>
            </a:r>
            <a:r>
              <a:rPr lang="as-IN" sz="3200" dirty="0">
                <a:latin typeface="NikoshBAN" panose="02000000000000000000" pitchFamily="2" charset="0"/>
                <a:cs typeface="NikoshBAN" panose="02000000000000000000" pitchFamily="2" charset="0"/>
              </a:rPr>
              <a:t>অর্থাত্,'শিক্ষা মানুষের সর্বাঙ্গীণ বিকাশ সাধন করে।'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0444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a:off x="304800" y="152400"/>
            <a:ext cx="8839200" cy="6553200"/>
          </a:xfrm>
          <a:prstGeom prst="irregularSeal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err="1" smtClean="0">
                <a:latin typeface="NikoshBAN" panose="02000000000000000000" pitchFamily="2" charset="0"/>
                <a:cs typeface="NikoshBAN" panose="02000000000000000000" pitchFamily="2" charset="0"/>
              </a:rPr>
              <a:t>যা</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জ্ঞান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দক্ষতা</a:t>
            </a:r>
            <a:r>
              <a:rPr lang="en-US" sz="4800" dirty="0" smtClean="0">
                <a:latin typeface="NikoshBAN" panose="02000000000000000000" pitchFamily="2" charset="0"/>
                <a:cs typeface="NikoshBAN" panose="02000000000000000000" pitchFamily="2" charset="0"/>
              </a:rPr>
              <a:t> ও </a:t>
            </a:r>
            <a:r>
              <a:rPr lang="en-US" sz="4800" dirty="0" err="1" smtClean="0">
                <a:latin typeface="NikoshBAN" panose="02000000000000000000" pitchFamily="2" charset="0"/>
                <a:cs typeface="NikoshBAN" panose="02000000000000000000" pitchFamily="2" charset="0"/>
              </a:rPr>
              <a:t>দৃষ্টি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ভঙ্গির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পরিবর্তন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ঘটায়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তাই</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শিক্ষা</a:t>
            </a:r>
            <a:r>
              <a:rPr lang="en-US" sz="4800" dirty="0" smtClean="0">
                <a:latin typeface="NikoshBAN" panose="02000000000000000000" pitchFamily="2" charset="0"/>
                <a:cs typeface="NikoshBAN" panose="02000000000000000000" pitchFamily="2" charset="0"/>
              </a:rPr>
              <a:t>।</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2819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91592" y="798773"/>
            <a:ext cx="2130711" cy="472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664111" y="762000"/>
            <a:ext cx="3928664" cy="5212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Left Arrow 5"/>
          <p:cNvSpPr/>
          <p:nvPr/>
        </p:nvSpPr>
        <p:spPr>
          <a:xfrm>
            <a:off x="6172200" y="1752600"/>
            <a:ext cx="990600" cy="334087"/>
          </a:xfrm>
          <a:prstGeom prst="leftArrow">
            <a:avLst/>
          </a:prstGeom>
          <a:ln w="38100">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 name="TextBox 8"/>
          <p:cNvSpPr txBox="1"/>
          <p:nvPr/>
        </p:nvSpPr>
        <p:spPr>
          <a:xfrm>
            <a:off x="76200" y="5410200"/>
            <a:ext cx="2130711" cy="923330"/>
          </a:xfrm>
          <a:prstGeom prst="rect">
            <a:avLst/>
          </a:prstGeom>
          <a:noFill/>
        </p:spPr>
        <p:txBody>
          <a:bodyPr wrap="none" rtlCol="0">
            <a:spAutoFit/>
          </a:bodyPr>
          <a:lstStyle/>
          <a:p>
            <a:r>
              <a:rPr lang="bn-BD" sz="5400" b="1" dirty="0">
                <a:ln w="19050"/>
                <a:effectLst>
                  <a:innerShdw blurRad="69850" dist="43180" dir="5400000">
                    <a:srgbClr val="000000">
                      <a:alpha val="65000"/>
                    </a:srgbClr>
                  </a:innerShdw>
                </a:effectLst>
                <a:latin typeface="NikoshBAN" pitchFamily="2" charset="0"/>
                <a:cs typeface="NikoshBAN" pitchFamily="2" charset="0"/>
              </a:rPr>
              <a:t>মানবদেহ</a:t>
            </a:r>
            <a:endParaRPr lang="en-US" sz="2000" b="1" dirty="0">
              <a:ln w="19050"/>
              <a:effectLst>
                <a:innerShdw blurRad="69850" dist="43180" dir="5400000">
                  <a:srgbClr val="000000">
                    <a:alpha val="65000"/>
                  </a:srgbClr>
                </a:innerShdw>
              </a:effectLst>
              <a:latin typeface="NikoshBAN" pitchFamily="2" charset="0"/>
              <a:cs typeface="NikoshBAN" pitchFamily="2" charset="0"/>
            </a:endParaRPr>
          </a:p>
        </p:txBody>
      </p:sp>
      <p:pic>
        <p:nvPicPr>
          <p:cNvPr id="10" name="Picture 9"/>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592775" y="2181671"/>
            <a:ext cx="1573362" cy="2543650"/>
          </a:xfrm>
          <a:prstGeom prst="rect">
            <a:avLst/>
          </a:prstGeom>
        </p:spPr>
      </p:pic>
      <p:sp>
        <p:nvSpPr>
          <p:cNvPr id="11" name="TextBox 10"/>
          <p:cNvSpPr txBox="1"/>
          <p:nvPr/>
        </p:nvSpPr>
        <p:spPr>
          <a:xfrm>
            <a:off x="7162800" y="1524000"/>
            <a:ext cx="1943161" cy="830997"/>
          </a:xfrm>
          <a:prstGeom prst="rect">
            <a:avLst/>
          </a:prstGeom>
          <a:noFill/>
        </p:spPr>
        <p:txBody>
          <a:bodyPr wrap="none" rtlCol="0">
            <a:spAutoFit/>
          </a:bodyPr>
          <a:lstStyle/>
          <a:p>
            <a:r>
              <a:rPr lang="bn-BD" sz="4800" b="1" dirty="0">
                <a:ln>
                  <a:solidFill>
                    <a:srgbClr val="00B050"/>
                  </a:solidFill>
                </a:ln>
                <a:blipFill>
                  <a:blip r:embed="rId5"/>
                  <a:tile tx="0" ty="0" sx="100000" sy="100000" flip="none" algn="tl"/>
                </a:blipFill>
                <a:latin typeface="NikoshBAN" pitchFamily="2" charset="0"/>
                <a:cs typeface="NikoshBAN" pitchFamily="2" charset="0"/>
              </a:rPr>
              <a:t>মানবসত্ত্বা</a:t>
            </a:r>
            <a:endParaRPr lang="en-US" b="1" dirty="0">
              <a:ln>
                <a:solidFill>
                  <a:srgbClr val="00B050"/>
                </a:solidFill>
              </a:ln>
              <a:blipFill>
                <a:blip r:embed="rId5"/>
                <a:tile tx="0" ty="0" sx="100000" sy="100000" flip="none" algn="tl"/>
              </a:blipFill>
              <a:latin typeface="NikoshBAN" pitchFamily="2" charset="0"/>
              <a:cs typeface="NikoshBAN" pitchFamily="2" charset="0"/>
            </a:endParaRPr>
          </a:p>
        </p:txBody>
      </p:sp>
      <p:sp>
        <p:nvSpPr>
          <p:cNvPr id="12" name="TextBox 11"/>
          <p:cNvSpPr txBox="1"/>
          <p:nvPr/>
        </p:nvSpPr>
        <p:spPr>
          <a:xfrm>
            <a:off x="7445187" y="4687705"/>
            <a:ext cx="1577676" cy="769441"/>
          </a:xfrm>
          <a:prstGeom prst="rect">
            <a:avLst/>
          </a:prstGeom>
          <a:noFill/>
        </p:spPr>
        <p:txBody>
          <a:bodyPr wrap="none" rtlCol="0">
            <a:spAutoFit/>
          </a:bodyPr>
          <a:lstStyle/>
          <a:p>
            <a:r>
              <a:rPr lang="bn-BD" sz="4400" b="1" dirty="0">
                <a:solidFill>
                  <a:srgbClr val="FF0000"/>
                </a:solidFill>
                <a:latin typeface="NikoshBAN" pitchFamily="2" charset="0"/>
                <a:cs typeface="NikoshBAN" pitchFamily="2" charset="0"/>
              </a:rPr>
              <a:t>জীবসত্তা</a:t>
            </a:r>
            <a:endParaRPr lang="en-US" sz="1200" b="1" dirty="0">
              <a:solidFill>
                <a:srgbClr val="FF0000"/>
              </a:solidFill>
              <a:latin typeface="NikoshBAN" pitchFamily="2" charset="0"/>
              <a:cs typeface="NikoshBAN" pitchFamily="2" charset="0"/>
            </a:endParaRPr>
          </a:p>
        </p:txBody>
      </p:sp>
      <p:sp>
        <p:nvSpPr>
          <p:cNvPr id="13" name="Left Arrow 12"/>
          <p:cNvSpPr/>
          <p:nvPr/>
        </p:nvSpPr>
        <p:spPr>
          <a:xfrm>
            <a:off x="6172200" y="4820305"/>
            <a:ext cx="1317924" cy="334087"/>
          </a:xfrm>
          <a:prstGeom prst="leftArrow">
            <a:avLst/>
          </a:prstGeom>
          <a:ln w="38100">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ln w="57150">
                <a:solidFill>
                  <a:schemeClr val="tx1"/>
                </a:solidFill>
              </a:ln>
            </a:endParaRPr>
          </a:p>
        </p:txBody>
      </p:sp>
      <p:sp>
        <p:nvSpPr>
          <p:cNvPr id="14" name="TextBox 13"/>
          <p:cNvSpPr txBox="1"/>
          <p:nvPr/>
        </p:nvSpPr>
        <p:spPr>
          <a:xfrm>
            <a:off x="7848600" y="2895600"/>
            <a:ext cx="1327608" cy="923330"/>
          </a:xfrm>
          <a:prstGeom prst="rect">
            <a:avLst/>
          </a:prstGeom>
          <a:noFill/>
        </p:spPr>
        <p:txBody>
          <a:bodyPr wrap="none" rtlCol="0">
            <a:spAutoFit/>
          </a:bodyPr>
          <a:lstStyle/>
          <a:p>
            <a:r>
              <a:rPr lang="bn-BD" sz="5400" b="1" dirty="0">
                <a:ln w="28575">
                  <a:solidFill>
                    <a:srgbClr val="C00000"/>
                  </a:solidFill>
                </a:ln>
                <a:solidFill>
                  <a:srgbClr val="00B0F0"/>
                </a:solidFill>
                <a:latin typeface="NikoshBAN" pitchFamily="2" charset="0"/>
                <a:cs typeface="NikoshBAN" pitchFamily="2" charset="0"/>
              </a:rPr>
              <a:t>শিক্ষা</a:t>
            </a:r>
            <a:endParaRPr lang="en-US" sz="2000" b="1" dirty="0">
              <a:ln w="28575">
                <a:solidFill>
                  <a:srgbClr val="C00000"/>
                </a:solidFill>
              </a:ln>
              <a:solidFill>
                <a:srgbClr val="00B0F0"/>
              </a:solidFill>
              <a:latin typeface="NikoshBAN" pitchFamily="2" charset="0"/>
              <a:cs typeface="NikoshBAN" pitchFamily="2" charset="0"/>
            </a:endParaRPr>
          </a:p>
        </p:txBody>
      </p:sp>
      <p:sp>
        <p:nvSpPr>
          <p:cNvPr id="15" name="TextBox 14"/>
          <p:cNvSpPr txBox="1"/>
          <p:nvPr/>
        </p:nvSpPr>
        <p:spPr>
          <a:xfrm>
            <a:off x="2971800" y="2886670"/>
            <a:ext cx="2568332" cy="92333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দোতলা ঘর</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16" name="Left Arrow 15"/>
          <p:cNvSpPr/>
          <p:nvPr/>
        </p:nvSpPr>
        <p:spPr>
          <a:xfrm rot="5400000">
            <a:off x="7800282" y="1242656"/>
            <a:ext cx="533399" cy="334087"/>
          </a:xfrm>
          <a:prstGeom prst="leftArrow">
            <a:avLst/>
          </a:prstGeom>
          <a:ln w="38100">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7" name="TextBox 16"/>
          <p:cNvSpPr txBox="1"/>
          <p:nvPr/>
        </p:nvSpPr>
        <p:spPr>
          <a:xfrm>
            <a:off x="7286960" y="381000"/>
            <a:ext cx="1560042" cy="830997"/>
          </a:xfrm>
          <a:prstGeom prst="rect">
            <a:avLst/>
          </a:prstGeom>
          <a:noFill/>
        </p:spPr>
        <p:txBody>
          <a:bodyPr wrap="none" rtlCol="0">
            <a:spAutoFit/>
          </a:bodyPr>
          <a:lstStyle/>
          <a:p>
            <a:r>
              <a:rPr lang="bn-BD" sz="4800" b="1" dirty="0">
                <a:ln>
                  <a:solidFill>
                    <a:srgbClr val="C00000"/>
                  </a:solidFill>
                </a:ln>
                <a:blipFill>
                  <a:blip r:embed="rId6"/>
                  <a:tile tx="0" ty="0" sx="100000" sy="100000" flip="none" algn="tl"/>
                </a:blipFill>
                <a:latin typeface="NikoshBAN" pitchFamily="2" charset="0"/>
                <a:cs typeface="NikoshBAN" pitchFamily="2" charset="0"/>
              </a:rPr>
              <a:t>মনুষ্যত্ব</a:t>
            </a:r>
            <a:endParaRPr lang="en-US" b="1" dirty="0">
              <a:ln>
                <a:solidFill>
                  <a:srgbClr val="C00000"/>
                </a:solidFill>
              </a:ln>
              <a:blipFill>
                <a:blip r:embed="rId6"/>
                <a:tile tx="0" ty="0" sx="100000" sy="100000" flip="none" algn="tl"/>
              </a:blipFill>
              <a:latin typeface="NikoshBAN" pitchFamily="2" charset="0"/>
              <a:cs typeface="NikoshBAN" pitchFamily="2" charset="0"/>
            </a:endParaRPr>
          </a:p>
        </p:txBody>
      </p:sp>
    </p:spTree>
    <p:extLst>
      <p:ext uri="{BB962C8B-B14F-4D97-AF65-F5344CB8AC3E}">
        <p14:creationId xmlns:p14="http://schemas.microsoft.com/office/powerpoint/2010/main" val="40987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arn(inVertical)">
                                      <p:cBhvr>
                                        <p:cTn id="6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1" grpId="0"/>
      <p:bldP spid="12" grpId="0"/>
      <p:bldP spid="13" grpId="0" animBg="1"/>
      <p:bldP spid="14" grpId="0"/>
      <p:bldP spid="15" grpId="0"/>
      <p:bldP spid="16"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96908" y="5562600"/>
            <a:ext cx="3733800" cy="1295400"/>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ctr"/>
            <a:r>
              <a:rPr lang="bn-BD" sz="4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প্রাতিষ্ঠানিক বা প্রয়োজনীয় শিক্ষা</a:t>
            </a:r>
            <a:endParaRPr lang="en-US" sz="4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10" name="Rounded Rectangle 9"/>
          <p:cNvSpPr/>
          <p:nvPr/>
        </p:nvSpPr>
        <p:spPr>
          <a:xfrm>
            <a:off x="4553403" y="5580797"/>
            <a:ext cx="4438652" cy="1295400"/>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bn-BD" sz="3600" dirty="0">
              <a:latin typeface="NikoshBAN" pitchFamily="2" charset="0"/>
              <a:cs typeface="NikoshBAN" pitchFamily="2" charset="0"/>
            </a:endParaRPr>
          </a:p>
          <a:p>
            <a:pPr algn="ctr"/>
            <a:endParaRPr lang="bn-BD" sz="800" dirty="0">
              <a:ln w="10160">
                <a:solidFill>
                  <a:schemeClr val="accent1"/>
                </a:solidFill>
                <a:prstDash val="solid"/>
              </a:ln>
              <a:solidFill>
                <a:srgbClr val="FFFFFF"/>
              </a:solidFill>
              <a:effectLst>
                <a:outerShdw blurRad="38100" dist="32000" dir="5400000" algn="tl">
                  <a:srgbClr val="000000">
                    <a:alpha val="30000"/>
                  </a:srgbClr>
                </a:outerShdw>
              </a:effectLst>
              <a:latin typeface="NikoshBAN" pitchFamily="2" charset="0"/>
              <a:cs typeface="NikoshBAN" pitchFamily="2" charset="0"/>
            </a:endParaRPr>
          </a:p>
          <a:p>
            <a:pPr algn="ctr"/>
            <a:endParaRPr lang="bn-BD" sz="800" dirty="0">
              <a:ln w="10160">
                <a:solidFill>
                  <a:schemeClr val="accent1"/>
                </a:solidFill>
                <a:prstDash val="solid"/>
              </a:ln>
              <a:solidFill>
                <a:srgbClr val="FFFFFF"/>
              </a:solidFill>
              <a:effectLst>
                <a:outerShdw blurRad="38100" dist="32000" dir="5400000" algn="tl">
                  <a:srgbClr val="000000">
                    <a:alpha val="30000"/>
                  </a:srgbClr>
                </a:outerShdw>
              </a:effectLst>
              <a:latin typeface="NikoshBAN" pitchFamily="2" charset="0"/>
              <a:cs typeface="NikoshBAN" pitchFamily="2" charset="0"/>
            </a:endParaRPr>
          </a:p>
          <a:p>
            <a:pPr algn="ctr"/>
            <a:r>
              <a:rPr lang="bn-BD" sz="4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অপ্রাতিষ্ঠানিক বা অপ্রয়োজনীয় শিক্ষা </a:t>
            </a:r>
            <a:endParaRPr lang="en-US" sz="4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a:p>
            <a:pPr lvl="0" algn="ctr"/>
            <a:endParaRPr lang="en-US" sz="4800" dirty="0">
              <a:ln w="10160">
                <a:solidFill>
                  <a:schemeClr val="accent1"/>
                </a:solidFill>
                <a:prstDash val="solid"/>
              </a:ln>
              <a:solidFill>
                <a:srgbClr val="FFFFFF"/>
              </a:solidFill>
              <a:effectLst>
                <a:outerShdw blurRad="38100" dist="32000" dir="5400000" algn="tl">
                  <a:srgbClr val="000000">
                    <a:alpha val="30000"/>
                  </a:srgbClr>
                </a:outerShdw>
              </a:effectLst>
              <a:latin typeface="NikoshBAN" pitchFamily="2" charset="0"/>
              <a:cs typeface="NikoshBAN" pitchFamily="2" charset="0"/>
            </a:endParaRPr>
          </a:p>
        </p:txBody>
      </p:sp>
      <p:grpSp>
        <p:nvGrpSpPr>
          <p:cNvPr id="13" name="Group 12"/>
          <p:cNvGrpSpPr/>
          <p:nvPr/>
        </p:nvGrpSpPr>
        <p:grpSpPr>
          <a:xfrm>
            <a:off x="1530396" y="382135"/>
            <a:ext cx="6546804" cy="989465"/>
            <a:chOff x="1400175" y="458334"/>
            <a:chExt cx="6546804" cy="989465"/>
          </a:xfrm>
        </p:grpSpPr>
        <p:sp>
          <p:nvSpPr>
            <p:cNvPr id="8" name="Rounded Rectangle 7"/>
            <p:cNvSpPr/>
            <p:nvPr/>
          </p:nvSpPr>
          <p:spPr>
            <a:xfrm>
              <a:off x="2843895" y="533398"/>
              <a:ext cx="3733800" cy="914401"/>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lvl="0" algn="ctr"/>
              <a:r>
                <a:rPr lang="bn-BD"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শিক্ষার দু’টি দিক-</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42508" y="458334"/>
              <a:ext cx="1304471" cy="914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00175" y="533399"/>
              <a:ext cx="1266825"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14" name="Group 13"/>
          <p:cNvGrpSpPr/>
          <p:nvPr/>
        </p:nvGrpSpPr>
        <p:grpSpPr>
          <a:xfrm>
            <a:off x="533400" y="1676400"/>
            <a:ext cx="3733800" cy="3657600"/>
            <a:chOff x="152400" y="1143000"/>
            <a:chExt cx="3733800" cy="403860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971800"/>
              <a:ext cx="37338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1143000"/>
              <a:ext cx="3733800" cy="1752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15" name="Group 14"/>
          <p:cNvGrpSpPr/>
          <p:nvPr/>
        </p:nvGrpSpPr>
        <p:grpSpPr>
          <a:xfrm>
            <a:off x="4444094" y="1651379"/>
            <a:ext cx="4267202" cy="3733800"/>
            <a:chOff x="4572000" y="1143000"/>
            <a:chExt cx="4419602" cy="4038600"/>
          </a:xfrm>
        </p:grpSpPr>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2971800"/>
              <a:ext cx="2276929"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4572000" y="1143000"/>
              <a:ext cx="2276929"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925128" y="1143000"/>
              <a:ext cx="2066474"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9" cstate="email">
              <a:extLst>
                <a:ext uri="{28A0092B-C50C-407E-A947-70E740481C1C}">
                  <a14:useLocalDpi xmlns:a14="http://schemas.microsoft.com/office/drawing/2010/main" val="0"/>
                </a:ext>
              </a:extLst>
            </a:blip>
            <a:srcRect/>
            <a:stretch/>
          </p:blipFill>
          <p:spPr>
            <a:xfrm>
              <a:off x="6934200" y="2971800"/>
              <a:ext cx="2057402"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10910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691246"/>
            <a:ext cx="6423553" cy="830997"/>
          </a:xfrm>
          <a:prstGeom prst="rect">
            <a:avLst/>
          </a:prstGeom>
          <a:noFill/>
        </p:spPr>
        <p:txBody>
          <a:bodyPr wrap="none" rtlCol="0">
            <a:spAutoFit/>
          </a:bodyPr>
          <a:lstStyle/>
          <a:p>
            <a:r>
              <a:rPr lang="bn-BD" sz="4800" b="1" dirty="0">
                <a:blipFill>
                  <a:blip r:embed="rId2"/>
                  <a:tile tx="0" ty="0" sx="100000" sy="100000" flip="none" algn="tl"/>
                </a:blipFill>
                <a:latin typeface="NikoshBAN" pitchFamily="2" charset="0"/>
                <a:cs typeface="NikoshBAN" pitchFamily="2" charset="0"/>
              </a:rPr>
              <a:t>‘’অর্থচিন্তার নিগড়ে সকলে বন্দি।’’</a:t>
            </a:r>
            <a:endParaRPr lang="en-US" sz="2000" b="1" dirty="0">
              <a:blipFill>
                <a:blip r:embed="rId2"/>
                <a:tile tx="0" ty="0" sx="100000" sy="100000" flip="none" algn="tl"/>
              </a:blipFill>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784" y="1592996"/>
            <a:ext cx="2620929" cy="31123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8444" y="1582996"/>
            <a:ext cx="2556956" cy="31414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3800" y="1592997"/>
            <a:ext cx="2404557" cy="3112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676400" y="5029200"/>
            <a:ext cx="7055136" cy="1446550"/>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bn-BD" sz="4400" b="1" dirty="0">
                <a:ln w="1905"/>
                <a:solidFill>
                  <a:schemeClr val="bg1"/>
                </a:solidFill>
                <a:effectLst>
                  <a:innerShdw blurRad="69850" dist="43180" dir="5400000">
                    <a:srgbClr val="000000">
                      <a:alpha val="65000"/>
                    </a:srgbClr>
                  </a:innerShdw>
                </a:effectLst>
                <a:latin typeface="NikoshBAN" pitchFamily="2" charset="0"/>
                <a:cs typeface="NikoshBAN" pitchFamily="2" charset="0"/>
              </a:rPr>
              <a:t>‘‘অন্নবস্ত্রের প্রাচুর্যের চেয়েও মুক্তি বড়, </a:t>
            </a:r>
          </a:p>
          <a:p>
            <a:r>
              <a:rPr lang="bn-BD" sz="4400" b="1" dirty="0">
                <a:ln w="1905"/>
                <a:solidFill>
                  <a:schemeClr val="bg1"/>
                </a:solidFill>
                <a:effectLst>
                  <a:innerShdw blurRad="69850" dist="43180" dir="5400000">
                    <a:srgbClr val="000000">
                      <a:alpha val="65000"/>
                    </a:srgbClr>
                  </a:innerShdw>
                </a:effectLst>
                <a:latin typeface="NikoshBAN" pitchFamily="2" charset="0"/>
                <a:cs typeface="NikoshBAN" pitchFamily="2" charset="0"/>
              </a:rPr>
              <a:t>এই বোধটি মানুষের মনুষ্যত্বের পরিচয়।’’</a:t>
            </a:r>
            <a:endParaRPr lang="en-US" sz="2400" b="1" dirty="0">
              <a:ln w="1905"/>
              <a:solidFill>
                <a:schemeClr val="bg1"/>
              </a:solidFill>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21323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82363"/>
            <a:ext cx="7423827" cy="1323439"/>
          </a:xfrm>
          <a:prstGeom prst="rect">
            <a:avLst/>
          </a:prstGeom>
          <a:noFill/>
        </p:spPr>
        <p:txBody>
          <a:bodyPr wrap="none" rtlCol="0">
            <a:spAutoFit/>
          </a:bodyPr>
          <a:lstStyle/>
          <a:p>
            <a:pPr algn="ctr"/>
            <a:r>
              <a:rPr lang="bn-BD" sz="4000" b="1" dirty="0" smtClean="0">
                <a:ln w="1905"/>
                <a:solidFill>
                  <a:srgbClr val="7030A0"/>
                </a:solidFill>
                <a:effectLst>
                  <a:innerShdw blurRad="69850" dist="43180" dir="5400000">
                    <a:srgbClr val="000000">
                      <a:alpha val="65000"/>
                    </a:srgbClr>
                  </a:innerShdw>
                </a:effectLst>
                <a:latin typeface="NikoshBAN" pitchFamily="2" charset="0"/>
                <a:cs typeface="NikoshBAN" pitchFamily="2" charset="0"/>
              </a:rPr>
              <a:t>মানব জীবনে মুক্তির জন্য লেখক দু’টি উপায়ের </a:t>
            </a:r>
          </a:p>
          <a:p>
            <a:pPr algn="ctr"/>
            <a:r>
              <a:rPr lang="bn-BD" sz="4000" b="1" dirty="0" smtClean="0">
                <a:ln w="1905"/>
                <a:solidFill>
                  <a:srgbClr val="7030A0"/>
                </a:solidFill>
                <a:effectLst>
                  <a:innerShdw blurRad="69850" dist="43180" dir="5400000">
                    <a:srgbClr val="000000">
                      <a:alpha val="65000"/>
                    </a:srgbClr>
                  </a:innerShdw>
                </a:effectLst>
                <a:latin typeface="NikoshBAN" pitchFamily="2" charset="0"/>
                <a:cs typeface="NikoshBAN" pitchFamily="2" charset="0"/>
              </a:rPr>
              <a:t>কথা বলেছেন-</a:t>
            </a:r>
            <a:endParaRPr lang="en-US" b="1" dirty="0">
              <a:ln w="1905"/>
              <a:solidFill>
                <a:srgbClr val="7030A0"/>
              </a:solidFill>
              <a:effectLst>
                <a:innerShdw blurRad="69850" dist="43180" dir="5400000">
                  <a:srgbClr val="000000">
                    <a:alpha val="65000"/>
                  </a:srgbClr>
                </a:innerShdw>
              </a:effectLst>
              <a:latin typeface="NikoshBAN" pitchFamily="2" charset="0"/>
              <a:cs typeface="NikoshBAN" pitchFamily="2" charset="0"/>
            </a:endParaRPr>
          </a:p>
        </p:txBody>
      </p:sp>
      <p:grpSp>
        <p:nvGrpSpPr>
          <p:cNvPr id="12" name="Group 11"/>
          <p:cNvGrpSpPr/>
          <p:nvPr/>
        </p:nvGrpSpPr>
        <p:grpSpPr>
          <a:xfrm>
            <a:off x="1295400" y="1752600"/>
            <a:ext cx="3276600" cy="3505200"/>
            <a:chOff x="231922" y="1069812"/>
            <a:chExt cx="4456194" cy="4725017"/>
          </a:xfrm>
        </p:grpSpPr>
        <p:grpSp>
          <p:nvGrpSpPr>
            <p:cNvPr id="9" name="Group 8"/>
            <p:cNvGrpSpPr/>
            <p:nvPr/>
          </p:nvGrpSpPr>
          <p:grpSpPr>
            <a:xfrm rot="16200000">
              <a:off x="97513" y="1204226"/>
              <a:ext cx="4725015" cy="4456191"/>
              <a:chOff x="1672772" y="1135438"/>
              <a:chExt cx="4725015" cy="4456191"/>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72772" y="1135438"/>
                <a:ext cx="2220686" cy="21520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400" y="3363686"/>
                <a:ext cx="2435387" cy="2227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0" name="Picture 9"/>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231922" y="1069812"/>
              <a:ext cx="2152051" cy="2435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2467429" y="3574143"/>
              <a:ext cx="2220687" cy="22206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18" name="Group 17"/>
          <p:cNvGrpSpPr/>
          <p:nvPr/>
        </p:nvGrpSpPr>
        <p:grpSpPr>
          <a:xfrm>
            <a:off x="4829104" y="1734402"/>
            <a:ext cx="3810000" cy="3505202"/>
            <a:chOff x="4876799" y="1040167"/>
            <a:chExt cx="3935494" cy="4725020"/>
          </a:xfrm>
        </p:grpSpPr>
        <p:pic>
          <p:nvPicPr>
            <p:cNvPr id="13" name="Picture 12"/>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6881893" y="1040167"/>
              <a:ext cx="1930400" cy="2388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6881893" y="3544499"/>
              <a:ext cx="1930400" cy="22206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4876800" y="1040168"/>
              <a:ext cx="1930400" cy="2388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876799" y="3544499"/>
              <a:ext cx="1919493" cy="2220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19" name="TextBox 18"/>
          <p:cNvSpPr txBox="1"/>
          <p:nvPr/>
        </p:nvSpPr>
        <p:spPr>
          <a:xfrm>
            <a:off x="1143000" y="5486400"/>
            <a:ext cx="3429000"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bn-BD" sz="4000" b="1" dirty="0">
                <a:solidFill>
                  <a:schemeClr val="bg1"/>
                </a:solidFill>
                <a:latin typeface="NikoshBAN" pitchFamily="2" charset="0"/>
                <a:cs typeface="NikoshBAN" pitchFamily="2" charset="0"/>
              </a:rPr>
              <a:t>১.অন্নবস্ত্রের চাহিদা </a:t>
            </a:r>
          </a:p>
          <a:p>
            <a:pPr algn="ctr"/>
            <a:r>
              <a:rPr lang="bn-BD" sz="4000" b="1" dirty="0">
                <a:solidFill>
                  <a:schemeClr val="bg1"/>
                </a:solidFill>
                <a:latin typeface="NikoshBAN" pitchFamily="2" charset="0"/>
                <a:cs typeface="NikoshBAN" pitchFamily="2" charset="0"/>
              </a:rPr>
              <a:t>থেকে মুক্তি</a:t>
            </a:r>
            <a:endParaRPr lang="en-US" sz="4000" b="1" dirty="0">
              <a:solidFill>
                <a:schemeClr val="bg1"/>
              </a:solidFill>
              <a:latin typeface="NikoshBAN" pitchFamily="2" charset="0"/>
              <a:cs typeface="NikoshBAN" pitchFamily="2" charset="0"/>
            </a:endParaRPr>
          </a:p>
        </p:txBody>
      </p:sp>
      <p:sp>
        <p:nvSpPr>
          <p:cNvPr id="20" name="TextBox 19"/>
          <p:cNvSpPr txBox="1"/>
          <p:nvPr/>
        </p:nvSpPr>
        <p:spPr>
          <a:xfrm>
            <a:off x="4827967" y="5486400"/>
            <a:ext cx="4011233"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bn-BD" sz="4000" b="1" dirty="0">
                <a:solidFill>
                  <a:schemeClr val="bg1"/>
                </a:solidFill>
                <a:latin typeface="NikoshBAN" pitchFamily="2" charset="0"/>
                <a:cs typeface="NikoshBAN" pitchFamily="2" charset="0"/>
              </a:rPr>
              <a:t>২. শিক্ষাদীক্ষার মাধ্যমে </a:t>
            </a:r>
          </a:p>
          <a:p>
            <a:pPr algn="ctr"/>
            <a:r>
              <a:rPr lang="bn-BD" sz="4000" b="1" dirty="0">
                <a:solidFill>
                  <a:schemeClr val="bg1"/>
                </a:solidFill>
                <a:latin typeface="NikoshBAN" pitchFamily="2" charset="0"/>
                <a:cs typeface="NikoshBAN" pitchFamily="2" charset="0"/>
              </a:rPr>
              <a:t>মনুষ্যত্ব অর্জন</a:t>
            </a:r>
            <a:endParaRPr lang="en-US" sz="2000" b="1"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17719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497666"/>
            <a:ext cx="2438400" cy="29125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799" y="167053"/>
            <a:ext cx="1907825" cy="2080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67532" y="152400"/>
            <a:ext cx="1904470" cy="20949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1098698" y="2514600"/>
            <a:ext cx="2558902"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932060" y="5562600"/>
            <a:ext cx="2573140" cy="707886"/>
          </a:xfrm>
          <a:prstGeom prst="rect">
            <a:avLst/>
          </a:prstGeom>
          <a:noFill/>
        </p:spPr>
        <p:txBody>
          <a:bodyPr wrap="none" rtlCol="0">
            <a:spAutoFit/>
          </a:bodyPr>
          <a:lstStyle/>
          <a:p>
            <a:r>
              <a:rPr lang="bn-BD"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চিন্তার স্বাধীনতা</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12" name="TextBox 11"/>
          <p:cNvSpPr txBox="1"/>
          <p:nvPr/>
        </p:nvSpPr>
        <p:spPr>
          <a:xfrm>
            <a:off x="3753806" y="5562600"/>
            <a:ext cx="2494594" cy="707886"/>
          </a:xfrm>
          <a:prstGeom prst="rect">
            <a:avLst/>
          </a:prstGeom>
          <a:noFill/>
        </p:spPr>
        <p:txBody>
          <a:bodyPr wrap="none" rtlCol="0">
            <a:spAutoFit/>
          </a:bodyPr>
          <a:lstStyle/>
          <a:p>
            <a:r>
              <a:rPr lang="bn-BD"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বুদ্ধির স্বাধীনতা</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13" name="TextBox 12"/>
          <p:cNvSpPr txBox="1"/>
          <p:nvPr/>
        </p:nvSpPr>
        <p:spPr>
          <a:xfrm>
            <a:off x="6662116" y="5534561"/>
            <a:ext cx="2329484" cy="1323439"/>
          </a:xfrm>
          <a:prstGeom prst="rect">
            <a:avLst/>
          </a:prstGeom>
          <a:noFill/>
        </p:spPr>
        <p:txBody>
          <a:bodyPr wrap="none" rtlCol="0">
            <a:spAutoFit/>
          </a:bodyPr>
          <a:lstStyle/>
          <a:p>
            <a:pPr algn="ctr"/>
            <a:r>
              <a:rPr lang="bn-BD"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আত্মপ্রকাশের </a:t>
            </a:r>
          </a:p>
          <a:p>
            <a:pPr algn="ctr"/>
            <a:r>
              <a:rPr lang="bn-BD"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স্বাধীনতা</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grpSp>
        <p:nvGrpSpPr>
          <p:cNvPr id="2" name="Group 1"/>
          <p:cNvGrpSpPr/>
          <p:nvPr/>
        </p:nvGrpSpPr>
        <p:grpSpPr>
          <a:xfrm>
            <a:off x="6553200" y="2362200"/>
            <a:ext cx="2439202" cy="3048000"/>
            <a:chOff x="6400800" y="1981200"/>
            <a:chExt cx="2591602" cy="3429000"/>
          </a:xfrm>
        </p:grpSpPr>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0800" y="2133600"/>
              <a:ext cx="2514600"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6" name="Group 15"/>
            <p:cNvGrpSpPr/>
            <p:nvPr/>
          </p:nvGrpSpPr>
          <p:grpSpPr>
            <a:xfrm>
              <a:off x="6480447" y="1981200"/>
              <a:ext cx="2511955" cy="2123658"/>
              <a:chOff x="6480447" y="1981200"/>
              <a:chExt cx="2511955" cy="2123658"/>
            </a:xfrm>
          </p:grpSpPr>
          <p:sp>
            <p:nvSpPr>
              <p:cNvPr id="14" name="TextBox 13"/>
              <p:cNvSpPr txBox="1"/>
              <p:nvPr/>
            </p:nvSpPr>
            <p:spPr>
              <a:xfrm>
                <a:off x="6480447" y="2023408"/>
                <a:ext cx="510076" cy="1938992"/>
              </a:xfrm>
              <a:prstGeom prst="rect">
                <a:avLst/>
              </a:prstGeom>
              <a:noFill/>
            </p:spPr>
            <p:txBody>
              <a:bodyPr wrap="none" rtlCol="0">
                <a:spAutoFit/>
              </a:bodyPr>
              <a:lstStyle/>
              <a:p>
                <a:r>
                  <a:rPr lang="bn-BD" sz="4000" dirty="0">
                    <a:blipFill>
                      <a:blip r:embed="rId7"/>
                      <a:tile tx="0" ty="0" sx="100000" sy="100000" flip="none" algn="tl"/>
                    </a:blipFill>
                    <a:latin typeface="NikoshBAN" pitchFamily="2" charset="0"/>
                    <a:cs typeface="NikoshBAN" pitchFamily="2" charset="0"/>
                  </a:rPr>
                  <a:t>চা</a:t>
                </a:r>
              </a:p>
              <a:p>
                <a:r>
                  <a:rPr lang="bn-BD" sz="4000" dirty="0">
                    <a:blipFill>
                      <a:blip r:embed="rId7"/>
                      <a:tile tx="0" ty="0" sx="100000" sy="100000" flip="none" algn="tl"/>
                    </a:blipFill>
                    <a:latin typeface="NikoshBAN" pitchFamily="2" charset="0"/>
                    <a:cs typeface="NikoshBAN" pitchFamily="2" charset="0"/>
                  </a:rPr>
                  <a:t>র্ল</a:t>
                </a:r>
              </a:p>
              <a:p>
                <a:r>
                  <a:rPr lang="bn-BD" sz="4000" dirty="0">
                    <a:blipFill>
                      <a:blip r:embed="rId7"/>
                      <a:tile tx="0" ty="0" sx="100000" sy="100000" flip="none" algn="tl"/>
                    </a:blipFill>
                    <a:latin typeface="NikoshBAN" pitchFamily="2" charset="0"/>
                    <a:cs typeface="NikoshBAN" pitchFamily="2" charset="0"/>
                  </a:rPr>
                  <a:t>স</a:t>
                </a:r>
                <a:endParaRPr lang="en-US" sz="4000" dirty="0">
                  <a:blipFill>
                    <a:blip r:embed="rId7"/>
                    <a:tile tx="0" ty="0" sx="100000" sy="100000" flip="none" algn="tl"/>
                  </a:blipFill>
                  <a:latin typeface="NikoshBAN" pitchFamily="2" charset="0"/>
                  <a:cs typeface="NikoshBAN" pitchFamily="2" charset="0"/>
                </a:endParaRPr>
              </a:p>
            </p:txBody>
          </p:sp>
          <p:sp>
            <p:nvSpPr>
              <p:cNvPr id="15" name="TextBox 14"/>
              <p:cNvSpPr txBox="1"/>
              <p:nvPr/>
            </p:nvSpPr>
            <p:spPr>
              <a:xfrm>
                <a:off x="8349277" y="1981200"/>
                <a:ext cx="643125" cy="2123658"/>
              </a:xfrm>
              <a:prstGeom prst="rect">
                <a:avLst/>
              </a:prstGeom>
              <a:noFill/>
            </p:spPr>
            <p:txBody>
              <a:bodyPr wrap="none" rtlCol="0">
                <a:spAutoFit/>
              </a:bodyPr>
              <a:lstStyle/>
              <a:p>
                <a:pPr algn="ctr"/>
                <a:r>
                  <a:rPr lang="bn-BD" sz="4000" b="1" dirty="0">
                    <a:blipFill>
                      <a:blip r:embed="rId7"/>
                      <a:tile tx="0" ty="0" sx="100000" sy="100000" flip="none" algn="tl"/>
                    </a:blipFill>
                    <a:latin typeface="NikoshBAN" pitchFamily="2" charset="0"/>
                    <a:cs typeface="NikoshBAN" pitchFamily="2" charset="0"/>
                  </a:rPr>
                  <a:t>ব্যা</a:t>
                </a:r>
              </a:p>
              <a:p>
                <a:pPr algn="ctr"/>
                <a:r>
                  <a:rPr lang="bn-BD" sz="4400" b="1" dirty="0">
                    <a:blipFill>
                      <a:blip r:embed="rId7"/>
                      <a:tile tx="0" ty="0" sx="100000" sy="100000" flip="none" algn="tl"/>
                    </a:blipFill>
                    <a:latin typeface="NikoshBAN" pitchFamily="2" charset="0"/>
                    <a:cs typeface="NikoshBAN" pitchFamily="2" charset="0"/>
                  </a:rPr>
                  <a:t>বে</a:t>
                </a:r>
              </a:p>
              <a:p>
                <a:pPr algn="ctr"/>
                <a:r>
                  <a:rPr lang="bn-BD" sz="4800" b="1" dirty="0">
                    <a:blipFill>
                      <a:blip r:embed="rId7"/>
                      <a:tile tx="0" ty="0" sx="100000" sy="100000" flip="none" algn="tl"/>
                    </a:blipFill>
                    <a:latin typeface="NikoshBAN" pitchFamily="2" charset="0"/>
                    <a:cs typeface="NikoshBAN" pitchFamily="2" charset="0"/>
                  </a:rPr>
                  <a:t>জ</a:t>
                </a:r>
                <a:endParaRPr lang="bn-BD" sz="4400" b="1" dirty="0">
                  <a:blipFill>
                    <a:blip r:embed="rId7"/>
                    <a:tile tx="0" ty="0" sx="100000" sy="100000" flip="none" algn="tl"/>
                  </a:blipFill>
                  <a:latin typeface="NikoshBAN" pitchFamily="2" charset="0"/>
                  <a:cs typeface="NikoshBAN" pitchFamily="2" charset="0"/>
                </a:endParaRPr>
              </a:p>
            </p:txBody>
          </p:sp>
        </p:grpSp>
      </p:grpSp>
    </p:spTree>
    <p:extLst>
      <p:ext uri="{BB962C8B-B14F-4D97-AF65-F5344CB8AC3E}">
        <p14:creationId xmlns:p14="http://schemas.microsoft.com/office/powerpoint/2010/main" val="3079982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7741" y="1595976"/>
            <a:ext cx="2574459" cy="3544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rotWithShape="1">
          <a:blip r:embed="rId3" cstate="email">
            <a:extLst>
              <a:ext uri="{28A0092B-C50C-407E-A947-70E740481C1C}">
                <a14:useLocalDpi xmlns:a14="http://schemas.microsoft.com/office/drawing/2010/main" val="0"/>
              </a:ext>
            </a:extLst>
          </a:blip>
          <a:srcRect l="39584" t="15771" r="34851" b="12425"/>
          <a:stretch/>
        </p:blipFill>
        <p:spPr>
          <a:xfrm>
            <a:off x="849026" y="1658646"/>
            <a:ext cx="2503774" cy="34467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1000015" y="5259050"/>
            <a:ext cx="2276585" cy="144655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bn-BD" sz="4400" b="1" dirty="0">
                <a:blipFill>
                  <a:blip r:embed="rId4"/>
                  <a:tile tx="0" ty="0" sx="100000" sy="100000" flip="none" algn="tl"/>
                </a:blipFill>
                <a:latin typeface="NikoshBAN" pitchFamily="2" charset="0"/>
                <a:cs typeface="NikoshBAN" pitchFamily="2" charset="0"/>
              </a:rPr>
              <a:t>সুশৃংখল </a:t>
            </a:r>
          </a:p>
          <a:p>
            <a:pPr algn="ctr"/>
            <a:r>
              <a:rPr lang="bn-BD" sz="4400" b="1" dirty="0">
                <a:blipFill>
                  <a:blip r:embed="rId4"/>
                  <a:tile tx="0" ty="0" sx="100000" sy="100000" flip="none" algn="tl"/>
                </a:blipFill>
                <a:latin typeface="NikoshBAN" pitchFamily="2" charset="0"/>
                <a:cs typeface="NikoshBAN" pitchFamily="2" charset="0"/>
              </a:rPr>
              <a:t>সমাজব্যবস্থা</a:t>
            </a:r>
            <a:endParaRPr lang="en-US" sz="2000" b="1" dirty="0">
              <a:blipFill>
                <a:blip r:embed="rId4"/>
                <a:tile tx="0" ty="0" sx="100000" sy="100000" flip="none" algn="tl"/>
              </a:blipFill>
              <a:latin typeface="NikoshBAN" pitchFamily="2" charset="0"/>
              <a:cs typeface="NikoshBAN" pitchFamily="2" charset="0"/>
            </a:endParaRPr>
          </a:p>
        </p:txBody>
      </p:sp>
      <p:sp>
        <p:nvSpPr>
          <p:cNvPr id="18" name="TextBox 17"/>
          <p:cNvSpPr txBox="1"/>
          <p:nvPr/>
        </p:nvSpPr>
        <p:spPr>
          <a:xfrm>
            <a:off x="4054941" y="5305961"/>
            <a:ext cx="1888659" cy="1323439"/>
          </a:xfrm>
          <a:prstGeom prst="rect">
            <a:avLst/>
          </a:prstGeom>
        </p:spPr>
        <p:style>
          <a:lnRef idx="2">
            <a:schemeClr val="dk1"/>
          </a:lnRef>
          <a:fillRef idx="1">
            <a:schemeClr val="lt1"/>
          </a:fillRef>
          <a:effectRef idx="0">
            <a:schemeClr val="dk1"/>
          </a:effectRef>
          <a:fontRef idx="minor">
            <a:schemeClr val="dk1"/>
          </a:fontRef>
        </p:style>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শিক্ষা</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893928" y="152400"/>
            <a:ext cx="8250072" cy="762617"/>
          </a:xfrm>
          <a:prstGeom prst="rect">
            <a:avLst/>
          </a:prstGeom>
          <a:noFill/>
        </p:spPr>
        <p:txBody>
          <a:bodyPr wrap="square" rtlCol="0">
            <a:spAutoFit/>
          </a:bodyPr>
          <a:lstStyle/>
          <a:p>
            <a:r>
              <a:rPr lang="bn-BD" sz="4400" b="1" dirty="0">
                <a:ln w="1905"/>
                <a:blipFill>
                  <a:blip r:embed="rId5"/>
                  <a:tile tx="0" ty="0" sx="100000" sy="100000" flip="none" algn="tl"/>
                </a:blipFill>
                <a:effectLst>
                  <a:innerShdw blurRad="69850" dist="43180" dir="5400000">
                    <a:srgbClr val="000000">
                      <a:alpha val="65000"/>
                    </a:srgbClr>
                  </a:innerShdw>
                </a:effectLst>
                <a:latin typeface="NikoshBAN" pitchFamily="2" charset="0"/>
                <a:cs typeface="NikoshBAN" pitchFamily="2" charset="0"/>
              </a:rPr>
              <a:t>‘লোভে পাপ, পাপে মৃত্যু’ কথাটি বুলিমাত্র, সত্য।</a:t>
            </a:r>
            <a:endParaRPr lang="en-US" sz="2000" b="1" dirty="0">
              <a:ln w="1905"/>
              <a:blipFill>
                <a:blip r:embed="rId5"/>
                <a:tile tx="0" ty="0" sx="100000" sy="100000" flip="none" algn="tl"/>
              </a:blipFill>
              <a:effectLst>
                <a:innerShdw blurRad="69850" dist="43180" dir="5400000">
                  <a:srgbClr val="000000">
                    <a:alpha val="65000"/>
                  </a:srgbClr>
                </a:innerShdw>
              </a:effectLst>
              <a:latin typeface="NikoshBAN" pitchFamily="2" charset="0"/>
              <a:cs typeface="NikoshBAN" pitchFamily="2" charset="0"/>
            </a:endParaRPr>
          </a:p>
        </p:txBody>
      </p:sp>
      <p:sp>
        <p:nvSpPr>
          <p:cNvPr id="10" name="TextBox 9"/>
          <p:cNvSpPr txBox="1"/>
          <p:nvPr/>
        </p:nvSpPr>
        <p:spPr>
          <a:xfrm>
            <a:off x="6477000" y="5259050"/>
            <a:ext cx="2590800" cy="1446550"/>
          </a:xfrm>
          <a:prstGeom prst="rect">
            <a:avLst/>
          </a:prstGeom>
          <a:noFill/>
        </p:spPr>
        <p:txBody>
          <a:bodyPr wrap="square" rtlCol="0">
            <a:spAutoFit/>
          </a:bodyPr>
          <a:lstStyle/>
          <a:p>
            <a:pPr algn="ctr"/>
            <a:r>
              <a:rPr lang="bn-BD" sz="4400" b="1" dirty="0">
                <a:blipFill>
                  <a:blip r:embed="rId4"/>
                  <a:tile tx="0" ty="0" sx="100000" sy="100000" flip="none" algn="tl"/>
                </a:blipFill>
                <a:latin typeface="NikoshBAN" pitchFamily="2" charset="0"/>
                <a:cs typeface="NikoshBAN" pitchFamily="2" charset="0"/>
              </a:rPr>
              <a:t>জাগ্রত </a:t>
            </a:r>
          </a:p>
          <a:p>
            <a:pPr algn="ctr"/>
            <a:r>
              <a:rPr lang="bn-BD" sz="4400" b="1" dirty="0">
                <a:blipFill>
                  <a:blip r:embed="rId4"/>
                  <a:tile tx="0" ty="0" sx="100000" sy="100000" flip="none" algn="tl"/>
                </a:blipFill>
                <a:latin typeface="NikoshBAN" pitchFamily="2" charset="0"/>
                <a:cs typeface="NikoshBAN" pitchFamily="2" charset="0"/>
              </a:rPr>
              <a:t>মনুষ্যত্ববোধ</a:t>
            </a:r>
            <a:endParaRPr lang="en-US" sz="1600" b="1" dirty="0">
              <a:blipFill>
                <a:blip r:embed="rId4"/>
                <a:tile tx="0" ty="0" sx="100000" sy="100000" flip="none" algn="tl"/>
              </a:blipFill>
              <a:latin typeface="NikoshBAN" pitchFamily="2" charset="0"/>
              <a:cs typeface="NikoshBAN" pitchFamily="2" charset="0"/>
            </a:endParaRPr>
          </a:p>
        </p:txBody>
      </p:sp>
      <p:grpSp>
        <p:nvGrpSpPr>
          <p:cNvPr id="5" name="Group 4"/>
          <p:cNvGrpSpPr/>
          <p:nvPr/>
        </p:nvGrpSpPr>
        <p:grpSpPr>
          <a:xfrm>
            <a:off x="6368292" y="1595976"/>
            <a:ext cx="2547108" cy="3509424"/>
            <a:chOff x="6324600" y="1433945"/>
            <a:chExt cx="2590800" cy="3671455"/>
          </a:xfrm>
        </p:grpSpPr>
        <p:pic>
          <p:nvPicPr>
            <p:cNvPr id="17" name="Picture 16"/>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6324600" y="1433945"/>
              <a:ext cx="2590800" cy="3671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6324600" y="4343400"/>
              <a:ext cx="25908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BD" sz="5400" b="1" dirty="0">
                  <a:blipFill>
                    <a:blip r:embed="rId4"/>
                    <a:tile tx="0" ty="0" sx="100000" sy="100000" flip="none" algn="tl"/>
                  </a:blipFill>
                  <a:effectLst>
                    <a:innerShdw blurRad="63500" dist="50800" dir="2700000">
                      <a:prstClr val="black">
                        <a:alpha val="50000"/>
                      </a:prstClr>
                    </a:innerShdw>
                  </a:effectLst>
                  <a:latin typeface="NikoshBAN" pitchFamily="2" charset="0"/>
                  <a:cs typeface="NikoshBAN" pitchFamily="2" charset="0"/>
                </a:rPr>
                <a:t>মূল্যবোধ</a:t>
              </a:r>
              <a:endParaRPr lang="en-US" sz="1600" b="1" dirty="0">
                <a:blipFill>
                  <a:blip r:embed="rId4"/>
                  <a:tile tx="0" ty="0" sx="100000" sy="100000" flip="none" algn="tl"/>
                </a:blipFill>
                <a:effectLst>
                  <a:innerShdw blurRad="63500" dist="50800" dir="2700000">
                    <a:prstClr val="black">
                      <a:alpha val="50000"/>
                    </a:prstClr>
                  </a:innerShdw>
                </a:effectLst>
                <a:latin typeface="NikoshBAN" pitchFamily="2" charset="0"/>
                <a:cs typeface="NikoshBAN" pitchFamily="2" charset="0"/>
              </a:endParaRPr>
            </a:p>
          </p:txBody>
        </p:sp>
      </p:grpSp>
    </p:spTree>
    <p:extLst>
      <p:ext uri="{BB962C8B-B14F-4D97-AF65-F5344CB8AC3E}">
        <p14:creationId xmlns:p14="http://schemas.microsoft.com/office/powerpoint/2010/main" val="52129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3"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546" y="2496928"/>
            <a:ext cx="2530053" cy="3522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142" y="2514600"/>
            <a:ext cx="2447026"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235677" y="200561"/>
            <a:ext cx="8755923" cy="1323439"/>
          </a:xfrm>
          <a:prstGeom prst="rect">
            <a:avLst/>
          </a:prstGeom>
          <a:noFill/>
        </p:spPr>
        <p:txBody>
          <a:bodyPr wrap="none" rtlCol="0">
            <a:spAutoFit/>
          </a:bodyPr>
          <a:lstStyle/>
          <a:p>
            <a:pPr algn="ctr"/>
            <a:r>
              <a:rPr lang="bn-BD" sz="4000" b="1" dirty="0">
                <a:blipFill>
                  <a:blip r:embed="rId4"/>
                  <a:tile tx="0" ty="0" sx="100000" sy="100000" flip="none" algn="tl"/>
                </a:blipFill>
                <a:latin typeface="NikoshBAN" pitchFamily="2" charset="0"/>
                <a:cs typeface="NikoshBAN" pitchFamily="2" charset="0"/>
              </a:rPr>
              <a:t>শিক্ষার আসল কাজ জ্ঞান পরিবেশন নয়, মূল্যবোধ সৃষ্টি; </a:t>
            </a:r>
          </a:p>
          <a:p>
            <a:pPr algn="ctr"/>
            <a:r>
              <a:rPr lang="bn-BD" sz="4000" b="1" dirty="0">
                <a:blipFill>
                  <a:blip r:embed="rId4"/>
                  <a:tile tx="0" ty="0" sx="100000" sy="100000" flip="none" algn="tl"/>
                </a:blipFill>
                <a:latin typeface="NikoshBAN" pitchFamily="2" charset="0"/>
                <a:cs typeface="NikoshBAN" pitchFamily="2" charset="0"/>
              </a:rPr>
              <a:t>জ্ঞান পরিবেশন মূল্যবোধ সৃষ্টির উপায়মাত্র।</a:t>
            </a:r>
            <a:endParaRPr lang="en-US" b="1" dirty="0">
              <a:blipFill>
                <a:blip r:embed="rId4"/>
                <a:tile tx="0" ty="0" sx="100000" sy="100000" flip="none" algn="tl"/>
              </a:blipFill>
              <a:latin typeface="NikoshBAN" pitchFamily="2" charset="0"/>
              <a:cs typeface="NikoshBAN" pitchFamily="2" charset="0"/>
            </a:endParaRPr>
          </a:p>
        </p:txBody>
      </p:sp>
      <p:grpSp>
        <p:nvGrpSpPr>
          <p:cNvPr id="8" name="Group 7"/>
          <p:cNvGrpSpPr/>
          <p:nvPr/>
        </p:nvGrpSpPr>
        <p:grpSpPr>
          <a:xfrm>
            <a:off x="3583857" y="2496928"/>
            <a:ext cx="2667000" cy="3505200"/>
            <a:chOff x="3200400" y="1981200"/>
            <a:chExt cx="2743200" cy="4038600"/>
          </a:xfrm>
        </p:grpSpPr>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00400" y="1981200"/>
              <a:ext cx="27432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3200400" y="3991194"/>
              <a:ext cx="2743200" cy="2028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14" name="Group 13"/>
          <p:cNvGrpSpPr/>
          <p:nvPr/>
        </p:nvGrpSpPr>
        <p:grpSpPr>
          <a:xfrm>
            <a:off x="4776802" y="2743200"/>
            <a:ext cx="252398" cy="1571094"/>
            <a:chOff x="4673562" y="1725380"/>
            <a:chExt cx="140554" cy="2284743"/>
          </a:xfrm>
          <a:solidFill>
            <a:srgbClr val="FF0000"/>
          </a:solidFill>
        </p:grpSpPr>
        <p:sp>
          <p:nvSpPr>
            <p:cNvPr id="12" name="Rectangle 11"/>
            <p:cNvSpPr/>
            <p:nvPr/>
          </p:nvSpPr>
          <p:spPr>
            <a:xfrm rot="2856106">
              <a:off x="3598328" y="2800614"/>
              <a:ext cx="2265814" cy="115346"/>
            </a:xfrm>
            <a:prstGeom prst="rect">
              <a:avLst/>
            </a:prstGeom>
            <a:grp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sp>
          <p:nvSpPr>
            <p:cNvPr id="13" name="Rectangle 12"/>
            <p:cNvSpPr/>
            <p:nvPr/>
          </p:nvSpPr>
          <p:spPr>
            <a:xfrm rot="8038995">
              <a:off x="3645363" y="2841371"/>
              <a:ext cx="2231933" cy="105572"/>
            </a:xfrm>
            <a:prstGeom prst="rect">
              <a:avLst/>
            </a:prstGeom>
            <a:grp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grpSp>
      <p:grpSp>
        <p:nvGrpSpPr>
          <p:cNvPr id="15" name="Group 14"/>
          <p:cNvGrpSpPr/>
          <p:nvPr/>
        </p:nvGrpSpPr>
        <p:grpSpPr>
          <a:xfrm>
            <a:off x="4625999" y="4317057"/>
            <a:ext cx="327001" cy="1712166"/>
            <a:chOff x="4673562" y="1725380"/>
            <a:chExt cx="140554" cy="2284743"/>
          </a:xfrm>
          <a:solidFill>
            <a:srgbClr val="FF0000"/>
          </a:solidFill>
        </p:grpSpPr>
        <p:sp>
          <p:nvSpPr>
            <p:cNvPr id="16" name="Rectangle 15"/>
            <p:cNvSpPr/>
            <p:nvPr/>
          </p:nvSpPr>
          <p:spPr>
            <a:xfrm rot="2856106">
              <a:off x="3598328" y="2800614"/>
              <a:ext cx="2265814" cy="115346"/>
            </a:xfrm>
            <a:prstGeom prst="rect">
              <a:avLst/>
            </a:prstGeom>
            <a:grp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Rectangle 16"/>
            <p:cNvSpPr/>
            <p:nvPr/>
          </p:nvSpPr>
          <p:spPr>
            <a:xfrm rot="8038995">
              <a:off x="3645363" y="2841371"/>
              <a:ext cx="2231933" cy="105572"/>
            </a:xfrm>
            <a:prstGeom prst="rect">
              <a:avLst/>
            </a:prstGeom>
            <a:grp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7285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457200"/>
            <a:ext cx="4876800" cy="1219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none" rtlCol="0">
            <a:prstTxWarp prst="textDoubleWave1">
              <a:avLst/>
            </a:prstTxWarp>
            <a:spAutoFit/>
          </a:bodyPr>
          <a:lstStyle/>
          <a:p>
            <a:r>
              <a:rPr lang="bn-BD"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দলগত কাজ</a:t>
            </a:r>
            <a:endParaRPr lang="en-US" sz="2000" dirty="0">
              <a:latin typeface="NikoshBAN" pitchFamily="2" charset="0"/>
              <a:cs typeface="NikoshBAN" pitchFamily="2" charset="0"/>
            </a:endParaRPr>
          </a:p>
        </p:txBody>
      </p:sp>
      <p:sp>
        <p:nvSpPr>
          <p:cNvPr id="3" name="TextBox 2"/>
          <p:cNvSpPr txBox="1"/>
          <p:nvPr/>
        </p:nvSpPr>
        <p:spPr>
          <a:xfrm>
            <a:off x="1143000" y="1981200"/>
            <a:ext cx="7772400" cy="4031873"/>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endParaRPr lang="bn-BD"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a:p>
            <a:pPr algn="ctr"/>
            <a:r>
              <a:rPr lang="bn-BD"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‘‘শিক্ষার আসল কাজ জ্ঞান পরিবেশন নয়, মূল্যবোধ সৃষ্টি।’’- উক্তিটি </a:t>
            </a:r>
          </a:p>
          <a:p>
            <a:pPr algn="ctr"/>
            <a:r>
              <a:rPr lang="bn-BD"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‘শিক্ষা ও মনুষ্যত্ব’ প্রবন্ধের আলোকে বিশ্লেষণ কর।</a:t>
            </a:r>
            <a:endParaRPr lang="bn-BD"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a:p>
            <a:pPr algn="ct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00485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by="(-#ppt_w*2)" calcmode="lin" valueType="num">
                                      <p:cBhvr rctx="PPT">
                                        <p:cTn id="15" dur="500" autoRev="1" fill="hold">
                                          <p:stCondLst>
                                            <p:cond delay="0"/>
                                          </p:stCondLst>
                                        </p:cTn>
                                        <p:tgtEl>
                                          <p:spTgt spid="3"/>
                                        </p:tgtEl>
                                        <p:attrNameLst>
                                          <p:attrName>ppt_w</p:attrName>
                                        </p:attrNameLst>
                                      </p:cBhvr>
                                    </p:anim>
                                    <p:anim by="(#ppt_w*0.50)" calcmode="lin" valueType="num">
                                      <p:cBhvr>
                                        <p:cTn id="16" dur="500" decel="50000" autoRev="1" fill="hold">
                                          <p:stCondLst>
                                            <p:cond delay="0"/>
                                          </p:stCondLst>
                                        </p:cTn>
                                        <p:tgtEl>
                                          <p:spTgt spid="3"/>
                                        </p:tgtEl>
                                        <p:attrNameLst>
                                          <p:attrName>ppt_x</p:attrName>
                                        </p:attrNameLst>
                                      </p:cBhvr>
                                    </p:anim>
                                    <p:anim from="(-#ppt_h/2)" to="(#ppt_y)" calcmode="lin" valueType="num">
                                      <p:cBhvr>
                                        <p:cTn id="17" dur="1000" fill="hold">
                                          <p:stCondLst>
                                            <p:cond delay="0"/>
                                          </p:stCondLst>
                                        </p:cTn>
                                        <p:tgtEl>
                                          <p:spTgt spid="3"/>
                                        </p:tgtEl>
                                        <p:attrNameLst>
                                          <p:attrName>ppt_y</p:attrName>
                                        </p:attrNameLst>
                                      </p:cBhvr>
                                    </p:anim>
                                    <p:animRot by="21600000">
                                      <p:cBhvr>
                                        <p:cTn id="18"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8382000" cy="4524315"/>
          </a:xfrm>
          <a:prstGeom prst="rect">
            <a:avLst/>
          </a:prstGeom>
        </p:spPr>
        <p:txBody>
          <a:bodyPr wrap="square">
            <a:spAutoFit/>
          </a:bodyPr>
          <a:lstStyle/>
          <a:p>
            <a:r>
              <a:rPr lang="en-US" sz="3200" b="1" dirty="0">
                <a:solidFill>
                  <a:srgbClr val="1D2129"/>
                </a:solidFill>
                <a:latin typeface="NikoshBAN" panose="02000000000000000000" pitchFamily="2" charset="0"/>
                <a:cs typeface="NikoshBAN" panose="02000000000000000000" pitchFamily="2" charset="0"/>
              </a:rPr>
              <a:t> </a:t>
            </a:r>
            <a:r>
              <a:rPr lang="bn-IN" sz="3200" b="1" dirty="0">
                <a:solidFill>
                  <a:srgbClr val="0070C0"/>
                </a:solidFill>
                <a:latin typeface="NikoshBAN" panose="02000000000000000000" pitchFamily="2" charset="0"/>
                <a:cs typeface="NikoshBAN" panose="02000000000000000000" pitchFamily="2" charset="0"/>
              </a:rPr>
              <a:t>যদিও অনলাইনে / মোবাইল ফোনের মাধ্যমে কথা হচ্ছে শ্রদ্ধেয় শিক্ষক ছাত্র/ছাত্রীদের সাথে। তারপরেও প্রতিনিয়ত সে পুরনো দিনগুলোর কথা স্মরণ করেই সময় কাটাচ্ছি। আল্লাহ কাছে দোয়া করি আমরা যেন এই দূর্যোগের কবল থেকে উদ্ধার হয়ে, আবার সেই চিরচেনা আমাদের কোমলমতি প্রিয় ছাত্র ছাত্রীদের কাছে যেতে পারি। </a:t>
            </a:r>
            <a:endParaRPr lang="en-US" sz="3200" b="1" dirty="0">
              <a:solidFill>
                <a:srgbClr val="0070C0"/>
              </a:solidFill>
              <a:latin typeface="NikoshBAN" panose="02000000000000000000" pitchFamily="2" charset="0"/>
              <a:cs typeface="NikoshBAN" panose="02000000000000000000" pitchFamily="2" charset="0"/>
            </a:endParaRPr>
          </a:p>
          <a:p>
            <a:r>
              <a:rPr lang="en-US" sz="3200" dirty="0">
                <a:solidFill>
                  <a:srgbClr val="1D2129"/>
                </a:solidFill>
                <a:latin typeface="NikoshBAN" panose="02000000000000000000" pitchFamily="2" charset="0"/>
                <a:cs typeface="NikoshBAN" panose="02000000000000000000" pitchFamily="2" charset="0"/>
              </a:rPr>
              <a:t>               </a:t>
            </a:r>
            <a:r>
              <a:rPr lang="bn-IN" sz="3200" b="1" dirty="0">
                <a:solidFill>
                  <a:srgbClr val="C00000"/>
                </a:solidFill>
                <a:latin typeface="NikoshBAN" panose="02000000000000000000" pitchFamily="2" charset="0"/>
                <a:cs typeface="NikoshBAN" panose="02000000000000000000" pitchFamily="2" charset="0"/>
              </a:rPr>
              <a:t>আল্লাহ আমাদের সবাইকে সুন্দর ভাবে বাঁচার তৌফিক দান করুন। দেশ বিদেশের সবাইকে সুস্থ রাখুক দোয়া করি।</a:t>
            </a:r>
          </a:p>
          <a:p>
            <a:r>
              <a:rPr lang="bn-IN" sz="3200" b="1" dirty="0">
                <a:solidFill>
                  <a:srgbClr val="C00000"/>
                </a:solidFill>
                <a:latin typeface="NikoshBAN" panose="02000000000000000000" pitchFamily="2" charset="0"/>
                <a:cs typeface="NikoshBAN" panose="02000000000000000000" pitchFamily="2" charset="0"/>
              </a:rPr>
              <a:t>ভালো থাকুক দেশের শিক্ষার্থী /শিক্ষকগণ।</a:t>
            </a:r>
            <a:endParaRPr lang="en-US" sz="3200" dirty="0"/>
          </a:p>
        </p:txBody>
      </p:sp>
    </p:spTree>
    <p:extLst>
      <p:ext uri="{BB962C8B-B14F-4D97-AF65-F5344CB8AC3E}">
        <p14:creationId xmlns:p14="http://schemas.microsoft.com/office/powerpoint/2010/main" val="164698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a:extLst>
              <a:ext uri="{FF2B5EF4-FFF2-40B4-BE49-F238E27FC236}">
                <a16:creationId xmlns="" xmlns:a16="http://schemas.microsoft.com/office/drawing/2014/main" id="{C6DD9C65-8CA6-4C1A-AE3E-42F60B885F44}"/>
              </a:ext>
            </a:extLst>
          </p:cNvPr>
          <p:cNvSpPr/>
          <p:nvPr/>
        </p:nvSpPr>
        <p:spPr>
          <a:xfrm>
            <a:off x="3898646" y="5181600"/>
            <a:ext cx="2790497" cy="1261242"/>
          </a:xfrm>
          <a:prstGeom prst="flowChartTerminator">
            <a:avLst/>
          </a:prstGeom>
          <a:solidFill>
            <a:srgbClr val="C000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প্রশ্নোত্তর</a:t>
            </a:r>
            <a:r>
              <a:rPr lang="en-US" sz="3200" dirty="0"/>
              <a:t> </a:t>
            </a:r>
            <a:r>
              <a:rPr lang="en-US" sz="3200" dirty="0" err="1"/>
              <a:t>পর্ব</a:t>
            </a:r>
            <a:r>
              <a:rPr lang="en-US" sz="3200" dirty="0"/>
              <a:t> </a:t>
            </a:r>
          </a:p>
          <a:p>
            <a:pPr algn="ctr"/>
            <a:endParaRPr lang="en-US" dirty="0"/>
          </a:p>
        </p:txBody>
      </p:sp>
      <p:sp>
        <p:nvSpPr>
          <p:cNvPr id="6" name="Action Button: Help 5">
            <a:hlinkClick r:id="" action="ppaction://noaction" highlightClick="1">
              <a:snd r:embed="rId2" name="bomb.wav"/>
            </a:hlinkClick>
          </p:cNvPr>
          <p:cNvSpPr/>
          <p:nvPr/>
        </p:nvSpPr>
        <p:spPr>
          <a:xfrm>
            <a:off x="1676400" y="304800"/>
            <a:ext cx="7234991" cy="4383506"/>
          </a:xfrm>
          <a:prstGeom prst="actionButtonHelp">
            <a:avLst/>
          </a:prstGeom>
          <a:solidFill>
            <a:schemeClr val="accent2">
              <a:alpha val="68000"/>
            </a:schemeClr>
          </a:solidFill>
          <a:ln>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315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rgbClr val="FFFF00"/>
            </a:gs>
            <a:gs pos="53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p:cNvSpPr txBox="1"/>
          <p:nvPr/>
        </p:nvSpPr>
        <p:spPr>
          <a:xfrm>
            <a:off x="914400" y="1460242"/>
            <a:ext cx="8153400" cy="5016758"/>
          </a:xfrm>
          <a:prstGeom prst="rect">
            <a:avLst/>
          </a:prstGeom>
          <a:noFill/>
        </p:spPr>
        <p:txBody>
          <a:bodyPr wrap="square" rtlCol="0">
            <a:spAutoFit/>
          </a:bodyPr>
          <a:lstStyle/>
          <a:p>
            <a:pPr marL="285750" indent="-285750">
              <a:buFont typeface="Wingdings" pitchFamily="2" charset="2"/>
              <a:buChar char="q"/>
            </a:pPr>
            <a:r>
              <a:rPr lang="bn-BD" sz="3200" dirty="0">
                <a:latin typeface="NikoshBAN" pitchFamily="2" charset="0"/>
                <a:cs typeface="NikoshBAN" pitchFamily="2" charset="0"/>
              </a:rPr>
              <a:t> </a:t>
            </a:r>
            <a:r>
              <a:rPr lang="bn-BD" sz="3200" b="1" dirty="0">
                <a:blipFill>
                  <a:blip r:embed="rId2"/>
                  <a:tile tx="0" ty="0" sx="100000" sy="100000" flip="none" algn="tl"/>
                </a:blipFill>
                <a:latin typeface="NikoshBAN" pitchFamily="2" charset="0"/>
                <a:cs typeface="NikoshBAN" pitchFamily="2" charset="0"/>
              </a:rPr>
              <a:t>মোতাহের হোসেন চৌধুরী কত সালে জন্মগ্রহণ করেন?</a:t>
            </a:r>
          </a:p>
          <a:p>
            <a:r>
              <a:rPr lang="bn-BD" sz="3200" dirty="0">
                <a:latin typeface="NikoshBAN" pitchFamily="2" charset="0"/>
                <a:cs typeface="NikoshBAN" pitchFamily="2" charset="0"/>
              </a:rPr>
              <a:t>     </a:t>
            </a:r>
            <a:r>
              <a:rPr lang="bn-BD"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উত্তরঃ ১৯০৩ সালে।</a:t>
            </a:r>
          </a:p>
          <a:p>
            <a:pPr marL="285750" indent="-285750">
              <a:buFont typeface="Wingdings" pitchFamily="2" charset="2"/>
              <a:buChar char="q"/>
            </a:pPr>
            <a:r>
              <a:rPr lang="bn-BD" sz="3200" dirty="0">
                <a:latin typeface="NikoshBAN" pitchFamily="2" charset="0"/>
                <a:cs typeface="NikoshBAN" pitchFamily="2" charset="0"/>
              </a:rPr>
              <a:t> </a:t>
            </a:r>
            <a:r>
              <a:rPr lang="bn-BD" sz="3200" b="1" dirty="0">
                <a:blipFill>
                  <a:blip r:embed="rId2"/>
                  <a:tile tx="0" ty="0" sx="100000" sy="100000" flip="none" algn="tl"/>
                </a:blipFill>
                <a:latin typeface="NikoshBAN" pitchFamily="2" charset="0"/>
                <a:cs typeface="NikoshBAN" pitchFamily="2" charset="0"/>
              </a:rPr>
              <a:t>জীবনকে কীসের সাথে তুলনা করা যেতে পারে?</a:t>
            </a:r>
          </a:p>
          <a:p>
            <a:r>
              <a:rPr lang="bn-BD" sz="3200" dirty="0">
                <a:latin typeface="NikoshBAN" pitchFamily="2" charset="0"/>
                <a:cs typeface="NikoshBAN" pitchFamily="2" charset="0"/>
              </a:rPr>
              <a:t>     </a:t>
            </a:r>
            <a:r>
              <a:rPr lang="bn-BD"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উত্তরঃ একটি দোতলা ঘরের সাথে তুলনা করা যেতে পারে।</a:t>
            </a:r>
            <a:endParaRPr lang="bn-BD" sz="3200" dirty="0">
              <a:latin typeface="NikoshBAN" pitchFamily="2" charset="0"/>
              <a:cs typeface="NikoshBAN" pitchFamily="2" charset="0"/>
            </a:endParaRPr>
          </a:p>
          <a:p>
            <a:pPr marL="285750" indent="-285750">
              <a:buFont typeface="Wingdings" pitchFamily="2" charset="2"/>
              <a:buChar char="q"/>
            </a:pPr>
            <a:r>
              <a:rPr lang="bn-BD" sz="3200" dirty="0">
                <a:latin typeface="NikoshBAN" pitchFamily="2" charset="0"/>
                <a:cs typeface="NikoshBAN" pitchFamily="2" charset="0"/>
              </a:rPr>
              <a:t> </a:t>
            </a:r>
            <a:r>
              <a:rPr lang="bn-BD" sz="3200" b="1" dirty="0">
                <a:blipFill>
                  <a:blip r:embed="rId2"/>
                  <a:tile tx="0" ty="0" sx="100000" sy="100000" flip="none" algn="tl"/>
                </a:blipFill>
                <a:latin typeface="NikoshBAN" pitchFamily="2" charset="0"/>
                <a:cs typeface="NikoshBAN" pitchFamily="2" charset="0"/>
              </a:rPr>
              <a:t>জীবসত্তার ঘর থেকে মানবসত্তার ঘরে উঠবার মই কী?</a:t>
            </a:r>
          </a:p>
          <a:p>
            <a:r>
              <a:rPr lang="bn-BD" sz="3200" dirty="0">
                <a:latin typeface="NikoshBAN" pitchFamily="2" charset="0"/>
                <a:cs typeface="NikoshBAN" pitchFamily="2" charset="0"/>
              </a:rPr>
              <a:t>     </a:t>
            </a:r>
            <a:r>
              <a:rPr lang="bn-BD"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উত্তরঃ শিক্ষা।</a:t>
            </a:r>
          </a:p>
          <a:p>
            <a:pPr marL="285750" indent="-285750">
              <a:buFont typeface="Wingdings" pitchFamily="2" charset="2"/>
              <a:buChar char="q"/>
            </a:pPr>
            <a:r>
              <a:rPr lang="bn-BD" sz="3200" dirty="0">
                <a:latin typeface="NikoshBAN" pitchFamily="2" charset="0"/>
                <a:cs typeface="NikoshBAN" pitchFamily="2" charset="0"/>
              </a:rPr>
              <a:t> </a:t>
            </a:r>
            <a:r>
              <a:rPr lang="bn-BD" sz="3200" b="1" dirty="0">
                <a:blipFill>
                  <a:blip r:embed="rId2"/>
                  <a:tile tx="0" ty="0" sx="100000" sy="100000" flip="none" algn="tl"/>
                </a:blipFill>
                <a:latin typeface="NikoshBAN" pitchFamily="2" charset="0"/>
                <a:cs typeface="NikoshBAN" pitchFamily="2" charset="0"/>
              </a:rPr>
              <a:t>শিক্ষার শ্রেষ্ঠ দিক কোনটি?</a:t>
            </a:r>
          </a:p>
          <a:p>
            <a:r>
              <a:rPr lang="bn-BD" sz="3200" dirty="0">
                <a:latin typeface="NikoshBAN" pitchFamily="2" charset="0"/>
                <a:cs typeface="NikoshBAN" pitchFamily="2" charset="0"/>
              </a:rPr>
              <a:t>     </a:t>
            </a:r>
            <a:r>
              <a:rPr lang="bn-BD"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উত্তরঃ অপ্রয়োজনীয় দিক।</a:t>
            </a:r>
          </a:p>
          <a:p>
            <a:pPr marL="285750" indent="-285750">
              <a:buFont typeface="Wingdings" pitchFamily="2" charset="2"/>
              <a:buChar char="q"/>
            </a:pPr>
            <a:r>
              <a:rPr lang="bn-BD" sz="3200" dirty="0">
                <a:latin typeface="NikoshBAN" pitchFamily="2" charset="0"/>
                <a:cs typeface="NikoshBAN" pitchFamily="2" charset="0"/>
              </a:rPr>
              <a:t> </a:t>
            </a:r>
            <a:r>
              <a:rPr lang="bn-BD" sz="3200" b="1" dirty="0">
                <a:blipFill>
                  <a:blip r:embed="rId2"/>
                  <a:tile tx="0" ty="0" sx="100000" sy="100000" flip="none" algn="tl"/>
                </a:blipFill>
                <a:latin typeface="NikoshBAN" pitchFamily="2" charset="0"/>
                <a:cs typeface="NikoshBAN" pitchFamily="2" charset="0"/>
              </a:rPr>
              <a:t>অন্নবস্ত্রের প্রাচুর্যের চেয়েও কী বড়?</a:t>
            </a:r>
          </a:p>
          <a:p>
            <a:r>
              <a:rPr lang="bn-BD" sz="3200" dirty="0">
                <a:latin typeface="NikoshBAN" pitchFamily="2" charset="0"/>
                <a:cs typeface="NikoshBAN" pitchFamily="2" charset="0"/>
              </a:rPr>
              <a:t>     </a:t>
            </a:r>
            <a:r>
              <a:rPr lang="bn-BD"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উত্তরঃ মুক্তি বড়।</a:t>
            </a:r>
            <a:endParaRPr lang="en-US" sz="3200" dirty="0">
              <a:latin typeface="NikoshBAN" pitchFamily="2" charset="0"/>
              <a:cs typeface="NikoshBAN" pitchFamily="2" charset="0"/>
            </a:endParaRPr>
          </a:p>
        </p:txBody>
      </p:sp>
      <p:grpSp>
        <p:nvGrpSpPr>
          <p:cNvPr id="7" name="Group 6"/>
          <p:cNvGrpSpPr/>
          <p:nvPr/>
        </p:nvGrpSpPr>
        <p:grpSpPr>
          <a:xfrm>
            <a:off x="2133600" y="152400"/>
            <a:ext cx="4904859" cy="1116062"/>
            <a:chOff x="2105541" y="-76200"/>
            <a:chExt cx="4904859" cy="1116062"/>
          </a:xfrm>
        </p:grpSpPr>
        <p:sp>
          <p:nvSpPr>
            <p:cNvPr id="2" name="TextBox 1"/>
            <p:cNvSpPr txBox="1"/>
            <p:nvPr/>
          </p:nvSpPr>
          <p:spPr>
            <a:xfrm>
              <a:off x="3415229" y="-76200"/>
              <a:ext cx="2437883" cy="110799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6600" b="1" dirty="0">
                  <a:ln w="1905"/>
                  <a:solidFill>
                    <a:srgbClr val="FF0000"/>
                  </a:solidFill>
                  <a:effectLst>
                    <a:innerShdw blurRad="69850" dist="43180" dir="5400000">
                      <a:srgbClr val="000000">
                        <a:alpha val="65000"/>
                      </a:srgbClr>
                    </a:innerShdw>
                  </a:effectLst>
                  <a:latin typeface="NikoshBAN" pitchFamily="2" charset="0"/>
                  <a:cs typeface="NikoshBAN" pitchFamily="2" charset="0"/>
                </a:rPr>
                <a:t>মূল্যায়ন</a:t>
              </a:r>
              <a:endParaRPr lang="en-US" sz="2400" b="1"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00712" y="0"/>
              <a:ext cx="1309688" cy="10317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05541" y="8066"/>
              <a:ext cx="1309688" cy="10317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237813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arn(inVertical)">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arn(inVertical)">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69000">
              <a:schemeClr val="accent3">
                <a:lumMod val="20000"/>
                <a:lumOff val="8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609600" y="381000"/>
            <a:ext cx="8382000" cy="6093976"/>
          </a:xfrm>
          <a:prstGeom prst="rect">
            <a:avLst/>
          </a:prstGeom>
          <a:gradFill flip="none" rotWithShape="1">
            <a:gsLst>
              <a:gs pos="0">
                <a:srgbClr val="FFFF00"/>
              </a:gs>
              <a:gs pos="85000">
                <a:schemeClr val="accent2">
                  <a:lumMod val="0"/>
                  <a:lumOff val="100000"/>
                </a:schemeClr>
              </a:gs>
              <a:gs pos="100000">
                <a:srgbClr val="00B0F0"/>
              </a:gs>
            </a:gsLst>
            <a:lin ang="2700000" scaled="1"/>
            <a:tileRect/>
          </a:gradFill>
        </p:spPr>
        <p:txBody>
          <a:bodyPr wrap="square" rtlCol="0">
            <a:spAutoFit/>
          </a:bodyPr>
          <a:lstStyle/>
          <a:p>
            <a:pPr marL="571500" indent="-571500">
              <a:buFont typeface="Wingdings" pitchFamily="2" charset="2"/>
              <a:buChar char="q"/>
            </a:pPr>
            <a:r>
              <a:rPr lang="bn-BD"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মোতাহের হোসেন চৌধুরী কোন শ্রেণির লেখক?</a:t>
            </a:r>
          </a:p>
          <a:p>
            <a:r>
              <a:rPr lang="bn-BD" sz="3000" dirty="0">
                <a:latin typeface="NikoshBAN" pitchFamily="2" charset="0"/>
                <a:cs typeface="NikoshBAN" pitchFamily="2" charset="0"/>
              </a:rPr>
              <a:t>      </a:t>
            </a:r>
            <a:r>
              <a:rPr lang="bn-BD" sz="3000" b="1" dirty="0">
                <a:blipFill>
                  <a:blip r:embed="rId2"/>
                  <a:tile tx="0" ty="0" sx="100000" sy="100000" flip="none" algn="tl"/>
                </a:blipFill>
                <a:latin typeface="NikoshBAN" pitchFamily="2" charset="0"/>
                <a:cs typeface="NikoshBAN" pitchFamily="2" charset="0"/>
              </a:rPr>
              <a:t>ক. আধ্যাত্মিক   খ. প্রকৃতিবাদী   গ. মননশীল   ঘ. বাস্তববাদী</a:t>
            </a:r>
          </a:p>
          <a:p>
            <a:pPr marL="457200" indent="-457200">
              <a:buFont typeface="Wingdings" pitchFamily="2" charset="2"/>
              <a:buChar char="q"/>
            </a:pPr>
            <a:r>
              <a:rPr lang="bn-BD"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‘নিগড়’- শব্দের অর্থ কী?</a:t>
            </a:r>
          </a:p>
          <a:p>
            <a:r>
              <a:rPr lang="bn-BD" sz="3000" b="1" dirty="0">
                <a:blipFill>
                  <a:blip r:embed="rId2"/>
                  <a:tile tx="0" ty="0" sx="100000" sy="100000" flip="none" algn="tl"/>
                </a:blipFill>
                <a:latin typeface="NikoshBAN" pitchFamily="2" charset="0"/>
                <a:cs typeface="NikoshBAN" pitchFamily="2" charset="0"/>
              </a:rPr>
              <a:t>      ক. শিকল   খ. নিয়তি   গ.সুখ    ঘ. নিকুঞ্জ </a:t>
            </a:r>
          </a:p>
          <a:p>
            <a:pPr marL="457200" indent="-457200">
              <a:buFont typeface="Wingdings" pitchFamily="2" charset="2"/>
              <a:buChar char="q"/>
            </a:pPr>
            <a:r>
              <a:rPr lang="bn-BD"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‘মাথায় অর্থের চিন্তা থাকলে জীবনে আনন্দ উপভোগ করা যায় না।’-বাক্যটিতে উল্লিখিত ‘মাথায় অর্থের চিন্তা’ কথাটির সাথে মিল পাওয়া যায় ‘শিক্ষা ও মনুষ্যত্ব’ প্রবন্ধের কোন কথাটির?</a:t>
            </a:r>
          </a:p>
          <a:p>
            <a:r>
              <a:rPr lang="bn-BD" sz="3000" dirty="0">
                <a:latin typeface="NikoshBAN" pitchFamily="2" charset="0"/>
                <a:cs typeface="NikoshBAN" pitchFamily="2" charset="0"/>
              </a:rPr>
              <a:t>     </a:t>
            </a:r>
            <a:r>
              <a:rPr lang="bn-BD" sz="3000" b="1" dirty="0">
                <a:blipFill>
                  <a:blip r:embed="rId2"/>
                  <a:tile tx="0" ty="0" sx="100000" sy="100000" flip="none" algn="tl"/>
                </a:blipFill>
                <a:latin typeface="NikoshBAN" pitchFamily="2" charset="0"/>
                <a:cs typeface="NikoshBAN" pitchFamily="2" charset="0"/>
              </a:rPr>
              <a:t>ক. লোভের সাথে               খ. দুঃখের সাথে    </a:t>
            </a:r>
          </a:p>
          <a:p>
            <a:r>
              <a:rPr lang="bn-BD" sz="3000" b="1" dirty="0">
                <a:blipFill>
                  <a:blip r:embed="rId2"/>
                  <a:tile tx="0" ty="0" sx="100000" sy="100000" flip="none" algn="tl"/>
                </a:blipFill>
                <a:latin typeface="NikoshBAN" pitchFamily="2" charset="0"/>
                <a:cs typeface="NikoshBAN" pitchFamily="2" charset="0"/>
              </a:rPr>
              <a:t>     </a:t>
            </a:r>
            <a:r>
              <a:rPr lang="bn-BD" sz="1050" b="1" dirty="0">
                <a:blipFill>
                  <a:blip r:embed="rId2"/>
                  <a:tile tx="0" ty="0" sx="100000" sy="100000" flip="none" algn="tl"/>
                </a:blipFill>
                <a:latin typeface="NikoshBAN" pitchFamily="2" charset="0"/>
                <a:cs typeface="NikoshBAN" pitchFamily="2" charset="0"/>
              </a:rPr>
              <a:t> </a:t>
            </a:r>
            <a:r>
              <a:rPr lang="bn-BD" sz="3000" b="1" dirty="0">
                <a:blipFill>
                  <a:blip r:embed="rId2"/>
                  <a:tile tx="0" ty="0" sx="100000" sy="100000" flip="none" algn="tl"/>
                </a:blipFill>
                <a:latin typeface="NikoshBAN" pitchFamily="2" charset="0"/>
                <a:cs typeface="NikoshBAN" pitchFamily="2" charset="0"/>
              </a:rPr>
              <a:t>গ. </a:t>
            </a:r>
            <a:r>
              <a:rPr lang="bn-BD" sz="900" b="1" dirty="0">
                <a:blipFill>
                  <a:blip r:embed="rId2"/>
                  <a:tile tx="0" ty="0" sx="100000" sy="100000" flip="none" algn="tl"/>
                </a:blipFill>
                <a:latin typeface="NikoshBAN" pitchFamily="2" charset="0"/>
                <a:cs typeface="NikoshBAN" pitchFamily="2" charset="0"/>
              </a:rPr>
              <a:t> </a:t>
            </a:r>
            <a:r>
              <a:rPr lang="bn-BD" sz="3000" b="1" dirty="0">
                <a:blipFill>
                  <a:blip r:embed="rId2"/>
                  <a:tile tx="0" ty="0" sx="100000" sy="100000" flip="none" algn="tl"/>
                </a:blipFill>
                <a:latin typeface="NikoshBAN" pitchFamily="2" charset="0"/>
                <a:cs typeface="NikoshBAN" pitchFamily="2" charset="0"/>
              </a:rPr>
              <a:t>পায়ের কাঁটার সাথে        ঘ. মূল্যবোধের সাথে</a:t>
            </a:r>
          </a:p>
          <a:p>
            <a:pPr marL="457200" indent="-457200">
              <a:buFont typeface="Wingdings" pitchFamily="2" charset="2"/>
              <a:buChar char="q"/>
            </a:pPr>
            <a:r>
              <a:rPr lang="bn-BD" sz="3000" dirty="0">
                <a:latin typeface="NikoshBAN" pitchFamily="2" charset="0"/>
                <a:cs typeface="NikoshBAN" pitchFamily="2" charset="0"/>
              </a:rPr>
              <a:t> </a:t>
            </a:r>
            <a:r>
              <a:rPr lang="bn-BD"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‘লোভে পাপ, পাপে মৃত্যু’ কথাটি বুলিমাত্র, সত্য।’’- এ কথাটি মানুষ</a:t>
            </a:r>
          </a:p>
          <a:p>
            <a:r>
              <a:rPr lang="bn-BD"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কীভাবে উপলব্ধি করতে পারে?</a:t>
            </a:r>
          </a:p>
          <a:p>
            <a:r>
              <a:rPr lang="bn-BD"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bn-BD" sz="3000" b="1" dirty="0">
                <a:blipFill>
                  <a:blip r:embed="rId2"/>
                  <a:tile tx="0" ty="0" sx="100000" sy="100000" flip="none" algn="tl"/>
                </a:blipFill>
                <a:latin typeface="NikoshBAN" pitchFamily="2" charset="0"/>
                <a:cs typeface="NikoshBAN" pitchFamily="2" charset="0"/>
              </a:rPr>
              <a:t>ক. সমাজ থেকে            </a:t>
            </a:r>
            <a:r>
              <a:rPr lang="bn-BD" b="1" dirty="0">
                <a:blipFill>
                  <a:blip r:embed="rId2"/>
                  <a:tile tx="0" ty="0" sx="100000" sy="100000" flip="none" algn="tl"/>
                </a:blipFill>
                <a:latin typeface="NikoshBAN" pitchFamily="2" charset="0"/>
                <a:cs typeface="NikoshBAN" pitchFamily="2" charset="0"/>
              </a:rPr>
              <a:t>   </a:t>
            </a:r>
            <a:r>
              <a:rPr lang="bn-BD" sz="3000" b="1" dirty="0">
                <a:blipFill>
                  <a:blip r:embed="rId2"/>
                  <a:tile tx="0" ty="0" sx="100000" sy="100000" flip="none" algn="tl"/>
                </a:blipFill>
                <a:latin typeface="NikoshBAN" pitchFamily="2" charset="0"/>
                <a:cs typeface="NikoshBAN" pitchFamily="2" charset="0"/>
              </a:rPr>
              <a:t>খ. শিক্ষা-দীক্ষার মাধ্যমে</a:t>
            </a:r>
          </a:p>
          <a:p>
            <a:r>
              <a:rPr lang="bn-BD" sz="3000" b="1" dirty="0">
                <a:blipFill>
                  <a:blip r:embed="rId2"/>
                  <a:tile tx="0" ty="0" sx="100000" sy="100000" flip="none" algn="tl"/>
                </a:blipFill>
                <a:latin typeface="NikoshBAN" pitchFamily="2" charset="0"/>
                <a:cs typeface="NikoshBAN" pitchFamily="2" charset="0"/>
              </a:rPr>
              <a:t>     </a:t>
            </a:r>
            <a:r>
              <a:rPr lang="bn-BD" sz="1600" b="1" dirty="0">
                <a:blipFill>
                  <a:blip r:embed="rId2"/>
                  <a:tile tx="0" ty="0" sx="100000" sy="100000" flip="none" algn="tl"/>
                </a:blipFill>
                <a:latin typeface="NikoshBAN" pitchFamily="2" charset="0"/>
                <a:cs typeface="NikoshBAN" pitchFamily="2" charset="0"/>
              </a:rPr>
              <a:t> </a:t>
            </a:r>
            <a:r>
              <a:rPr lang="bn-BD" sz="3000" b="1" dirty="0">
                <a:blipFill>
                  <a:blip r:embed="rId2"/>
                  <a:tile tx="0" ty="0" sx="100000" sy="100000" flip="none" algn="tl"/>
                </a:blipFill>
                <a:latin typeface="NikoshBAN" pitchFamily="2" charset="0"/>
                <a:cs typeface="NikoshBAN" pitchFamily="2" charset="0"/>
              </a:rPr>
              <a:t>গ. নিজের জীবন থেকে     ঘ. সত্য উপলব্ধির মাধ্যমে </a:t>
            </a:r>
          </a:p>
        </p:txBody>
      </p:sp>
      <p:sp>
        <p:nvSpPr>
          <p:cNvPr id="3" name="Oval 2"/>
          <p:cNvSpPr/>
          <p:nvPr/>
        </p:nvSpPr>
        <p:spPr>
          <a:xfrm>
            <a:off x="1219200" y="1855886"/>
            <a:ext cx="387927" cy="4065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114800" y="5486400"/>
            <a:ext cx="387927" cy="4065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800600" y="914400"/>
            <a:ext cx="387927" cy="4065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25236" y="4165431"/>
            <a:ext cx="387927" cy="4065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06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barn(inVertical)">
                                      <p:cBhvr>
                                        <p:cTn id="21" dur="500"/>
                                        <p:tgtEl>
                                          <p:spTgt spid="2">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barn(inVertical)">
                                      <p:cBhvr>
                                        <p:cTn id="35" dur="500"/>
                                        <p:tgtEl>
                                          <p:spTgt spid="2">
                                            <p:txEl>
                                              <p:pRg st="4" end="4"/>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barn(inVertical)">
                                      <p:cBhvr>
                                        <p:cTn id="38" dur="500"/>
                                        <p:tgtEl>
                                          <p:spTgt spid="2">
                                            <p:txEl>
                                              <p:pRg st="5" end="5"/>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barn(inVertical)">
                                      <p:cBhvr>
                                        <p:cTn id="41" dur="500"/>
                                        <p:tgtEl>
                                          <p:spTgt spid="2">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7" end="7"/>
                                            </p:txEl>
                                          </p:spTgt>
                                        </p:tgtEl>
                                        <p:attrNameLst>
                                          <p:attrName>style.visibility</p:attrName>
                                        </p:attrNameLst>
                                      </p:cBhvr>
                                      <p:to>
                                        <p:strVal val="visible"/>
                                      </p:to>
                                    </p:set>
                                    <p:animEffect transition="in" filter="barn(inVertical)">
                                      <p:cBhvr>
                                        <p:cTn id="52" dur="500"/>
                                        <p:tgtEl>
                                          <p:spTgt spid="2">
                                            <p:txEl>
                                              <p:pRg st="7" end="7"/>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Effect transition="in" filter="barn(inVertical)">
                                      <p:cBhvr>
                                        <p:cTn id="55" dur="500"/>
                                        <p:tgtEl>
                                          <p:spTgt spid="2">
                                            <p:txEl>
                                              <p:pRg st="8" end="8"/>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2">
                                            <p:txEl>
                                              <p:pRg st="9" end="9"/>
                                            </p:txEl>
                                          </p:spTgt>
                                        </p:tgtEl>
                                        <p:attrNameLst>
                                          <p:attrName>style.visibility</p:attrName>
                                        </p:attrNameLst>
                                      </p:cBhvr>
                                      <p:to>
                                        <p:strVal val="visible"/>
                                      </p:to>
                                    </p:set>
                                    <p:animEffect transition="in" filter="barn(inVertical)">
                                      <p:cBhvr>
                                        <p:cTn id="58" dur="500"/>
                                        <p:tgtEl>
                                          <p:spTgt spid="2">
                                            <p:txEl>
                                              <p:pRg st="9" end="9"/>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Effect transition="in" filter="barn(inVertical)">
                                      <p:cBhvr>
                                        <p:cTn id="61" dur="500"/>
                                        <p:tgtEl>
                                          <p:spTgt spid="2">
                                            <p:txEl>
                                              <p:pRg st="10" end="1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additive="base">
                                        <p:cTn id="66" dur="500" fill="hold"/>
                                        <p:tgtEl>
                                          <p:spTgt spid="4"/>
                                        </p:tgtEl>
                                        <p:attrNameLst>
                                          <p:attrName>ppt_x</p:attrName>
                                        </p:attrNameLst>
                                      </p:cBhvr>
                                      <p:tavLst>
                                        <p:tav tm="0">
                                          <p:val>
                                            <p:strVal val="#ppt_x"/>
                                          </p:val>
                                        </p:tav>
                                        <p:tav tm="100000">
                                          <p:val>
                                            <p:strVal val="#ppt_x"/>
                                          </p:val>
                                        </p:tav>
                                      </p:tavLst>
                                    </p:anim>
                                    <p:anim calcmode="lin" valueType="num">
                                      <p:cBhvr additive="base">
                                        <p:cTn id="6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pattFill prst="pct70">
          <a:fgClr>
            <a:schemeClr val="bg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1295400" y="685800"/>
            <a:ext cx="7848600" cy="5386090"/>
          </a:xfrm>
          <a:prstGeom prst="rect">
            <a:avLst/>
          </a:prstGeom>
        </p:spPr>
        <p:txBody>
          <a:bodyPr wrap="square">
            <a:spAutoFit/>
          </a:bodyPr>
          <a:lstStyle/>
          <a:p>
            <a:r>
              <a:rPr lang="en-US" sz="3600" b="1" u="sng" dirty="0" err="1">
                <a:solidFill>
                  <a:srgbClr val="FF0000"/>
                </a:solidFill>
                <a:latin typeface="ArhialkhanMJ" pitchFamily="2" charset="0"/>
                <a:cs typeface="ArhialkhanMJ" pitchFamily="2" charset="0"/>
              </a:rPr>
              <a:t>A¨vmvBb‡g›U</a:t>
            </a:r>
            <a:r>
              <a:rPr lang="en-US" sz="3600" b="1" u="sng" dirty="0">
                <a:solidFill>
                  <a:srgbClr val="FF0000"/>
                </a:solidFill>
                <a:latin typeface="ArhialkhanMJ" pitchFamily="2" charset="0"/>
                <a:cs typeface="ArhialkhanMJ" pitchFamily="2" charset="0"/>
              </a:rPr>
              <a:t> </a:t>
            </a:r>
            <a:r>
              <a:rPr lang="en-US" sz="3600" b="1" u="sng" dirty="0" smtClean="0">
                <a:solidFill>
                  <a:srgbClr val="FF0000"/>
                </a:solidFill>
                <a:latin typeface="ArhialkhanMJ" pitchFamily="2" charset="0"/>
                <a:cs typeface="ArhialkhanMJ" pitchFamily="2" charset="0"/>
              </a:rPr>
              <a:t>:</a:t>
            </a:r>
            <a:endParaRPr lang="bn-IN" sz="3600" b="1" u="sng" dirty="0" smtClean="0">
              <a:solidFill>
                <a:srgbClr val="FF0000"/>
              </a:solidFill>
              <a:latin typeface="ArhialkhanMJ" pitchFamily="2" charset="0"/>
              <a:cs typeface="ArhialkhanMJ" pitchFamily="2" charset="0"/>
            </a:endParaRPr>
          </a:p>
          <a:p>
            <a:r>
              <a:rPr lang="en-US" sz="2800" dirty="0" smtClean="0">
                <a:latin typeface="ArhialkhanMJ" pitchFamily="2" charset="0"/>
                <a:cs typeface="ArhialkhanMJ" pitchFamily="2" charset="0"/>
              </a:rPr>
              <a:t> </a:t>
            </a:r>
            <a:r>
              <a:rPr lang="en-US" sz="2800" dirty="0" err="1">
                <a:latin typeface="ArhialkhanMJ" pitchFamily="2" charset="0"/>
                <a:cs typeface="ArhialkhanMJ" pitchFamily="2" charset="0"/>
              </a:rPr>
              <a:t>wb‡R</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Kiæb</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m„Rbkxj</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cÖkœ</a:t>
            </a:r>
            <a:r>
              <a:rPr lang="en-US" sz="2800" dirty="0">
                <a:latin typeface="ArhialkhanMJ" pitchFamily="2" charset="0"/>
                <a:cs typeface="ArhialkhanMJ" pitchFamily="2" charset="0"/>
              </a:rPr>
              <a:t> : gy³wPšÍvi </a:t>
            </a:r>
            <a:r>
              <a:rPr lang="en-US" sz="2800" dirty="0" err="1">
                <a:latin typeface="ArhialkhanMJ" pitchFamily="2" charset="0"/>
                <a:cs typeface="ArhialkhanMJ" pitchFamily="2" charset="0"/>
              </a:rPr>
              <a:t>gvbyl</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e‡j</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Rbve</a:t>
            </a:r>
            <a:r>
              <a:rPr lang="en-US" sz="2800" dirty="0">
                <a:latin typeface="ArhialkhanMJ" pitchFamily="2" charset="0"/>
                <a:cs typeface="ArhialkhanMJ" pitchFamily="2" charset="0"/>
              </a:rPr>
              <a:t> </a:t>
            </a:r>
            <a:r>
              <a:rPr lang="en-US" sz="2800" dirty="0" err="1" smtClean="0">
                <a:latin typeface="ArhialkhanMJ" pitchFamily="2" charset="0"/>
                <a:cs typeface="ArhialkhanMJ" pitchFamily="2" charset="0"/>
              </a:rPr>
              <a:t>mv‡jwn‡bi</a:t>
            </a:r>
            <a:r>
              <a:rPr lang="en-US" sz="2800" dirty="0" smtClean="0">
                <a:latin typeface="ArhialkhanMJ" pitchFamily="2" charset="0"/>
                <a:cs typeface="ArhialkhanMJ" pitchFamily="2" charset="0"/>
              </a:rPr>
              <a:t> </a:t>
            </a:r>
            <a:r>
              <a:rPr lang="en-US" sz="2800" dirty="0" err="1">
                <a:latin typeface="ArhialkhanMJ" pitchFamily="2" charset="0"/>
                <a:cs typeface="ArhialkhanMJ" pitchFamily="2" charset="0"/>
              </a:rPr>
              <a:t>wkwÿZ</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mgv‡R</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cwiwPwZ</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i‡q‡Q</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wZwb</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g‡b</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K‡ib</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gvby‡li</a:t>
            </a:r>
            <a:r>
              <a:rPr lang="en-US" sz="2800" dirty="0">
                <a:latin typeface="ArhialkhanMJ" pitchFamily="2" charset="0"/>
                <a:cs typeface="ArhialkhanMJ" pitchFamily="2" charset="0"/>
              </a:rPr>
              <a:t> gyw³i </a:t>
            </a:r>
            <a:r>
              <a:rPr lang="en-US" sz="2800" dirty="0" err="1">
                <a:latin typeface="ArhialkhanMJ" pitchFamily="2" charset="0"/>
                <a:cs typeface="ArhialkhanMJ" pitchFamily="2" charset="0"/>
              </a:rPr>
              <a:t>Rb</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ywU</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Dcvq</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Aej</a:t>
            </a:r>
            <a:r>
              <a:rPr lang="en-US" sz="2800" dirty="0">
                <a:latin typeface="ArhialkhanMJ" pitchFamily="2" charset="0"/>
                <a:cs typeface="ArhialkhanMJ" pitchFamily="2" charset="0"/>
              </a:rPr>
              <a:t>¤^b </a:t>
            </a:r>
            <a:r>
              <a:rPr lang="en-US" sz="2800" dirty="0" err="1">
                <a:latin typeface="ArhialkhanMJ" pitchFamily="2" charset="0"/>
                <a:cs typeface="ArhialkhanMJ" pitchFamily="2" charset="0"/>
              </a:rPr>
              <a:t>Kiv</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DwPZ</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Gi</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GKwU</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gvbyl‡K</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Abœ</a:t>
            </a:r>
            <a:r>
              <a:rPr lang="en-US" sz="2800" dirty="0">
                <a:latin typeface="ArhialkhanMJ" pitchFamily="2" charset="0"/>
                <a:cs typeface="ArhialkhanMJ" pitchFamily="2" charset="0"/>
              </a:rPr>
              <a:t>-e‡¯¿</a:t>
            </a:r>
            <a:r>
              <a:rPr lang="en-US" sz="2800" dirty="0" err="1">
                <a:latin typeface="ArhialkhanMJ" pitchFamily="2" charset="0"/>
                <a:cs typeface="ArhialkhanMJ" pitchFamily="2" charset="0"/>
              </a:rPr>
              <a:t>i</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wPšÍv</a:t>
            </a:r>
            <a:r>
              <a:rPr lang="en-US" sz="2800" dirty="0">
                <a:latin typeface="ArhialkhanMJ" pitchFamily="2" charset="0"/>
                <a:cs typeface="ArhialkhanMJ" pitchFamily="2" charset="0"/>
              </a:rPr>
              <a:t> †_‡K gyw³ †`</a:t>
            </a:r>
            <a:r>
              <a:rPr lang="en-US" sz="2800" dirty="0" err="1">
                <a:latin typeface="ArhialkhanMJ" pitchFamily="2" charset="0"/>
                <a:cs typeface="ArhialkhanMJ" pitchFamily="2" charset="0"/>
              </a:rPr>
              <a:t>qvi</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Póv</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Avi</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Ab¨wU</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n‡”Q</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wkÿvi</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mvnv‡h</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Zvi</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gbyl</a:t>
            </a:r>
            <a:r>
              <a:rPr lang="en-US" sz="2800" dirty="0">
                <a:latin typeface="ArhialkhanMJ" pitchFamily="2" charset="0"/>
                <a:cs typeface="ArhialkhanMJ" pitchFamily="2" charset="0"/>
              </a:rPr>
              <a:t>¨‡</a:t>
            </a:r>
            <a:r>
              <a:rPr lang="en-US" sz="2800" dirty="0" err="1">
                <a:latin typeface="ArhialkhanMJ" pitchFamily="2" charset="0"/>
                <a:cs typeface="ArhialkhanMJ" pitchFamily="2" charset="0"/>
              </a:rPr>
              <a:t>Z¡i</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mvabv</a:t>
            </a:r>
            <a:r>
              <a:rPr lang="en-US" sz="2800" dirty="0">
                <a:latin typeface="ArhialkhanMJ" pitchFamily="2" charset="0"/>
                <a:cs typeface="ArhialkhanMJ" pitchFamily="2" charset="0"/>
              </a:rPr>
              <a:t>| G `</a:t>
            </a:r>
            <a:r>
              <a:rPr lang="en-US" sz="2800" dirty="0" err="1">
                <a:latin typeface="ArhialkhanMJ" pitchFamily="2" charset="0"/>
                <a:cs typeface="ArhialkhanMJ" pitchFamily="2" charset="0"/>
              </a:rPr>
              <a:t>ywU</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Dcv‡q</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Póv</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Kiv</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n‡j</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gvbe</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Rxe‡b</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Dbœqb</a:t>
            </a:r>
            <a:r>
              <a:rPr lang="en-US" sz="2800" dirty="0">
                <a:latin typeface="ArhialkhanMJ" pitchFamily="2" charset="0"/>
                <a:cs typeface="ArhialkhanMJ" pitchFamily="2" charset="0"/>
              </a:rPr>
              <a:t> m¤¢e| </a:t>
            </a:r>
            <a:endParaRPr lang="bn-IN" sz="2800" dirty="0" smtClean="0">
              <a:latin typeface="ArhialkhanMJ" pitchFamily="2" charset="0"/>
              <a:cs typeface="ArhialkhanMJ" pitchFamily="2" charset="0"/>
            </a:endParaRPr>
          </a:p>
          <a:p>
            <a:endParaRPr lang="bn-IN" sz="2800" dirty="0" smtClean="0">
              <a:latin typeface="ArhialkhanMJ" pitchFamily="2" charset="0"/>
              <a:cs typeface="ArhialkhanMJ" pitchFamily="2" charset="0"/>
            </a:endParaRPr>
          </a:p>
          <a:p>
            <a:r>
              <a:rPr lang="en-US" sz="2800" dirty="0" smtClean="0">
                <a:latin typeface="ArhialkhanMJ" pitchFamily="2" charset="0"/>
                <a:cs typeface="ArhialkhanMJ" pitchFamily="2" charset="0"/>
              </a:rPr>
              <a:t>K</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gvZv‡ni</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nv‡mb</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PŠayixi</a:t>
            </a:r>
            <a:r>
              <a:rPr lang="en-US" sz="2800" dirty="0">
                <a:latin typeface="ArhialkhanMJ" pitchFamily="2" charset="0"/>
                <a:cs typeface="ArhialkhanMJ" pitchFamily="2" charset="0"/>
              </a:rPr>
              <a:t> M‡`¨ </a:t>
            </a:r>
            <a:r>
              <a:rPr lang="en-US" sz="2800" dirty="0" err="1">
                <a:latin typeface="ArhialkhanMJ" pitchFamily="2" charset="0"/>
                <a:cs typeface="ArhialkhanMJ" pitchFamily="2" charset="0"/>
              </a:rPr>
              <a:t>Kvi</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cÖfve</a:t>
            </a:r>
            <a:r>
              <a:rPr lang="en-US" sz="2800" dirty="0">
                <a:latin typeface="ArhialkhanMJ" pitchFamily="2" charset="0"/>
                <a:cs typeface="ArhialkhanMJ" pitchFamily="2" charset="0"/>
              </a:rPr>
              <a:t> </a:t>
            </a:r>
            <a:r>
              <a:rPr lang="en-US" sz="2800" dirty="0" err="1" smtClean="0">
                <a:latin typeface="ArhialkhanMJ" pitchFamily="2" charset="0"/>
                <a:cs typeface="ArhialkhanMJ" pitchFamily="2" charset="0"/>
              </a:rPr>
              <a:t>jÿYxq</a:t>
            </a:r>
            <a:endParaRPr lang="bn-IN" sz="2800" dirty="0" smtClean="0">
              <a:latin typeface="ArhialkhanMJ" pitchFamily="2" charset="0"/>
              <a:cs typeface="ArhialkhanMJ" pitchFamily="2" charset="0"/>
            </a:endParaRPr>
          </a:p>
          <a:p>
            <a:r>
              <a:rPr lang="en-US" sz="2800" dirty="0" smtClean="0">
                <a:latin typeface="ArhialkhanMJ" pitchFamily="2" charset="0"/>
                <a:cs typeface="ArhialkhanMJ" pitchFamily="2" charset="0"/>
              </a:rPr>
              <a:t>L</a:t>
            </a:r>
            <a:r>
              <a:rPr lang="en-US" sz="2800" dirty="0">
                <a:latin typeface="ArhialkhanMJ" pitchFamily="2" charset="0"/>
                <a:cs typeface="ArhialkhanMJ" pitchFamily="2" charset="0"/>
              </a:rPr>
              <a:t>. ÔA_© </a:t>
            </a:r>
            <a:r>
              <a:rPr lang="en-US" sz="2800" dirty="0" err="1">
                <a:latin typeface="ArhialkhanMJ" pitchFamily="2" charset="0"/>
                <a:cs typeface="ArhialkhanMJ" pitchFamily="2" charset="0"/>
              </a:rPr>
              <a:t>wPšÍvi</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wbM‡o</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mK‡j</a:t>
            </a:r>
            <a:r>
              <a:rPr lang="en-US" sz="2800" dirty="0">
                <a:latin typeface="ArhialkhanMJ" pitchFamily="2" charset="0"/>
                <a:cs typeface="ArhialkhanMJ" pitchFamily="2" charset="0"/>
              </a:rPr>
              <a:t> e›`</a:t>
            </a:r>
            <a:r>
              <a:rPr lang="en-US" sz="2800" dirty="0" err="1">
                <a:latin typeface="ArhialkhanMJ" pitchFamily="2" charset="0"/>
                <a:cs typeface="ArhialkhanMJ" pitchFamily="2" charset="0"/>
              </a:rPr>
              <a:t>x|Õ</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ÑK_vwU</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eywS‡q</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ejyb</a:t>
            </a:r>
            <a:r>
              <a:rPr lang="en-US" sz="2800" dirty="0">
                <a:latin typeface="ArhialkhanMJ" pitchFamily="2" charset="0"/>
                <a:cs typeface="ArhialkhanMJ" pitchFamily="2" charset="0"/>
              </a:rPr>
              <a:t>| </a:t>
            </a:r>
            <a:endParaRPr lang="bn-IN" sz="2800" dirty="0" smtClean="0">
              <a:latin typeface="ArhialkhanMJ" pitchFamily="2" charset="0"/>
              <a:cs typeface="ArhialkhanMJ" pitchFamily="2" charset="0"/>
            </a:endParaRPr>
          </a:p>
          <a:p>
            <a:r>
              <a:rPr lang="en-US" sz="2800" dirty="0" smtClean="0">
                <a:latin typeface="ArhialkhanMJ" pitchFamily="2" charset="0"/>
                <a:cs typeface="ArhialkhanMJ" pitchFamily="2" charset="0"/>
              </a:rPr>
              <a:t>M</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DÏx‡Ki</a:t>
            </a:r>
            <a:r>
              <a:rPr lang="en-US" sz="2800" dirty="0">
                <a:latin typeface="ArhialkhanMJ" pitchFamily="2" charset="0"/>
                <a:cs typeface="ArhialkhanMJ" pitchFamily="2" charset="0"/>
              </a:rPr>
              <a:t> m‡½ </a:t>
            </a:r>
            <a:r>
              <a:rPr lang="en-US" sz="2800" dirty="0" err="1">
                <a:latin typeface="ArhialkhanMJ" pitchFamily="2" charset="0"/>
                <a:cs typeface="ArhialkhanMJ" pitchFamily="2" charset="0"/>
              </a:rPr>
              <a:t>Ôwkÿv</a:t>
            </a:r>
            <a:r>
              <a:rPr lang="en-US" sz="2800" dirty="0">
                <a:latin typeface="ArhialkhanMJ" pitchFamily="2" charset="0"/>
                <a:cs typeface="ArhialkhanMJ" pitchFamily="2" charset="0"/>
              </a:rPr>
              <a:t> I </a:t>
            </a:r>
            <a:r>
              <a:rPr lang="en-US" sz="2800" dirty="0" err="1">
                <a:latin typeface="ArhialkhanMJ" pitchFamily="2" charset="0"/>
                <a:cs typeface="ArhialkhanMJ" pitchFamily="2" charset="0"/>
              </a:rPr>
              <a:t>gbyl¨Z¡Õ</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cÖe‡Üi</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wgj</a:t>
            </a:r>
            <a:r>
              <a:rPr lang="en-US" sz="2800" dirty="0">
                <a:latin typeface="ArhialkhanMJ" pitchFamily="2" charset="0"/>
                <a:cs typeface="ArhialkhanMJ" pitchFamily="2" charset="0"/>
              </a:rPr>
              <a:t>¸‡</a:t>
            </a:r>
            <a:r>
              <a:rPr lang="en-US" sz="2800" dirty="0" err="1">
                <a:latin typeface="ArhialkhanMJ" pitchFamily="2" charset="0"/>
                <a:cs typeface="ArhialkhanMJ" pitchFamily="2" charset="0"/>
              </a:rPr>
              <a:t>jv</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Zz‡j</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aiæb</a:t>
            </a:r>
            <a:r>
              <a:rPr lang="en-US" sz="2800" dirty="0">
                <a:latin typeface="ArhialkhanMJ" pitchFamily="2" charset="0"/>
                <a:cs typeface="ArhialkhanMJ" pitchFamily="2" charset="0"/>
              </a:rPr>
              <a:t>| </a:t>
            </a:r>
            <a:endParaRPr lang="bn-IN" sz="2800" dirty="0" smtClean="0">
              <a:latin typeface="ArhialkhanMJ" pitchFamily="2" charset="0"/>
              <a:cs typeface="ArhialkhanMJ" pitchFamily="2" charset="0"/>
            </a:endParaRPr>
          </a:p>
          <a:p>
            <a:r>
              <a:rPr lang="en-US" sz="2800" dirty="0" smtClean="0">
                <a:latin typeface="ArhialkhanMJ" pitchFamily="2" charset="0"/>
                <a:cs typeface="ArhialkhanMJ" pitchFamily="2" charset="0"/>
              </a:rPr>
              <a:t>N</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ÒDÏxc‡Ki</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fvev</a:t>
            </a:r>
            <a:r>
              <a:rPr lang="en-US" sz="2800" dirty="0">
                <a:latin typeface="ArhialkhanMJ" pitchFamily="2" charset="0"/>
                <a:cs typeface="ArhialkhanMJ" pitchFamily="2" charset="0"/>
              </a:rPr>
              <a:t>_© </a:t>
            </a:r>
            <a:r>
              <a:rPr lang="en-US" sz="2800" dirty="0" err="1">
                <a:latin typeface="ArhialkhanMJ" pitchFamily="2" charset="0"/>
                <a:cs typeface="ArhialkhanMJ" pitchFamily="2" charset="0"/>
              </a:rPr>
              <a:t>Ôwkÿv</a:t>
            </a:r>
            <a:r>
              <a:rPr lang="en-US" sz="2800" dirty="0">
                <a:latin typeface="ArhialkhanMJ" pitchFamily="2" charset="0"/>
                <a:cs typeface="ArhialkhanMJ" pitchFamily="2" charset="0"/>
              </a:rPr>
              <a:t> I </a:t>
            </a:r>
            <a:r>
              <a:rPr lang="en-US" sz="2800" dirty="0" err="1">
                <a:latin typeface="ArhialkhanMJ" pitchFamily="2" charset="0"/>
                <a:cs typeface="ArhialkhanMJ" pitchFamily="2" charset="0"/>
              </a:rPr>
              <a:t>gbyl¨Z¡Õ</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cÖe‡Üi</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GKwU</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we‡kl</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Ask‡K</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aviY</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K‡i‡Q|Ó</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Ñwe‡kølY</a:t>
            </a:r>
            <a:r>
              <a:rPr lang="en-US" sz="2800" dirty="0">
                <a:latin typeface="ArhialkhanMJ" pitchFamily="2" charset="0"/>
                <a:cs typeface="ArhialkhanMJ" pitchFamily="2" charset="0"/>
              </a:rPr>
              <a:t> </a:t>
            </a:r>
            <a:r>
              <a:rPr lang="en-US" sz="2800" dirty="0" err="1">
                <a:latin typeface="ArhialkhanMJ" pitchFamily="2" charset="0"/>
                <a:cs typeface="ArhialkhanMJ" pitchFamily="2" charset="0"/>
              </a:rPr>
              <a:t>Kiyb</a:t>
            </a:r>
            <a:r>
              <a:rPr lang="en-US" sz="2800" dirty="0">
                <a:latin typeface="ArhialkhanMJ" pitchFamily="2" charset="0"/>
                <a:cs typeface="ArhialkhanMJ" pitchFamily="2" charset="0"/>
              </a:rPr>
              <a:t>| </a:t>
            </a:r>
          </a:p>
        </p:txBody>
      </p:sp>
      <p:cxnSp>
        <p:nvCxnSpPr>
          <p:cNvPr id="4" name="Straight Arrow Connector 3"/>
          <p:cNvCxnSpPr/>
          <p:nvPr/>
        </p:nvCxnSpPr>
        <p:spPr>
          <a:xfrm>
            <a:off x="1676400" y="3657600"/>
            <a:ext cx="6477000" cy="35256"/>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768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Up Arrow 2"/>
          <p:cNvSpPr/>
          <p:nvPr/>
        </p:nvSpPr>
        <p:spPr>
          <a:xfrm>
            <a:off x="152400" y="76200"/>
            <a:ext cx="8839200" cy="1981200"/>
          </a:xfrm>
          <a:prstGeom prst="upArrow">
            <a:avLst>
              <a:gd name="adj1" fmla="val 50000"/>
              <a:gd name="adj2" fmla="val 100000"/>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8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বাড়ির কাজ</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a:p>
            <a:pPr algn="ct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761999" y="2203938"/>
            <a:ext cx="7620001" cy="4349263"/>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bn-BD"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a:p>
            <a:pPr algn="ctr"/>
            <a:r>
              <a:rPr lang="bn-BD" sz="7200" b="1" spc="50" dirty="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মনুষ্যত্ববোধ গঠনে একজন শিক্ষার্থীর কি কি পদক্ষেপ নেয়া উচিৎ বলে তুমি মনে </a:t>
            </a:r>
            <a:r>
              <a:rPr lang="bn-BD" sz="7200" b="1" spc="50" dirty="0" smtClean="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কর</a:t>
            </a:r>
            <a:r>
              <a:rPr lang="bn-IN" sz="7200" b="1" spc="50" dirty="0" smtClean="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a:t>
            </a:r>
            <a:endParaRPr lang="en-US" sz="7200" b="1" spc="50" dirty="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endParaRPr>
          </a:p>
          <a:p>
            <a:pPr algn="ct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5" name="Rectangle 4"/>
          <p:cNvSpPr/>
          <p:nvPr/>
        </p:nvSpPr>
        <p:spPr>
          <a:xfrm>
            <a:off x="152400" y="2057399"/>
            <a:ext cx="8839200" cy="152401"/>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0" y="0"/>
            <a:ext cx="1524000" cy="1295400"/>
          </a:xfrm>
          <a:prstGeom prst="ellipse">
            <a:avLst/>
          </a:prstGeom>
          <a:ln>
            <a:noFill/>
          </a:ln>
          <a:effectLst>
            <a:softEdge rad="112500"/>
          </a:effectLst>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7620000" y="0"/>
            <a:ext cx="1524000" cy="1295400"/>
          </a:xfrm>
          <a:prstGeom prst="ellipse">
            <a:avLst/>
          </a:prstGeom>
          <a:ln>
            <a:noFill/>
          </a:ln>
          <a:effectLst>
            <a:softEdge rad="112500"/>
          </a:effectLst>
        </p:spPr>
      </p:pic>
      <p:grpSp>
        <p:nvGrpSpPr>
          <p:cNvPr id="11" name="Group 10"/>
          <p:cNvGrpSpPr/>
          <p:nvPr/>
        </p:nvGrpSpPr>
        <p:grpSpPr>
          <a:xfrm>
            <a:off x="609600" y="2203938"/>
            <a:ext cx="7924800" cy="4501662"/>
            <a:chOff x="609600" y="2203938"/>
            <a:chExt cx="7924800" cy="4501662"/>
          </a:xfrm>
          <a:blipFill>
            <a:blip r:embed="rId4"/>
            <a:tile tx="0" ty="0" sx="100000" sy="100000" flip="none" algn="tl"/>
          </a:blipFill>
        </p:grpSpPr>
        <p:sp>
          <p:nvSpPr>
            <p:cNvPr id="8" name="Rectangle 7"/>
            <p:cNvSpPr/>
            <p:nvPr/>
          </p:nvSpPr>
          <p:spPr>
            <a:xfrm>
              <a:off x="609600" y="2203938"/>
              <a:ext cx="152400" cy="450166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0" y="6553201"/>
              <a:ext cx="7772400" cy="15239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82000" y="2209800"/>
              <a:ext cx="152400" cy="44196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80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childTnLst>
                                    <p:animClr clrSpc="hsl" dir="cw">
                                      <p:cBhvr override="childStyle">
                                        <p:cTn id="6" dur="3000" fill="hold"/>
                                        <p:tgtEl>
                                          <p:spTgt spid="2"/>
                                        </p:tgtEl>
                                        <p:attrNameLst>
                                          <p:attrName>style.color</p:attrName>
                                        </p:attrNameLst>
                                      </p:cBhvr>
                                      <p:by>
                                        <p:hsl h="7200000" s="0" l="0"/>
                                      </p:by>
                                    </p:animClr>
                                    <p:animClr clrSpc="hsl" dir="cw">
                                      <p:cBhvr>
                                        <p:cTn id="7" dur="3000" fill="hold"/>
                                        <p:tgtEl>
                                          <p:spTgt spid="2"/>
                                        </p:tgtEl>
                                        <p:attrNameLst>
                                          <p:attrName>fillcolor</p:attrName>
                                        </p:attrNameLst>
                                      </p:cBhvr>
                                      <p:by>
                                        <p:hsl h="7200000" s="0" l="0"/>
                                      </p:by>
                                    </p:animClr>
                                    <p:animClr clrSpc="hsl" dir="cw">
                                      <p:cBhvr>
                                        <p:cTn id="8" dur="3000" fill="hold"/>
                                        <p:tgtEl>
                                          <p:spTgt spid="2"/>
                                        </p:tgtEl>
                                        <p:attrNameLst>
                                          <p:attrName>stroke.color</p:attrName>
                                        </p:attrNameLst>
                                      </p:cBhvr>
                                      <p:by>
                                        <p:hsl h="7200000" s="0" l="0"/>
                                      </p:by>
                                    </p:animClr>
                                    <p:set>
                                      <p:cBhvr>
                                        <p:cTn id="9" dur="30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2" presetClass="emph" presetSubtype="0" repeatCount="indefinite" fill="hold" nodeType="clickEffect">
                                  <p:stCondLst>
                                    <p:cond delay="0"/>
                                  </p:stCondLst>
                                  <p:childTnLst>
                                    <p:animRot by="120000">
                                      <p:cBhvr>
                                        <p:cTn id="13" dur="300" fill="hold">
                                          <p:stCondLst>
                                            <p:cond delay="0"/>
                                          </p:stCondLst>
                                        </p:cTn>
                                        <p:tgtEl>
                                          <p:spTgt spid="6"/>
                                        </p:tgtEl>
                                        <p:attrNameLst>
                                          <p:attrName>r</p:attrName>
                                        </p:attrNameLst>
                                      </p:cBhvr>
                                    </p:animRot>
                                    <p:animRot by="-240000">
                                      <p:cBhvr>
                                        <p:cTn id="14" dur="600" fill="hold">
                                          <p:stCondLst>
                                            <p:cond delay="600"/>
                                          </p:stCondLst>
                                        </p:cTn>
                                        <p:tgtEl>
                                          <p:spTgt spid="6"/>
                                        </p:tgtEl>
                                        <p:attrNameLst>
                                          <p:attrName>r</p:attrName>
                                        </p:attrNameLst>
                                      </p:cBhvr>
                                    </p:animRot>
                                    <p:animRot by="240000">
                                      <p:cBhvr>
                                        <p:cTn id="15" dur="600" fill="hold">
                                          <p:stCondLst>
                                            <p:cond delay="1200"/>
                                          </p:stCondLst>
                                        </p:cTn>
                                        <p:tgtEl>
                                          <p:spTgt spid="6"/>
                                        </p:tgtEl>
                                        <p:attrNameLst>
                                          <p:attrName>r</p:attrName>
                                        </p:attrNameLst>
                                      </p:cBhvr>
                                    </p:animRot>
                                    <p:animRot by="-240000">
                                      <p:cBhvr>
                                        <p:cTn id="16" dur="600" fill="hold">
                                          <p:stCondLst>
                                            <p:cond delay="1800"/>
                                          </p:stCondLst>
                                        </p:cTn>
                                        <p:tgtEl>
                                          <p:spTgt spid="6"/>
                                        </p:tgtEl>
                                        <p:attrNameLst>
                                          <p:attrName>r</p:attrName>
                                        </p:attrNameLst>
                                      </p:cBhvr>
                                    </p:animRot>
                                    <p:animRot by="120000">
                                      <p:cBhvr>
                                        <p:cTn id="17" dur="600" fill="hold">
                                          <p:stCondLst>
                                            <p:cond delay="2400"/>
                                          </p:stCondLst>
                                        </p:cTn>
                                        <p:tgtEl>
                                          <p:spTgt spid="6"/>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2" presetClass="emph" presetSubtype="0" repeatCount="indefinite" fill="hold" nodeType="clickEffect">
                                  <p:stCondLst>
                                    <p:cond delay="0"/>
                                  </p:stCondLst>
                                  <p:childTnLst>
                                    <p:animRot by="120000">
                                      <p:cBhvr>
                                        <p:cTn id="21" dur="300" fill="hold">
                                          <p:stCondLst>
                                            <p:cond delay="0"/>
                                          </p:stCondLst>
                                        </p:cTn>
                                        <p:tgtEl>
                                          <p:spTgt spid="7"/>
                                        </p:tgtEl>
                                        <p:attrNameLst>
                                          <p:attrName>r</p:attrName>
                                        </p:attrNameLst>
                                      </p:cBhvr>
                                    </p:animRot>
                                    <p:animRot by="-240000">
                                      <p:cBhvr>
                                        <p:cTn id="22" dur="600" fill="hold">
                                          <p:stCondLst>
                                            <p:cond delay="600"/>
                                          </p:stCondLst>
                                        </p:cTn>
                                        <p:tgtEl>
                                          <p:spTgt spid="7"/>
                                        </p:tgtEl>
                                        <p:attrNameLst>
                                          <p:attrName>r</p:attrName>
                                        </p:attrNameLst>
                                      </p:cBhvr>
                                    </p:animRot>
                                    <p:animRot by="240000">
                                      <p:cBhvr>
                                        <p:cTn id="23" dur="600" fill="hold">
                                          <p:stCondLst>
                                            <p:cond delay="1200"/>
                                          </p:stCondLst>
                                        </p:cTn>
                                        <p:tgtEl>
                                          <p:spTgt spid="7"/>
                                        </p:tgtEl>
                                        <p:attrNameLst>
                                          <p:attrName>r</p:attrName>
                                        </p:attrNameLst>
                                      </p:cBhvr>
                                    </p:animRot>
                                    <p:animRot by="-240000">
                                      <p:cBhvr>
                                        <p:cTn id="24" dur="600" fill="hold">
                                          <p:stCondLst>
                                            <p:cond delay="1800"/>
                                          </p:stCondLst>
                                        </p:cTn>
                                        <p:tgtEl>
                                          <p:spTgt spid="7"/>
                                        </p:tgtEl>
                                        <p:attrNameLst>
                                          <p:attrName>r</p:attrName>
                                        </p:attrNameLst>
                                      </p:cBhvr>
                                    </p:animRot>
                                    <p:animRot by="120000">
                                      <p:cBhvr>
                                        <p:cTn id="25" dur="600" fill="hold">
                                          <p:stCondLst>
                                            <p:cond delay="2400"/>
                                          </p:stCondLst>
                                        </p:cTn>
                                        <p:tgtEl>
                                          <p:spTgt spid="7"/>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3"/>
                                        </p:tgtEl>
                                        <p:attrNameLst>
                                          <p:attrName>style.visibility</p:attrName>
                                        </p:attrNameLst>
                                      </p:cBhvr>
                                      <p:to>
                                        <p:strVal val="visible"/>
                                      </p:to>
                                    </p:set>
                                    <p:anim by="(-#ppt_w*2)" calcmode="lin" valueType="num">
                                      <p:cBhvr rctx="PPT">
                                        <p:cTn id="30" dur="500" autoRev="1" fill="hold">
                                          <p:stCondLst>
                                            <p:cond delay="0"/>
                                          </p:stCondLst>
                                        </p:cTn>
                                        <p:tgtEl>
                                          <p:spTgt spid="3"/>
                                        </p:tgtEl>
                                        <p:attrNameLst>
                                          <p:attrName>ppt_w</p:attrName>
                                        </p:attrNameLst>
                                      </p:cBhvr>
                                    </p:anim>
                                    <p:anim by="(#ppt_w*0.50)" calcmode="lin" valueType="num">
                                      <p:cBhvr>
                                        <p:cTn id="31" dur="500" decel="50000" autoRev="1" fill="hold">
                                          <p:stCondLst>
                                            <p:cond delay="0"/>
                                          </p:stCondLst>
                                        </p:cTn>
                                        <p:tgtEl>
                                          <p:spTgt spid="3"/>
                                        </p:tgtEl>
                                        <p:attrNameLst>
                                          <p:attrName>ppt_x</p:attrName>
                                        </p:attrNameLst>
                                      </p:cBhvr>
                                    </p:anim>
                                    <p:anim from="(-#ppt_h/2)" to="(#ppt_y)" calcmode="lin" valueType="num">
                                      <p:cBhvr>
                                        <p:cTn id="32" dur="1000" fill="hold">
                                          <p:stCondLst>
                                            <p:cond delay="0"/>
                                          </p:stCondLst>
                                        </p:cTn>
                                        <p:tgtEl>
                                          <p:spTgt spid="3"/>
                                        </p:tgtEl>
                                        <p:attrNameLst>
                                          <p:attrName>ppt_y</p:attrName>
                                        </p:attrNameLst>
                                      </p:cBhvr>
                                    </p:anim>
                                    <p:animRot by="21600000">
                                      <p:cBhvr>
                                        <p:cTn id="33" dur="1000" fill="hold">
                                          <p:stCondLst>
                                            <p:cond delay="0"/>
                                          </p:stCondLst>
                                        </p:cTn>
                                        <p:tgtEl>
                                          <p:spTgt spid="3"/>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circle(in)">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grpId="0" nodeType="clickEffect">
                                  <p:stCondLst>
                                    <p:cond delay="0"/>
                                  </p:stCondLst>
                                  <p:iterate type="lt">
                                    <p:tmPct val="10000"/>
                                  </p:iterate>
                                  <p:childTnLst>
                                    <p:set>
                                      <p:cBhvr>
                                        <p:cTn id="42" dur="1" fill="hold">
                                          <p:stCondLst>
                                            <p:cond delay="0"/>
                                          </p:stCondLst>
                                        </p:cTn>
                                        <p:tgtEl>
                                          <p:spTgt spid="4"/>
                                        </p:tgtEl>
                                        <p:attrNameLst>
                                          <p:attrName>style.visibility</p:attrName>
                                        </p:attrNameLst>
                                      </p:cBhvr>
                                      <p:to>
                                        <p:strVal val="visible"/>
                                      </p:to>
                                    </p:set>
                                    <p:anim by="(-#ppt_w*2)" calcmode="lin" valueType="num">
                                      <p:cBhvr rctx="PPT">
                                        <p:cTn id="43" dur="500" autoRev="1" fill="hold">
                                          <p:stCondLst>
                                            <p:cond delay="0"/>
                                          </p:stCondLst>
                                        </p:cTn>
                                        <p:tgtEl>
                                          <p:spTgt spid="4"/>
                                        </p:tgtEl>
                                        <p:attrNameLst>
                                          <p:attrName>ppt_w</p:attrName>
                                        </p:attrNameLst>
                                      </p:cBhvr>
                                    </p:anim>
                                    <p:anim by="(#ppt_w*0.50)" calcmode="lin" valueType="num">
                                      <p:cBhvr>
                                        <p:cTn id="44" dur="500" decel="50000" autoRev="1" fill="hold">
                                          <p:stCondLst>
                                            <p:cond delay="0"/>
                                          </p:stCondLst>
                                        </p:cTn>
                                        <p:tgtEl>
                                          <p:spTgt spid="4"/>
                                        </p:tgtEl>
                                        <p:attrNameLst>
                                          <p:attrName>ppt_x</p:attrName>
                                        </p:attrNameLst>
                                      </p:cBhvr>
                                    </p:anim>
                                    <p:anim from="(-#ppt_h/2)" to="(#ppt_y)" calcmode="lin" valueType="num">
                                      <p:cBhvr>
                                        <p:cTn id="45" dur="1000" fill="hold">
                                          <p:stCondLst>
                                            <p:cond delay="0"/>
                                          </p:stCondLst>
                                        </p:cTn>
                                        <p:tgtEl>
                                          <p:spTgt spid="4"/>
                                        </p:tgtEl>
                                        <p:attrNameLst>
                                          <p:attrName>ppt_y</p:attrName>
                                        </p:attrNameLst>
                                      </p:cBhvr>
                                    </p:anim>
                                    <p:animRot by="21600000">
                                      <p:cBhvr>
                                        <p:cTn id="46" dur="1000" fill="hold">
                                          <p:stCondLst>
                                            <p:cond delay="0"/>
                                          </p:stCondLst>
                                        </p:cTn>
                                        <p:tgtEl>
                                          <p:spTgt spid="4"/>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304800"/>
            <a:ext cx="4615366" cy="144655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571500" indent="-571500">
              <a:buFont typeface="Wingdings" pitchFamily="2" charset="2"/>
              <a:buChar char="ü"/>
            </a:pPr>
            <a:r>
              <a:rPr lang="bn-BD" sz="4400" dirty="0">
                <a:latin typeface="NikoshBAN" pitchFamily="2" charset="0"/>
                <a:cs typeface="NikoshBAN" pitchFamily="2" charset="0"/>
              </a:rPr>
              <a:t>যেখানে সেখানে ময়লা </a:t>
            </a:r>
          </a:p>
          <a:p>
            <a:r>
              <a:rPr lang="bn-BD" sz="4400" dirty="0">
                <a:latin typeface="NikoshBAN" pitchFamily="2" charset="0"/>
                <a:cs typeface="NikoshBAN" pitchFamily="2" charset="0"/>
              </a:rPr>
              <a:t>    ফেল ঠিক নয়।</a:t>
            </a:r>
          </a:p>
        </p:txBody>
      </p:sp>
      <p:sp>
        <p:nvSpPr>
          <p:cNvPr id="3" name="TextBox 2"/>
          <p:cNvSpPr txBox="1"/>
          <p:nvPr/>
        </p:nvSpPr>
        <p:spPr>
          <a:xfrm>
            <a:off x="3382486" y="2875142"/>
            <a:ext cx="5761514"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685800" indent="-685800">
              <a:buFont typeface="Wingdings" pitchFamily="2" charset="2"/>
              <a:buChar char="ü"/>
            </a:pPr>
            <a:r>
              <a:rPr lang="bn-BD" sz="4800" dirty="0">
                <a:latin typeface="NikoshBAN" pitchFamily="2" charset="0"/>
                <a:cs typeface="NikoshBAN" pitchFamily="2" charset="0"/>
              </a:rPr>
              <a:t>নির্দিষ্ট স্থানে ময়লা ফেলুন।</a:t>
            </a:r>
            <a:endParaRPr lang="en-US" dirty="0">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9262" y="2388437"/>
            <a:ext cx="1791528" cy="20820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891" y="301388"/>
            <a:ext cx="2743199" cy="1851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20190" y="536778"/>
            <a:ext cx="990600" cy="982593"/>
          </a:xfrm>
          <a:prstGeom prst="rect">
            <a:avLst/>
          </a:prstGeom>
        </p:spPr>
        <p:style>
          <a:lnRef idx="2">
            <a:schemeClr val="accent1"/>
          </a:lnRef>
          <a:fillRef idx="1">
            <a:schemeClr val="lt1"/>
          </a:fillRef>
          <a:effectRef idx="0">
            <a:schemeClr val="accent1"/>
          </a:effectRef>
          <a:fontRef idx="minor">
            <a:schemeClr val="dk1"/>
          </a:fontRef>
        </p:style>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26725" y="4680968"/>
            <a:ext cx="2586930" cy="1826614"/>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p:cNvSpPr/>
          <p:nvPr/>
        </p:nvSpPr>
        <p:spPr>
          <a:xfrm>
            <a:off x="3582685" y="5105400"/>
            <a:ext cx="5334000" cy="1037469"/>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bn-IN" sz="3600" b="1" dirty="0" smtClean="0">
                <a:latin typeface="NikoshBAN" panose="02000000000000000000" pitchFamily="2" charset="0"/>
                <a:cs typeface="NikoshBAN" panose="02000000000000000000" pitchFamily="2" charset="0"/>
              </a:rPr>
              <a:t>সাবান দিয়ে বিশ সেকেন্ড হাত ভাল করে ধুয়ে নিবে।</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43424767"/>
      </p:ext>
    </p:extLst>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a:off x="609600" y="-228598"/>
            <a:ext cx="8839200" cy="7086598"/>
          </a:xfrm>
          <a:prstGeom prst="irregularSeal2">
            <a:avLst/>
          </a:prstGeom>
          <a:scene3d>
            <a:camera prst="orthographicFront">
              <a:rot lat="0" lon="0" rev="0"/>
            </a:camera>
            <a:lightRig rig="threePt" dir="t">
              <a:rot lat="0" lon="0" rev="1200000"/>
            </a:lightRig>
          </a:scene3d>
          <a:sp3d>
            <a:bevelT w="63500" h="25400" prst="relaxedInset"/>
          </a:sp3d>
        </p:spPr>
        <p:style>
          <a:lnRef idx="0">
            <a:schemeClr val="accent5"/>
          </a:lnRef>
          <a:fillRef idx="3">
            <a:schemeClr val="accent5"/>
          </a:fillRef>
          <a:effectRef idx="3">
            <a:schemeClr val="accent5"/>
          </a:effectRef>
          <a:fontRef idx="minor">
            <a:schemeClr val="lt1"/>
          </a:fontRef>
        </p:style>
        <p:txBody>
          <a:bodyPr rtlCol="0" anchor="ctr">
            <a:prstTxWarp prst="textCanDown">
              <a:avLst/>
            </a:prstTxWarp>
            <a:scene3d>
              <a:camera prst="orthographicFront"/>
              <a:lightRig rig="soft" dir="tl">
                <a:rot lat="0" lon="0" rev="0"/>
              </a:lightRig>
            </a:scene3d>
            <a:sp3d extrusionH="57150" contourW="25400" prstMaterial="matte">
              <a:bevelT w="25400" h="55880" prst="slope"/>
              <a:contourClr>
                <a:schemeClr val="accent2">
                  <a:tint val="20000"/>
                </a:schemeClr>
              </a:contourClr>
            </a:sp3d>
          </a:bodyPr>
          <a:lstStyle/>
          <a:p>
            <a:pPr algn="ctr"/>
            <a:r>
              <a:rPr lang="bn-BD" sz="11500" b="1" spc="50" dirty="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ধন্যবাদ</a:t>
            </a:r>
            <a:endParaRPr lang="en-US" sz="2000" b="1" spc="50" dirty="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649401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3C9FA169-213A-4A4E-B732-2BEF514507BF}"/>
              </a:ext>
            </a:extLst>
          </p:cNvPr>
          <p:cNvSpPr txBox="1"/>
          <p:nvPr/>
        </p:nvSpPr>
        <p:spPr>
          <a:xfrm>
            <a:off x="914400" y="1295400"/>
            <a:ext cx="7467600" cy="4078039"/>
          </a:xfrm>
          <a:prstGeom prst="rect">
            <a:avLst/>
          </a:prstGeom>
          <a:gradFill>
            <a:gsLst>
              <a:gs pos="57000">
                <a:schemeClr val="bg1"/>
              </a:gs>
              <a:gs pos="83000">
                <a:schemeClr val="accent4">
                  <a:lumMod val="95000"/>
                  <a:lumOff val="5000"/>
                </a:schemeClr>
              </a:gs>
              <a:gs pos="100000">
                <a:schemeClr val="accent4">
                  <a:lumMod val="60000"/>
                </a:schemeClr>
              </a:gs>
            </a:gsLst>
            <a:path path="circle">
              <a:fillToRect l="50000" t="130000" r="50000" b="-30000"/>
            </a:path>
          </a:gra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bn-BD" sz="19900" u="sng" dirty="0" smtClean="0">
                <a:solidFill>
                  <a:srgbClr val="00B050"/>
                </a:solidFill>
                <a:latin typeface="NikoshBAN" panose="02000000000000000000" pitchFamily="2" charset="0"/>
                <a:cs typeface="NikoshBAN" panose="02000000000000000000" pitchFamily="2" charset="0"/>
              </a:rPr>
              <a:t>স্বা</a:t>
            </a:r>
            <a:r>
              <a:rPr lang="bn-BD" sz="19900" u="sng" dirty="0" smtClean="0">
                <a:latin typeface="NikoshBAN" panose="02000000000000000000" pitchFamily="2" charset="0"/>
                <a:cs typeface="NikoshBAN" panose="02000000000000000000" pitchFamily="2" charset="0"/>
              </a:rPr>
              <a:t>গ</a:t>
            </a:r>
            <a:r>
              <a:rPr lang="bn-BD" sz="19900" u="sng" dirty="0" smtClean="0">
                <a:solidFill>
                  <a:srgbClr val="FF0000"/>
                </a:solidFill>
                <a:latin typeface="NikoshBAN" panose="02000000000000000000" pitchFamily="2" charset="0"/>
                <a:cs typeface="NikoshBAN" panose="02000000000000000000" pitchFamily="2" charset="0"/>
              </a:rPr>
              <a:t>ত</a:t>
            </a:r>
            <a:r>
              <a:rPr lang="bn-BD" sz="19900" u="sng" dirty="0" smtClean="0">
                <a:solidFill>
                  <a:srgbClr val="0070C0"/>
                </a:solidFill>
                <a:latin typeface="NikoshBAN" panose="02000000000000000000" pitchFamily="2" charset="0"/>
                <a:cs typeface="NikoshBAN" panose="02000000000000000000" pitchFamily="2" charset="0"/>
              </a:rPr>
              <a:t>ম</a:t>
            </a:r>
            <a:endParaRPr lang="en-US" sz="19900" u="sng" dirty="0">
              <a:solidFill>
                <a:srgbClr val="0070C0"/>
              </a:solidFill>
              <a:latin typeface="NikoshBAN" panose="02000000000000000000" pitchFamily="2" charset="0"/>
              <a:cs typeface="NikoshBAN" panose="02000000000000000000" pitchFamily="2" charset="0"/>
            </a:endParaRPr>
          </a:p>
          <a:p>
            <a:pPr algn="ctr"/>
            <a:r>
              <a:rPr lang="bn-IN" sz="5400" b="1" dirty="0">
                <a:solidFill>
                  <a:schemeClr val="tx1"/>
                </a:solidFill>
                <a:latin typeface="NikoshBAN" pitchFamily="2" charset="0"/>
                <a:cs typeface="NikoshBAN" pitchFamily="2" charset="0"/>
              </a:rPr>
              <a:t>  </a:t>
            </a:r>
            <a:r>
              <a:rPr lang="en-US" sz="5400" dirty="0">
                <a:solidFill>
                  <a:srgbClr val="00B050"/>
                </a:solidFill>
                <a:latin typeface="NikoshBAN" pitchFamily="2" charset="0"/>
                <a:cs typeface="NikoshBAN" pitchFamily="2" charset="0"/>
              </a:rPr>
              <a:t>    </a:t>
            </a:r>
            <a:r>
              <a:rPr lang="en-US" sz="5400" dirty="0">
                <a:latin typeface="NikoshBAN" pitchFamily="2" charset="0"/>
                <a:cs typeface="NikoshBAN" pitchFamily="2" charset="0"/>
              </a:rPr>
              <a:t> </a:t>
            </a:r>
            <a:r>
              <a:rPr lang="en-US" sz="6000" dirty="0">
                <a:latin typeface="NikoshBAN" pitchFamily="2" charset="0"/>
                <a:cs typeface="NikoshBAN" pitchFamily="2" charset="0"/>
              </a:rPr>
              <a:t>         </a:t>
            </a:r>
          </a:p>
        </p:txBody>
      </p:sp>
    </p:spTree>
    <p:extLst>
      <p:ext uri="{BB962C8B-B14F-4D97-AF65-F5344CB8AC3E}">
        <p14:creationId xmlns:p14="http://schemas.microsoft.com/office/powerpoint/2010/main" val="2491690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772400" cy="1066800"/>
          </a:xfrm>
        </p:spPr>
        <p:style>
          <a:lnRef idx="1">
            <a:schemeClr val="accent3"/>
          </a:lnRef>
          <a:fillRef idx="2">
            <a:schemeClr val="accent3"/>
          </a:fillRef>
          <a:effectRef idx="1">
            <a:schemeClr val="accent3"/>
          </a:effectRef>
          <a:fontRef idx="minor">
            <a:schemeClr val="dk1"/>
          </a:fontRef>
        </p:style>
        <p:txBody>
          <a:bodyPr>
            <a:prstTxWarp prst="textWave1">
              <a:avLst/>
            </a:prstTxWarp>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পরিচিতি</a:t>
            </a:r>
            <a:endParaRPr 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grpSp>
        <p:nvGrpSpPr>
          <p:cNvPr id="7" name="Group 6"/>
          <p:cNvGrpSpPr/>
          <p:nvPr/>
        </p:nvGrpSpPr>
        <p:grpSpPr>
          <a:xfrm>
            <a:off x="480032" y="2743200"/>
            <a:ext cx="8292636" cy="3281295"/>
            <a:chOff x="153858" y="1981200"/>
            <a:chExt cx="8609142" cy="3433695"/>
          </a:xfrm>
        </p:grpSpPr>
        <p:sp>
          <p:nvSpPr>
            <p:cNvPr id="6" name="Rounded Rectangle 5"/>
            <p:cNvSpPr/>
            <p:nvPr/>
          </p:nvSpPr>
          <p:spPr>
            <a:xfrm>
              <a:off x="3733800" y="1981200"/>
              <a:ext cx="5029200" cy="343369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err="1">
                  <a:solidFill>
                    <a:srgbClr val="7030A0"/>
                  </a:solidFill>
                  <a:latin typeface="NikoshBAN" panose="02000000000000000000" pitchFamily="2" charset="0"/>
                  <a:cs typeface="NikoshBAN" panose="02000000000000000000" pitchFamily="2" charset="0"/>
                </a:rPr>
                <a:t>মোঃ</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সিরাজুল</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ইসলাম</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সরদার</a:t>
              </a:r>
              <a:endParaRPr lang="en-US" sz="3600" b="1" dirty="0">
                <a:solidFill>
                  <a:srgbClr val="7030A0"/>
                </a:solidFill>
                <a:latin typeface="NikoshBAN" panose="02000000000000000000" pitchFamily="2" charset="0"/>
                <a:cs typeface="NikoshBAN" panose="02000000000000000000" pitchFamily="2" charset="0"/>
              </a:endParaRPr>
            </a:p>
            <a:p>
              <a:pPr algn="ctr"/>
              <a:r>
                <a:rPr lang="en-US" sz="3600" b="1" dirty="0" err="1">
                  <a:solidFill>
                    <a:schemeClr val="tx1"/>
                  </a:solidFill>
                  <a:latin typeface="NikoshBAN" panose="02000000000000000000" pitchFamily="2" charset="0"/>
                  <a:cs typeface="NikoshBAN" panose="02000000000000000000" pitchFamily="2" charset="0"/>
                </a:rPr>
                <a:t>প্রভাষক</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বাংলা</a:t>
              </a:r>
              <a:r>
                <a:rPr lang="en-US" sz="3600" b="1" dirty="0">
                  <a:solidFill>
                    <a:schemeClr val="tx1"/>
                  </a:solidFill>
                  <a:latin typeface="NikoshBAN" panose="02000000000000000000" pitchFamily="2" charset="0"/>
                  <a:cs typeface="NikoshBAN" panose="02000000000000000000" pitchFamily="2" charset="0"/>
                </a:rPr>
                <a:t>)</a:t>
              </a:r>
            </a:p>
            <a:p>
              <a:pPr algn="ctr"/>
              <a:r>
                <a:rPr lang="en-US" sz="3200" b="1" dirty="0" err="1">
                  <a:solidFill>
                    <a:srgbClr val="FF0000"/>
                  </a:solidFill>
                  <a:latin typeface="NikoshBAN" panose="02000000000000000000" pitchFamily="2" charset="0"/>
                  <a:cs typeface="NikoshBAN" panose="02000000000000000000" pitchFamily="2" charset="0"/>
                </a:rPr>
                <a:t>চৌমুহনী</a:t>
              </a:r>
              <a:r>
                <a:rPr lang="en-US" sz="3200" b="1" dirty="0">
                  <a:solidFill>
                    <a:srgbClr val="FF0000"/>
                  </a:solidFill>
                  <a:latin typeface="NikoshBAN" panose="02000000000000000000" pitchFamily="2" charset="0"/>
                  <a:cs typeface="NikoshBAN" panose="02000000000000000000" pitchFamily="2" charset="0"/>
                </a:rPr>
                <a:t> </a:t>
              </a:r>
              <a:r>
                <a:rPr lang="en-US" sz="3200" b="1" dirty="0" err="1">
                  <a:solidFill>
                    <a:srgbClr val="FF0000"/>
                  </a:solidFill>
                  <a:latin typeface="NikoshBAN" panose="02000000000000000000" pitchFamily="2" charset="0"/>
                  <a:cs typeface="NikoshBAN" panose="02000000000000000000" pitchFamily="2" charset="0"/>
                </a:rPr>
                <a:t>দারুস</a:t>
              </a:r>
              <a:r>
                <a:rPr lang="en-US" sz="3200" b="1" dirty="0">
                  <a:solidFill>
                    <a:srgbClr val="FF0000"/>
                  </a:solidFill>
                  <a:latin typeface="NikoshBAN" panose="02000000000000000000" pitchFamily="2" charset="0"/>
                  <a:cs typeface="NikoshBAN" panose="02000000000000000000" pitchFamily="2" charset="0"/>
                </a:rPr>
                <a:t> </a:t>
              </a:r>
              <a:r>
                <a:rPr lang="en-US" sz="3200" b="1" dirty="0" err="1">
                  <a:solidFill>
                    <a:srgbClr val="FF0000"/>
                  </a:solidFill>
                  <a:latin typeface="NikoshBAN" panose="02000000000000000000" pitchFamily="2" charset="0"/>
                  <a:cs typeface="NikoshBAN" panose="02000000000000000000" pitchFamily="2" charset="0"/>
                </a:rPr>
                <a:t>সুন্নাত</a:t>
              </a:r>
              <a:r>
                <a:rPr lang="en-US" sz="3200" b="1" dirty="0">
                  <a:solidFill>
                    <a:srgbClr val="FF0000"/>
                  </a:solidFill>
                  <a:latin typeface="NikoshBAN" panose="02000000000000000000" pitchFamily="2" charset="0"/>
                  <a:cs typeface="NikoshBAN" panose="02000000000000000000" pitchFamily="2" charset="0"/>
                </a:rPr>
                <a:t> </a:t>
              </a:r>
              <a:r>
                <a:rPr lang="en-US" sz="3200" b="1" dirty="0" err="1">
                  <a:solidFill>
                    <a:srgbClr val="FF0000"/>
                  </a:solidFill>
                  <a:latin typeface="NikoshBAN" panose="02000000000000000000" pitchFamily="2" charset="0"/>
                  <a:cs typeface="NikoshBAN" panose="02000000000000000000" pitchFamily="2" charset="0"/>
                </a:rPr>
                <a:t>আলিম</a:t>
              </a:r>
              <a:r>
                <a:rPr lang="en-US" sz="3200" b="1" dirty="0">
                  <a:solidFill>
                    <a:srgbClr val="FF0000"/>
                  </a:solidFill>
                  <a:latin typeface="NikoshBAN" panose="02000000000000000000" pitchFamily="2" charset="0"/>
                  <a:cs typeface="NikoshBAN" panose="02000000000000000000" pitchFamily="2" charset="0"/>
                </a:rPr>
                <a:t> </a:t>
              </a:r>
              <a:r>
                <a:rPr lang="en-US" sz="3200" b="1" dirty="0" err="1">
                  <a:solidFill>
                    <a:srgbClr val="FF0000"/>
                  </a:solidFill>
                  <a:latin typeface="NikoshBAN" panose="02000000000000000000" pitchFamily="2" charset="0"/>
                  <a:cs typeface="NikoshBAN" panose="02000000000000000000" pitchFamily="2" charset="0"/>
                </a:rPr>
                <a:t>মাদরাসা</a:t>
              </a:r>
              <a:endParaRPr lang="en-US" sz="3200" b="1" dirty="0">
                <a:solidFill>
                  <a:srgbClr val="FF0000"/>
                </a:solidFill>
                <a:latin typeface="NikoshBAN" panose="02000000000000000000" pitchFamily="2" charset="0"/>
                <a:cs typeface="NikoshBAN" panose="02000000000000000000" pitchFamily="2" charset="0"/>
              </a:endParaRPr>
            </a:p>
            <a:p>
              <a:pPr algn="ctr"/>
              <a:r>
                <a:rPr lang="en-US" sz="3200" b="1" dirty="0" err="1">
                  <a:solidFill>
                    <a:schemeClr val="tx1"/>
                  </a:solidFill>
                  <a:latin typeface="NikoshBAN" panose="02000000000000000000" pitchFamily="2" charset="0"/>
                  <a:cs typeface="NikoshBAN" panose="02000000000000000000" pitchFamily="2" charset="0"/>
                </a:rPr>
                <a:t>কচুয়া</a:t>
              </a:r>
              <a:r>
                <a:rPr lang="en-US" sz="3200" b="1" dirty="0">
                  <a:solidFill>
                    <a:schemeClr val="tx1"/>
                  </a:solidFill>
                  <a:latin typeface="NikoshBAN" panose="02000000000000000000" pitchFamily="2" charset="0"/>
                  <a:cs typeface="NikoshBAN" panose="02000000000000000000" pitchFamily="2" charset="0"/>
                </a:rPr>
                <a:t>-</a:t>
              </a:r>
              <a:r>
                <a:rPr lang="bn-BD" sz="3200" b="1" dirty="0">
                  <a:solidFill>
                    <a:schemeClr val="tx1"/>
                  </a:solidFill>
                  <a:latin typeface="NikoshBAN" panose="02000000000000000000" pitchFamily="2" charset="0"/>
                  <a:cs typeface="NikoshBAN" panose="02000000000000000000" pitchFamily="2" charset="0"/>
                </a:rPr>
                <a:t>চাঁদপুর।</a:t>
              </a:r>
            </a:p>
            <a:p>
              <a:pPr algn="ctr"/>
              <a:r>
                <a:rPr lang="bn-BD" sz="3200" b="1" dirty="0">
                  <a:solidFill>
                    <a:schemeClr val="tx1"/>
                  </a:solidFill>
                  <a:latin typeface="NikoshBAN" panose="02000000000000000000" pitchFamily="2" charset="0"/>
                  <a:cs typeface="NikoshBAN" panose="02000000000000000000" pitchFamily="2" charset="0"/>
                </a:rPr>
                <a:t>০১৮১৯-৪৮৩৯৮৯</a:t>
              </a:r>
              <a:endParaRPr lang="en-US" sz="3200" b="1" dirty="0">
                <a:solidFill>
                  <a:schemeClr val="tx1"/>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3858" y="1981200"/>
              <a:ext cx="3219738" cy="34336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Tree>
    <p:extLst>
      <p:ext uri="{BB962C8B-B14F-4D97-AF65-F5344CB8AC3E}">
        <p14:creationId xmlns:p14="http://schemas.microsoft.com/office/powerpoint/2010/main" val="172246783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1524000" y="1219200"/>
            <a:ext cx="7239000" cy="48006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endParaRPr lang="bn-BD" sz="700" b="1" dirty="0" smtClean="0">
              <a:solidFill>
                <a:schemeClr val="bg1"/>
              </a:solidFill>
            </a:endParaRPr>
          </a:p>
          <a:p>
            <a:pPr marL="0" indent="0" algn="ctr">
              <a:buFont typeface="Arial" pitchFamily="34" charset="0"/>
              <a:buNone/>
            </a:pPr>
            <a:r>
              <a:rPr lang="bn-BD" sz="6000" b="1"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rPr>
              <a:t>শ্রেণিঃ ৯ম-১০ম</a:t>
            </a:r>
          </a:p>
          <a:p>
            <a:pPr marL="0" indent="0" algn="ctr">
              <a:buFont typeface="Arial" pitchFamily="34" charset="0"/>
              <a:buNone/>
            </a:pPr>
            <a:r>
              <a:rPr lang="bn-BD" sz="6000" b="1"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rPr>
              <a:t>বিষয়ঃ বাংলা ১ম</a:t>
            </a:r>
            <a:r>
              <a:rPr lang="en-US" sz="6000" b="1"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rPr>
              <a:t> </a:t>
            </a:r>
            <a:r>
              <a:rPr lang="en-US" sz="6000" b="1" dirty="0" err="1"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rPr>
              <a:t>পত্র</a:t>
            </a:r>
            <a:endParaRPr lang="bn-BD" sz="6000" b="1"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endParaRPr>
          </a:p>
          <a:p>
            <a:pPr marL="0" indent="0" algn="ctr">
              <a:buFont typeface="Arial" pitchFamily="34" charset="0"/>
              <a:buNone/>
            </a:pPr>
            <a:r>
              <a:rPr lang="bn-BD" sz="6000" b="1"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rPr>
              <a:t>    (গদ্যাংশ)</a:t>
            </a:r>
          </a:p>
          <a:p>
            <a:pPr marL="0" indent="0" algn="ctr">
              <a:buFont typeface="Arial" pitchFamily="34" charset="0"/>
              <a:buNone/>
            </a:pPr>
            <a:r>
              <a:rPr lang="bn-BD" sz="6000" b="1"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rPr>
              <a:t>সময়ঃ </a:t>
            </a:r>
            <a:r>
              <a:rPr lang="en-US" sz="6000" b="1"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rPr>
              <a:t>40</a:t>
            </a:r>
            <a:r>
              <a:rPr lang="bn-BD" sz="6000" b="1"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rPr>
              <a:t>মিনিট</a:t>
            </a:r>
            <a:endParaRPr lang="en-US" sz="6000" b="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69910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1"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diamond(in)">
                                      <p:cBhvr>
                                        <p:cTn id="7" dur="2000"/>
                                        <p:tgtEl>
                                          <p:spTgt spid="2">
                                            <p:bg/>
                                          </p:spTgt>
                                        </p:tgtEl>
                                      </p:cBhvr>
                                    </p:animEffect>
                                  </p:childTnLst>
                                </p:cTn>
                              </p:par>
                              <p:par>
                                <p:cTn id="8" presetID="8" presetClass="entr" presetSubtype="16" fill="hold" grpId="1"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amond(in)">
                                      <p:cBhvr>
                                        <p:cTn id="10" dur="2000"/>
                                        <p:tgtEl>
                                          <p:spTgt spid="2">
                                            <p:txEl>
                                              <p:pRg st="1" end="1"/>
                                            </p:txEl>
                                          </p:spTgt>
                                        </p:tgtEl>
                                      </p:cBhvr>
                                    </p:animEffect>
                                  </p:childTnLst>
                                </p:cTn>
                              </p:par>
                              <p:par>
                                <p:cTn id="11" presetID="8" presetClass="entr" presetSubtype="16" fill="hold" grpId="1"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amond(in)">
                                      <p:cBhvr>
                                        <p:cTn id="13" dur="2000"/>
                                        <p:tgtEl>
                                          <p:spTgt spid="2">
                                            <p:txEl>
                                              <p:pRg st="2" end="2"/>
                                            </p:txEl>
                                          </p:spTgt>
                                        </p:tgtEl>
                                      </p:cBhvr>
                                    </p:animEffect>
                                  </p:childTnLst>
                                </p:cTn>
                              </p:par>
                              <p:par>
                                <p:cTn id="14" presetID="8" presetClass="entr" presetSubtype="16" fill="hold" grpId="1"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amond(in)">
                                      <p:cBhvr>
                                        <p:cTn id="16" dur="2000"/>
                                        <p:tgtEl>
                                          <p:spTgt spid="2">
                                            <p:txEl>
                                              <p:pRg st="3" end="3"/>
                                            </p:txEl>
                                          </p:spTgt>
                                        </p:tgtEl>
                                      </p:cBhvr>
                                    </p:animEffect>
                                  </p:childTnLst>
                                </p:cTn>
                              </p:par>
                              <p:par>
                                <p:cTn id="17" presetID="8" presetClass="entr" presetSubtype="16" fill="hold" grpId="1"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diamond(in)">
                                      <p:cBhvr>
                                        <p:cTn id="19"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09F3E05-891B-4B1B-806E-082F9E28E2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198756"/>
            <a:ext cx="6934200" cy="4287644"/>
          </a:xfrm>
          <a:prstGeom prst="rect">
            <a:avLst/>
          </a:prstGeom>
          <a:ln>
            <a:noFill/>
          </a:ln>
          <a:effectLst>
            <a:softEdge rad="112500"/>
          </a:effectLst>
        </p:spPr>
      </p:pic>
    </p:spTree>
    <p:extLst>
      <p:ext uri="{BB962C8B-B14F-4D97-AF65-F5344CB8AC3E}">
        <p14:creationId xmlns:p14="http://schemas.microsoft.com/office/powerpoint/2010/main" val="3289719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373" y="1371600"/>
            <a:ext cx="3203027"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371601"/>
            <a:ext cx="32766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2895600" y="5181600"/>
            <a:ext cx="2971800" cy="1219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শিক্ষা</a:t>
            </a: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8606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446797" y="3221365"/>
            <a:ext cx="3507205" cy="2514600"/>
          </a:xfrm>
          <a:prstGeom prst="rect">
            <a:avLst/>
          </a:prstGeom>
          <a:ln>
            <a:noFill/>
          </a:ln>
          <a:effectLst>
            <a:softEdge rad="112500"/>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87246"/>
            <a:ext cx="3810000" cy="2875472"/>
          </a:xfrm>
          <a:prstGeom prst="rect">
            <a:avLst/>
          </a:prstGeom>
          <a:ln>
            <a:noFill/>
          </a:ln>
          <a:effectLst>
            <a:softEdge rad="112500"/>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344756"/>
            <a:ext cx="3657600" cy="2760453"/>
          </a:xfrm>
          <a:prstGeom prst="rect">
            <a:avLst/>
          </a:prstGeom>
          <a:ln>
            <a:noFill/>
          </a:ln>
          <a:effectLst>
            <a:softEdge rad="112500"/>
          </a:effectLst>
        </p:spPr>
      </p:pic>
      <p:pic>
        <p:nvPicPr>
          <p:cNvPr id="11" name="Picture 10">
            <a:extLst>
              <a:ext uri="{FF2B5EF4-FFF2-40B4-BE49-F238E27FC236}">
                <a16:creationId xmlns="" xmlns:a16="http://schemas.microsoft.com/office/drawing/2014/main" id="{8D9AD5B4-6A1C-463B-9A4F-3AA783ADA0BB}"/>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5029200" y="3228149"/>
            <a:ext cx="3837296" cy="2514091"/>
          </a:xfrm>
          <a:prstGeom prst="rect">
            <a:avLst/>
          </a:prstGeom>
          <a:ln>
            <a:noFill/>
          </a:ln>
          <a:effectLst>
            <a:softEdge rad="112500"/>
          </a:effectLst>
        </p:spPr>
      </p:pic>
    </p:spTree>
    <p:extLst>
      <p:ext uri="{BB962C8B-B14F-4D97-AF65-F5344CB8AC3E}">
        <p14:creationId xmlns:p14="http://schemas.microsoft.com/office/powerpoint/2010/main" val="377225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style.rotation</p:attrName>
                                        </p:attrNameLst>
                                      </p:cBhvr>
                                      <p:tavLst>
                                        <p:tav tm="0">
                                          <p:val>
                                            <p:fltVal val="90"/>
                                          </p:val>
                                        </p:tav>
                                        <p:tav tm="100000">
                                          <p:val>
                                            <p:fltVal val="0"/>
                                          </p:val>
                                        </p:tav>
                                      </p:tavLst>
                                    </p:anim>
                                    <p:animEffect transition="in" filter="fade">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2433</TotalTime>
  <Words>1052</Words>
  <Application>Microsoft Office PowerPoint</Application>
  <PresentationFormat>On-screen Show (4:3)</PresentationFormat>
  <Paragraphs>164</Paragraphs>
  <Slides>36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ArhialkhanMJ</vt:lpstr>
      <vt:lpstr>Arial</vt:lpstr>
      <vt:lpstr>Calibri</vt:lpstr>
      <vt:lpstr>Century Gothic</vt:lpstr>
      <vt:lpstr>NikoshBAN</vt:lpstr>
      <vt:lpstr>Vrinda</vt:lpstr>
      <vt:lpstr>Wingdings</vt:lpstr>
      <vt:lpstr>Wingdings 3</vt:lpstr>
      <vt:lpstr>Wisp</vt:lpstr>
      <vt:lpstr>PowerPoint Presentation</vt:lpstr>
      <vt:lpstr>PowerPoint Presentation</vt:lpstr>
      <vt:lpstr>PowerPoint Presentation</vt:lpstr>
      <vt:lpstr>PowerPoint Presentation</vt:lpstr>
      <vt:lpstr>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Mahabubul Alam</dc:creator>
  <cp:lastModifiedBy>user</cp:lastModifiedBy>
  <cp:revision>318</cp:revision>
  <dcterms:created xsi:type="dcterms:W3CDTF">2006-08-16T00:00:00Z</dcterms:created>
  <dcterms:modified xsi:type="dcterms:W3CDTF">2020-11-03T17:29:45Z</dcterms:modified>
</cp:coreProperties>
</file>