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99" r:id="rId4"/>
    <p:sldId id="258" r:id="rId5"/>
    <p:sldId id="259" r:id="rId6"/>
    <p:sldId id="300" r:id="rId7"/>
    <p:sldId id="260" r:id="rId8"/>
    <p:sldId id="262" r:id="rId9"/>
    <p:sldId id="263" r:id="rId10"/>
    <p:sldId id="264" r:id="rId11"/>
    <p:sldId id="298" r:id="rId12"/>
    <p:sldId id="265" r:id="rId13"/>
    <p:sldId id="266" r:id="rId14"/>
    <p:sldId id="267" r:id="rId15"/>
    <p:sldId id="268" r:id="rId16"/>
    <p:sldId id="272" r:id="rId17"/>
    <p:sldId id="273" r:id="rId18"/>
    <p:sldId id="274" r:id="rId19"/>
    <p:sldId id="275" r:id="rId20"/>
    <p:sldId id="276" r:id="rId21"/>
    <p:sldId id="277" r:id="rId22"/>
    <p:sldId id="280" r:id="rId23"/>
    <p:sldId id="281" r:id="rId24"/>
    <p:sldId id="282" r:id="rId25"/>
    <p:sldId id="283" r:id="rId26"/>
    <p:sldId id="284" r:id="rId27"/>
    <p:sldId id="285" r:id="rId28"/>
    <p:sldId id="286" r:id="rId29"/>
    <p:sldId id="287" r:id="rId30"/>
    <p:sldId id="291" r:id="rId31"/>
    <p:sldId id="292" r:id="rId32"/>
    <p:sldId id="293"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03-Nov-20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03-Nov-20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03-Nov-20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03-Nov-20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2894482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30617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03-Nov-20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2098518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5065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7596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90301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15975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1508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03-Nov-20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14555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34634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3947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03-Nov-20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03-Nov-20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03-Nov-20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03-Nov-20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03-Nov-20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03-Nov-20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03-Nov-20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03-Nov-20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03-Nov-20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884360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mdorhelal@gmail.com"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rysanthemum.jpg"/>
          <p:cNvPicPr>
            <a:picLocks noGrp="1" noChangeAspect="1"/>
          </p:cNvPicPr>
          <p:nvPr>
            <p:ph idx="1"/>
          </p:nvPr>
        </p:nvPicPr>
        <p:blipFill>
          <a:blip r:embed="rId2"/>
          <a:stretch>
            <a:fillRect/>
          </a:stretch>
        </p:blipFill>
        <p:spPr>
          <a:xfrm>
            <a:off x="5867400" y="2209800"/>
            <a:ext cx="1226776" cy="2759190"/>
          </a:xfrm>
        </p:spPr>
      </p:pic>
      <p:sp>
        <p:nvSpPr>
          <p:cNvPr id="2" name="Title 1"/>
          <p:cNvSpPr>
            <a:spLocks noGrp="1"/>
          </p:cNvSpPr>
          <p:nvPr>
            <p:ph type="title"/>
          </p:nvPr>
        </p:nvSpPr>
        <p:spPr>
          <a:xfrm>
            <a:off x="1981200" y="457200"/>
            <a:ext cx="53340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3"/>
          <p:cNvPicPr>
            <a:picLocks noChangeAspect="1"/>
          </p:cNvPicPr>
          <p:nvPr/>
        </p:nvPicPr>
        <p:blipFill>
          <a:blip r:embed="rId3"/>
          <a:stretch>
            <a:fillRect/>
          </a:stretch>
        </p:blipFill>
        <p:spPr>
          <a:xfrm>
            <a:off x="1371600" y="2133600"/>
            <a:ext cx="6477000" cy="3908294"/>
          </a:xfrm>
          <a:prstGeom prst="rect">
            <a:avLst/>
          </a:prstGeo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686800" cy="3886200"/>
          </a:xfrm>
        </p:spPr>
        <p:txBody>
          <a:bodyPr>
            <a:normAutofit fontScale="92500" lnSpcReduction="10000"/>
          </a:bodyPr>
          <a:lstStyle/>
          <a:p>
            <a:pPr>
              <a:buNone/>
            </a:pPr>
            <a:r>
              <a:rPr lang="bn-BD" sz="4000" dirty="0" smtClean="0">
                <a:latin typeface="Nikosh" pitchFamily="2" charset="0"/>
                <a:cs typeface="Nikosh" pitchFamily="2" charset="0"/>
              </a:rPr>
              <a:t>১। প্রতিবন্ধী ও প্রতিবন্ধীর ধারণা সম্পর্কে বলতে পারবে?                 </a:t>
            </a:r>
          </a:p>
          <a:p>
            <a:pPr>
              <a:buNone/>
            </a:pPr>
            <a:r>
              <a:rPr lang="bn-BD" sz="4000" dirty="0" smtClean="0">
                <a:latin typeface="Nikosh" pitchFamily="2" charset="0"/>
                <a:cs typeface="Nikosh" pitchFamily="2" charset="0"/>
              </a:rPr>
              <a:t>২। প্রতিব</a:t>
            </a:r>
            <a:r>
              <a:rPr lang="en-US" sz="4000" dirty="0" err="1" smtClean="0">
                <a:latin typeface="Nikosh" pitchFamily="2" charset="0"/>
                <a:cs typeface="Nikosh" pitchFamily="2" charset="0"/>
              </a:rPr>
              <a:t>ন্ধী</a:t>
            </a:r>
            <a:r>
              <a:rPr lang="bn-BD" sz="4000" dirty="0" smtClean="0">
                <a:latin typeface="Nikosh" pitchFamily="2" charset="0"/>
                <a:cs typeface="Nikosh" pitchFamily="2" charset="0"/>
              </a:rPr>
              <a:t>তার কারণ ও সমস্যা  সম্পর্কে বলতে পারবে?</a:t>
            </a:r>
          </a:p>
          <a:p>
            <a:pPr>
              <a:buNone/>
            </a:pPr>
            <a:r>
              <a:rPr lang="bn-BD" sz="4000" dirty="0" smtClean="0">
                <a:latin typeface="Nikosh" pitchFamily="2" charset="0"/>
                <a:cs typeface="Nikosh" pitchFamily="2" charset="0"/>
              </a:rPr>
              <a:t>৩। প্রতিব</a:t>
            </a:r>
            <a:r>
              <a:rPr lang="en-US" sz="4000" dirty="0" err="1" smtClean="0">
                <a:latin typeface="Nikosh" pitchFamily="2" charset="0"/>
                <a:cs typeface="Nikosh" pitchFamily="2" charset="0"/>
              </a:rPr>
              <a:t>ন্ধী</a:t>
            </a:r>
            <a:r>
              <a:rPr lang="bn-BD" sz="4000" dirty="0" smtClean="0">
                <a:latin typeface="Nikosh" pitchFamily="2" charset="0"/>
                <a:cs typeface="Nikosh" pitchFamily="2" charset="0"/>
              </a:rPr>
              <a:t>জনিত সমস্যা সমাধানের উপায় সম্পর্কে বলতে পারবে?</a:t>
            </a:r>
          </a:p>
          <a:p>
            <a:pPr>
              <a:buNone/>
            </a:pPr>
            <a:endParaRPr lang="bn-BD" sz="26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a:p>
            <a:pPr>
              <a:buNone/>
            </a:pPr>
            <a:r>
              <a:rPr lang="bn-BD" sz="2000" dirty="0" smtClean="0">
                <a:latin typeface="Nikosh" pitchFamily="2" charset="0"/>
                <a:cs typeface="Nikosh" pitchFamily="2" charset="0"/>
              </a:rPr>
              <a:t> </a:t>
            </a:r>
          </a:p>
          <a:p>
            <a:pPr>
              <a:buNone/>
            </a:pPr>
            <a:r>
              <a:rPr lang="bn-BD" sz="22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Tree>
    <p:extLst>
      <p:ext uri="{BB962C8B-B14F-4D97-AF65-F5344CB8AC3E}">
        <p14:creationId xmlns:p14="http://schemas.microsoft.com/office/powerpoint/2010/main" val="383508117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1"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ox(in)">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xit" presetSubtype="16" fill="hold" grpId="2" nodeType="clickEffect">
                                  <p:stCondLst>
                                    <p:cond delay="0"/>
                                  </p:stCondLst>
                                  <p:childTnLst>
                                    <p:animEffect transition="out" filter="diamond(in)">
                                      <p:cBhvr>
                                        <p:cTn id="44" dur="2000"/>
                                        <p:tgtEl>
                                          <p:spTgt spid="2"/>
                                        </p:tgtEl>
                                      </p:cBhvr>
                                    </p:animEffect>
                                    <p:set>
                                      <p:cBhvr>
                                        <p:cTn id="45" dur="1" fill="hold">
                                          <p:stCondLst>
                                            <p:cond delay="1999"/>
                                          </p:stCondLst>
                                        </p:cTn>
                                        <p:tgtEl>
                                          <p:spTgt spid="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blinds(horizontal)">
                                      <p:cBhvr>
                                        <p:cTn id="50" dur="5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blinds(horizontal)">
                                      <p:cBhvr>
                                        <p:cTn id="55" dur="500"/>
                                        <p:tgtEl>
                                          <p:spTgt spid="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1"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blinds(horizontal)">
                                      <p:cBhvr>
                                        <p:cTn id="60" dur="500"/>
                                        <p:tgtEl>
                                          <p:spTgt spid="3">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1"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blinds(horizontal)">
                                      <p:cBhvr>
                                        <p:cTn id="65" dur="500"/>
                                        <p:tgtEl>
                                          <p:spTgt spid="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1"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blinds(horizontal)">
                                      <p:cBhvr>
                                        <p:cTn id="70" dur="5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2" nodeType="clickEffect">
                                  <p:stCondLst>
                                    <p:cond delay="0"/>
                                  </p:stCondLst>
                                  <p:childTnLst>
                                    <p:anim calcmode="lin" valueType="num">
                                      <p:cBhvr additive="base">
                                        <p:cTn id="7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5" dur="500"/>
                                        <p:tgtEl>
                                          <p:spTgt spid="3">
                                            <p:txEl>
                                              <p:pRg st="0" end="0"/>
                                            </p:txEl>
                                          </p:spTgt>
                                        </p:tgtEl>
                                        <p:attrNameLst>
                                          <p:attrName>ppt_y</p:attrName>
                                        </p:attrNameLst>
                                      </p:cBhvr>
                                      <p:tavLst>
                                        <p:tav tm="0">
                                          <p:val>
                                            <p:strVal val="ppt_y"/>
                                          </p:val>
                                        </p:tav>
                                        <p:tav tm="100000">
                                          <p:val>
                                            <p:strVal val="1+ppt_h/2"/>
                                          </p:val>
                                        </p:tav>
                                      </p:tavLst>
                                    </p:anim>
                                    <p:set>
                                      <p:cBhvr>
                                        <p:cTn id="7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2" nodeType="clickEffect">
                                  <p:stCondLst>
                                    <p:cond delay="0"/>
                                  </p:stCondLst>
                                  <p:childTnLst>
                                    <p:anim calcmode="lin" valueType="num">
                                      <p:cBhvr additive="base">
                                        <p:cTn id="8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1" dur="500"/>
                                        <p:tgtEl>
                                          <p:spTgt spid="3">
                                            <p:txEl>
                                              <p:pRg st="1" end="1"/>
                                            </p:txEl>
                                          </p:spTgt>
                                        </p:tgtEl>
                                        <p:attrNameLst>
                                          <p:attrName>ppt_y</p:attrName>
                                        </p:attrNameLst>
                                      </p:cBhvr>
                                      <p:tavLst>
                                        <p:tav tm="0">
                                          <p:val>
                                            <p:strVal val="ppt_y"/>
                                          </p:val>
                                        </p:tav>
                                        <p:tav tm="100000">
                                          <p:val>
                                            <p:strVal val="1+ppt_h/2"/>
                                          </p:val>
                                        </p:tav>
                                      </p:tavLst>
                                    </p:anim>
                                    <p:set>
                                      <p:cBhvr>
                                        <p:cTn id="8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2" nodeType="clickEffect">
                                  <p:stCondLst>
                                    <p:cond delay="0"/>
                                  </p:stCondLst>
                                  <p:childTnLst>
                                    <p:anim calcmode="lin" valueType="num">
                                      <p:cBhvr additive="base">
                                        <p:cTn id="8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7" dur="500"/>
                                        <p:tgtEl>
                                          <p:spTgt spid="3">
                                            <p:txEl>
                                              <p:pRg st="2" end="2"/>
                                            </p:txEl>
                                          </p:spTgt>
                                        </p:tgtEl>
                                        <p:attrNameLst>
                                          <p:attrName>ppt_y</p:attrName>
                                        </p:attrNameLst>
                                      </p:cBhvr>
                                      <p:tavLst>
                                        <p:tav tm="0">
                                          <p:val>
                                            <p:strVal val="ppt_y"/>
                                          </p:val>
                                        </p:tav>
                                        <p:tav tm="100000">
                                          <p:val>
                                            <p:strVal val="1+ppt_h/2"/>
                                          </p:val>
                                        </p:tav>
                                      </p:tavLst>
                                    </p:anim>
                                    <p:set>
                                      <p:cBhvr>
                                        <p:cTn id="8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2" nodeType="clickEffect">
                                  <p:stCondLst>
                                    <p:cond delay="0"/>
                                  </p:stCondLst>
                                  <p:childTnLst>
                                    <p:anim calcmode="lin" valueType="num">
                                      <p:cBhvr additive="base">
                                        <p:cTn id="92"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93" dur="500"/>
                                        <p:tgtEl>
                                          <p:spTgt spid="3">
                                            <p:txEl>
                                              <p:pRg st="5" end="5"/>
                                            </p:txEl>
                                          </p:spTgt>
                                        </p:tgtEl>
                                        <p:attrNameLst>
                                          <p:attrName>ppt_y</p:attrName>
                                        </p:attrNameLst>
                                      </p:cBhvr>
                                      <p:tavLst>
                                        <p:tav tm="0">
                                          <p:val>
                                            <p:strVal val="ppt_y"/>
                                          </p:val>
                                        </p:tav>
                                        <p:tav tm="100000">
                                          <p:val>
                                            <p:strVal val="1+ppt_h/2"/>
                                          </p:val>
                                        </p:tav>
                                      </p:tavLst>
                                    </p:anim>
                                    <p:set>
                                      <p:cBhvr>
                                        <p:cTn id="9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grpId="2" nodeType="clickEffect">
                                  <p:stCondLst>
                                    <p:cond delay="0"/>
                                  </p:stCondLst>
                                  <p:childTnLst>
                                    <p:anim calcmode="lin" valueType="num">
                                      <p:cBhvr additive="base">
                                        <p:cTn id="98"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99" dur="500"/>
                                        <p:tgtEl>
                                          <p:spTgt spid="3">
                                            <p:txEl>
                                              <p:pRg st="6" end="6"/>
                                            </p:txEl>
                                          </p:spTgt>
                                        </p:tgtEl>
                                        <p:attrNameLst>
                                          <p:attrName>ppt_y</p:attrName>
                                        </p:attrNameLst>
                                      </p:cBhvr>
                                      <p:tavLst>
                                        <p:tav tm="0">
                                          <p:val>
                                            <p:strVal val="ppt_y"/>
                                          </p:val>
                                        </p:tav>
                                        <p:tav tm="100000">
                                          <p:val>
                                            <p:strVal val="1+ppt_h/2"/>
                                          </p:val>
                                        </p:tav>
                                      </p:tavLst>
                                    </p:anim>
                                    <p:set>
                                      <p:cBhvr>
                                        <p:cTn id="100"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09800"/>
            <a:ext cx="8610600" cy="3200400"/>
          </a:xfrm>
        </p:spPr>
        <p:txBody>
          <a:bodyPr>
            <a:normAutofit/>
          </a:bodyPr>
          <a:lstStyle/>
          <a:p>
            <a:pPr>
              <a:buNone/>
            </a:pPr>
            <a:r>
              <a:rPr lang="bn-BD" sz="4000" dirty="0" smtClean="0">
                <a:latin typeface="Nikosh" pitchFamily="2" charset="0"/>
                <a:cs typeface="Nikosh" pitchFamily="2" charset="0"/>
              </a:rPr>
              <a:t>১। প্রতিবন্ধী ও প্রতিবন্ধীর ধারণা সম্পর্কে বল?                 </a:t>
            </a:r>
          </a:p>
          <a:p>
            <a:pPr>
              <a:buNone/>
            </a:pPr>
            <a:r>
              <a:rPr lang="bn-BD" sz="4000" dirty="0" smtClean="0">
                <a:latin typeface="Nikosh" pitchFamily="2" charset="0"/>
                <a:cs typeface="Nikosh" pitchFamily="2" charset="0"/>
              </a:rPr>
              <a:t>২। প্রতিব</a:t>
            </a:r>
            <a:r>
              <a:rPr lang="en-US" sz="4000" dirty="0" err="1" smtClean="0">
                <a:latin typeface="Nikosh" pitchFamily="2" charset="0"/>
                <a:cs typeface="Nikosh" pitchFamily="2" charset="0"/>
              </a:rPr>
              <a:t>ন্ধী</a:t>
            </a:r>
            <a:r>
              <a:rPr lang="en-US" sz="4000" dirty="0" smtClean="0">
                <a:latin typeface="Nikosh" pitchFamily="2" charset="0"/>
                <a:cs typeface="Nikosh" pitchFamily="2" charset="0"/>
              </a:rPr>
              <a:t> </a:t>
            </a:r>
            <a:r>
              <a:rPr lang="bn-BD" sz="4000" dirty="0" smtClean="0">
                <a:latin typeface="Nikosh" pitchFamily="2" charset="0"/>
                <a:cs typeface="Nikosh" pitchFamily="2" charset="0"/>
              </a:rPr>
              <a:t>তার কারণ ও সমস্যা  সম্পর্কে বল?</a:t>
            </a:r>
          </a:p>
          <a:p>
            <a:pPr>
              <a:buNone/>
            </a:pPr>
            <a:r>
              <a:rPr lang="bn-BD" sz="4000" dirty="0" smtClean="0">
                <a:latin typeface="Nikosh" pitchFamily="2" charset="0"/>
                <a:cs typeface="Nikosh" pitchFamily="2" charset="0"/>
              </a:rPr>
              <a:t>৩। প্রতিব</a:t>
            </a:r>
            <a:r>
              <a:rPr lang="en-US" sz="4000" dirty="0" err="1" smtClean="0">
                <a:latin typeface="Nikosh" pitchFamily="2" charset="0"/>
                <a:cs typeface="Nikosh" pitchFamily="2" charset="0"/>
              </a:rPr>
              <a:t>ন্ধী</a:t>
            </a:r>
            <a:r>
              <a:rPr lang="bn-BD" sz="4000" dirty="0" smtClean="0">
                <a:latin typeface="Nikosh" pitchFamily="2" charset="0"/>
                <a:cs typeface="Nikosh" pitchFamily="2" charset="0"/>
              </a:rPr>
              <a:t>জনিত সমস্যা সমাধানের উপায় সম্পর্কে বল?</a:t>
            </a:r>
          </a:p>
          <a:p>
            <a:pPr>
              <a:buNone/>
            </a:pPr>
            <a:endParaRPr lang="bn-BD" sz="40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077200" cy="2438400"/>
          </a:xfrm>
        </p:spPr>
        <p:txBody>
          <a:bodyPr>
            <a:normAutofit/>
          </a:bodyPr>
          <a:lstStyle/>
          <a:p>
            <a:pPr algn="ctr">
              <a:buNone/>
            </a:pPr>
            <a:r>
              <a:rPr lang="bn-BD" sz="4000" dirty="0" smtClean="0">
                <a:latin typeface="Nikosh" pitchFamily="2" charset="0"/>
                <a:cs typeface="Nikosh" pitchFamily="2" charset="0"/>
              </a:rPr>
              <a:t>প্রতিবন্ধী ও প্রতিবন্ধীর ধারণা সম্পর্কে বল?</a:t>
            </a:r>
          </a:p>
          <a:p>
            <a:pPr algn="ctr">
              <a:buNone/>
            </a:pPr>
            <a:r>
              <a:rPr lang="bn-BD" sz="4000" dirty="0" smtClean="0">
                <a:latin typeface="Nikosh" pitchFamily="2" charset="0"/>
                <a:cs typeface="Nikosh" pitchFamily="2" charset="0"/>
              </a:rPr>
              <a:t>সময়ঃ ৫ মিনিট  </a:t>
            </a:r>
          </a:p>
          <a:p>
            <a:endParaRPr lang="en-US" dirty="0">
              <a:latin typeface="Nikosh" pitchFamily="2" charset="0"/>
              <a:cs typeface="Nikosh" pitchFamily="2" charset="0"/>
            </a:endParaRPr>
          </a:p>
        </p:txBody>
      </p:sp>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একক কাজের প্রশ্ন</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2" nodeType="clickEffect">
                                  <p:stCondLst>
                                    <p:cond delay="0"/>
                                  </p:stCondLst>
                                  <p:childTnLst>
                                    <p:set>
                                      <p:cBhvr override="childStyle">
                                        <p:cTn id="16" dur="indefinite"/>
                                        <p:tgtEl>
                                          <p:spTgt spid="2"/>
                                        </p:tgtEl>
                                        <p:attrNameLst>
                                          <p:attrName>style.fontStyle</p:attrName>
                                        </p:attrNameLst>
                                      </p:cBhvr>
                                      <p:to>
                                        <p:strVal val="normal"/>
                                      </p:to>
                                    </p:set>
                                    <p:set>
                                      <p:cBhvr override="childStyle">
                                        <p:cTn id="17" dur="indefinite"/>
                                        <p:tgtEl>
                                          <p:spTgt spid="2"/>
                                        </p:tgtEl>
                                        <p:attrNameLst>
                                          <p:attrName>style.fontWeight</p:attrName>
                                        </p:attrNameLst>
                                      </p:cBhvr>
                                      <p:to>
                                        <p:strVal val="bold"/>
                                      </p:to>
                                    </p:set>
                                    <p:set>
                                      <p:cBhvr override="childStyle">
                                        <p:cTn id="18"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81328"/>
            <a:ext cx="8686800" cy="5148072"/>
          </a:xfrm>
        </p:spPr>
        <p:txBody>
          <a:bodyPr>
            <a:normAutofit fontScale="85000" lnSpcReduction="10000"/>
          </a:bodyPr>
          <a:lstStyle/>
          <a:p>
            <a:pPr>
              <a:buNone/>
            </a:pPr>
            <a:r>
              <a:rPr lang="bn-BD" b="1" dirty="0" smtClean="0">
                <a:latin typeface="Times New Roman" pitchFamily="18" charset="0"/>
                <a:cs typeface="Nikosh" pitchFamily="2" charset="0"/>
              </a:rPr>
              <a:t>বিশেষ চাহিদার জনগোষ্ঠী- প্রতিবন্ধীঃ</a:t>
            </a:r>
          </a:p>
          <a:p>
            <a:pPr>
              <a:buNone/>
            </a:pPr>
            <a:r>
              <a:rPr lang="bn-BD" dirty="0" smtClean="0">
                <a:latin typeface="Times New Roman" pitchFamily="18" charset="0"/>
                <a:cs typeface="Nikosh" pitchFamily="2" charset="0"/>
              </a:rPr>
              <a:t>একটি সমাজ বা রাষ্ট্রে যারা স্বাভাবিক নিয়মে তাদের যাবতীয় চাহিদা পুরুন করতে পারে, স্বাভাবিক সুস্থ জীবনযাপন করতে পারে তাদেরকে আমরা স্বাভাবিক মানুষ বলে থাকি। কিন্তু যারা এভাবে স্বাভাবিক জীবনযাপন করতে পারে না, নিজেদের চাহিদা নিজেরা পুরুন করতে পারে না, তাদেরকে বলা হয় বিশেষ চাহিদার জনগোষ্ঠী।</a:t>
            </a:r>
          </a:p>
          <a:p>
            <a:pPr>
              <a:buNone/>
            </a:pPr>
            <a:r>
              <a:rPr lang="bn-BD" b="1" dirty="0" smtClean="0">
                <a:latin typeface="Times New Roman" pitchFamily="18" charset="0"/>
                <a:cs typeface="Nikosh" pitchFamily="2" charset="0"/>
              </a:rPr>
              <a:t>প্রতিবন্ধীর ধারণা ও অর্থঃ </a:t>
            </a:r>
            <a:r>
              <a:rPr lang="bn-BD" dirty="0" smtClean="0">
                <a:latin typeface="Times New Roman" pitchFamily="18" charset="0"/>
                <a:cs typeface="Nikosh" pitchFamily="2" charset="0"/>
              </a:rPr>
              <a:t>শারীরিক যোগ্যতার ভিত্তিতে </a:t>
            </a:r>
            <a:r>
              <a:rPr lang="en-US" dirty="0" err="1" smtClean="0">
                <a:latin typeface="Times New Roman" pitchFamily="18" charset="0"/>
                <a:cs typeface="Nikosh" pitchFamily="2" charset="0"/>
              </a:rPr>
              <a:t>পৃথিবী</a:t>
            </a:r>
            <a:r>
              <a:rPr lang="bn-BD" dirty="0" smtClean="0">
                <a:latin typeface="Times New Roman" pitchFamily="18" charset="0"/>
                <a:cs typeface="Nikosh" pitchFamily="2" charset="0"/>
              </a:rPr>
              <a:t>তে দুই ধরনের মানুষ দেখতে পাওয়া যায়। এক ধরনের মানুষ নিখুত দেহ বৈশিষ্ট্যের অধিকারী, অন্য এক ধরনের মানুষ রয়েছে যারা দেহগত দিক থেকে ত্রুটিপুর্ণ। এ শ্রেনীর মানুষকে বলা হয় প্রতিবন্ধী।</a:t>
            </a:r>
          </a:p>
          <a:p>
            <a:pPr>
              <a:buNone/>
            </a:pPr>
            <a:r>
              <a:rPr lang="bn-BD" dirty="0" smtClean="0">
                <a:latin typeface="Times New Roman" pitchFamily="18" charset="0"/>
                <a:cs typeface="Nikosh" pitchFamily="2" charset="0"/>
              </a:rPr>
              <a:t>ইউকিপিডিয়ায় প্রতিবন্ধীত্বের সংজ্ঞা দিতে গিয়ে হলা হয়েছে যে, বয়স, লিঙ্গ, জাতি, সংস্কৃতি বা সামাজিক অবস্থান অনুযায়ী আর দশজন যে কাজগুলো করতে পারে, ইম্পেয়ারমেন্টের কারণে সে কাজগুলো প্রাত্যাহিক জীবনে করতে না পারার অবস্থাটাই হলো ডিসেবিলিটি বা প্রতিবন্ধীতা। </a:t>
            </a:r>
          </a:p>
          <a:p>
            <a:pPr>
              <a:buNone/>
            </a:pPr>
            <a:r>
              <a:rPr lang="bn-BD" dirty="0" smtClean="0">
                <a:latin typeface="Times New Roman" pitchFamily="18" charset="0"/>
                <a:cs typeface="Nikosh" pitchFamily="2" charset="0"/>
              </a:rPr>
              <a:t>জাতিসংঘের প্রদত্ত সং</a:t>
            </a:r>
            <a:r>
              <a:rPr lang="en-US" dirty="0" err="1" smtClean="0">
                <a:latin typeface="Times New Roman" pitchFamily="18" charset="0"/>
                <a:cs typeface="Nikosh" pitchFamily="2" charset="0"/>
              </a:rPr>
              <a:t>জ্ঞা</a:t>
            </a:r>
            <a:r>
              <a:rPr lang="bn-BD" dirty="0" smtClean="0">
                <a:latin typeface="Times New Roman" pitchFamily="18" charset="0"/>
                <a:cs typeface="Nikosh" pitchFamily="2" charset="0"/>
              </a:rPr>
              <a:t>নুযায়ী প্রতিবন্ধিতা হলো শারীরিক বা মানসিক ক্ষতির কারনে উদ্ভুত এমন কোন বাধা বা সীমাব</a:t>
            </a:r>
            <a:r>
              <a:rPr lang="en-US" dirty="0" err="1" smtClean="0">
                <a:latin typeface="Times New Roman" pitchFamily="18" charset="0"/>
                <a:cs typeface="Nikosh" pitchFamily="2" charset="0"/>
              </a:rPr>
              <a:t>দ্ধ</a:t>
            </a:r>
            <a:r>
              <a:rPr lang="bn-BD" dirty="0" smtClean="0">
                <a:latin typeface="Times New Roman" pitchFamily="18" charset="0"/>
                <a:cs typeface="Nikosh" pitchFamily="2" charset="0"/>
              </a:rPr>
              <a:t>তা যা একজন মানুষের স্বাভাবিক কর্যক্রমের পুর্ণভাবে ব্যাহত করে।</a:t>
            </a:r>
          </a:p>
          <a:p>
            <a:pPr>
              <a:buNone/>
            </a:pPr>
            <a:endParaRPr lang="bn-BD" dirty="0" smtClean="0">
              <a:latin typeface="Times New Roman" pitchFamily="18" charset="0"/>
              <a:cs typeface="Nikosh" pitchFamily="2" charset="0"/>
            </a:endParaRPr>
          </a:p>
        </p:txBody>
      </p:sp>
      <p:sp>
        <p:nvSpPr>
          <p:cNvPr id="2" name="Title 1"/>
          <p:cNvSpPr>
            <a:spLocks noGrp="1"/>
          </p:cNvSpPr>
          <p:nvPr>
            <p:ph type="title"/>
          </p:nvPr>
        </p:nvSpPr>
        <p:spPr>
          <a:xfrm>
            <a:off x="1676400" y="274638"/>
            <a:ext cx="5257800" cy="1143000"/>
          </a:xfrm>
        </p:spPr>
        <p:txBody>
          <a:bodyPr/>
          <a:lstStyle/>
          <a:p>
            <a:pPr algn="ctr"/>
            <a:r>
              <a:rPr lang="bn-BD" dirty="0" smtClean="0">
                <a:latin typeface="Nikosh" pitchFamily="2" charset="0"/>
                <a:cs typeface="Nikosh" pitchFamily="2" charset="0"/>
              </a:rPr>
              <a:t>একক কাজের প্রশ্ন</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481328"/>
            <a:ext cx="8839200" cy="5224272"/>
          </a:xfrm>
        </p:spPr>
        <p:txBody>
          <a:bodyPr>
            <a:normAutofit fontScale="92500" lnSpcReduction="20000"/>
          </a:bodyPr>
          <a:lstStyle/>
          <a:p>
            <a:pPr>
              <a:buNone/>
            </a:pPr>
            <a:r>
              <a:rPr lang="bn-BD" dirty="0" smtClean="0">
                <a:latin typeface="Times New Roman" pitchFamily="18" charset="0"/>
                <a:cs typeface="Nikosh" pitchFamily="2" charset="0"/>
              </a:rPr>
              <a:t>জাতিসংঘের আন্তর্জাতিক শ্রম সংস্থা  প্রদত্ত সংগা অনুযায়ী প্রতিবন্ধী হচ্ছেন তিনি যার স্বীকৃত শা</a:t>
            </a:r>
            <a:r>
              <a:rPr lang="en-US" dirty="0" err="1" smtClean="0">
                <a:latin typeface="Times New Roman" pitchFamily="18" charset="0"/>
                <a:cs typeface="Nikosh" pitchFamily="2" charset="0"/>
              </a:rPr>
              <a:t>রিরী</a:t>
            </a:r>
            <a:r>
              <a:rPr lang="bn-BD" dirty="0" smtClean="0">
                <a:latin typeface="Times New Roman" pitchFamily="18" charset="0"/>
                <a:cs typeface="Nikosh" pitchFamily="2" charset="0"/>
              </a:rPr>
              <a:t>ক ও মানষিক ক্ষতিগ্রস্ততার  কারনে যথোপযুক্ত কর্মসংস্থানের প্রত্যাশা কমে যায়।</a:t>
            </a:r>
          </a:p>
          <a:p>
            <a:pPr>
              <a:buNone/>
            </a:pPr>
            <a:r>
              <a:rPr lang="bn-BD" dirty="0" smtClean="0">
                <a:latin typeface="Times New Roman" pitchFamily="18" charset="0"/>
                <a:cs typeface="Nikosh" pitchFamily="2" charset="0"/>
              </a:rPr>
              <a:t>সুত</a:t>
            </a:r>
            <a:r>
              <a:rPr lang="en-US" dirty="0" err="1" smtClean="0">
                <a:latin typeface="Times New Roman" pitchFamily="18" charset="0"/>
                <a:cs typeface="Nikosh" pitchFamily="2" charset="0"/>
              </a:rPr>
              <a:t>রাং</a:t>
            </a:r>
            <a:r>
              <a:rPr lang="en-US" dirty="0" smtClean="0">
                <a:latin typeface="Times New Roman" pitchFamily="18" charset="0"/>
                <a:cs typeface="Nikosh" pitchFamily="2" charset="0"/>
              </a:rPr>
              <a:t> </a:t>
            </a:r>
            <a:r>
              <a:rPr lang="bn-BD" dirty="0" smtClean="0">
                <a:latin typeface="Times New Roman" pitchFamily="18" charset="0"/>
                <a:cs typeface="Nikosh" pitchFamily="2" charset="0"/>
              </a:rPr>
              <a:t> উপরের আলোচনার আলোকে বলা যায় যে, যারা দৈহিক মানসিক ও </a:t>
            </a:r>
            <a:r>
              <a:rPr lang="en-US" dirty="0" err="1" smtClean="0">
                <a:latin typeface="Times New Roman" pitchFamily="18" charset="0"/>
                <a:cs typeface="Nikosh" pitchFamily="2" charset="0"/>
              </a:rPr>
              <a:t>বু</a:t>
            </a:r>
            <a:r>
              <a:rPr lang="bn-BD" dirty="0" smtClean="0">
                <a:latin typeface="Times New Roman" pitchFamily="18" charset="0"/>
                <a:cs typeface="Nikosh" pitchFamily="2" charset="0"/>
              </a:rPr>
              <a:t>দ্ধিবৃত্তিক ক্ষতির কারনে সমাজে প্রত্যাশিত ভুমিকা পালনে অক্ষম, তারাই প্রতিবন্ধী। </a:t>
            </a:r>
          </a:p>
          <a:p>
            <a:pPr>
              <a:buNone/>
            </a:pPr>
            <a:r>
              <a:rPr lang="bn-BD" b="1" dirty="0" smtClean="0">
                <a:latin typeface="Times New Roman" pitchFamily="18" charset="0"/>
                <a:cs typeface="Nikosh" pitchFamily="2" charset="0"/>
              </a:rPr>
              <a:t>প্রতিবন্ধীর প্রকারভেদঃ </a:t>
            </a:r>
            <a:r>
              <a:rPr lang="bn-BD" dirty="0" smtClean="0">
                <a:latin typeface="Times New Roman" pitchFamily="18" charset="0"/>
                <a:cs typeface="Nikosh" pitchFamily="2" charset="0"/>
              </a:rPr>
              <a:t>নিম্নে কয়েকটি ভিত্তি বা মাপকাঠিতে প্রতিবন্ধীর প্রকারভেদ দেখানো হলঃ</a:t>
            </a:r>
          </a:p>
          <a:p>
            <a:pPr>
              <a:buNone/>
            </a:pPr>
            <a:r>
              <a:rPr lang="bn-BD" dirty="0" smtClean="0">
                <a:latin typeface="Times New Roman" pitchFamily="18" charset="0"/>
                <a:cs typeface="Nikosh" pitchFamily="2" charset="0"/>
              </a:rPr>
              <a:t>১। শারীরিক বিশেষ কোন অঙ্গহানী বা আক্রান্ত হবার ভিত্তিতে প্রতিবন্ধী হয় কয়েক রকমের যথা- ক। শারীরিক প্রতিবন্ধী  খ। দৃষ্টি প্রতিবন্ধী  গ। শ্রবন প্রতিবন্ধী  </a:t>
            </a:r>
            <a:endParaRPr lang="en-US" dirty="0" smtClean="0">
              <a:latin typeface="Times New Roman" pitchFamily="18" charset="0"/>
              <a:cs typeface="Nikosh" pitchFamily="2" charset="0"/>
            </a:endParaRPr>
          </a:p>
          <a:p>
            <a:pPr>
              <a:buNone/>
            </a:pPr>
            <a:r>
              <a:rPr lang="bn-BD" dirty="0" smtClean="0">
                <a:latin typeface="Times New Roman" pitchFamily="18" charset="0"/>
                <a:cs typeface="Nikosh" pitchFamily="2" charset="0"/>
              </a:rPr>
              <a:t>ঘ। বাক প্রতিবন্ধী  ঙ। বুদ্ধি প্রতিবন্ধী  চ। বহুবিধ প্রতিবন্ধী</a:t>
            </a:r>
          </a:p>
          <a:p>
            <a:pPr>
              <a:buNone/>
            </a:pPr>
            <a:r>
              <a:rPr lang="bn-BD" dirty="0" smtClean="0">
                <a:latin typeface="Times New Roman" pitchFamily="18" charset="0"/>
                <a:cs typeface="Nikosh" pitchFamily="2" charset="0"/>
              </a:rPr>
              <a:t>২। প্রতিবন্ধীত্ব শুরুর সময়কাল বিবেচনা করে প্রতিবন্ধী দুই ধরনের যেমন- </a:t>
            </a:r>
            <a:endParaRPr lang="en-US" dirty="0" smtClean="0">
              <a:latin typeface="Times New Roman" pitchFamily="18" charset="0"/>
              <a:cs typeface="Nikosh" pitchFamily="2" charset="0"/>
            </a:endParaRPr>
          </a:p>
          <a:p>
            <a:pPr>
              <a:buNone/>
            </a:pPr>
            <a:r>
              <a:rPr lang="bn-BD" dirty="0" smtClean="0">
                <a:latin typeface="Times New Roman" pitchFamily="18" charset="0"/>
                <a:cs typeface="Nikosh" pitchFamily="2" charset="0"/>
              </a:rPr>
              <a:t>ক। যারা প্রতিবন্ধীত্ব নিয়েই জন্ম গ্রহন করে তাদেরকে প্রাথমিক প্রতিবন্ধী বা জন্মগত প্রতিবন্ধী বলা হয়। </a:t>
            </a:r>
            <a:endParaRPr lang="en-US" dirty="0" smtClean="0">
              <a:latin typeface="Times New Roman" pitchFamily="18" charset="0"/>
              <a:cs typeface="Nikosh" pitchFamily="2" charset="0"/>
            </a:endParaRPr>
          </a:p>
          <a:p>
            <a:pPr>
              <a:buNone/>
            </a:pPr>
            <a:r>
              <a:rPr lang="bn-BD" dirty="0" smtClean="0">
                <a:latin typeface="Times New Roman" pitchFamily="18" charset="0"/>
                <a:cs typeface="Nikosh" pitchFamily="2" charset="0"/>
              </a:rPr>
              <a:t>খ। অপরদিকে জন্মের পর বিভিন্ন কারণে যারা প্রতিবন্ধী বরণ করে তাদেরকে অর্জিত প্রতিবন্ধী বলা হয়। </a:t>
            </a:r>
          </a:p>
        </p:txBody>
      </p:sp>
      <p:sp>
        <p:nvSpPr>
          <p:cNvPr id="2" name="Title 1"/>
          <p:cNvSpPr>
            <a:spLocks noGrp="1"/>
          </p:cNvSpPr>
          <p:nvPr>
            <p:ph type="title"/>
          </p:nvPr>
        </p:nvSpPr>
        <p:spPr>
          <a:xfrm>
            <a:off x="1676400" y="274638"/>
            <a:ext cx="5257800" cy="1143000"/>
          </a:xfrm>
        </p:spPr>
        <p:txBody>
          <a:bodyPr/>
          <a:lstStyle/>
          <a:p>
            <a:pPr algn="ctr"/>
            <a:r>
              <a:rPr lang="bn-BD" dirty="0" smtClean="0">
                <a:latin typeface="Nikosh" pitchFamily="2" charset="0"/>
                <a:cs typeface="Nikosh" pitchFamily="2" charset="0"/>
              </a:rPr>
              <a:t>একক কাজের প্রশ্ন</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a:p>
        </p:txBody>
      </p:sp>
      <p:sp>
        <p:nvSpPr>
          <p:cNvPr id="2" name="Title 1"/>
          <p:cNvSpPr>
            <a:spLocks noGrp="1"/>
          </p:cNvSpPr>
          <p:nvPr>
            <p:ph type="title"/>
          </p:nvPr>
        </p:nvSpPr>
        <p:spPr>
          <a:xfrm>
            <a:off x="1981200" y="274638"/>
            <a:ext cx="4572000" cy="1143000"/>
          </a:xfrm>
        </p:spPr>
        <p:txBody>
          <a:bodyPr/>
          <a:lstStyle/>
          <a:p>
            <a:pPr algn="ctr"/>
            <a:r>
              <a:rPr lang="bn-BD" dirty="0" smtClean="0">
                <a:latin typeface="Nikosh" pitchFamily="2" charset="0"/>
                <a:cs typeface="Nikosh" pitchFamily="2" charset="0"/>
              </a:rPr>
              <a:t>জোড়ায় কাজ</a:t>
            </a:r>
            <a:endParaRPr lang="en-US" dirty="0"/>
          </a:p>
        </p:txBody>
      </p:sp>
      <p:pic>
        <p:nvPicPr>
          <p:cNvPr id="5" name="Content Placeholder 3" descr="abdus-salam.gif"/>
          <p:cNvPicPr>
            <a:picLocks noChangeAspect="1"/>
          </p:cNvPicPr>
          <p:nvPr/>
        </p:nvPicPr>
        <p:blipFill>
          <a:blip r:embed="rId2"/>
          <a:stretch>
            <a:fillRect/>
          </a:stretch>
        </p:blipFill>
        <p:spPr>
          <a:xfrm>
            <a:off x="3733800" y="1600200"/>
            <a:ext cx="4953000" cy="4572000"/>
          </a:xfrm>
          <a:prstGeom prst="rect">
            <a:avLst/>
          </a:prstGeom>
        </p:spPr>
      </p:pic>
      <p:pic>
        <p:nvPicPr>
          <p:cNvPr id="6" name="Picture 5"/>
          <p:cNvPicPr>
            <a:picLocks noChangeAspect="1"/>
          </p:cNvPicPr>
          <p:nvPr/>
        </p:nvPicPr>
        <p:blipFill>
          <a:blip r:embed="rId3"/>
          <a:stretch>
            <a:fillRect/>
          </a:stretch>
        </p:blipFill>
        <p:spPr>
          <a:xfrm>
            <a:off x="381000" y="1676400"/>
            <a:ext cx="3276600" cy="45720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a:p>
        </p:txBody>
      </p:sp>
      <p:sp>
        <p:nvSpPr>
          <p:cNvPr id="2" name="Title 1"/>
          <p:cNvSpPr>
            <a:spLocks noGrp="1"/>
          </p:cNvSpPr>
          <p:nvPr>
            <p:ph type="title"/>
          </p:nvPr>
        </p:nvSpPr>
        <p:spPr>
          <a:xfrm>
            <a:off x="1981200" y="274638"/>
            <a:ext cx="4572000" cy="1143000"/>
          </a:xfrm>
        </p:spPr>
        <p:txBody>
          <a:bodyPr/>
          <a:lstStyle/>
          <a:p>
            <a:pPr algn="ctr"/>
            <a:r>
              <a:rPr lang="bn-BD" dirty="0" smtClean="0">
                <a:latin typeface="Nikosh" pitchFamily="2" charset="0"/>
                <a:cs typeface="Nikosh" pitchFamily="2" charset="0"/>
              </a:rPr>
              <a:t>জোড়ায় কাজ</a:t>
            </a:r>
            <a:endParaRPr lang="en-US" dirty="0"/>
          </a:p>
        </p:txBody>
      </p:sp>
      <p:pic>
        <p:nvPicPr>
          <p:cNvPr id="5" name="Content Placeholder 3" descr="abdus-salam.gif"/>
          <p:cNvPicPr>
            <a:picLocks noChangeAspect="1"/>
          </p:cNvPicPr>
          <p:nvPr/>
        </p:nvPicPr>
        <p:blipFill>
          <a:blip r:embed="rId2"/>
          <a:stretch>
            <a:fillRect/>
          </a:stretch>
        </p:blipFill>
        <p:spPr>
          <a:xfrm>
            <a:off x="4800600" y="1676400"/>
            <a:ext cx="3886200" cy="4648199"/>
          </a:xfrm>
          <a:prstGeom prst="rect">
            <a:avLst/>
          </a:prstGeom>
        </p:spPr>
      </p:pic>
      <p:pic>
        <p:nvPicPr>
          <p:cNvPr id="6" name="Picture 5"/>
          <p:cNvPicPr>
            <a:picLocks noChangeAspect="1"/>
          </p:cNvPicPr>
          <p:nvPr/>
        </p:nvPicPr>
        <p:blipFill>
          <a:blip r:embed="rId3"/>
          <a:stretch>
            <a:fillRect/>
          </a:stretch>
        </p:blipFill>
        <p:spPr>
          <a:xfrm>
            <a:off x="304800" y="1600200"/>
            <a:ext cx="4425203" cy="44958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924800" cy="1828800"/>
          </a:xfrm>
        </p:spPr>
        <p:txBody>
          <a:bodyPr>
            <a:normAutofit/>
          </a:bodyPr>
          <a:lstStyle/>
          <a:p>
            <a:pPr algn="ctr">
              <a:buNone/>
            </a:pPr>
            <a:r>
              <a:rPr lang="bn-BD" sz="4000" dirty="0" smtClean="0">
                <a:latin typeface="Nikosh" pitchFamily="2" charset="0"/>
                <a:cs typeface="Nikosh" pitchFamily="2" charset="0"/>
              </a:rPr>
              <a:t>প্রতিব</a:t>
            </a:r>
            <a:r>
              <a:rPr lang="en-US" sz="4000" dirty="0" err="1" smtClean="0">
                <a:latin typeface="Nikosh" pitchFamily="2" charset="0"/>
                <a:cs typeface="Nikosh" pitchFamily="2" charset="0"/>
              </a:rPr>
              <a:t>ন্ধী</a:t>
            </a:r>
            <a:r>
              <a:rPr lang="bn-BD" sz="4000" dirty="0" smtClean="0">
                <a:latin typeface="Nikosh" pitchFamily="2" charset="0"/>
                <a:cs typeface="Nikosh" pitchFamily="2" charset="0"/>
              </a:rPr>
              <a:t>তার কারণ ও সমস্যা সম্পর্কে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
        <p:nvSpPr>
          <p:cNvPr id="2" name="Title 1"/>
          <p:cNvSpPr>
            <a:spLocks noGrp="1"/>
          </p:cNvSpPr>
          <p:nvPr>
            <p:ph type="title"/>
          </p:nvPr>
        </p:nvSpPr>
        <p:spPr>
          <a:xfrm>
            <a:off x="2286000" y="274638"/>
            <a:ext cx="5257800" cy="1143000"/>
          </a:xfrm>
        </p:spPr>
        <p:txBody>
          <a:bodyPr/>
          <a:lstStyle/>
          <a:p>
            <a:pPr algn="ctr"/>
            <a:r>
              <a:rPr lang="bn-BD" dirty="0" smtClean="0">
                <a:latin typeface="Nikosh" pitchFamily="2" charset="0"/>
                <a:cs typeface="Nikosh" pitchFamily="2" charset="0"/>
              </a:rPr>
              <a:t>জোড়ায় কাজের প্রশ্ন</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1524000"/>
            <a:ext cx="8686800" cy="5105400"/>
          </a:xfrm>
        </p:spPr>
        <p:txBody>
          <a:bodyPr>
            <a:noAutofit/>
          </a:bodyPr>
          <a:lstStyle/>
          <a:p>
            <a:pPr>
              <a:buNone/>
            </a:pPr>
            <a:r>
              <a:rPr lang="bn-BD" sz="2800" b="1" dirty="0" smtClean="0">
                <a:latin typeface="Nikosh" pitchFamily="2" charset="0"/>
                <a:cs typeface="Nikosh" pitchFamily="2" charset="0"/>
              </a:rPr>
              <a:t>মানুষ প্রতিবন্ধী হয় যে সব কারনে তা নিম্নরুপঃ</a:t>
            </a:r>
          </a:p>
          <a:p>
            <a:pPr>
              <a:buNone/>
            </a:pPr>
            <a:r>
              <a:rPr lang="bn-BD" sz="2800" dirty="0" smtClean="0">
                <a:latin typeface="Nikosh" pitchFamily="2" charset="0"/>
                <a:cs typeface="Nikosh" pitchFamily="2" charset="0"/>
              </a:rPr>
              <a:t>১। রক্তের সম্পর্ক রয়েছে এমন কাউকে বিয়ে করলে তাদের সন্তান- সন্ততি</a:t>
            </a:r>
          </a:p>
          <a:p>
            <a:pPr>
              <a:buNone/>
            </a:pPr>
            <a:r>
              <a:rPr lang="bn-BD" sz="2800" dirty="0" smtClean="0">
                <a:latin typeface="Nikosh" pitchFamily="2" charset="0"/>
                <a:cs typeface="Nikosh" pitchFamily="2" charset="0"/>
              </a:rPr>
              <a:t>২। উচ্চ মাত্রার জ্বরের কারনে</a:t>
            </a:r>
          </a:p>
          <a:p>
            <a:pPr>
              <a:buNone/>
            </a:pPr>
            <a:r>
              <a:rPr lang="bn-BD" sz="2800" dirty="0" smtClean="0">
                <a:latin typeface="Nikosh" pitchFamily="2" charset="0"/>
                <a:cs typeface="Nikosh" pitchFamily="2" charset="0"/>
              </a:rPr>
              <a:t>৩। মস্তিস্কের কিছু কিছু ইনফেকশন বা টিউমার হবার কারনে,</a:t>
            </a:r>
          </a:p>
          <a:p>
            <a:pPr>
              <a:buNone/>
            </a:pPr>
            <a:r>
              <a:rPr lang="bn-BD" sz="2800" dirty="0" smtClean="0">
                <a:latin typeface="Nikosh" pitchFamily="2" charset="0"/>
                <a:cs typeface="Nikosh" pitchFamily="2" charset="0"/>
              </a:rPr>
              <a:t>৪। গর্ভাবস্থায় মায়ের পুষ্টির অভাব ঘটলে,</a:t>
            </a:r>
          </a:p>
          <a:p>
            <a:pPr>
              <a:buNone/>
            </a:pPr>
            <a:r>
              <a:rPr lang="bn-BD" sz="2800" dirty="0" smtClean="0">
                <a:latin typeface="Nikosh" pitchFamily="2" charset="0"/>
                <a:cs typeface="Nikosh" pitchFamily="2" charset="0"/>
              </a:rPr>
              <a:t>৫। জন্মের পর থেকে মা ও শিশুর পুষ্টির অভাব ঘটলে</a:t>
            </a:r>
          </a:p>
          <a:p>
            <a:pPr>
              <a:buNone/>
            </a:pPr>
            <a:r>
              <a:rPr lang="bn-BD" sz="2800" dirty="0" smtClean="0">
                <a:latin typeface="Nikosh" pitchFamily="2" charset="0"/>
                <a:cs typeface="Nikosh" pitchFamily="2" charset="0"/>
              </a:rPr>
              <a:t>৬। ভিটামিনের অভাবে</a:t>
            </a:r>
          </a:p>
          <a:p>
            <a:pPr>
              <a:buNone/>
            </a:pPr>
            <a:r>
              <a:rPr lang="bn-BD" sz="2800" dirty="0" smtClean="0">
                <a:latin typeface="Nikosh" pitchFamily="2" charset="0"/>
                <a:cs typeface="Nikosh" pitchFamily="2" charset="0"/>
              </a:rPr>
              <a:t>৭। আয়োডিনের অভাবে</a:t>
            </a:r>
          </a:p>
          <a:p>
            <a:pPr>
              <a:buNone/>
            </a:pPr>
            <a:r>
              <a:rPr lang="bn-BD" sz="2800" dirty="0" smtClean="0">
                <a:latin typeface="Nikosh" pitchFamily="2" charset="0"/>
                <a:cs typeface="Nikosh" pitchFamily="2" charset="0"/>
              </a:rPr>
              <a:t>৮। গর্ভাবস্থায় প্রথম তিন মাসের মধ্যে কোন ধরনের কড়া ওষুধ গ্রহন করলে, অথবা কিটনাশক, রাসায়নিক দ্রব্য খেয়ে ফেললে বা রশ্মি, বিষক্রিয়া গ্রহন করে থাকলে,</a:t>
            </a:r>
          </a:p>
        </p:txBody>
      </p:sp>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জোড়ায় কাজের সমাধান</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6"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7"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8"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1371600"/>
            <a:ext cx="8686800" cy="5257800"/>
          </a:xfrm>
        </p:spPr>
        <p:txBody>
          <a:bodyPr>
            <a:normAutofit/>
          </a:bodyPr>
          <a:lstStyle/>
          <a:p>
            <a:pPr>
              <a:buNone/>
            </a:pPr>
            <a:r>
              <a:rPr lang="bn-BD" sz="2800" dirty="0" smtClean="0">
                <a:latin typeface="Nikosh" pitchFamily="2" charset="0"/>
                <a:cs typeface="Nikosh" pitchFamily="2" charset="0"/>
              </a:rPr>
              <a:t>৯। গর্ভাবস্থায় মায়ের বিশেষ হাম হলে</a:t>
            </a:r>
          </a:p>
          <a:p>
            <a:pPr>
              <a:buNone/>
            </a:pPr>
            <a:r>
              <a:rPr lang="bn-BD" sz="2800" dirty="0" smtClean="0">
                <a:latin typeface="Nikosh" pitchFamily="2" charset="0"/>
                <a:cs typeface="Nikosh" pitchFamily="2" charset="0"/>
              </a:rPr>
              <a:t>১০। গর্ভধারিনী মায়ের হৃদযন্ত্র সংক্রান্ত জটিলতা বা ডায়াবেটিস থাকলে</a:t>
            </a:r>
          </a:p>
          <a:p>
            <a:pPr>
              <a:buNone/>
            </a:pPr>
            <a:r>
              <a:rPr lang="bn-BD" sz="2800" dirty="0" smtClean="0">
                <a:latin typeface="Nikosh" pitchFamily="2" charset="0"/>
                <a:cs typeface="Nikosh" pitchFamily="2" charset="0"/>
              </a:rPr>
              <a:t>১১। গর্ভধারিনী মায়ের মদপান, ধুমপান বা তামাকপাতা ব্যবহারের অভ্যাস বা আসক্তি থাকলে</a:t>
            </a:r>
          </a:p>
          <a:p>
            <a:pPr>
              <a:buNone/>
            </a:pPr>
            <a:r>
              <a:rPr lang="bn-BD" sz="2800" dirty="0" smtClean="0">
                <a:latin typeface="Nikosh" pitchFamily="2" charset="0"/>
                <a:cs typeface="Nikosh" pitchFamily="2" charset="0"/>
              </a:rPr>
              <a:t>১২। অপ্রশিক্ষিত ধাত্রী বা ডাক্তারের দ্বারা প্রসব করানোর কারনে নবজাত শিশু মাথায় আঘাত প্রাপ্ত হলে</a:t>
            </a:r>
          </a:p>
          <a:p>
            <a:pPr>
              <a:buNone/>
            </a:pPr>
            <a:r>
              <a:rPr lang="bn-BD" sz="2800" dirty="0" smtClean="0">
                <a:latin typeface="Nikosh" pitchFamily="2" charset="0"/>
                <a:cs typeface="Nikosh" pitchFamily="2" charset="0"/>
              </a:rPr>
              <a:t>১৩। জন্মের সময় প্রয়োজনীয় অক্সিজেনের অভাব দেখা দিলে</a:t>
            </a:r>
          </a:p>
          <a:p>
            <a:pPr>
              <a:buNone/>
            </a:pPr>
            <a:r>
              <a:rPr lang="bn-BD" sz="2800" dirty="0" smtClean="0">
                <a:latin typeface="Nikosh" pitchFamily="2" charset="0"/>
                <a:cs typeface="Nikosh" pitchFamily="2" charset="0"/>
              </a:rPr>
              <a:t>১৪। দুর্ঘটনার কারনে</a:t>
            </a:r>
          </a:p>
          <a:p>
            <a:pPr>
              <a:buNone/>
            </a:pPr>
            <a:r>
              <a:rPr lang="bn-BD" sz="2800" dirty="0" smtClean="0">
                <a:latin typeface="Nikosh" pitchFamily="2" charset="0"/>
                <a:cs typeface="Nikosh" pitchFamily="2" charset="0"/>
              </a:rPr>
              <a:t>১৫। পোলিও, টাইফয়েড, নিউমোনীয়া, রিকেটস ইত্যাদি রোগের কারনে</a:t>
            </a:r>
          </a:p>
          <a:p>
            <a:pPr>
              <a:buNone/>
            </a:pPr>
            <a:endParaRPr lang="bn-BD" sz="2800" dirty="0" smtClean="0">
              <a:latin typeface="Nikosh" pitchFamily="2" charset="0"/>
              <a:cs typeface="Nikosh" pitchFamily="2" charset="0"/>
            </a:endParaRPr>
          </a:p>
        </p:txBody>
      </p:sp>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জোড়ায় কাজের সমাধান</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80"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81"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82"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8658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1295400"/>
            <a:ext cx="8686800" cy="5334000"/>
          </a:xfrm>
        </p:spPr>
        <p:txBody>
          <a:bodyPr>
            <a:normAutofit lnSpcReduction="10000"/>
          </a:bodyPr>
          <a:lstStyle/>
          <a:p>
            <a:pPr>
              <a:buNone/>
            </a:pPr>
            <a:r>
              <a:rPr lang="bn-BD" sz="2800" b="1" dirty="0" smtClean="0">
                <a:latin typeface="Nikosh" pitchFamily="2" charset="0"/>
                <a:cs typeface="Nikosh" pitchFamily="2" charset="0"/>
              </a:rPr>
              <a:t>প্রতিবন্ধীজনিত সমস্যাঃ</a:t>
            </a:r>
          </a:p>
          <a:p>
            <a:pPr>
              <a:buNone/>
            </a:pPr>
            <a:r>
              <a:rPr lang="bn-BD" sz="2800" dirty="0" smtClean="0">
                <a:latin typeface="Nikosh" pitchFamily="2" charset="0"/>
                <a:cs typeface="Nikosh" pitchFamily="2" charset="0"/>
              </a:rPr>
              <a:t>যে দেহ ও মনের সাহায্যে মানুষ কর্মতৎপর হয়, তা যদি বিকল হয় তাহলে মানবজীবনে নেমে আসে হতাশার অমানিশা। অনেকে চোখ দিয়ে দেখতে পায়, স্নায়ু দ্বারা অনুভব করতে পারে, কিন্তু তা উপলদ্ধি ও বিশ্লেষন করতে পারেনা। কোন সৃজনশীল চিন্তাভাবনা করার ক্ষমতা তাদের থাকেনা। ধীরে ধীরে তারা মানসিক প্রতিবন্ধী হয়ে পড়ে। অন্যদিকে অন্ধ প্রতিবন্ধীদের জীবন আরও করুন এবং দুর্বিসহ। তারা রুপ-রস-গন্ধ ভরা এই পৃথিবীর কোন সৌন্দয্যই দেখতে পায়না। উপভোগ করতে পারে না। তারা সারাটা জীবন অন্যের উপর নির্ভরশীল হয়ে বেচে থাকে। একসময় তাদের বাবা মা এই পৃথিবী ছেড়ে চলে যান তখন এই প্রতিবন্ধীরা আরো আসহায় হয়ে পড়ে। প্রতিবন্ধী ব্যাক্তিদের ক্ষেত্রে শিক্ষা সব থাকে অবহেলিত বিষয়। প্রতিবন্ধী কিশোর/ কিশোরীদের বেশিরভাগ সময় যৌন নির্যাতনের শিকার হতে হয় কারন তারা বাচার জন্য বাধা দিতে পারেনা।</a:t>
            </a:r>
          </a:p>
          <a:p>
            <a:pPr>
              <a:buNone/>
            </a:pPr>
            <a:endParaRPr lang="bn-BD" sz="2800" dirty="0" smtClean="0">
              <a:latin typeface="Nikosh" pitchFamily="2" charset="0"/>
              <a:cs typeface="Nikosh" pitchFamily="2" charset="0"/>
            </a:endParaRPr>
          </a:p>
        </p:txBody>
      </p:sp>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জোড়ায় কাজের সমাধান</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04"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05"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06"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211.jpg"/>
          <p:cNvPicPr>
            <a:picLocks noGrp="1" noChangeAspect="1"/>
          </p:cNvPicPr>
          <p:nvPr>
            <p:ph idx="1"/>
          </p:nvPr>
        </p:nvPicPr>
        <p:blipFill>
          <a:blip r:embed="rId2"/>
          <a:stretch>
            <a:fillRect/>
          </a:stretch>
        </p:blipFill>
        <p:spPr>
          <a:xfrm>
            <a:off x="457200" y="1981200"/>
            <a:ext cx="3962400" cy="4114800"/>
          </a:xfrm>
        </p:spPr>
      </p:pic>
      <p:sp>
        <p:nvSpPr>
          <p:cNvPr id="2" name="Title 1"/>
          <p:cNvSpPr>
            <a:spLocks noGrp="1"/>
          </p:cNvSpPr>
          <p:nvPr>
            <p:ph type="title"/>
          </p:nvPr>
        </p:nvSpPr>
        <p:spPr>
          <a:xfrm>
            <a:off x="2514600" y="274638"/>
            <a:ext cx="3886200" cy="1143000"/>
          </a:xfrm>
        </p:spPr>
        <p:txBody>
          <a:bodyPr/>
          <a:lstStyle/>
          <a:p>
            <a:pPr algn="ctr"/>
            <a:r>
              <a:rPr lang="bn-BD" dirty="0" smtClean="0">
                <a:latin typeface="Nikosh" pitchFamily="2" charset="0"/>
                <a:cs typeface="Nikosh" pitchFamily="2" charset="0"/>
              </a:rPr>
              <a:t>দলীয় কাজ</a:t>
            </a:r>
            <a:endParaRPr lang="en-US" dirty="0">
              <a:latin typeface="Nikosh" pitchFamily="2" charset="0"/>
              <a:cs typeface="Nikosh" pitchFamily="2" charset="0"/>
            </a:endParaRPr>
          </a:p>
        </p:txBody>
      </p:sp>
      <p:pic>
        <p:nvPicPr>
          <p:cNvPr id="5" name="Content Placeholder 3" descr="images122.jpg"/>
          <p:cNvPicPr>
            <a:picLocks noChangeAspect="1"/>
          </p:cNvPicPr>
          <p:nvPr/>
        </p:nvPicPr>
        <p:blipFill>
          <a:blip r:embed="rId3"/>
          <a:stretch>
            <a:fillRect/>
          </a:stretch>
        </p:blipFill>
        <p:spPr>
          <a:xfrm>
            <a:off x="4572000" y="2133600"/>
            <a:ext cx="4343400" cy="3962399"/>
          </a:xfrm>
          <a:prstGeom prst="rect">
            <a:avLst/>
          </a:prstGeom>
        </p:spPr>
      </p:pic>
      <p:pic>
        <p:nvPicPr>
          <p:cNvPr id="6" name="Content Placeholder 5" descr="Copy of Lord-Chelmsford_17133.jpg"/>
          <p:cNvPicPr>
            <a:picLocks noChangeAspect="1"/>
          </p:cNvPicPr>
          <p:nvPr/>
        </p:nvPicPr>
        <p:blipFill>
          <a:blip r:embed="rId4"/>
          <a:stretch>
            <a:fillRect/>
          </a:stretch>
        </p:blipFill>
        <p:spPr>
          <a:xfrm>
            <a:off x="4572000" y="1600200"/>
            <a:ext cx="4343400"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mph" presetSubtype="0" grpId="2" nodeType="clickEffect">
                                  <p:stCondLst>
                                    <p:cond delay="0"/>
                                  </p:stCondLst>
                                  <p:childTnLst>
                                    <p:set>
                                      <p:cBhvr override="childStyle">
                                        <p:cTn id="16" dur="indefinite"/>
                                        <p:tgtEl>
                                          <p:spTgt spid="2"/>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1752600"/>
          </a:xfrm>
        </p:spPr>
        <p:txBody>
          <a:bodyPr>
            <a:normAutofit/>
          </a:bodyPr>
          <a:lstStyle/>
          <a:p>
            <a:pPr algn="ctr">
              <a:buNone/>
            </a:pPr>
            <a:r>
              <a:rPr lang="bn-BD" sz="4000" dirty="0" smtClean="0">
                <a:latin typeface="Nikosh" pitchFamily="2" charset="0"/>
                <a:cs typeface="Nikosh" pitchFamily="2" charset="0"/>
              </a:rPr>
              <a:t>প্রতিব</a:t>
            </a:r>
            <a:r>
              <a:rPr lang="en-US" sz="4000" dirty="0" err="1" smtClean="0">
                <a:latin typeface="Nikosh" pitchFamily="2" charset="0"/>
                <a:cs typeface="Nikosh" pitchFamily="2" charset="0"/>
              </a:rPr>
              <a:t>ন্ধী</a:t>
            </a:r>
            <a:r>
              <a:rPr lang="bn-BD" sz="4000" dirty="0" smtClean="0">
                <a:latin typeface="Nikosh" pitchFamily="2" charset="0"/>
                <a:cs typeface="Nikosh" pitchFamily="2" charset="0"/>
              </a:rPr>
              <a:t>জনিত সমস্যা সমাধানের উপায় সম্পর্কে বল?</a:t>
            </a:r>
          </a:p>
          <a:p>
            <a:pPr algn="ctr">
              <a:buNone/>
            </a:pPr>
            <a:r>
              <a:rPr lang="bn-BD" sz="4000" dirty="0" smtClean="0">
                <a:latin typeface="Nikosh" pitchFamily="2" charset="0"/>
                <a:cs typeface="Nikosh" pitchFamily="2" charset="0"/>
              </a:rPr>
              <a:t>সময়ঃ ১০ মিনিট </a:t>
            </a:r>
            <a:endParaRPr lang="en-US" sz="4000" dirty="0" smtClean="0">
              <a:latin typeface="Nikosh" pitchFamily="2" charset="0"/>
              <a:cs typeface="Nikosh" pitchFamily="2" charset="0"/>
            </a:endParaRPr>
          </a:p>
          <a:p>
            <a:endParaRPr lang="en-US" dirty="0">
              <a:latin typeface="Nikosh" pitchFamily="2" charset="0"/>
              <a:cs typeface="Nikosh" pitchFamily="2" charset="0"/>
            </a:endParaRPr>
          </a:p>
        </p:txBody>
      </p:sp>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দলীয় কাজের প্রশ্ন </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1600200"/>
            <a:ext cx="8763000" cy="5029200"/>
          </a:xfrm>
        </p:spPr>
        <p:txBody>
          <a:bodyPr>
            <a:normAutofit lnSpcReduction="10000"/>
          </a:bodyPr>
          <a:lstStyle/>
          <a:p>
            <a:pPr>
              <a:buNone/>
            </a:pPr>
            <a:r>
              <a:rPr lang="bn-BD" sz="2800" dirty="0" smtClean="0">
                <a:latin typeface="Nikosh" pitchFamily="2" charset="0"/>
                <a:cs typeface="Nikosh" pitchFamily="2" charset="0"/>
              </a:rPr>
              <a:t>প্রতিবন্ধীরা আমাদেরই কারো ভাই, কারো বোন বা কারো সন্তান। তারা আমাদেরই আপনজন। তাদের প্রতি আমাদের নিম্নলিখিত ক্ষেত্রে নজর দিতে হবেঃ</a:t>
            </a:r>
          </a:p>
          <a:p>
            <a:pPr>
              <a:buNone/>
            </a:pPr>
            <a:r>
              <a:rPr lang="bn-BD" sz="2800" dirty="0" smtClean="0">
                <a:latin typeface="Nikosh" pitchFamily="2" charset="0"/>
                <a:cs typeface="Nikosh" pitchFamily="2" charset="0"/>
              </a:rPr>
              <a:t>১। পঙ্গুত্ব বা অ</a:t>
            </a:r>
            <a:r>
              <a:rPr lang="en-US" sz="2800" dirty="0" err="1" smtClean="0">
                <a:latin typeface="Nikosh" pitchFamily="2" charset="0"/>
                <a:cs typeface="Nikosh" pitchFamily="2" charset="0"/>
              </a:rPr>
              <a:t>ঙ্গহা</a:t>
            </a:r>
            <a:r>
              <a:rPr lang="bn-BD" sz="2800" dirty="0" smtClean="0">
                <a:latin typeface="Nikosh" pitchFamily="2" charset="0"/>
                <a:cs typeface="Nikosh" pitchFamily="2" charset="0"/>
              </a:rPr>
              <a:t>নিকে আল্লাহর অভিশাপ, গজব বা আল্লাহ প্রদত্ত মনে না করে চিকিৎসা, প্রতিকার ও প্রতিরোধের জন্য কার্যকর ব্যবস্থা গ্রহন করতে হবে।</a:t>
            </a:r>
          </a:p>
          <a:p>
            <a:pPr>
              <a:buNone/>
            </a:pPr>
            <a:r>
              <a:rPr lang="bn-BD" sz="2800" dirty="0" smtClean="0">
                <a:latin typeface="Nikosh" pitchFamily="2" charset="0"/>
                <a:cs typeface="Nikosh" pitchFamily="2" charset="0"/>
              </a:rPr>
              <a:t>২। পথচারীদেরকে রাস্তা পারাপারের সময় ওভারব্রিজ ব্যবহার, জেব্রা ক্রসিং দিয়ে রাস্তা অতিক্রম, রাস্তার নির্দিষ্ট দিক ধরে সাবধানে চলাচল করার জন্য সচেতনতা সৃষ্টি করতে হবে।</a:t>
            </a:r>
          </a:p>
          <a:p>
            <a:pPr>
              <a:buNone/>
            </a:pPr>
            <a:r>
              <a:rPr lang="bn-BD" sz="2800" dirty="0" smtClean="0">
                <a:latin typeface="Nikosh" pitchFamily="2" charset="0"/>
                <a:cs typeface="Nikosh" pitchFamily="2" charset="0"/>
              </a:rPr>
              <a:t>৩। বেপরোয়া যানবাহন পরিচালনার জন্য কঠোর শস্তির বিধান এবং তা কার্যকর করতে হবে।</a:t>
            </a:r>
          </a:p>
          <a:p>
            <a:pPr>
              <a:buNone/>
            </a:pPr>
            <a:r>
              <a:rPr lang="bn-BD" sz="2800" dirty="0" smtClean="0">
                <a:latin typeface="Nikosh" pitchFamily="2" charset="0"/>
                <a:cs typeface="Nikosh" pitchFamily="2" charset="0"/>
              </a:rPr>
              <a:t>৪। কলকারখানাকে ঝুকিমুক্ত রাখতে সব ধরনের সতকর্তামুলক ব্যবস্থা গ্রহন করতে হবে।</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2057400" y="274638"/>
            <a:ext cx="5029200" cy="1143000"/>
          </a:xfrm>
        </p:spPr>
        <p:txBody>
          <a:bodyPr/>
          <a:lstStyle/>
          <a:p>
            <a:pPr algn="ctr"/>
            <a:r>
              <a:rPr lang="bn-BD" dirty="0" smtClean="0">
                <a:latin typeface="Nikosh" pitchFamily="2" charset="0"/>
                <a:cs typeface="Nikosh" pitchFamily="2" charset="0"/>
              </a:rPr>
              <a:t>দলীয় কাজের সমাধান </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76"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77"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78"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1481328"/>
            <a:ext cx="8763000" cy="5148072"/>
          </a:xfrm>
        </p:spPr>
        <p:txBody>
          <a:bodyPr>
            <a:normAutofit/>
          </a:bodyPr>
          <a:lstStyle/>
          <a:p>
            <a:pPr>
              <a:buNone/>
            </a:pPr>
            <a:r>
              <a:rPr lang="bn-BD" dirty="0" smtClean="0">
                <a:latin typeface="Nikosh" pitchFamily="2" charset="0"/>
                <a:cs typeface="Nikosh" pitchFamily="2" charset="0"/>
              </a:rPr>
              <a:t>৫। গর্ভকালীন কিংবা সন্তান ভুমিষ্ট হবার সময় যেন আঘাত প্রাপ্ত না হয় সেদিকে মাকে সাবধানী হতে হয়</a:t>
            </a:r>
          </a:p>
          <a:p>
            <a:pPr>
              <a:buNone/>
            </a:pPr>
            <a:r>
              <a:rPr lang="bn-BD" dirty="0" smtClean="0">
                <a:latin typeface="Nikosh" pitchFamily="2" charset="0"/>
                <a:cs typeface="Nikosh" pitchFamily="2" charset="0"/>
              </a:rPr>
              <a:t>৬। সন্তান প্রসব করানোর জন্য প্রশিনপ্রাপ্ত ও অভিজ্ঞ চিকিৎসক, নার্স বা ধাত্রীর সাহায্য ও পরামর্শ নিতে হবে।</a:t>
            </a:r>
          </a:p>
          <a:p>
            <a:pPr>
              <a:buNone/>
            </a:pPr>
            <a:r>
              <a:rPr lang="bn-BD" dirty="0" smtClean="0">
                <a:latin typeface="Nikosh" pitchFamily="2" charset="0"/>
                <a:cs typeface="Nikosh" pitchFamily="2" charset="0"/>
              </a:rPr>
              <a:t>৭। গর্ভাবস্থায় মায়ের প্রয়োজনীয় চিকিৎসা ও পুষ্টির ব্যবস্থা করতে হয়</a:t>
            </a:r>
          </a:p>
          <a:p>
            <a:pPr>
              <a:buNone/>
            </a:pPr>
            <a:r>
              <a:rPr lang="bn-BD" dirty="0" smtClean="0">
                <a:latin typeface="Nikosh" pitchFamily="2" charset="0"/>
                <a:cs typeface="Nikosh" pitchFamily="2" charset="0"/>
              </a:rPr>
              <a:t>৮। প্রাথমিক ও মাধ্যমিক স্কুল পাঠ্যক্রম এবং সমাজ ও পরিবারভিত্তিক বিশেষ কার্যক্রমের মাধ্যমে স্বাস্থ্য ও পুষ্টি কি তা শিক্ষার ব্যবস্থা গ্রহন করতে হয়।</a:t>
            </a:r>
          </a:p>
          <a:p>
            <a:pPr>
              <a:buNone/>
            </a:pPr>
            <a:r>
              <a:rPr lang="bn-BD" dirty="0" smtClean="0">
                <a:latin typeface="Nikosh" pitchFamily="2" charset="0"/>
                <a:cs typeface="Nikosh" pitchFamily="2" charset="0"/>
              </a:rPr>
              <a:t>৯। নিরাপদ পানি ও আয়োডিনযুক্ত লবণ উৎপাদন ও সরবরাহ করতে হয়।</a:t>
            </a:r>
          </a:p>
          <a:p>
            <a:pPr>
              <a:buNone/>
            </a:pPr>
            <a:r>
              <a:rPr lang="bn-BD" dirty="0" smtClean="0">
                <a:latin typeface="Nikosh" pitchFamily="2" charset="0"/>
                <a:cs typeface="Nikosh" pitchFamily="2" charset="0"/>
              </a:rPr>
              <a:t>১০। শিশুর জন্মপুর্ব ও জন্মোত্তর সেবা প্রদান সম্পর্কে মা বাবাকে সচেতন করে তুলতে হবে।</a:t>
            </a:r>
          </a:p>
          <a:p>
            <a:pPr>
              <a:buNone/>
            </a:pPr>
            <a:endParaRPr lang="en-US" dirty="0">
              <a:latin typeface="Nikosh" pitchFamily="2" charset="0"/>
              <a:cs typeface="Nikosh" pitchFamily="2" charset="0"/>
            </a:endParaRPr>
          </a:p>
        </p:txBody>
      </p:sp>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দলীয়  কাজের সমাধান</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200"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201"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202"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52400" y="1481328"/>
            <a:ext cx="8763000" cy="5148072"/>
          </a:xfrm>
        </p:spPr>
        <p:txBody>
          <a:bodyPr>
            <a:normAutofit/>
          </a:bodyPr>
          <a:lstStyle/>
          <a:p>
            <a:pPr>
              <a:buNone/>
            </a:pPr>
            <a:r>
              <a:rPr lang="bn-BD" dirty="0" smtClean="0">
                <a:latin typeface="Nikosh" pitchFamily="2" charset="0"/>
                <a:cs typeface="Nikosh" pitchFamily="2" charset="0"/>
              </a:rPr>
              <a:t>১১। শিশু অবস্থায় রোগ প্রতিরোধক টিকা, ইঞ্জেকশন দিতে হবে।</a:t>
            </a:r>
          </a:p>
          <a:p>
            <a:pPr>
              <a:buNone/>
            </a:pPr>
            <a:r>
              <a:rPr lang="bn-BD" dirty="0" smtClean="0">
                <a:latin typeface="Nikosh" pitchFamily="2" charset="0"/>
                <a:cs typeface="Nikosh" pitchFamily="2" charset="0"/>
              </a:rPr>
              <a:t>১২। প্রতিবন্ধীদের জন্য বিশেষ শিক্ষার ব্যবস্থা গ্রহন করতে হবে। </a:t>
            </a:r>
          </a:p>
          <a:p>
            <a:pPr>
              <a:buNone/>
            </a:pPr>
            <a:r>
              <a:rPr lang="bn-BD" dirty="0" smtClean="0">
                <a:latin typeface="Nikosh" pitchFamily="2" charset="0"/>
                <a:cs typeface="Nikosh" pitchFamily="2" charset="0"/>
              </a:rPr>
              <a:t>১৩। প্রতিবন্ধীদের জন্য উপযোগী কর্মসংস্থানের সুযোগ সৃষ্টি করতে হবে।</a:t>
            </a:r>
          </a:p>
          <a:p>
            <a:pPr>
              <a:buNone/>
            </a:pPr>
            <a:r>
              <a:rPr lang="bn-BD" dirty="0" smtClean="0">
                <a:latin typeface="Nikosh" pitchFamily="2" charset="0"/>
                <a:cs typeface="Nikosh" pitchFamily="2" charset="0"/>
              </a:rPr>
              <a:t>১৪। শিক্ষা প্রতিষ্ঠানে চাকরিসহ সব ধরনের প্রতিবন্ধীদের জন্য কোটা সংরক্ষন করতে হবে। </a:t>
            </a:r>
          </a:p>
          <a:p>
            <a:pPr>
              <a:buNone/>
            </a:pPr>
            <a:r>
              <a:rPr lang="bn-BD" dirty="0" smtClean="0">
                <a:latin typeface="Nikosh" pitchFamily="2" charset="0"/>
                <a:cs typeface="Nikosh" pitchFamily="2" charset="0"/>
              </a:rPr>
              <a:t>১৫। প্রতিবন্ধীদের প্রতি পরিবার, সমাজ, রাষ্ট্র ও এনজিও এবং আন্তর্জাতিক প্রতিষ্ঠানগুলোকে কার্যকর ভুমিকা পালন করতে হবে।</a:t>
            </a:r>
          </a:p>
          <a:p>
            <a:pPr>
              <a:buNone/>
            </a:pPr>
            <a:r>
              <a:rPr lang="bn-BD" dirty="0" smtClean="0">
                <a:latin typeface="Nikosh" pitchFamily="2" charset="0"/>
                <a:cs typeface="Nikosh" pitchFamily="2" charset="0"/>
              </a:rPr>
              <a:t>১৬। বিশেষ চাহিদার জনগোষ্ঠী অথ্যাৎ প্রতিবন্ধীদের চিকিৎসা গত সহযোগীতা, চিকিৎসা পুর্ণবাসন, প্রযুক্তিগত, বৃত্তিমুলক ও সামাজিক পুর্ণবাসনের জন্য সরকার ও বেসরকারী উদ্যোগ গ্রহন করতে হবে। </a:t>
            </a:r>
          </a:p>
          <a:p>
            <a:pPr>
              <a:buNone/>
            </a:pPr>
            <a:endParaRPr lang="en-US" dirty="0">
              <a:latin typeface="Nikosh" pitchFamily="2" charset="0"/>
              <a:cs typeface="Nikosh" pitchFamily="2" charset="0"/>
            </a:endParaRPr>
          </a:p>
        </p:txBody>
      </p:sp>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দলীয়  কাজের সমাধান</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24"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25"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26"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763000" cy="5148072"/>
          </a:xfrm>
        </p:spPr>
        <p:txBody>
          <a:bodyPr>
            <a:normAutofit fontScale="70000" lnSpcReduction="20000"/>
          </a:bodyPr>
          <a:lstStyle/>
          <a:p>
            <a:pPr algn="ctr">
              <a:buNone/>
            </a:pPr>
            <a:r>
              <a:rPr lang="bn-BD" sz="3800" dirty="0" smtClean="0">
                <a:latin typeface="Nikosh" pitchFamily="2" charset="0"/>
                <a:cs typeface="Nikosh" pitchFamily="2" charset="0"/>
              </a:rPr>
              <a:t>জ্ঞান মুলক,অনুধাবন মুলক, প্রয়োগ মুলক প্রশ্ন</a:t>
            </a:r>
          </a:p>
          <a:p>
            <a:pPr>
              <a:buNone/>
            </a:pPr>
            <a:r>
              <a:rPr lang="bn-BD" sz="4200" dirty="0" smtClean="0">
                <a:latin typeface="Nikosh" pitchFamily="2" charset="0"/>
                <a:cs typeface="Nikosh" pitchFamily="2" charset="0"/>
              </a:rPr>
              <a:t>১। প্রতিবছর কোন তারিখে বিশ্ব প্রতিবন্ধী দিবস হিসেবে পালিত হয়?</a:t>
            </a:r>
          </a:p>
          <a:p>
            <a:pPr>
              <a:buNone/>
            </a:pPr>
            <a:r>
              <a:rPr lang="bn-BD" sz="4200" dirty="0" smtClean="0">
                <a:latin typeface="Nikosh" pitchFamily="2" charset="0"/>
                <a:cs typeface="Nikosh" pitchFamily="2" charset="0"/>
              </a:rPr>
              <a:t>ক।  ৫ ডিসেম্বর  খ।</a:t>
            </a:r>
            <a:r>
              <a:rPr lang="en-US" sz="4200" b="1" dirty="0" smtClean="0">
                <a:latin typeface="Nikosh" pitchFamily="2" charset="0"/>
                <a:cs typeface="Nikosh" pitchFamily="2" charset="0"/>
              </a:rPr>
              <a:t> </a:t>
            </a:r>
            <a:r>
              <a:rPr lang="bn-BD" sz="4200" b="1" dirty="0" smtClean="0">
                <a:latin typeface="Nikosh" pitchFamily="2" charset="0"/>
                <a:cs typeface="Nikosh" pitchFamily="2" charset="0"/>
              </a:rPr>
              <a:t> ৩ ডিসেম্বর   </a:t>
            </a:r>
            <a:r>
              <a:rPr lang="en-US" sz="4200" b="1" dirty="0" smtClean="0">
                <a:latin typeface="Times New Roman" pitchFamily="18" charset="0"/>
                <a:cs typeface="Times New Roman" pitchFamily="18" charset="0"/>
              </a:rPr>
              <a:t> </a:t>
            </a:r>
            <a:r>
              <a:rPr lang="bn-BD" sz="4200" dirty="0" smtClean="0">
                <a:latin typeface="Nikosh" pitchFamily="2" charset="0"/>
                <a:cs typeface="Nikosh" pitchFamily="2" charset="0"/>
              </a:rPr>
              <a:t>গ।</a:t>
            </a:r>
            <a:r>
              <a:rPr lang="bn-BD" sz="4200" b="1" dirty="0" smtClean="0">
                <a:latin typeface="Nikosh" pitchFamily="2" charset="0"/>
                <a:cs typeface="Nikosh" pitchFamily="2" charset="0"/>
              </a:rPr>
              <a:t> </a:t>
            </a:r>
            <a:r>
              <a:rPr lang="bn-BD" sz="4200" dirty="0" smtClean="0">
                <a:latin typeface="Nikosh" pitchFamily="2" charset="0"/>
                <a:cs typeface="Nikosh" pitchFamily="2" charset="0"/>
              </a:rPr>
              <a:t>৭ ডিসেম্বর    ঘ। ১০ ডিসেম্বর </a:t>
            </a:r>
            <a:endParaRPr lang="bn-BD" sz="4200" dirty="0" smtClean="0">
              <a:latin typeface="Times New Roman" pitchFamily="18" charset="0"/>
              <a:cs typeface="Nikosh" pitchFamily="2" charset="0"/>
            </a:endParaRPr>
          </a:p>
          <a:p>
            <a:pPr>
              <a:buNone/>
            </a:pPr>
            <a:r>
              <a:rPr lang="bn-BD" sz="4200" dirty="0" smtClean="0">
                <a:latin typeface="Nikosh" pitchFamily="2" charset="0"/>
                <a:cs typeface="Nikosh" pitchFamily="2" charset="0"/>
              </a:rPr>
              <a:t>২। বাংলাদেশ সরকার প্রতিবন্ধীদের  কত টাকে করে ভাতা দেয়?</a:t>
            </a:r>
          </a:p>
          <a:p>
            <a:pPr>
              <a:buNone/>
            </a:pPr>
            <a:r>
              <a:rPr lang="bn-BD" sz="4200" dirty="0" smtClean="0">
                <a:latin typeface="Nikosh" pitchFamily="2" charset="0"/>
                <a:cs typeface="Nikosh" pitchFamily="2" charset="0"/>
              </a:rPr>
              <a:t>ক। ১০০    </a:t>
            </a:r>
            <a:r>
              <a:rPr lang="bn-BD" sz="4200" b="1" dirty="0" smtClean="0">
                <a:latin typeface="Nikosh" pitchFamily="2" charset="0"/>
                <a:cs typeface="Nikosh" pitchFamily="2" charset="0"/>
              </a:rPr>
              <a:t>খ।</a:t>
            </a:r>
            <a:r>
              <a:rPr lang="en-US" sz="4200" b="1" dirty="0" smtClean="0">
                <a:latin typeface="Nikosh" pitchFamily="2" charset="0"/>
                <a:cs typeface="Nikosh" pitchFamily="2" charset="0"/>
              </a:rPr>
              <a:t> </a:t>
            </a:r>
            <a:r>
              <a:rPr lang="bn-BD" sz="4200" b="1" dirty="0" smtClean="0">
                <a:latin typeface="Nikosh" pitchFamily="2" charset="0"/>
                <a:cs typeface="Nikosh" pitchFamily="2" charset="0"/>
              </a:rPr>
              <a:t> ৩০০    </a:t>
            </a:r>
            <a:r>
              <a:rPr lang="en-US" sz="4200" b="1" dirty="0" smtClean="0">
                <a:latin typeface="Times New Roman" pitchFamily="18" charset="0"/>
                <a:cs typeface="Times New Roman" pitchFamily="18" charset="0"/>
              </a:rPr>
              <a:t> </a:t>
            </a:r>
            <a:r>
              <a:rPr lang="bn-BD" sz="4200" dirty="0" smtClean="0">
                <a:latin typeface="Nikosh" pitchFamily="2" charset="0"/>
                <a:cs typeface="Nikosh" pitchFamily="2" charset="0"/>
              </a:rPr>
              <a:t>গ।</a:t>
            </a:r>
            <a:r>
              <a:rPr lang="bn-BD" sz="4200" b="1" dirty="0" smtClean="0">
                <a:latin typeface="Nikosh" pitchFamily="2" charset="0"/>
                <a:cs typeface="Nikosh" pitchFamily="2" charset="0"/>
              </a:rPr>
              <a:t> </a:t>
            </a:r>
            <a:r>
              <a:rPr lang="bn-BD" sz="4200" dirty="0" smtClean="0">
                <a:latin typeface="Nikosh" pitchFamily="2" charset="0"/>
                <a:cs typeface="Nikosh" pitchFamily="2" charset="0"/>
              </a:rPr>
              <a:t>২০০   ঘ। ৪০০</a:t>
            </a:r>
            <a:endParaRPr lang="bn-BD" sz="4200" dirty="0" smtClean="0">
              <a:latin typeface="Times New Roman" pitchFamily="18" charset="0"/>
              <a:cs typeface="Nikosh" pitchFamily="2" charset="0"/>
            </a:endParaRPr>
          </a:p>
          <a:p>
            <a:pPr>
              <a:buNone/>
            </a:pPr>
            <a:r>
              <a:rPr lang="bn-BD" sz="4200" dirty="0" smtClean="0">
                <a:latin typeface="Nikosh" pitchFamily="2" charset="0"/>
                <a:cs typeface="Nikosh" pitchFamily="2" charset="0"/>
              </a:rPr>
              <a:t>৩।  দুর্নীতি শব্দটি ইংরেজী প্রতিশব্দ হলো-?</a:t>
            </a:r>
          </a:p>
          <a:p>
            <a:pPr>
              <a:buNone/>
            </a:pPr>
            <a:r>
              <a:rPr lang="bn-BD" sz="4200" dirty="0" smtClean="0">
                <a:latin typeface="Nikosh" pitchFamily="2" charset="0"/>
                <a:cs typeface="Nikosh" pitchFamily="2" charset="0"/>
              </a:rPr>
              <a:t>ক। </a:t>
            </a:r>
            <a:r>
              <a:rPr lang="en-US" sz="4200" dirty="0" err="1" smtClean="0">
                <a:latin typeface="Times New Roman" pitchFamily="18" charset="0"/>
                <a:cs typeface="Times New Roman" pitchFamily="18" charset="0"/>
              </a:rPr>
              <a:t>Corruptus</a:t>
            </a:r>
            <a:r>
              <a:rPr lang="bn-BD" sz="4200" dirty="0" smtClean="0">
                <a:latin typeface="Nikosh" pitchFamily="2" charset="0"/>
                <a:cs typeface="Nikosh" pitchFamily="2" charset="0"/>
              </a:rPr>
              <a:t>  </a:t>
            </a:r>
            <a:r>
              <a:rPr lang="bn-BD" sz="4200" b="1" dirty="0" smtClean="0">
                <a:latin typeface="Nikosh" pitchFamily="2" charset="0"/>
                <a:cs typeface="Nikosh" pitchFamily="2" charset="0"/>
              </a:rPr>
              <a:t>খ।</a:t>
            </a:r>
            <a:r>
              <a:rPr lang="en-US" sz="4200" b="1" dirty="0" smtClean="0">
                <a:latin typeface="Nikosh" pitchFamily="2" charset="0"/>
                <a:cs typeface="Nikosh" pitchFamily="2" charset="0"/>
              </a:rPr>
              <a:t> </a:t>
            </a:r>
            <a:r>
              <a:rPr lang="en-US" sz="4200" b="1" dirty="0" smtClean="0">
                <a:latin typeface="Times New Roman" pitchFamily="18" charset="0"/>
                <a:cs typeface="Times New Roman" pitchFamily="18" charset="0"/>
              </a:rPr>
              <a:t>Corruption</a:t>
            </a:r>
            <a:r>
              <a:rPr lang="bn-BD" sz="4200" b="1" dirty="0" smtClean="0">
                <a:latin typeface="Nikosh" pitchFamily="2" charset="0"/>
                <a:cs typeface="Nikosh" pitchFamily="2" charset="0"/>
              </a:rPr>
              <a:t>  </a:t>
            </a:r>
            <a:endParaRPr lang="en-US" sz="4200" b="1" dirty="0" smtClean="0">
              <a:latin typeface="Nikosh" pitchFamily="2" charset="0"/>
              <a:cs typeface="Nikosh" pitchFamily="2" charset="0"/>
            </a:endParaRPr>
          </a:p>
          <a:p>
            <a:pPr>
              <a:buNone/>
            </a:pPr>
            <a:r>
              <a:rPr lang="bn-BD" sz="4200" dirty="0" smtClean="0">
                <a:latin typeface="Nikosh" pitchFamily="2" charset="0"/>
                <a:cs typeface="Nikosh" pitchFamily="2" charset="0"/>
              </a:rPr>
              <a:t>গ। </a:t>
            </a:r>
            <a:r>
              <a:rPr lang="en-US" sz="4200" dirty="0" err="1" smtClean="0">
                <a:latin typeface="Times New Roman" pitchFamily="18" charset="0"/>
                <a:cs typeface="Times New Roman" pitchFamily="18" charset="0"/>
              </a:rPr>
              <a:t>Coreption</a:t>
            </a:r>
            <a:r>
              <a:rPr lang="bn-BD" sz="4200" dirty="0" smtClean="0">
                <a:latin typeface="Nikosh" pitchFamily="2" charset="0"/>
                <a:cs typeface="Nikosh" pitchFamily="2" charset="0"/>
              </a:rPr>
              <a:t>  ঘ। </a:t>
            </a:r>
            <a:r>
              <a:rPr lang="en-US" sz="4200" dirty="0" smtClean="0">
                <a:latin typeface="Nikosh" pitchFamily="2" charset="0"/>
                <a:cs typeface="Nikosh" pitchFamily="2" charset="0"/>
              </a:rPr>
              <a:t> </a:t>
            </a:r>
            <a:r>
              <a:rPr lang="en-US" sz="4200" dirty="0" smtClean="0">
                <a:latin typeface="Times New Roman" pitchFamily="18" charset="0"/>
                <a:cs typeface="Times New Roman" pitchFamily="18" charset="0"/>
              </a:rPr>
              <a:t>Correction</a:t>
            </a:r>
            <a:endParaRPr lang="bn-BD" sz="4200" dirty="0" smtClean="0">
              <a:latin typeface="Times New Roman" pitchFamily="18" charset="0"/>
              <a:cs typeface="Nikosh" pitchFamily="2" charset="0"/>
            </a:endParaRPr>
          </a:p>
          <a:p>
            <a:pPr>
              <a:buNone/>
            </a:pPr>
            <a:r>
              <a:rPr lang="bn-BD" sz="4200" dirty="0" smtClean="0">
                <a:latin typeface="Nikosh" pitchFamily="2" charset="0"/>
                <a:cs typeface="Nikosh" pitchFamily="2" charset="0"/>
              </a:rPr>
              <a:t>৪। ব্যক্তিস্বার্থ অর্জনের বা ব্যক্তিগত লাভের উদ্দেশ্যে অর্পিত ক্ষমতার অপব্যবহারই দুর্নীতি এ সংজ্ঞা প্রদান করেছে ?         </a:t>
            </a:r>
          </a:p>
          <a:p>
            <a:pPr>
              <a:buNone/>
            </a:pPr>
            <a:r>
              <a:rPr lang="bn-BD" sz="4200" dirty="0" smtClean="0">
                <a:latin typeface="Nikosh" pitchFamily="2" charset="0"/>
                <a:cs typeface="Nikosh" pitchFamily="2" charset="0"/>
              </a:rPr>
              <a:t>ক।  মানবাধিকার কমিশন খ। জাতসংঘ  </a:t>
            </a:r>
          </a:p>
          <a:p>
            <a:pPr>
              <a:buNone/>
            </a:pPr>
            <a:r>
              <a:rPr lang="bn-BD" sz="4200" b="1" dirty="0" smtClean="0">
                <a:latin typeface="Nikosh" pitchFamily="2" charset="0"/>
                <a:cs typeface="Nikosh" pitchFamily="2" charset="0"/>
              </a:rPr>
              <a:t>গ। দুর্নীতি দমন কমিশন  </a:t>
            </a:r>
            <a:r>
              <a:rPr lang="bn-BD" sz="4200" dirty="0" smtClean="0">
                <a:latin typeface="Nikosh" pitchFamily="2" charset="0"/>
                <a:cs typeface="Nikosh" pitchFamily="2" charset="0"/>
              </a:rPr>
              <a:t>ঘ।  আন্তর্জাতিক আদালত </a:t>
            </a:r>
          </a:p>
          <a:p>
            <a:pPr>
              <a:buNone/>
            </a:pPr>
            <a:endParaRPr lang="bn-BD" sz="4200" dirty="0" smtClean="0">
              <a:latin typeface="Nikosh" pitchFamily="2" charset="0"/>
              <a:cs typeface="Nikosh" pitchFamily="2" charset="0"/>
            </a:endParaRPr>
          </a:p>
        </p:txBody>
      </p:sp>
      <p:sp>
        <p:nvSpPr>
          <p:cNvPr id="2" name="Title 1"/>
          <p:cNvSpPr>
            <a:spLocks noGrp="1"/>
          </p:cNvSpPr>
          <p:nvPr>
            <p:ph type="title"/>
          </p:nvPr>
        </p:nvSpPr>
        <p:spPr>
          <a:xfrm>
            <a:off x="2286000" y="228600"/>
            <a:ext cx="3124200" cy="1143000"/>
          </a:xfrm>
        </p:spPr>
        <p:txBody>
          <a:bodyPr>
            <a:normAutofit/>
          </a:bodyPr>
          <a:lstStyle/>
          <a:p>
            <a:pPr algn="ctr"/>
            <a:r>
              <a:rPr lang="bn-BD" sz="4000" dirty="0" smtClean="0">
                <a:latin typeface="Nikosh" pitchFamily="2" charset="0"/>
                <a:cs typeface="Nikosh" pitchFamily="2" charset="0"/>
              </a:rPr>
              <a:t>মুল্যায়ন</a:t>
            </a:r>
            <a:endParaRPr lang="en-US" sz="4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763000" cy="4953000"/>
          </a:xfrm>
        </p:spPr>
        <p:txBody>
          <a:bodyPr>
            <a:normAutofit/>
          </a:bodyPr>
          <a:lstStyle/>
          <a:p>
            <a:pPr>
              <a:buNone/>
            </a:pPr>
            <a:r>
              <a:rPr lang="bn-BD" sz="2400" dirty="0" smtClean="0">
                <a:latin typeface="Nikosh" pitchFamily="2" charset="0"/>
                <a:cs typeface="Nikosh" pitchFamily="2" charset="0"/>
              </a:rPr>
              <a:t>৫। শুটকি মাছে পোকা দমনের জন্য অসাধু ব্যবসায়ীরা কি ব্যবহার করে?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ফরমালিন   খ। মাইটক্সিন   </a:t>
            </a:r>
            <a:r>
              <a:rPr lang="bn-BD" sz="2400" b="1" dirty="0" smtClean="0">
                <a:latin typeface="Nikosh" pitchFamily="2" charset="0"/>
                <a:cs typeface="Nikosh" pitchFamily="2" charset="0"/>
              </a:rPr>
              <a:t>গ। কিটনাশক ও ডিডিটি   </a:t>
            </a:r>
            <a:r>
              <a:rPr lang="bn-BD" sz="2400" dirty="0" smtClean="0">
                <a:latin typeface="Nikosh" pitchFamily="2" charset="0"/>
                <a:cs typeface="Nikosh" pitchFamily="2" charset="0"/>
              </a:rPr>
              <a:t>ঘ।  ক্যালসিয়াম কার্বাইড  </a:t>
            </a:r>
          </a:p>
          <a:p>
            <a:pPr>
              <a:buNone/>
            </a:pPr>
            <a:r>
              <a:rPr lang="bn-BD" sz="2400" dirty="0" smtClean="0">
                <a:latin typeface="Nikosh" pitchFamily="2" charset="0"/>
                <a:cs typeface="Nikosh" pitchFamily="2" charset="0"/>
              </a:rPr>
              <a:t>৬। নিয়মিত ফরমালিনযুক্ত খাবার খেলে কোন রোগ হওয়ার সম্ভবনা বৃদ্ধি পায়- </a:t>
            </a:r>
          </a:p>
          <a:p>
            <a:pPr>
              <a:buNone/>
            </a:pPr>
            <a:r>
              <a:rPr lang="bn-BD" sz="2400" b="1" dirty="0" smtClean="0">
                <a:latin typeface="Nikosh" pitchFamily="2" charset="0"/>
                <a:cs typeface="Nikosh" pitchFamily="2" charset="0"/>
              </a:rPr>
              <a:t>ক।  কান্স্যার   </a:t>
            </a:r>
            <a:r>
              <a:rPr lang="bn-BD" sz="2400" dirty="0" smtClean="0">
                <a:latin typeface="Nikosh" pitchFamily="2" charset="0"/>
                <a:cs typeface="Nikosh" pitchFamily="2" charset="0"/>
              </a:rPr>
              <a:t>খ।  পঙ্গুত্ব  গ।  জলবসন্ত    ঘ। টাইফয়েড</a:t>
            </a:r>
          </a:p>
          <a:p>
            <a:pPr>
              <a:buNone/>
            </a:pPr>
            <a:r>
              <a:rPr lang="bn-BD" sz="2400" dirty="0" smtClean="0">
                <a:latin typeface="Nikosh" pitchFamily="2" charset="0"/>
                <a:cs typeface="Nikosh" pitchFamily="2" charset="0"/>
              </a:rPr>
              <a:t>৭।  অসাধু ব্যবসায়ী ও বিক্রেতারা কেন খাদ্যে ভেজাল দিয়ে থাকে-?  </a:t>
            </a:r>
          </a:p>
          <a:p>
            <a:pPr>
              <a:buNone/>
            </a:pPr>
            <a:r>
              <a:rPr lang="bn-BD" sz="2400" b="1" dirty="0" smtClean="0">
                <a:latin typeface="Nikosh" pitchFamily="2" charset="0"/>
                <a:cs typeface="Nikosh" pitchFamily="2" charset="0"/>
              </a:rPr>
              <a:t>ক।   অধিক মুনাফা লাভের আসায়  </a:t>
            </a:r>
            <a:r>
              <a:rPr lang="bn-BD" sz="2400" dirty="0" smtClean="0">
                <a:latin typeface="Nikosh" pitchFamily="2" charset="0"/>
                <a:cs typeface="Nikosh" pitchFamily="2" charset="0"/>
              </a:rPr>
              <a:t>খ। মানসিক রোগের জন্য   </a:t>
            </a:r>
          </a:p>
          <a:p>
            <a:pPr>
              <a:buNone/>
            </a:pPr>
            <a:r>
              <a:rPr lang="bn-BD" sz="2400" dirty="0" smtClean="0">
                <a:latin typeface="Nikosh" pitchFamily="2" charset="0"/>
                <a:cs typeface="Nikosh" pitchFamily="2" charset="0"/>
              </a:rPr>
              <a:t>গ।</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জাতিকে পঙ্গুত্ব করার জন্য   ঘ।  কেউ বাধা দেয়না বলে</a:t>
            </a:r>
            <a:endParaRPr lang="en-US"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৮।   সবজি টাটকা ও সতেজ রাখা এবং ফলমুল পাকানোর জন্য অসাধু বযবসায়ীরা ব্যবহার করে- ? </a:t>
            </a:r>
          </a:p>
          <a:p>
            <a:pPr>
              <a:buNone/>
            </a:pPr>
            <a:r>
              <a:rPr lang="bn-BD" sz="2400" dirty="0" smtClean="0">
                <a:latin typeface="Nikosh" pitchFamily="2" charset="0"/>
                <a:cs typeface="Nikosh" pitchFamily="2" charset="0"/>
              </a:rPr>
              <a:t> ক।  ফরমালিন খ।  মাইটক্সিন গ।  ডিডিটি  </a:t>
            </a:r>
            <a:r>
              <a:rPr lang="bn-BD" sz="2400" b="1" dirty="0" smtClean="0">
                <a:latin typeface="Nikosh" pitchFamily="2" charset="0"/>
                <a:cs typeface="Nikosh" pitchFamily="2" charset="0"/>
              </a:rPr>
              <a:t>ঘ।  ক্যালসিয়াম কার্বাইড</a:t>
            </a:r>
          </a:p>
          <a:p>
            <a:pPr>
              <a:buNone/>
            </a:pPr>
            <a:endParaRPr lang="bn-BD" sz="2000" b="1"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p:txBody>
      </p:sp>
      <p:sp>
        <p:nvSpPr>
          <p:cNvPr id="2" name="Title 1"/>
          <p:cNvSpPr>
            <a:spLocks noGrp="1"/>
          </p:cNvSpPr>
          <p:nvPr>
            <p:ph type="title"/>
          </p:nvPr>
        </p:nvSpPr>
        <p:spPr>
          <a:xfrm>
            <a:off x="533400" y="381000"/>
            <a:ext cx="8229600" cy="838200"/>
          </a:xfrm>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a:t>
            </a:r>
            <a:r>
              <a:rPr lang="bn-BD" sz="2000" dirty="0" smtClean="0">
                <a:latin typeface="Nikosh" pitchFamily="2" charset="0"/>
                <a:cs typeface="Nikosh" pitchFamily="2" charset="0"/>
              </a:rPr>
              <a:t/>
            </a:r>
            <a:br>
              <a:rPr lang="bn-BD" sz="2000" dirty="0" smtClean="0">
                <a:latin typeface="Nikosh" pitchFamily="2" charset="0"/>
                <a:cs typeface="Nikosh" pitchFamily="2" charset="0"/>
              </a:rPr>
            </a:br>
            <a:endParaRPr lang="en-US" sz="2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686800" cy="5148072"/>
          </a:xfrm>
        </p:spPr>
        <p:txBody>
          <a:bodyPr>
            <a:normAutofit fontScale="85000" lnSpcReduction="10000"/>
          </a:bodyPr>
          <a:lstStyle/>
          <a:p>
            <a:pPr>
              <a:buNone/>
            </a:pPr>
            <a:r>
              <a:rPr lang="bn-BD" sz="2800" dirty="0" smtClean="0">
                <a:latin typeface="Nikosh" pitchFamily="2" charset="0"/>
                <a:cs typeface="Nikosh" pitchFamily="2" charset="0"/>
              </a:rPr>
              <a:t>৯।   কোন সমস্যা বৃদ্ধি পাওয়ায় মেয়েরা এখন স্কুল কলেজে যেতে ভয় পায় ?     </a:t>
            </a:r>
          </a:p>
          <a:p>
            <a:pPr>
              <a:buNone/>
            </a:pPr>
            <a:r>
              <a:rPr lang="bn-BD" sz="2800" dirty="0" smtClean="0">
                <a:latin typeface="Nikosh" pitchFamily="2" charset="0"/>
                <a:cs typeface="Nikosh" pitchFamily="2" charset="0"/>
              </a:rPr>
              <a:t> </a:t>
            </a:r>
            <a:r>
              <a:rPr lang="bn-BD" sz="2800" b="1" dirty="0" smtClean="0">
                <a:latin typeface="Nikosh" pitchFamily="2" charset="0"/>
                <a:cs typeface="Nikosh" pitchFamily="2" charset="0"/>
              </a:rPr>
              <a:t>ক।  ইভটিজিং  </a:t>
            </a:r>
            <a:r>
              <a:rPr lang="bn-BD" sz="2800" dirty="0" smtClean="0">
                <a:latin typeface="Nikosh" pitchFamily="2" charset="0"/>
                <a:cs typeface="Nikosh" pitchFamily="2" charset="0"/>
              </a:rPr>
              <a:t>খ।  সুসজ্জিত স্কুলের অভাব  </a:t>
            </a:r>
            <a:endParaRPr lang="en-US" sz="2800" dirty="0" smtClean="0">
              <a:latin typeface="Nikosh" pitchFamily="2" charset="0"/>
              <a:cs typeface="Nikosh" pitchFamily="2" charset="0"/>
            </a:endParaRPr>
          </a:p>
          <a:p>
            <a:pPr>
              <a:buNone/>
            </a:pPr>
            <a:r>
              <a:rPr lang="bn-BD" sz="2800" dirty="0" smtClean="0">
                <a:latin typeface="Nikosh" pitchFamily="2" charset="0"/>
                <a:cs typeface="Nikosh" pitchFamily="2" charset="0"/>
              </a:rPr>
              <a:t>গ।  শিক্ষাব্যায় বেশী   ঘ।  শিক্ষকদের কড়াকড়ি</a:t>
            </a:r>
          </a:p>
          <a:p>
            <a:pPr>
              <a:buNone/>
            </a:pPr>
            <a:r>
              <a:rPr lang="bn-BD" sz="2800" dirty="0" smtClean="0">
                <a:latin typeface="Nikosh" pitchFamily="2" charset="0"/>
                <a:cs typeface="Nikosh" pitchFamily="2" charset="0"/>
              </a:rPr>
              <a:t>১০। পরীক্ষা ছাড়া অন্যের শরীর থেকে নেয়া রক্ত গ্রহন করা উচিৎ নয় কেন-?      </a:t>
            </a:r>
          </a:p>
          <a:p>
            <a:pPr>
              <a:buNone/>
            </a:pPr>
            <a:r>
              <a:rPr lang="bn-BD" sz="2800" dirty="0" smtClean="0">
                <a:latin typeface="Nikosh" pitchFamily="2" charset="0"/>
                <a:cs typeface="Nikosh" pitchFamily="2" charset="0"/>
              </a:rPr>
              <a:t>ক। কলেরা রোগ হতে পারে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খ। মানসিক অসুস্থতা বৃদ্ধি পেতে পারে   </a:t>
            </a:r>
          </a:p>
          <a:p>
            <a:pPr>
              <a:buNone/>
            </a:pPr>
            <a:r>
              <a:rPr lang="bn-BD" sz="2800" b="1" dirty="0" smtClean="0">
                <a:latin typeface="Nikosh" pitchFamily="2" charset="0"/>
                <a:cs typeface="Nikosh" pitchFamily="2" charset="0"/>
              </a:rPr>
              <a:t>গ।  এইডস ছড়াতে পারে  </a:t>
            </a:r>
            <a:r>
              <a:rPr lang="en-US" sz="2800" b="1" dirty="0" smtClean="0">
                <a:latin typeface="Nikosh" pitchFamily="2" charset="0"/>
                <a:cs typeface="Nikosh" pitchFamily="2" charset="0"/>
              </a:rPr>
              <a:t> </a:t>
            </a:r>
            <a:r>
              <a:rPr lang="bn-BD" sz="2800" dirty="0" smtClean="0">
                <a:latin typeface="Nikosh" pitchFamily="2" charset="0"/>
                <a:cs typeface="Nikosh" pitchFamily="2" charset="0"/>
              </a:rPr>
              <a:t>ঘ।  আমাশ্য হতে পারে </a:t>
            </a:r>
          </a:p>
          <a:p>
            <a:pPr>
              <a:buNone/>
            </a:pPr>
            <a:r>
              <a:rPr lang="bn-BD" sz="2800" dirty="0" smtClean="0">
                <a:latin typeface="Nikosh" pitchFamily="2" charset="0"/>
                <a:cs typeface="Nikosh" pitchFamily="2" charset="0"/>
              </a:rPr>
              <a:t>১১। যে ভাইরাস মানুষের শরীরে রোগ প্রতিরোধ ক্ষমতা নষ্ট করে দেয় এবং যার ফলে এইডস রোগ হতে পারে তার নাম?      </a:t>
            </a:r>
          </a:p>
          <a:p>
            <a:pPr>
              <a:buNone/>
            </a:pPr>
            <a:r>
              <a:rPr lang="bn-BD" sz="2800" dirty="0" smtClean="0">
                <a:latin typeface="Nikosh" pitchFamily="2" charset="0"/>
                <a:cs typeface="Nikosh" pitchFamily="2" charset="0"/>
              </a:rPr>
              <a:t>ক।  এইচ আই জেড   খ।  এইচ আই এম গ। এইচ আই পি    </a:t>
            </a:r>
            <a:r>
              <a:rPr lang="bn-BD" sz="2800" b="1" dirty="0" smtClean="0">
                <a:latin typeface="Nikosh" pitchFamily="2" charset="0"/>
                <a:cs typeface="Nikosh" pitchFamily="2" charset="0"/>
              </a:rPr>
              <a:t>ঘ।  এইচ আই ভি</a:t>
            </a:r>
          </a:p>
          <a:p>
            <a:pPr>
              <a:buNone/>
            </a:pPr>
            <a:r>
              <a:rPr lang="bn-BD" sz="2800" dirty="0" smtClean="0">
                <a:latin typeface="Nikosh" pitchFamily="2" charset="0"/>
                <a:cs typeface="Nikosh" pitchFamily="2" charset="0"/>
              </a:rPr>
              <a:t>১২। আন্তর্জাতিক নারী দিবস কোনটি-?      </a:t>
            </a:r>
          </a:p>
          <a:p>
            <a:pPr>
              <a:buNone/>
            </a:pPr>
            <a:r>
              <a:rPr lang="bn-BD" sz="2800" b="1" dirty="0" smtClean="0">
                <a:latin typeface="Nikosh" pitchFamily="2" charset="0"/>
                <a:cs typeface="Nikosh" pitchFamily="2" charset="0"/>
              </a:rPr>
              <a:t>ক। ৮ মার্চ   </a:t>
            </a:r>
            <a:r>
              <a:rPr lang="bn-BD" sz="2800" dirty="0" smtClean="0">
                <a:latin typeface="Nikosh" pitchFamily="2" charset="0"/>
                <a:cs typeface="Nikosh" pitchFamily="2" charset="0"/>
              </a:rPr>
              <a:t>খ।  ১৮ মার্চ     গ। ২৬ মার্চ   ঘ। ২৮ মার্চ </a:t>
            </a:r>
          </a:p>
          <a:p>
            <a:pPr>
              <a:buNone/>
            </a:pPr>
            <a:r>
              <a:rPr lang="bn-BD" sz="2800" dirty="0" smtClean="0">
                <a:latin typeface="Nikosh" pitchFamily="2" charset="0"/>
                <a:cs typeface="Nikosh" pitchFamily="2" charset="0"/>
              </a:rPr>
              <a:t>  ১৩।  কোন শিক্ষা মানুষকে অসৎ ও অন্যায় কার্মকান্ড থেকে দূরে রাখতে সাহায্য করে-?      </a:t>
            </a:r>
          </a:p>
          <a:p>
            <a:pPr>
              <a:buNone/>
            </a:pPr>
            <a:r>
              <a:rPr lang="bn-BD" sz="2800" dirty="0" smtClean="0">
                <a:latin typeface="Nikosh" pitchFamily="2" charset="0"/>
                <a:cs typeface="Nikosh" pitchFamily="2" charset="0"/>
              </a:rPr>
              <a:t>ক। সামাজিক শিক্ষা   </a:t>
            </a:r>
            <a:r>
              <a:rPr lang="bn-BD" sz="2800" b="1" dirty="0" smtClean="0">
                <a:latin typeface="Nikosh" pitchFamily="2" charset="0"/>
                <a:cs typeface="Nikosh" pitchFamily="2" charset="0"/>
              </a:rPr>
              <a:t>খ।  নৈতিক শিক্ষা     </a:t>
            </a:r>
            <a:r>
              <a:rPr lang="bn-BD" sz="2800" dirty="0" smtClean="0">
                <a:latin typeface="Nikosh" pitchFamily="2" charset="0"/>
                <a:cs typeface="Nikosh" pitchFamily="2" charset="0"/>
              </a:rPr>
              <a:t>গ। রাজনৈতিক শিক্ষা    ঘ। সাংস্কৃতিক শিক্ষা</a:t>
            </a:r>
          </a:p>
          <a:p>
            <a:pPr>
              <a:buNone/>
            </a:pPr>
            <a:endParaRPr lang="bn-BD" sz="2800" dirty="0" smtClean="0">
              <a:latin typeface="Nikosh" pitchFamily="2" charset="0"/>
              <a:cs typeface="Nikosh" pitchFamily="2" charset="0"/>
            </a:endParaRPr>
          </a:p>
          <a:p>
            <a:pPr>
              <a:buNone/>
            </a:pPr>
            <a:endParaRPr lang="bn-BD" sz="2800" b="1" dirty="0" smtClean="0">
              <a:latin typeface="Nikosh" pitchFamily="2" charset="0"/>
              <a:cs typeface="Nikosh" pitchFamily="2" charset="0"/>
            </a:endParaRPr>
          </a:p>
          <a:p>
            <a:pPr>
              <a:buNone/>
            </a:pPr>
            <a:endParaRPr lang="bn-BD" sz="2800" dirty="0" smtClean="0">
              <a:latin typeface="Nikosh" pitchFamily="2" charset="0"/>
              <a:cs typeface="Nikosh" pitchFamily="2" charset="0"/>
            </a:endParaRPr>
          </a:p>
          <a:p>
            <a:pPr>
              <a:buNone/>
            </a:pPr>
            <a:endParaRPr lang="bn-BD" sz="2600" dirty="0" smtClean="0">
              <a:latin typeface="Nikosh" pitchFamily="2" charset="0"/>
              <a:cs typeface="Nikosh" pitchFamily="2" charset="0"/>
            </a:endParaRPr>
          </a:p>
          <a:p>
            <a:pPr>
              <a:buNone/>
            </a:pPr>
            <a:endParaRPr lang="bn-BD" sz="2600" dirty="0" smtClean="0">
              <a:latin typeface="Nikosh" pitchFamily="2" charset="0"/>
              <a:cs typeface="Nikosh" pitchFamily="2" charset="0"/>
            </a:endParaRPr>
          </a:p>
          <a:p>
            <a:pPr>
              <a:buNone/>
            </a:pPr>
            <a:endParaRPr lang="bn-BD" sz="2600" b="1" dirty="0" smtClean="0">
              <a:latin typeface="Nikosh" pitchFamily="2" charset="0"/>
              <a:cs typeface="Nikosh" pitchFamily="2" charset="0"/>
            </a:endParaRPr>
          </a:p>
        </p:txBody>
      </p:sp>
      <p:sp>
        <p:nvSpPr>
          <p:cNvPr id="2" name="Title 1"/>
          <p:cNvSpPr>
            <a:spLocks noGrp="1"/>
          </p:cNvSpPr>
          <p:nvPr>
            <p:ph type="title"/>
          </p:nvPr>
        </p:nvSpPr>
        <p:spPr>
          <a:xfrm>
            <a:off x="685800" y="228600"/>
            <a:ext cx="7010400" cy="1143000"/>
          </a:xfrm>
        </p:spPr>
        <p:txBody>
          <a:bodyPr>
            <a:normAutofit/>
          </a:bodyPr>
          <a:lstStyle/>
          <a:p>
            <a:pPr algn="ctr"/>
            <a:r>
              <a:rPr lang="bn-BD" sz="3200" dirty="0" smtClean="0">
                <a:latin typeface="Nikosh" pitchFamily="2" charset="0"/>
                <a:cs typeface="Nikosh" pitchFamily="2" charset="0"/>
              </a:rPr>
              <a:t>জ্ঞান মুলক,অনুধাবন মুলক, প্রয়োগ মুলক প্রশ্ন  </a:t>
            </a:r>
            <a:r>
              <a:rPr lang="bn-BD" sz="1800" dirty="0" smtClean="0">
                <a:latin typeface="Nikosh" pitchFamily="2" charset="0"/>
                <a:cs typeface="Nikosh" pitchFamily="2" charset="0"/>
              </a:rPr>
              <a:t/>
            </a:r>
            <a:br>
              <a:rPr lang="bn-BD" sz="1800" dirty="0" smtClean="0">
                <a:latin typeface="Nikosh" pitchFamily="2" charset="0"/>
                <a:cs typeface="Nikosh" pitchFamily="2" charset="0"/>
              </a:rPr>
            </a:br>
            <a:endParaRPr lang="en-US" sz="2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686800" cy="5148072"/>
          </a:xfrm>
        </p:spPr>
        <p:txBody>
          <a:bodyPr>
            <a:normAutofit fontScale="92500" lnSpcReduction="10000"/>
          </a:bodyPr>
          <a:lstStyle/>
          <a:p>
            <a:pPr>
              <a:buNone/>
            </a:pPr>
            <a:r>
              <a:rPr lang="en-US" sz="2400" dirty="0" err="1" smtClean="0">
                <a:latin typeface="Nikosh" pitchFamily="2" charset="0"/>
                <a:cs typeface="Nikosh" pitchFamily="2" charset="0"/>
              </a:rPr>
              <a:t>ছবি</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হাসি</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ও আমান উভয়ে সুপ্রীম কোর্টের  আইনজীবি।  তারা  আইনজীবি হিসেবে প্রজাতন্ত্রের  গুরুত্বপুর্ণ নাগরিক  হওয়ার যোগ্যতা অর্জন করেছেন। তারা নিজের প্রয়োজনে বাজারের সকল জিনিসপত্র কেনার সময় নিজেরা পরীক্ষা করে ও সকলকে তা পরীক্ষা করে নেওয়ার জন্য অনুরোধ জানায়। তাতে দেশ ও জাতি উভয়ই উপকৃত হবে।  শুধু সুন্দর হলেই সকল জিনিস  ভাল এমন চিন্তা থেকে বেরিয়ে আসতে হবে এবং মন্দ জিনিস কেনা থেকে বিরত থাকতে হবে।  </a:t>
            </a:r>
          </a:p>
          <a:p>
            <a:pPr>
              <a:buNone/>
            </a:pPr>
            <a:r>
              <a:rPr lang="bn-BD" sz="2400" dirty="0" smtClean="0">
                <a:latin typeface="Nikosh" pitchFamily="2" charset="0"/>
                <a:cs typeface="Nikosh" pitchFamily="2" charset="0"/>
              </a:rPr>
              <a:t>১৪</a:t>
            </a:r>
            <a:r>
              <a:rPr lang="bn-IN" sz="2400" dirty="0" smtClean="0">
                <a:latin typeface="Nikosh" pitchFamily="2" charset="0"/>
                <a:cs typeface="Nikosh" pitchFamily="2" charset="0"/>
              </a:rPr>
              <a:t>।</a:t>
            </a:r>
            <a:r>
              <a:rPr lang="bn-BD" sz="2400" dirty="0" smtClean="0">
                <a:latin typeface="Nikosh" pitchFamily="2" charset="0"/>
                <a:cs typeface="Nikosh" pitchFamily="2" charset="0"/>
              </a:rPr>
              <a:t>  বাংলাদেশের জনগনের মধ্যে নীতি নৈতিকতা না থাকায় বর্তমানে যে সমস্যা সৃষ্টি হচ্ছে তা হল-?</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অসাধুতা</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আত্মঘাতিকাজ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অজান্তে ধ্বংসের চেষ্টা</a:t>
            </a:r>
            <a:r>
              <a:rPr lang="bn-IN" sz="2400" dirty="0" smtClean="0">
                <a:latin typeface="Nikosh" pitchFamily="2" charset="0"/>
                <a:cs typeface="Nikosh" pitchFamily="2" charset="0"/>
              </a:rPr>
              <a:t>--নিচের কোনটি সঠিক?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ii </a:t>
            </a:r>
            <a:r>
              <a:rPr lang="bn-IN" sz="2400" b="1" dirty="0" smtClean="0">
                <a:latin typeface="Nikosh" pitchFamily="2" charset="0"/>
                <a:cs typeface="Nikosh" pitchFamily="2" charset="0"/>
              </a:rPr>
              <a:t>ও </a:t>
            </a:r>
            <a:r>
              <a:rPr lang="en-US" sz="2400" b="1" dirty="0" smtClean="0">
                <a:latin typeface="Nikosh" pitchFamily="2" charset="0"/>
                <a:cs typeface="Nikosh" pitchFamily="2" charset="0"/>
              </a:rPr>
              <a:t> iii</a:t>
            </a:r>
            <a:endParaRPr lang="bn-BD" sz="2400" b="1" dirty="0" smtClean="0">
              <a:latin typeface="Nikosh" pitchFamily="2" charset="0"/>
              <a:cs typeface="Nikosh" pitchFamily="2" charset="0"/>
            </a:endParaRPr>
          </a:p>
          <a:p>
            <a:pPr>
              <a:buNone/>
            </a:pPr>
            <a:r>
              <a:rPr lang="bn-BD" sz="2400" dirty="0" smtClean="0">
                <a:latin typeface="Nikosh" pitchFamily="2" charset="0"/>
                <a:cs typeface="Nikosh" pitchFamily="2" charset="0"/>
              </a:rPr>
              <a:t>১৫</a:t>
            </a:r>
            <a:r>
              <a:rPr lang="bn-IN" sz="2400" dirty="0" smtClean="0">
                <a:latin typeface="Nikosh" pitchFamily="2" charset="0"/>
                <a:cs typeface="Nikosh" pitchFamily="2" charset="0"/>
              </a:rPr>
              <a:t>।</a:t>
            </a:r>
            <a:r>
              <a:rPr lang="bn-BD" sz="2400" dirty="0" smtClean="0">
                <a:latin typeface="Nikosh" pitchFamily="2" charset="0"/>
                <a:cs typeface="Nikosh" pitchFamily="2" charset="0"/>
              </a:rPr>
              <a:t>  বাংলাদেশের জনগনের মধ্যে বহুচারিনীভাব দেখা দেওয়ায় যে রোগের সৃষ্টি হচ্ছে তা হল-?</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এইচ আই জেড</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এইচ আই পি</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a:t>
            </a:r>
            <a:r>
              <a:rPr lang="bn-BD" sz="2400" dirty="0" smtClean="0">
                <a:latin typeface="Nikosh" pitchFamily="2" charset="0"/>
                <a:cs typeface="Nikosh" pitchFamily="2" charset="0"/>
              </a:rPr>
              <a:t> এইচ আই ভি </a:t>
            </a:r>
            <a:r>
              <a:rPr lang="bn-IN" sz="2400" dirty="0" smtClean="0">
                <a:latin typeface="Nikosh" pitchFamily="2" charset="0"/>
                <a:cs typeface="Nikosh" pitchFamily="2" charset="0"/>
              </a:rPr>
              <a:t>---নিচের কোনটি সঠিক? </a:t>
            </a:r>
          </a:p>
          <a:p>
            <a:pPr>
              <a:buNone/>
            </a:pP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ক- </a:t>
            </a:r>
            <a:r>
              <a:rPr lang="en-US" sz="2400"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ও </a:t>
            </a:r>
            <a:r>
              <a:rPr lang="en-US" sz="2400" dirty="0" err="1" smtClean="0">
                <a:latin typeface="Nikosh" pitchFamily="2" charset="0"/>
                <a:cs typeface="Nikosh" pitchFamily="2" charset="0"/>
              </a:rPr>
              <a:t>i</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b="1" dirty="0" smtClean="0">
                <a:latin typeface="Nikosh" pitchFamily="2" charset="0"/>
                <a:cs typeface="Nikosh" pitchFamily="2" charset="0"/>
              </a:rPr>
              <a:t>গ- </a:t>
            </a:r>
            <a:r>
              <a:rPr lang="en-US" sz="2400" b="1" dirty="0" smtClean="0">
                <a:latin typeface="Nikosh" pitchFamily="2" charset="0"/>
                <a:cs typeface="Nikosh" pitchFamily="2" charset="0"/>
              </a:rPr>
              <a:t>iii</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১৬</a:t>
            </a:r>
            <a:r>
              <a:rPr lang="bn-IN" sz="2400" dirty="0" smtClean="0">
                <a:latin typeface="Nikosh" pitchFamily="2" charset="0"/>
                <a:cs typeface="Nikosh" pitchFamily="2" charset="0"/>
              </a:rPr>
              <a:t>।</a:t>
            </a:r>
            <a:r>
              <a:rPr lang="bn-BD" sz="2400" dirty="0" smtClean="0">
                <a:latin typeface="Nikosh" pitchFamily="2" charset="0"/>
                <a:cs typeface="Nikosh" pitchFamily="2" charset="0"/>
              </a:rPr>
              <a:t> নীতি নৈতিকতার অভাবে মানুষের সহ-অবস্থানের পার্থক্য বিদ্যমান কিসের কথা বলা হয়েছে -?</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IN" sz="2400" dirty="0" smtClean="0">
                <a:latin typeface="Nikosh" pitchFamily="2" charset="0"/>
                <a:cs typeface="Nikosh" pitchFamily="2" charset="0"/>
              </a:rPr>
              <a:t> </a:t>
            </a:r>
            <a:r>
              <a:rPr lang="bn-BD" sz="2400" dirty="0" smtClean="0">
                <a:latin typeface="Nikosh" pitchFamily="2" charset="0"/>
                <a:cs typeface="Nikosh" pitchFamily="2" charset="0"/>
              </a:rPr>
              <a:t>দুর্নীতি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অসহিষ্ণুতা</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a:t>
            </a:r>
            <a:r>
              <a:rPr lang="bn-BD" sz="2400" dirty="0" smtClean="0">
                <a:latin typeface="Nikosh" pitchFamily="2" charset="0"/>
                <a:cs typeface="Nikosh" pitchFamily="2" charset="0"/>
              </a:rPr>
              <a:t> দেশপ্রেমের অভাব  </a:t>
            </a:r>
            <a:r>
              <a:rPr lang="bn-IN" sz="2400" dirty="0" smtClean="0">
                <a:latin typeface="Nikosh" pitchFamily="2" charset="0"/>
                <a:cs typeface="Nikosh" pitchFamily="2" charset="0"/>
              </a:rPr>
              <a:t>---নিচের কোনটি সঠিক? </a:t>
            </a:r>
          </a:p>
          <a:p>
            <a:pPr>
              <a:buNone/>
            </a:pPr>
            <a:r>
              <a:rPr lang="bn-IN" sz="2400" b="1" dirty="0" smtClean="0">
                <a:latin typeface="Nikosh" pitchFamily="2" charset="0"/>
                <a:cs typeface="Nikosh" pitchFamily="2" charset="0"/>
              </a:rPr>
              <a:t> ক-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ও </a:t>
            </a:r>
            <a:r>
              <a:rPr lang="en-US" sz="2400" dirty="0" err="1" smtClean="0">
                <a:latin typeface="Nikosh" pitchFamily="2" charset="0"/>
                <a:cs typeface="Nikosh" pitchFamily="2" charset="0"/>
              </a:rPr>
              <a:t>i</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b="1" dirty="0" smtClean="0">
              <a:latin typeface="Nikosh" pitchFamily="2" charset="0"/>
              <a:cs typeface="Nikosh" pitchFamily="2" charset="0"/>
            </a:endParaRPr>
          </a:p>
          <a:p>
            <a:pPr>
              <a:buNone/>
            </a:pPr>
            <a:endParaRPr lang="en-US" sz="2400" b="1"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533400" y="304800"/>
            <a:ext cx="8229600" cy="1143000"/>
          </a:xfrm>
        </p:spPr>
        <p:txBody>
          <a:bodyPr>
            <a:normAutofit/>
          </a:bodyPr>
          <a:lstStyle/>
          <a:p>
            <a:pPr algn="ctr"/>
            <a:r>
              <a:rPr lang="bn-BD" sz="3200" dirty="0" smtClean="0">
                <a:latin typeface="Nikosh" pitchFamily="2" charset="0"/>
                <a:cs typeface="Nikosh" pitchFamily="2" charset="0"/>
              </a:rPr>
              <a:t>উচ্চতর দক্ষতা ও বহুপদি সমাপ্তিসুচক বহুনির্বাচনি প্রশ্ন</a:t>
            </a:r>
            <a:endParaRPr lang="en-US" sz="32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mph" presetSubtype="1" grpId="3" nodeType="clickEffect">
                                  <p:stCondLst>
                                    <p:cond delay="0"/>
                                  </p:stCondLst>
                                  <p:childTnLst>
                                    <p:set>
                                      <p:cBhvr override="childStyle">
                                        <p:cTn id="23" dur="indefinite"/>
                                        <p:tgtEl>
                                          <p:spTgt spid="2"/>
                                        </p:tgtEl>
                                        <p:attrNameLst>
                                          <p:attrName>style.fontStyle</p:attrName>
                                        </p:attrNameLst>
                                      </p:cBhvr>
                                      <p:to>
                                        <p:strVal val="normal"/>
                                      </p:to>
                                    </p:set>
                                    <p:set>
                                      <p:cBhvr override="childStyle">
                                        <p:cTn id="24" dur="indefinite"/>
                                        <p:tgtEl>
                                          <p:spTgt spid="2"/>
                                        </p:tgtEl>
                                        <p:attrNameLst>
                                          <p:attrName>style.fontWeight</p:attrName>
                                        </p:attrNameLst>
                                      </p:cBhvr>
                                      <p:to>
                                        <p:strVal val="bold"/>
                                      </p:to>
                                    </p:set>
                                    <p:set>
                                      <p:cBhvr override="childStyle">
                                        <p:cTn id="25"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828800"/>
            <a:ext cx="5486400" cy="3048000"/>
          </a:xfrm>
        </p:spPr>
        <p:txBody>
          <a:bodyPr/>
          <a:lstStyle/>
          <a:p>
            <a:pPr algn="ctr">
              <a:buNone/>
            </a:pPr>
            <a:r>
              <a:rPr lang="bn-BD" sz="4000" dirty="0" smtClean="0">
                <a:latin typeface="Nikosh" pitchFamily="2" charset="0"/>
                <a:cs typeface="Nikosh" pitchFamily="2" charset="0"/>
              </a:rPr>
              <a:t>শ্রেনীঃ দ্বাদশ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১২</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০৭</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839200" cy="3048000"/>
          </a:xfrm>
        </p:spPr>
        <p:txBody>
          <a:bodyPr>
            <a:noAutofit/>
          </a:bodyPr>
          <a:lstStyle/>
          <a:p>
            <a:pPr>
              <a:buNone/>
            </a:pPr>
            <a:r>
              <a:rPr lang="bn-BD" sz="2400" b="1" dirty="0" smtClean="0">
                <a:latin typeface="Nikosh" pitchFamily="2" charset="0"/>
                <a:cs typeface="Nikosh" pitchFamily="2" charset="0"/>
              </a:rPr>
              <a:t>  </a:t>
            </a:r>
            <a:r>
              <a:rPr lang="bn-BD" sz="4000" dirty="0" smtClean="0">
                <a:latin typeface="Nikosh" pitchFamily="2" charset="0"/>
                <a:cs typeface="Nikosh" pitchFamily="2" charset="0"/>
              </a:rPr>
              <a:t>১। খ  ২। খ  ৩। খ  ৪। গ  ৫। গ  ৬। ক  ৭। ক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 ৮। ঘ  ৯। ক   ১০। গ   ১১। ঘ  ১২। ঘ  ১৩। খ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১৪। ঘ  ১৫। গ  ১৬। ক </a:t>
            </a:r>
            <a:endParaRPr lang="en-US" sz="4000" dirty="0">
              <a:latin typeface="Nikosh" pitchFamily="2" charset="0"/>
              <a:cs typeface="Nikosh" pitchFamily="2" charset="0"/>
            </a:endParaRPr>
          </a:p>
        </p:txBody>
      </p:sp>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3657600"/>
          </a:xfrm>
        </p:spPr>
        <p:txBody>
          <a:bodyPr>
            <a:normAutofit/>
          </a:bodyPr>
          <a:lstStyle/>
          <a:p>
            <a:pPr algn="ctr">
              <a:buNone/>
            </a:pPr>
            <a:r>
              <a:rPr lang="bn-BD" sz="4000" dirty="0" smtClean="0">
                <a:latin typeface="Nikosh" pitchFamily="2" charset="0"/>
                <a:cs typeface="Nikosh" pitchFamily="2" charset="0"/>
              </a:rPr>
              <a:t>প্রতিবন্ধীদের অভিশাপ হিসেবে না দেখে সহানুভুতির দৃষ্টিতে দেখা উত্তম  আলোচনা কর?</a:t>
            </a:r>
            <a:endParaRPr lang="en-US" sz="4000" dirty="0" smtClean="0">
              <a:latin typeface="Nikosh" pitchFamily="2" charset="0"/>
              <a:cs typeface="Nikosh" pitchFamily="2" charset="0"/>
            </a:endParaRPr>
          </a:p>
          <a:p>
            <a:pPr algn="ctr">
              <a:buNone/>
            </a:pPr>
            <a:endParaRPr lang="en-US" sz="2400" dirty="0" smtClean="0">
              <a:latin typeface="Nikosh" pitchFamily="2" charset="0"/>
              <a:cs typeface="Nikosh" pitchFamily="2" charset="0"/>
            </a:endParaRPr>
          </a:p>
          <a:p>
            <a:pPr algn="ctr">
              <a:buNone/>
            </a:pPr>
            <a:endParaRPr lang="en-US" sz="2400" dirty="0">
              <a:latin typeface="Nikosh" pitchFamily="2" charset="0"/>
              <a:cs typeface="Nikosh" pitchFamily="2" charset="0"/>
            </a:endParaRPr>
          </a:p>
          <a:p>
            <a:pPr algn="ctr">
              <a:buNone/>
            </a:pPr>
            <a:r>
              <a:rPr lang="bn-BD" sz="2800" dirty="0">
                <a:latin typeface="Nikosh" pitchFamily="2" charset="0"/>
                <a:cs typeface="Nikosh" pitchFamily="2" charset="0"/>
              </a:rPr>
              <a:t>সহায়ক গ্রন্থ/ প্রকাশনীঃ পৌরনীতি ও সুশাসনঃ  হাসান বুক হাউস, লেকচার প্রকাশনী, </a:t>
            </a:r>
            <a:r>
              <a:rPr lang="bn-BD" sz="2800" dirty="0" smtClean="0">
                <a:latin typeface="Nikosh" pitchFamily="2" charset="0"/>
                <a:cs typeface="Nikosh" pitchFamily="2" charset="0"/>
              </a:rPr>
              <a:t>অক্ষরপত্র </a:t>
            </a:r>
            <a:r>
              <a:rPr lang="bn-BD" sz="2800" dirty="0">
                <a:latin typeface="Nikosh" pitchFamily="2" charset="0"/>
                <a:cs typeface="Nikosh" pitchFamily="2" charset="0"/>
              </a:rPr>
              <a:t>প্রকাশনী</a:t>
            </a:r>
            <a:r>
              <a:rPr lang="en-US" sz="2800" dirty="0">
                <a:latin typeface="Nikosh" pitchFamily="2" charset="0"/>
                <a:cs typeface="Nikosh" pitchFamily="2" charset="0"/>
              </a:rPr>
              <a:t>, </a:t>
            </a:r>
            <a:r>
              <a:rPr lang="en-US" sz="2800" dirty="0" err="1" smtClean="0">
                <a:latin typeface="Nikosh" pitchFamily="2" charset="0"/>
                <a:cs typeface="Nikosh" pitchFamily="2" charset="0"/>
              </a:rPr>
              <a:t>ব্যতিক্রম</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ধারা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কাজল</a:t>
            </a:r>
            <a:r>
              <a:rPr lang="en-US" sz="2800" dirty="0" smtClean="0">
                <a:latin typeface="Nikosh" pitchFamily="2" charset="0"/>
                <a:cs typeface="Nikosh" pitchFamily="2" charset="0"/>
              </a:rPr>
              <a:t> </a:t>
            </a:r>
            <a:r>
              <a:rPr lang="en-US" sz="2800" dirty="0" err="1">
                <a:latin typeface="Nikosh" pitchFamily="2" charset="0"/>
                <a:cs typeface="Nikosh" pitchFamily="2" charset="0"/>
              </a:rPr>
              <a:t>ব্রাদার্স</a:t>
            </a:r>
            <a:r>
              <a:rPr lang="en-US" sz="2800" dirty="0">
                <a:latin typeface="Nikosh" pitchFamily="2" charset="0"/>
                <a:cs typeface="Nikosh" pitchFamily="2" charset="0"/>
              </a:rPr>
              <a:t> </a:t>
            </a:r>
            <a:r>
              <a:rPr lang="en-US" sz="2800" dirty="0" err="1">
                <a:latin typeface="Nikosh" pitchFamily="2" charset="0"/>
                <a:cs typeface="Nikosh" pitchFamily="2" charset="0"/>
              </a:rPr>
              <a:t>লিমিটেড</a:t>
            </a:r>
            <a:endParaRPr lang="bn-BD" sz="2800" dirty="0">
              <a:latin typeface="Nikosh" pitchFamily="2" charset="0"/>
              <a:cs typeface="Nikosh" pitchFamily="2" charset="0"/>
            </a:endParaRPr>
          </a:p>
          <a:p>
            <a:pPr algn="ctr">
              <a:buNone/>
            </a:pPr>
            <a:r>
              <a:rPr lang="bn-BD" sz="2400" dirty="0" smtClean="0">
                <a:latin typeface="Nikosh" pitchFamily="2" charset="0"/>
                <a:cs typeface="Nikosh" pitchFamily="2" charset="0"/>
              </a:rPr>
              <a:t> </a:t>
            </a:r>
          </a:p>
        </p:txBody>
      </p:sp>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3810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686800" cy="38862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১০   </a:t>
            </a:r>
          </a:p>
          <a:p>
            <a:pPr algn="ctr">
              <a:buNone/>
            </a:pPr>
            <a:r>
              <a:rPr lang="bn-BD" sz="4000" dirty="0" smtClean="0">
                <a:latin typeface="Nikosh" pitchFamily="2" charset="0"/>
                <a:cs typeface="Nikosh" pitchFamily="2" charset="0"/>
              </a:rPr>
              <a:t>আজকের পাঠ/ পাঠ ঘোষনাঃ প্রতিবন্ধী,  প্রতিবন্ধির ধারণা ও অর্থ, প্রতিবন্ধকতার প্রকারভেদ, প্রতিবন্ধকতার কারণ, প্রতিবন্ধীজনিত সমস্যা, প্রতিবন্ধিজনিত সমস্যা সমাধানের উপায়</a:t>
            </a:r>
          </a:p>
        </p:txBody>
      </p:sp>
      <p:sp>
        <p:nvSpPr>
          <p:cNvPr id="2" name="Title 1"/>
          <p:cNvSpPr>
            <a:spLocks noGrp="1"/>
          </p:cNvSpPr>
          <p:nvPr>
            <p:ph type="title"/>
          </p:nvPr>
        </p:nvSpPr>
        <p:spPr>
          <a:xfrm>
            <a:off x="304800" y="274638"/>
            <a:ext cx="8610600" cy="1143000"/>
          </a:xfrm>
        </p:spPr>
        <p:txBody>
          <a:bodyPr>
            <a:normAutofit/>
          </a:bodyPr>
          <a:lstStyle/>
          <a:p>
            <a:pPr algn="ctr"/>
            <a:r>
              <a:rPr lang="bn-BD" sz="3200" dirty="0" smtClean="0">
                <a:latin typeface="Nikosh" pitchFamily="2" charset="0"/>
                <a:cs typeface="Nikosh" pitchFamily="2" charset="0"/>
              </a:rPr>
              <a:t> </a:t>
            </a:r>
            <a:r>
              <a:rPr lang="bn-BD" sz="4000" dirty="0" smtClean="0">
                <a:effectLst/>
                <a:latin typeface="Nikosh" pitchFamily="2" charset="0"/>
                <a:cs typeface="Nikosh" pitchFamily="2" charset="0"/>
              </a:rPr>
              <a:t>মুল শিরোনামঃ  নাগরিক সমস্যা ও আমাদের করণীয়</a:t>
            </a:r>
            <a:r>
              <a:rPr lang="bn-BD" sz="2800" dirty="0" smtClean="0">
                <a:latin typeface="Nikosh" pitchFamily="2" charset="0"/>
                <a:cs typeface="Nikosh" pitchFamily="2" charset="0"/>
              </a:rPr>
              <a:t>     </a:t>
            </a:r>
            <a:endParaRPr lang="en-US" sz="32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800" dirty="0">
                <a:latin typeface="Calibri"/>
                <a:ea typeface="Calibri"/>
                <a:cs typeface="Vrinda"/>
              </a:rPr>
              <a:t>https://youtu.be/ncAEMZNXm_w</a:t>
            </a:r>
            <a:endParaRPr lang="en-US" dirty="0"/>
          </a:p>
        </p:txBody>
      </p:sp>
      <p:sp>
        <p:nvSpPr>
          <p:cNvPr id="3" name="Title 2"/>
          <p:cNvSpPr>
            <a:spLocks noGrp="1"/>
          </p:cNvSpPr>
          <p:nvPr>
            <p:ph type="title"/>
          </p:nvPr>
        </p:nvSpPr>
        <p:spPr/>
        <p:txBody>
          <a:bodyPr/>
          <a:lstStyle/>
          <a:p>
            <a:pPr algn="ctr"/>
            <a:r>
              <a:rPr lang="en-US" sz="4000" dirty="0" err="1" smtClean="0">
                <a:solidFill>
                  <a:srgbClr val="464646"/>
                </a:solidFill>
                <a:effectLst/>
                <a:latin typeface="Nikosh" pitchFamily="2" charset="0"/>
                <a:cs typeface="Nikosh" pitchFamily="2" charset="0"/>
              </a:rPr>
              <a:t>এসো</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বন্ধুরা</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আমার</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একটি</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ভিডিও</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ক্লাস</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দেখ</a:t>
            </a:r>
            <a:endParaRPr lang="en-US" dirty="0"/>
          </a:p>
        </p:txBody>
      </p:sp>
    </p:spTree>
    <p:extLst>
      <p:ext uri="{BB962C8B-B14F-4D97-AF65-F5344CB8AC3E}">
        <p14:creationId xmlns:p14="http://schemas.microsoft.com/office/powerpoint/2010/main" val="111884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py of Lord-Chelmsford_17133.jpg"/>
          <p:cNvPicPr>
            <a:picLocks noGrp="1" noChangeAspect="1"/>
          </p:cNvPicPr>
          <p:nvPr>
            <p:ph idx="1"/>
          </p:nvPr>
        </p:nvPicPr>
        <p:blipFill>
          <a:blip r:embed="rId2"/>
          <a:stretch>
            <a:fillRect/>
          </a:stretch>
        </p:blipFill>
        <p:spPr>
          <a:xfrm>
            <a:off x="457200" y="1828800"/>
            <a:ext cx="8001000" cy="4153954"/>
          </a:xfrm>
        </p:spPr>
      </p:pic>
      <p:sp>
        <p:nvSpPr>
          <p:cNvPr id="2" name="Title 1"/>
          <p:cNvSpPr>
            <a:spLocks noGrp="1"/>
          </p:cNvSpPr>
          <p:nvPr>
            <p:ph type="title"/>
          </p:nvPr>
        </p:nvSpPr>
        <p:spPr>
          <a:xfrm>
            <a:off x="1371600" y="274638"/>
            <a:ext cx="61722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a:p>
        </p:txBody>
      </p:sp>
      <p:sp>
        <p:nvSpPr>
          <p:cNvPr id="2" name="Title 1"/>
          <p:cNvSpPr>
            <a:spLocks noGrp="1"/>
          </p:cNvSpPr>
          <p:nvPr>
            <p:ph type="title"/>
          </p:nvPr>
        </p:nvSpPr>
        <p:spPr>
          <a:xfrm>
            <a:off x="1219200" y="274638"/>
            <a:ext cx="62484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8" name="Content Placeholder 7" descr="Simla_conference abul kalam azad.JPG"/>
          <p:cNvPicPr>
            <a:picLocks noChangeAspect="1"/>
          </p:cNvPicPr>
          <p:nvPr/>
        </p:nvPicPr>
        <p:blipFill>
          <a:blip r:embed="rId2"/>
          <a:stretch>
            <a:fillRect/>
          </a:stretch>
        </p:blipFill>
        <p:spPr>
          <a:xfrm>
            <a:off x="457200" y="1600200"/>
            <a:ext cx="8382000" cy="47244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600200"/>
            <a:ext cx="8458200" cy="4876800"/>
          </a:xfrm>
        </p:spPr>
        <p:txBody>
          <a:bodyPr/>
          <a:lstStyle/>
          <a:p>
            <a:endParaRPr lang="en-US" dirty="0"/>
          </a:p>
        </p:txBody>
      </p:sp>
      <p:sp>
        <p:nvSpPr>
          <p:cNvPr id="2" name="Title 1"/>
          <p:cNvSpPr>
            <a:spLocks noGrp="1"/>
          </p:cNvSpPr>
          <p:nvPr>
            <p:ph type="title"/>
          </p:nvPr>
        </p:nvSpPr>
        <p:spPr>
          <a:xfrm>
            <a:off x="1143000" y="274638"/>
            <a:ext cx="6324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13" name="Content Placeholder 5" descr="Apr201401_01.jpg"/>
          <p:cNvPicPr>
            <a:picLocks noChangeAspect="1"/>
          </p:cNvPicPr>
          <p:nvPr/>
        </p:nvPicPr>
        <p:blipFill>
          <a:blip r:embed="rId2"/>
          <a:stretch>
            <a:fillRect/>
          </a:stretch>
        </p:blipFill>
        <p:spPr>
          <a:xfrm>
            <a:off x="304800" y="1905000"/>
            <a:ext cx="3450566" cy="3962400"/>
          </a:xfrm>
          <a:prstGeom prst="rect">
            <a:avLst/>
          </a:prstGeom>
        </p:spPr>
      </p:pic>
      <p:pic>
        <p:nvPicPr>
          <p:cNvPr id="7" name="Content Placeholder 3"/>
          <p:cNvPicPr>
            <a:picLocks noChangeAspect="1"/>
          </p:cNvPicPr>
          <p:nvPr/>
        </p:nvPicPr>
        <p:blipFill>
          <a:blip r:embed="rId3"/>
          <a:stretch>
            <a:fillRect/>
          </a:stretch>
        </p:blipFill>
        <p:spPr>
          <a:xfrm>
            <a:off x="304800" y="1565564"/>
            <a:ext cx="8610600" cy="491143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686800" cy="3657600"/>
          </a:xfrm>
        </p:spPr>
        <p:txBody>
          <a:bodyPr>
            <a:normAutofit fontScale="62500" lnSpcReduction="20000"/>
          </a:bodyPr>
          <a:lstStyle/>
          <a:p>
            <a:pPr marL="109728" indent="0">
              <a:buNone/>
            </a:pPr>
            <a:r>
              <a:rPr lang="bn-BD" sz="6400" dirty="0">
                <a:latin typeface="Nikosh" pitchFamily="2" charset="0"/>
                <a:cs typeface="Nikosh" pitchFamily="2" charset="0"/>
              </a:rPr>
              <a:t>নাগরিক সমস্যা ও আমাদের করণীয়     </a:t>
            </a:r>
          </a:p>
          <a:p>
            <a:pPr>
              <a:buNone/>
            </a:pPr>
            <a:r>
              <a:rPr lang="bn-BD" sz="6400" dirty="0">
                <a:latin typeface="Nikosh" pitchFamily="2" charset="0"/>
                <a:cs typeface="Nikosh" pitchFamily="2" charset="0"/>
              </a:rPr>
              <a:t>প্রতিবন্ধী,  প্রতিবন্ধির ধারণা ও অর্থ, প্রতিবন্ধকতার প্রকারভেদ, প্রতিবন্ধকতার </a:t>
            </a:r>
            <a:r>
              <a:rPr lang="bn-BD" sz="6400" dirty="0" smtClean="0">
                <a:latin typeface="Nikosh" pitchFamily="2" charset="0"/>
                <a:cs typeface="Nikosh" pitchFamily="2" charset="0"/>
              </a:rPr>
              <a:t>কারণ,</a:t>
            </a:r>
            <a:endParaRPr lang="en-US" sz="6400" dirty="0">
              <a:latin typeface="Nikosh" pitchFamily="2" charset="0"/>
              <a:cs typeface="Nikosh" pitchFamily="2" charset="0"/>
            </a:endParaRPr>
          </a:p>
          <a:p>
            <a:pPr>
              <a:buNone/>
            </a:pPr>
            <a:r>
              <a:rPr lang="bn-BD" sz="6400" dirty="0" smtClean="0">
                <a:latin typeface="Nikosh" pitchFamily="2" charset="0"/>
                <a:cs typeface="Nikosh" pitchFamily="2" charset="0"/>
              </a:rPr>
              <a:t>প্রতিবন্ধীজনিত </a:t>
            </a:r>
            <a:r>
              <a:rPr lang="bn-BD" sz="6400" dirty="0">
                <a:latin typeface="Nikosh" pitchFamily="2" charset="0"/>
                <a:cs typeface="Nikosh" pitchFamily="2" charset="0"/>
              </a:rPr>
              <a:t>সমস্যা, </a:t>
            </a:r>
            <a:r>
              <a:rPr lang="bn-BD" sz="6400" dirty="0" smtClean="0">
                <a:latin typeface="Nikosh" pitchFamily="2" charset="0"/>
                <a:cs typeface="Nikosh" pitchFamily="2" charset="0"/>
              </a:rPr>
              <a:t>প্রতিব</a:t>
            </a:r>
            <a:r>
              <a:rPr lang="en-US" sz="6400" dirty="0" err="1" smtClean="0">
                <a:latin typeface="Nikosh" pitchFamily="2" charset="0"/>
                <a:cs typeface="Nikosh" pitchFamily="2" charset="0"/>
              </a:rPr>
              <a:t>ন্ধী</a:t>
            </a:r>
            <a:r>
              <a:rPr lang="bn-BD" sz="6400" dirty="0" smtClean="0">
                <a:latin typeface="Nikosh" pitchFamily="2" charset="0"/>
                <a:cs typeface="Nikosh" pitchFamily="2" charset="0"/>
              </a:rPr>
              <a:t>জনিত </a:t>
            </a:r>
            <a:r>
              <a:rPr lang="bn-BD" sz="6400" dirty="0">
                <a:latin typeface="Nikosh" pitchFamily="2" charset="0"/>
                <a:cs typeface="Nikosh" pitchFamily="2" charset="0"/>
              </a:rPr>
              <a:t>সমস্যা সমাধানের উপায়</a:t>
            </a:r>
          </a:p>
          <a:p>
            <a:pPr>
              <a:buNone/>
            </a:pPr>
            <a:endParaRPr lang="bn-BD" sz="26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a:p>
            <a:pPr>
              <a:buNone/>
            </a:pPr>
            <a:r>
              <a:rPr lang="bn-BD" sz="2000" dirty="0" smtClean="0">
                <a:latin typeface="Nikosh" pitchFamily="2" charset="0"/>
                <a:cs typeface="Nikosh" pitchFamily="2" charset="0"/>
              </a:rPr>
              <a:t> </a:t>
            </a:r>
          </a:p>
          <a:p>
            <a:pPr>
              <a:buNone/>
            </a:pPr>
            <a:r>
              <a:rPr lang="bn-BD" sz="22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1"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xit" presetSubtype="16" fill="hold" grpId="2" nodeType="clickEffect">
                                  <p:stCondLst>
                                    <p:cond delay="0"/>
                                  </p:stCondLst>
                                  <p:childTnLst>
                                    <p:animEffect transition="out" filter="diamond(in)">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1"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linds(horizont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1"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2" nodeType="clickEffect">
                                  <p:stCondLst>
                                    <p:cond delay="0"/>
                                  </p:stCondLst>
                                  <p:childTnLst>
                                    <p:anim calcmode="lin" valueType="num">
                                      <p:cBhvr additive="base">
                                        <p:cTn id="43"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p:tgtEl>
                                          <p:spTgt spid="3">
                                            <p:txEl>
                                              <p:pRg st="5" end="5"/>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2" nodeType="clickEffect">
                                  <p:stCondLst>
                                    <p:cond delay="0"/>
                                  </p:stCondLst>
                                  <p:childTnLst>
                                    <p:anim calcmode="lin" valueType="num">
                                      <p:cBhvr additive="base">
                                        <p:cTn id="49"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p:tgtEl>
                                          <p:spTgt spid="3">
                                            <p:txEl>
                                              <p:pRg st="6" end="6"/>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190</TotalTime>
  <Words>1941</Words>
  <Application>Microsoft Office PowerPoint</Application>
  <PresentationFormat>On-screen Show (4:3)</PresentationFormat>
  <Paragraphs>196</Paragraphs>
  <Slides>32</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Concourse</vt:lpstr>
      <vt:lpstr>Theme1</vt:lpstr>
      <vt:lpstr>Equation</vt:lpstr>
      <vt:lpstr>        শুভেচ্ছা/ স্বাগতম</vt:lpstr>
      <vt:lpstr>শিক্ষক পরিচিতি</vt:lpstr>
      <vt:lpstr>  পাঠ পরিচিতি</vt:lpstr>
      <vt:lpstr> মুল শিরোনামঃ  নাগরিক সমস্যা ও আমাদের করণীয়     </vt:lpstr>
      <vt:lpstr>এসো বন্ধুরা আমার একটি ভিডিও ক্লাস দেখ</vt:lpstr>
      <vt:lpstr>নিচের  ছবি গুলো লক্ষ্য করি  </vt:lpstr>
      <vt:lpstr>নিচের  ছবি গুলো লক্ষ্য করি  </vt:lpstr>
      <vt:lpstr>নিচের  ছবি গুলো লক্ষ্য করি</vt:lpstr>
      <vt:lpstr>   প্রারম্ভিক বক্তব্য</vt:lpstr>
      <vt:lpstr>   শিখন ফল </vt:lpstr>
      <vt:lpstr> শিখন ফলের আলোকে প্রশ্ন  </vt:lpstr>
      <vt:lpstr>একক কাজের প্রশ্ন</vt:lpstr>
      <vt:lpstr>একক কাজের প্রশ্ন</vt:lpstr>
      <vt:lpstr>একক কাজের প্রশ্ন</vt:lpstr>
      <vt:lpstr>জোড়ায় কাজ</vt:lpstr>
      <vt:lpstr>জোড়ায় কাজ</vt:lpstr>
      <vt:lpstr>জোড়ায় কাজের প্রশ্ন</vt:lpstr>
      <vt:lpstr>জোড়ায় কাজের সমাধান</vt:lpstr>
      <vt:lpstr>জোড়ায় কাজের সমাধান</vt:lpstr>
      <vt:lpstr>জোড়ায় কাজের সমাধান</vt:lpstr>
      <vt:lpstr>দলীয় কাজ</vt:lpstr>
      <vt:lpstr>দলীয় কাজের প্রশ্ন </vt:lpstr>
      <vt:lpstr>দলীয় কাজের সমাধান </vt:lpstr>
      <vt:lpstr>দলীয়  কাজের সমাধান</vt:lpstr>
      <vt:lpstr>দলীয়  কাজের সমাধান</vt:lpstr>
      <vt:lpstr>মুল্যায়ন</vt:lpstr>
      <vt:lpstr>জ্ঞান মুলক,অনুধাবন মুলক, প্রয়োগ মুলক প্রশ্ন      </vt:lpstr>
      <vt:lpstr>জ্ঞান মুলক,অনুধাবন মুলক, প্রয়োগ মুলক প্রশ্ন   </vt:lpstr>
      <vt:lpstr>উচ্চতর দক্ষতা ও বহুপদি সমাপ্তিসুচক বহুনির্বাচনি প্রশ্ন</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54</cp:revision>
  <dcterms:created xsi:type="dcterms:W3CDTF">2006-08-16T00:00:00Z</dcterms:created>
  <dcterms:modified xsi:type="dcterms:W3CDTF">2020-11-03T03:55:31Z</dcterms:modified>
</cp:coreProperties>
</file>