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95" r:id="rId4"/>
    <p:sldId id="258" r:id="rId5"/>
    <p:sldId id="259" r:id="rId6"/>
    <p:sldId id="296" r:id="rId7"/>
    <p:sldId id="260" r:id="rId8"/>
    <p:sldId id="288" r:id="rId9"/>
    <p:sldId id="287" r:id="rId10"/>
    <p:sldId id="262" r:id="rId11"/>
    <p:sldId id="289" r:id="rId12"/>
    <p:sldId id="263" r:id="rId13"/>
    <p:sldId id="264" r:id="rId14"/>
    <p:sldId id="265" r:id="rId15"/>
    <p:sldId id="266" r:id="rId16"/>
    <p:sldId id="267" r:id="rId17"/>
    <p:sldId id="268" r:id="rId18"/>
    <p:sldId id="269" r:id="rId19"/>
    <p:sldId id="271" r:id="rId20"/>
    <p:sldId id="272" r:id="rId21"/>
    <p:sldId id="273" r:id="rId22"/>
    <p:sldId id="290" r:id="rId23"/>
    <p:sldId id="291" r:id="rId24"/>
    <p:sldId id="292" r:id="rId25"/>
    <p:sldId id="293" r:id="rId26"/>
    <p:sldId id="294" r:id="rId27"/>
    <p:sldId id="282"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03-Nov-20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03-Nov-20</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01041317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65176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03-Nov-20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05206741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339221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67262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61479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60630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7361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968180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85099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8001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03-Nov-20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03-Nov-20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03-Nov-20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4162934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mdorhelal@gmail.com" TargetMode="Externa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rysanthemum.jpg"/>
          <p:cNvPicPr>
            <a:picLocks noGrp="1" noChangeAspect="1"/>
          </p:cNvPicPr>
          <p:nvPr>
            <p:ph idx="1"/>
          </p:nvPr>
        </p:nvPicPr>
        <p:blipFill>
          <a:blip r:embed="rId2"/>
          <a:stretch>
            <a:fillRect/>
          </a:stretch>
        </p:blipFill>
        <p:spPr>
          <a:xfrm>
            <a:off x="5867400" y="2209800"/>
            <a:ext cx="1226776" cy="2759190"/>
          </a:xfrm>
        </p:spPr>
      </p:pic>
      <p:sp>
        <p:nvSpPr>
          <p:cNvPr id="2" name="Title 1"/>
          <p:cNvSpPr>
            <a:spLocks noGrp="1"/>
          </p:cNvSpPr>
          <p:nvPr>
            <p:ph type="title"/>
          </p:nvPr>
        </p:nvSpPr>
        <p:spPr>
          <a:xfrm>
            <a:off x="1981200" y="457200"/>
            <a:ext cx="5334000" cy="1143000"/>
          </a:xfrm>
        </p:spPr>
        <p:txBody>
          <a:bodyPr/>
          <a:lstStyle/>
          <a:p>
            <a:pPr algn="ctr"/>
            <a:r>
              <a:rPr lang="bn-BD" dirty="0" smtClean="0">
                <a:latin typeface="Nikosh" pitchFamily="2" charset="0"/>
                <a:cs typeface="Nikosh" pitchFamily="2" charset="0"/>
              </a:rPr>
              <a:t>       </a:t>
            </a:r>
            <a:r>
              <a:rPr lang="en-US" dirty="0" smtClean="0">
                <a:latin typeface="Nikosh" pitchFamily="2" charset="0"/>
                <a:cs typeface="Nikosh" pitchFamily="2" charset="0"/>
              </a:rPr>
              <a:t> </a:t>
            </a:r>
            <a:r>
              <a:rPr lang="bn-BD" dirty="0" smtClean="0">
                <a:latin typeface="Nikosh" pitchFamily="2" charset="0"/>
                <a:cs typeface="Nikosh" pitchFamily="2" charset="0"/>
              </a:rPr>
              <a:t>শুভেচ্ছা/ স্বাগতম</a:t>
            </a:r>
            <a:endParaRPr lang="en-US" dirty="0">
              <a:latin typeface="Nikosh" pitchFamily="2" charset="0"/>
              <a:cs typeface="Nikosh" pitchFamily="2" charset="0"/>
            </a:endParaRPr>
          </a:p>
        </p:txBody>
      </p:sp>
      <p:pic>
        <p:nvPicPr>
          <p:cNvPr id="5" name="Content Placeholder 3"/>
          <p:cNvPicPr>
            <a:picLocks noChangeAspect="1"/>
          </p:cNvPicPr>
          <p:nvPr/>
        </p:nvPicPr>
        <p:blipFill>
          <a:blip r:embed="rId3"/>
          <a:stretch>
            <a:fillRect/>
          </a:stretch>
        </p:blipFill>
        <p:spPr>
          <a:xfrm>
            <a:off x="1371600" y="2133600"/>
            <a:ext cx="6477000" cy="3908294"/>
          </a:xfrm>
          <a:prstGeom prst="rect">
            <a:avLst/>
          </a:prstGeom>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8763000" cy="3886200"/>
          </a:xfrm>
        </p:spPr>
        <p:txBody>
          <a:bodyPr>
            <a:normAutofit fontScale="85000" lnSpcReduction="10000"/>
          </a:bodyPr>
          <a:lstStyle/>
          <a:p>
            <a:pPr>
              <a:buNone/>
            </a:pPr>
            <a:r>
              <a:rPr lang="bn-BD" sz="4700" dirty="0" smtClean="0">
                <a:latin typeface="Nikosh" pitchFamily="2" charset="0"/>
                <a:cs typeface="Nikosh" pitchFamily="2" charset="0"/>
              </a:rPr>
              <a:t>১। খাদ্যে ভেজালের ধারণা, সাম্প্রতিক চিত্র   সম্পর্কে বলতে পারবে?                 </a:t>
            </a:r>
          </a:p>
          <a:p>
            <a:pPr>
              <a:buNone/>
            </a:pPr>
            <a:r>
              <a:rPr lang="bn-BD" sz="4700" dirty="0" smtClean="0">
                <a:latin typeface="Nikosh" pitchFamily="2" charset="0"/>
                <a:cs typeface="Nikosh" pitchFamily="2" charset="0"/>
              </a:rPr>
              <a:t>২। খাদ্যে ভেজালের কারণ  সম্পর্কে বলতে পারবে?</a:t>
            </a:r>
          </a:p>
          <a:p>
            <a:pPr>
              <a:buNone/>
            </a:pPr>
            <a:r>
              <a:rPr lang="bn-BD" sz="4700" dirty="0" smtClean="0">
                <a:latin typeface="Nikosh" pitchFamily="2" charset="0"/>
                <a:cs typeface="Nikosh" pitchFamily="2" charset="0"/>
              </a:rPr>
              <a:t>৩।  খাদ্যে ভেজালের প্রতিকার   সম্পর্কে বলতে পারবে?</a:t>
            </a:r>
          </a:p>
          <a:p>
            <a:pPr>
              <a:buNone/>
            </a:pPr>
            <a:endParaRPr lang="bn-BD" sz="26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r>
              <a:rPr lang="bn-BD" sz="2000" dirty="0" smtClean="0">
                <a:latin typeface="Nikosh" pitchFamily="2" charset="0"/>
                <a:cs typeface="Nikosh" pitchFamily="2" charset="0"/>
              </a:rPr>
              <a:t> </a:t>
            </a:r>
          </a:p>
          <a:p>
            <a:pPr>
              <a:buNone/>
            </a:pPr>
            <a:r>
              <a:rPr lang="bn-BD" sz="22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
        <p:nvSpPr>
          <p:cNvPr id="2" name="Title 1"/>
          <p:cNvSpPr>
            <a:spLocks noGrp="1"/>
          </p:cNvSpPr>
          <p:nvPr>
            <p:ph type="title"/>
          </p:nvPr>
        </p:nvSpPr>
        <p:spPr>
          <a:xfrm>
            <a:off x="2667000" y="704088"/>
            <a:ext cx="3352800" cy="1143000"/>
          </a:xfrm>
        </p:spPr>
        <p:txBody>
          <a:bodyPr/>
          <a:lstStyle/>
          <a:p>
            <a:pPr algn="ctr"/>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Tree>
    <p:extLst>
      <p:ext uri="{BB962C8B-B14F-4D97-AF65-F5344CB8AC3E}">
        <p14:creationId xmlns:p14="http://schemas.microsoft.com/office/powerpoint/2010/main" val="3743640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1"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box(in)">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xit" presetSubtype="16" fill="hold" grpId="2" nodeType="clickEffect">
                                  <p:stCondLst>
                                    <p:cond delay="0"/>
                                  </p:stCondLst>
                                  <p:childTnLst>
                                    <p:animEffect transition="out" filter="diamond(in)">
                                      <p:cBhvr>
                                        <p:cTn id="44" dur="2000"/>
                                        <p:tgtEl>
                                          <p:spTgt spid="2"/>
                                        </p:tgtEl>
                                      </p:cBhvr>
                                    </p:animEffect>
                                    <p:set>
                                      <p:cBhvr>
                                        <p:cTn id="45" dur="1" fill="hold">
                                          <p:stCondLst>
                                            <p:cond delay="1999"/>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1" nodeType="clickEffect">
                                  <p:stCondLst>
                                    <p:cond delay="0"/>
                                  </p:stCondLst>
                                  <p:childTnLst>
                                    <p:set>
                                      <p:cBhvr>
                                        <p:cTn id="49" dur="1" fill="hold">
                                          <p:stCondLst>
                                            <p:cond delay="0"/>
                                          </p:stCondLst>
                                        </p:cTn>
                                        <p:tgtEl>
                                          <p:spTgt spid="3">
                                            <p:txEl>
                                              <p:pRg st="0" end="0"/>
                                            </p:txEl>
                                          </p:spTgt>
                                        </p:tgtEl>
                                        <p:attrNameLst>
                                          <p:attrName>style.visibility</p:attrName>
                                        </p:attrNameLst>
                                      </p:cBhvr>
                                      <p:to>
                                        <p:strVal val="visible"/>
                                      </p:to>
                                    </p:set>
                                    <p:animEffect transition="in" filter="blinds(horizontal)">
                                      <p:cBhvr>
                                        <p:cTn id="50" dur="500"/>
                                        <p:tgtEl>
                                          <p:spTgt spid="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1"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blinds(horizontal)">
                                      <p:cBhvr>
                                        <p:cTn id="55" dur="500"/>
                                        <p:tgtEl>
                                          <p:spTgt spid="3">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1"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animEffect transition="in" filter="blinds(horizontal)">
                                      <p:cBhvr>
                                        <p:cTn id="60" dur="500"/>
                                        <p:tgtEl>
                                          <p:spTgt spid="3">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1"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blinds(horizontal)">
                                      <p:cBhvr>
                                        <p:cTn id="65" dur="500"/>
                                        <p:tgtEl>
                                          <p:spTgt spid="3">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1"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Effect transition="in" filter="blinds(horizontal)">
                                      <p:cBhvr>
                                        <p:cTn id="70" dur="500"/>
                                        <p:tgtEl>
                                          <p:spTgt spid="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xit" presetSubtype="4" fill="hold" grpId="2" nodeType="clickEffect">
                                  <p:stCondLst>
                                    <p:cond delay="0"/>
                                  </p:stCondLst>
                                  <p:childTnLst>
                                    <p:anim calcmode="lin" valueType="num">
                                      <p:cBhvr additive="base">
                                        <p:cTn id="7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5" dur="500"/>
                                        <p:tgtEl>
                                          <p:spTgt spid="3">
                                            <p:txEl>
                                              <p:pRg st="0" end="0"/>
                                            </p:txEl>
                                          </p:spTgt>
                                        </p:tgtEl>
                                        <p:attrNameLst>
                                          <p:attrName>ppt_y</p:attrName>
                                        </p:attrNameLst>
                                      </p:cBhvr>
                                      <p:tavLst>
                                        <p:tav tm="0">
                                          <p:val>
                                            <p:strVal val="ppt_y"/>
                                          </p:val>
                                        </p:tav>
                                        <p:tav tm="100000">
                                          <p:val>
                                            <p:strVal val="1+ppt_h/2"/>
                                          </p:val>
                                        </p:tav>
                                      </p:tavLst>
                                    </p:anim>
                                    <p:set>
                                      <p:cBhvr>
                                        <p:cTn id="7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grpId="2" nodeType="clickEffect">
                                  <p:stCondLst>
                                    <p:cond delay="0"/>
                                  </p:stCondLst>
                                  <p:childTnLst>
                                    <p:anim calcmode="lin" valueType="num">
                                      <p:cBhvr additive="base">
                                        <p:cTn id="8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1" dur="500"/>
                                        <p:tgtEl>
                                          <p:spTgt spid="3">
                                            <p:txEl>
                                              <p:pRg st="1" end="1"/>
                                            </p:txEl>
                                          </p:spTgt>
                                        </p:tgtEl>
                                        <p:attrNameLst>
                                          <p:attrName>ppt_y</p:attrName>
                                        </p:attrNameLst>
                                      </p:cBhvr>
                                      <p:tavLst>
                                        <p:tav tm="0">
                                          <p:val>
                                            <p:strVal val="ppt_y"/>
                                          </p:val>
                                        </p:tav>
                                        <p:tav tm="100000">
                                          <p:val>
                                            <p:strVal val="1+ppt_h/2"/>
                                          </p:val>
                                        </p:tav>
                                      </p:tavLst>
                                    </p:anim>
                                    <p:set>
                                      <p:cBhvr>
                                        <p:cTn id="8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xit" presetSubtype="4" fill="hold" grpId="2" nodeType="clickEffect">
                                  <p:stCondLst>
                                    <p:cond delay="0"/>
                                  </p:stCondLst>
                                  <p:childTnLst>
                                    <p:anim calcmode="lin" valueType="num">
                                      <p:cBhvr additive="base">
                                        <p:cTn id="8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7" dur="500"/>
                                        <p:tgtEl>
                                          <p:spTgt spid="3">
                                            <p:txEl>
                                              <p:pRg st="2" end="2"/>
                                            </p:txEl>
                                          </p:spTgt>
                                        </p:tgtEl>
                                        <p:attrNameLst>
                                          <p:attrName>ppt_y</p:attrName>
                                        </p:attrNameLst>
                                      </p:cBhvr>
                                      <p:tavLst>
                                        <p:tav tm="0">
                                          <p:val>
                                            <p:strVal val="ppt_y"/>
                                          </p:val>
                                        </p:tav>
                                        <p:tav tm="100000">
                                          <p:val>
                                            <p:strVal val="1+ppt_h/2"/>
                                          </p:val>
                                        </p:tav>
                                      </p:tavLst>
                                    </p:anim>
                                    <p:set>
                                      <p:cBhvr>
                                        <p:cTn id="8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grpId="2" nodeType="clickEffect">
                                  <p:stCondLst>
                                    <p:cond delay="0"/>
                                  </p:stCondLst>
                                  <p:childTnLst>
                                    <p:anim calcmode="lin" valueType="num">
                                      <p:cBhvr additive="base">
                                        <p:cTn id="92"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93" dur="500"/>
                                        <p:tgtEl>
                                          <p:spTgt spid="3">
                                            <p:txEl>
                                              <p:pRg st="5" end="5"/>
                                            </p:txEl>
                                          </p:spTgt>
                                        </p:tgtEl>
                                        <p:attrNameLst>
                                          <p:attrName>ppt_y</p:attrName>
                                        </p:attrNameLst>
                                      </p:cBhvr>
                                      <p:tavLst>
                                        <p:tav tm="0">
                                          <p:val>
                                            <p:strVal val="ppt_y"/>
                                          </p:val>
                                        </p:tav>
                                        <p:tav tm="100000">
                                          <p:val>
                                            <p:strVal val="1+ppt_h/2"/>
                                          </p:val>
                                        </p:tav>
                                      </p:tavLst>
                                    </p:anim>
                                    <p:set>
                                      <p:cBhvr>
                                        <p:cTn id="9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 presetClass="exit" presetSubtype="4" fill="hold" grpId="2" nodeType="clickEffect">
                                  <p:stCondLst>
                                    <p:cond delay="0"/>
                                  </p:stCondLst>
                                  <p:childTnLst>
                                    <p:anim calcmode="lin" valueType="num">
                                      <p:cBhvr additive="base">
                                        <p:cTn id="98"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9" dur="500"/>
                                        <p:tgtEl>
                                          <p:spTgt spid="3">
                                            <p:txEl>
                                              <p:pRg st="6" end="6"/>
                                            </p:txEl>
                                          </p:spTgt>
                                        </p:tgtEl>
                                        <p:attrNameLst>
                                          <p:attrName>ppt_y</p:attrName>
                                        </p:attrNameLst>
                                      </p:cBhvr>
                                      <p:tavLst>
                                        <p:tav tm="0">
                                          <p:val>
                                            <p:strVal val="ppt_y"/>
                                          </p:val>
                                        </p:tav>
                                        <p:tav tm="100000">
                                          <p:val>
                                            <p:strVal val="1+ppt_h/2"/>
                                          </p:val>
                                        </p:tav>
                                      </p:tavLst>
                                    </p:anim>
                                    <p:set>
                                      <p:cBhvr>
                                        <p:cTn id="100"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p"/>
      <p:bldP spid="3" grpId="2" build="p"/>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839200" cy="3657600"/>
          </a:xfrm>
        </p:spPr>
        <p:txBody>
          <a:bodyPr>
            <a:normAutofit/>
          </a:bodyPr>
          <a:lstStyle/>
          <a:p>
            <a:pPr>
              <a:buNone/>
            </a:pPr>
            <a:r>
              <a:rPr lang="bn-BD" sz="4000" dirty="0" smtClean="0">
                <a:latin typeface="Nikosh" pitchFamily="2" charset="0"/>
                <a:cs typeface="Nikosh" pitchFamily="2" charset="0"/>
              </a:rPr>
              <a:t>১। খাদ্যে ভেজালের ধারণা, সাম্প্রতিক চিত্র   সম্পর্কে বল?                 </a:t>
            </a:r>
          </a:p>
          <a:p>
            <a:pPr>
              <a:buNone/>
            </a:pPr>
            <a:r>
              <a:rPr lang="bn-BD" sz="4000" dirty="0" smtClean="0">
                <a:latin typeface="Nikosh" pitchFamily="2" charset="0"/>
                <a:cs typeface="Nikosh" pitchFamily="2" charset="0"/>
              </a:rPr>
              <a:t>২। খাদ্যে ভেজালের কারণ  সম্পর্কে বল?</a:t>
            </a:r>
          </a:p>
          <a:p>
            <a:pPr>
              <a:buNone/>
            </a:pPr>
            <a:r>
              <a:rPr lang="bn-BD" sz="4000" dirty="0" smtClean="0">
                <a:latin typeface="Nikosh" pitchFamily="2" charset="0"/>
                <a:cs typeface="Nikosh" pitchFamily="2" charset="0"/>
              </a:rPr>
              <a:t>৩।  খাদ্যে ভেজালের প্রতিকার  সম্পর্কে বল?</a:t>
            </a:r>
          </a:p>
          <a:p>
            <a:pPr>
              <a:buNone/>
            </a:pPr>
            <a:endParaRPr lang="bn-BD" sz="14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p:txBody>
      </p:sp>
      <p:sp>
        <p:nvSpPr>
          <p:cNvPr id="2" name="Title 1"/>
          <p:cNvSpPr>
            <a:spLocks noGrp="1"/>
          </p:cNvSpPr>
          <p:nvPr>
            <p:ph type="title"/>
          </p:nvPr>
        </p:nvSpPr>
        <p:spPr>
          <a:xfrm>
            <a:off x="1600200" y="381000"/>
            <a:ext cx="6096000" cy="1143000"/>
          </a:xfrm>
        </p:spPr>
        <p:txBody>
          <a:bodyPr/>
          <a:lstStyle/>
          <a:p>
            <a:pPr algn="ctr"/>
            <a:r>
              <a:rPr lang="bn-BD" dirty="0" smtClean="0">
                <a:latin typeface="Nikosh" pitchFamily="2" charset="0"/>
                <a:cs typeface="Nikosh" pitchFamily="2" charset="0"/>
              </a:rPr>
              <a:t> শিখন ফলের আলোকে প্রশ্ন  </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2" nodeType="clickEffect">
                                  <p:stCondLst>
                                    <p:cond delay="0"/>
                                  </p:stCondLst>
                                  <p:childTnLst>
                                    <p:animEffect transition="out" filter="box(in)">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81200"/>
            <a:ext cx="8686800" cy="2209800"/>
          </a:xfrm>
        </p:spPr>
        <p:txBody>
          <a:bodyPr>
            <a:normAutofit/>
          </a:bodyPr>
          <a:lstStyle/>
          <a:p>
            <a:pPr algn="ctr">
              <a:buNone/>
            </a:pPr>
            <a:r>
              <a:rPr lang="bn-BD" sz="4000" dirty="0" smtClean="0">
                <a:latin typeface="Nikosh" pitchFamily="2" charset="0"/>
                <a:cs typeface="Nikosh" pitchFamily="2" charset="0"/>
              </a:rPr>
              <a:t>খাদ্যে ভেজালের ধারণা, সাম্প্রতিক চিত্র  সম্পর্কে বল?</a:t>
            </a:r>
          </a:p>
          <a:p>
            <a:pPr algn="ctr">
              <a:buNone/>
            </a:pPr>
            <a:r>
              <a:rPr lang="bn-BD" sz="4000" dirty="0" smtClean="0">
                <a:latin typeface="Nikosh" pitchFamily="2" charset="0"/>
                <a:cs typeface="Nikosh" pitchFamily="2" charset="0"/>
              </a:rPr>
              <a:t>সময়ঃ ৫ মিনিট  </a:t>
            </a:r>
          </a:p>
          <a:p>
            <a:endParaRPr lang="en-US" dirty="0">
              <a:latin typeface="Nikosh" pitchFamily="2" charset="0"/>
              <a:cs typeface="Nikosh" pitchFamily="2" charset="0"/>
            </a:endParaRPr>
          </a:p>
        </p:txBody>
      </p:sp>
      <p:sp>
        <p:nvSpPr>
          <p:cNvPr id="2" name="Title 1"/>
          <p:cNvSpPr>
            <a:spLocks noGrp="1"/>
          </p:cNvSpPr>
          <p:nvPr>
            <p:ph type="title"/>
          </p:nvPr>
        </p:nvSpPr>
        <p:spPr>
          <a:xfrm>
            <a:off x="2209800" y="381000"/>
            <a:ext cx="4419600" cy="1143000"/>
          </a:xfrm>
        </p:spPr>
        <p:txBody>
          <a:bodyPr/>
          <a:lstStyle/>
          <a:p>
            <a:pPr algn="ctr"/>
            <a:r>
              <a:rPr lang="bn-BD" dirty="0" smtClean="0">
                <a:latin typeface="Nikosh" pitchFamily="2" charset="0"/>
                <a:cs typeface="Nikosh" pitchFamily="2" charset="0"/>
              </a:rPr>
              <a:t>একক কাজের প্রশ্ন</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grpId="2" nodeType="clickEffect">
                                  <p:stCondLst>
                                    <p:cond delay="0"/>
                                  </p:stCondLst>
                                  <p:childTnLst>
                                    <p:set>
                                      <p:cBhvr override="childStyle">
                                        <p:cTn id="16" dur="indefinite"/>
                                        <p:tgtEl>
                                          <p:spTgt spid="2"/>
                                        </p:tgtEl>
                                        <p:attrNameLst>
                                          <p:attrName>style.fontStyle</p:attrName>
                                        </p:attrNameLst>
                                      </p:cBhvr>
                                      <p:to>
                                        <p:strVal val="normal"/>
                                      </p:to>
                                    </p:set>
                                    <p:set>
                                      <p:cBhvr override="childStyle">
                                        <p:cTn id="17" dur="indefinite"/>
                                        <p:tgtEl>
                                          <p:spTgt spid="2"/>
                                        </p:tgtEl>
                                        <p:attrNameLst>
                                          <p:attrName>style.fontWeight</p:attrName>
                                        </p:attrNameLst>
                                      </p:cBhvr>
                                      <p:to>
                                        <p:strVal val="bold"/>
                                      </p:to>
                                    </p:set>
                                    <p:set>
                                      <p:cBhvr override="childStyle">
                                        <p:cTn id="18"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481328"/>
            <a:ext cx="8839200" cy="5224272"/>
          </a:xfrm>
        </p:spPr>
        <p:txBody>
          <a:bodyPr>
            <a:normAutofit/>
          </a:bodyPr>
          <a:lstStyle/>
          <a:p>
            <a:pPr>
              <a:buNone/>
            </a:pPr>
            <a:r>
              <a:rPr lang="bn-BD" dirty="0" smtClean="0">
                <a:latin typeface="Times New Roman" pitchFamily="18" charset="0"/>
                <a:cs typeface="Nikosh" pitchFamily="2" charset="0"/>
              </a:rPr>
              <a:t>ভেজাল শব্দটি সাম্প্রতিককালে পৃথিবীর প্রায় সর্বত্র বহুল উচ্চারিত একটি শব্দ। উৎকৃষ্ট দ্রব্যের সাথে নিকৃষ্ট দ্রব্য মেশানোকেই ভেজাল বলে। সাধারণভাবে আমরা খাদ্যে ভেজাল বলতে বুঝি প্রাকৃতিক ও স্বাভাবিক খাদ্যদ্রব্যে নিম্নমানের ক্ষতিকর, অকেজো, অপ্রয়োজনীয় এবং বিশুদ্ধ বা খাটি নয় এমন কিছু মেশানোকে বোঝায়। গুণগত ভাবে নির্ধারিত মান সম্মত নয় এবং স্বাস্থ্যের জন্য ক্ষতিকর এমন খাদ্যদ্রব্যকে ভেজাল খাদ্য মনে করা হয়। </a:t>
            </a:r>
          </a:p>
          <a:p>
            <a:pPr>
              <a:buNone/>
            </a:pPr>
            <a:r>
              <a:rPr lang="bn-BD" b="1" dirty="0" smtClean="0">
                <a:latin typeface="Times New Roman" pitchFamily="18" charset="0"/>
                <a:cs typeface="Nikosh" pitchFamily="2" charset="0"/>
              </a:rPr>
              <a:t>খাদ্যে ভেজালের সাম্প্রতিক চিত্রঃ </a:t>
            </a:r>
            <a:r>
              <a:rPr lang="bn-BD" dirty="0" smtClean="0">
                <a:latin typeface="Times New Roman" pitchFamily="18" charset="0"/>
                <a:cs typeface="Nikosh" pitchFamily="2" charset="0"/>
              </a:rPr>
              <a:t>বেচে থাকার জন্য আমাদেরকে কোন না কোন খাদ্য গ্রহন করতে হয়। বেচে থাকার জন্য এবং শারীরিক বিকাশের জন্য খাদ্য অপরিহার্য। কিন্তু মানুষ নামের এমন কিছু অসাধু ব্যক্তি খাদ্যে ভেজালের সাথে যুক্ত যারা সেই খাদ্যের ভয়াবহতা সম্পর্কে জেনেও এই কাজটি করে থাকেন।</a:t>
            </a:r>
          </a:p>
          <a:p>
            <a:pPr>
              <a:buNone/>
            </a:pPr>
            <a:endParaRPr lang="bn-BD" dirty="0" smtClean="0">
              <a:latin typeface="Times New Roman" pitchFamily="18" charset="0"/>
              <a:cs typeface="Nikosh" pitchFamily="2" charset="0"/>
            </a:endParaRPr>
          </a:p>
        </p:txBody>
      </p:sp>
      <p:sp>
        <p:nvSpPr>
          <p:cNvPr id="2" name="Title 1"/>
          <p:cNvSpPr>
            <a:spLocks noGrp="1"/>
          </p:cNvSpPr>
          <p:nvPr>
            <p:ph type="title"/>
          </p:nvPr>
        </p:nvSpPr>
        <p:spPr>
          <a:xfrm>
            <a:off x="1676400" y="274638"/>
            <a:ext cx="5257800" cy="1143000"/>
          </a:xfrm>
        </p:spPr>
        <p:txBody>
          <a:bodyPr/>
          <a:lstStyle/>
          <a:p>
            <a:pPr algn="ctr"/>
            <a:r>
              <a:rPr lang="bn-BD" dirty="0" smtClean="0">
                <a:latin typeface="Nikosh" pitchFamily="2" charset="0"/>
                <a:cs typeface="Nikosh" pitchFamily="2" charset="0"/>
              </a:rPr>
              <a:t>একক কাজের সমাধান</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1481328"/>
            <a:ext cx="8915400" cy="5224272"/>
          </a:xfrm>
        </p:spPr>
        <p:txBody>
          <a:bodyPr>
            <a:normAutofit/>
          </a:bodyPr>
          <a:lstStyle/>
          <a:p>
            <a:pPr>
              <a:buNone/>
            </a:pPr>
            <a:r>
              <a:rPr lang="bn-BD" sz="2800" dirty="0" smtClean="0">
                <a:latin typeface="Times New Roman" pitchFamily="18" charset="0"/>
                <a:cs typeface="Nikosh" pitchFamily="2" charset="0"/>
              </a:rPr>
              <a:t>বাজারের যেসব মিনারেল ওয়াটার পাওয়া যায় তার ৯৫% পান করার অযোগ্য। </a:t>
            </a:r>
          </a:p>
          <a:p>
            <a:pPr>
              <a:buNone/>
            </a:pPr>
            <a:r>
              <a:rPr lang="bn-BD" sz="2800" dirty="0" smtClean="0">
                <a:latin typeface="Times New Roman" pitchFamily="18" charset="0"/>
                <a:cs typeface="Nikosh" pitchFamily="2" charset="0"/>
              </a:rPr>
              <a:t>বিভিন্ন ব্রান্ডের যে সব ফলের জুস পাওয়া যায় ৯৫% পানের অযোগ্য।</a:t>
            </a:r>
          </a:p>
          <a:p>
            <a:pPr>
              <a:buNone/>
            </a:pPr>
            <a:r>
              <a:rPr lang="bn-BD" sz="2800" dirty="0" smtClean="0">
                <a:latin typeface="Times New Roman" pitchFamily="18" charset="0"/>
                <a:cs typeface="Nikosh" pitchFamily="2" charset="0"/>
              </a:rPr>
              <a:t>আমরা যেসব শুটকি মাছ খায় সেখানে যে সব ক্ষতিকর ফরমালিন ডিডিটি ব্যবহার করা হয় যা স্বাস্থ্যের জন্য মারাত্মক ক্ষতিকর। এছাড়া মাছ, দুধ, মিষ্টি ফল ইত্যাদিতে ফরমালিন ব্যবহার করা হয়। লবনে যেসব আয়োডিনযুক্ত উপাদানের কথা বলা হয়েছে তাতে তার কোন অংশেই আয়োডিনের অস্তিত্ব পাওয়া যায় না। </a:t>
            </a:r>
          </a:p>
          <a:p>
            <a:pPr>
              <a:buNone/>
            </a:pPr>
            <a:r>
              <a:rPr lang="bn-BD" sz="2800" dirty="0" smtClean="0">
                <a:latin typeface="Times New Roman" pitchFamily="18" charset="0"/>
                <a:cs typeface="Nikosh" pitchFamily="2" charset="0"/>
              </a:rPr>
              <a:t>আমাদের বিভিন্ন হোটেল রেস্তোরা</a:t>
            </a:r>
            <a:r>
              <a:rPr lang="en-US" sz="2800" dirty="0" smtClean="0">
                <a:latin typeface="Times New Roman" pitchFamily="18" charset="0"/>
                <a:cs typeface="Nikosh" pitchFamily="2" charset="0"/>
              </a:rPr>
              <a:t> </a:t>
            </a:r>
            <a:r>
              <a:rPr lang="bn-BD" sz="2800" dirty="0" smtClean="0">
                <a:latin typeface="Times New Roman" pitchFamily="18" charset="0"/>
                <a:cs typeface="Nikosh" pitchFamily="2" charset="0"/>
              </a:rPr>
              <a:t>গুলোর ভিতর বিশেষ করে যেখানে খাবারে বিষাক্ত রং, রস, ও কেমিক্যাল মেশানো হয় তা সরকারের বিভিন্ন পরিদর্শক</a:t>
            </a:r>
            <a:r>
              <a:rPr lang="en-US" sz="2800" dirty="0" smtClean="0">
                <a:latin typeface="Times New Roman" pitchFamily="18" charset="0"/>
                <a:cs typeface="Nikosh" pitchFamily="2" charset="0"/>
              </a:rPr>
              <a:t> </a:t>
            </a:r>
            <a:r>
              <a:rPr lang="bn-BD" sz="2800" dirty="0" smtClean="0">
                <a:latin typeface="Times New Roman" pitchFamily="18" charset="0"/>
                <a:cs typeface="Nikosh" pitchFamily="2" charset="0"/>
              </a:rPr>
              <a:t>টিমের মাধ্যমে টিভিতে দেখে আমরা বিস্মিত হয়। </a:t>
            </a:r>
          </a:p>
        </p:txBody>
      </p:sp>
      <p:sp>
        <p:nvSpPr>
          <p:cNvPr id="2" name="Title 1"/>
          <p:cNvSpPr>
            <a:spLocks noGrp="1"/>
          </p:cNvSpPr>
          <p:nvPr>
            <p:ph type="title"/>
          </p:nvPr>
        </p:nvSpPr>
        <p:spPr>
          <a:xfrm>
            <a:off x="1676400" y="274638"/>
            <a:ext cx="5257800" cy="1143000"/>
          </a:xfrm>
        </p:spPr>
        <p:txBody>
          <a:bodyPr/>
          <a:lstStyle/>
          <a:p>
            <a:pPr algn="ctr"/>
            <a:r>
              <a:rPr lang="bn-BD" dirty="0" smtClean="0">
                <a:latin typeface="Nikosh" pitchFamily="2" charset="0"/>
                <a:cs typeface="Nikosh" pitchFamily="2" charset="0"/>
              </a:rPr>
              <a:t>একক কাজের সমাধান</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a:p>
        </p:txBody>
      </p:sp>
      <p:sp>
        <p:nvSpPr>
          <p:cNvPr id="2" name="Title 1"/>
          <p:cNvSpPr>
            <a:spLocks noGrp="1"/>
          </p:cNvSpPr>
          <p:nvPr>
            <p:ph type="title"/>
          </p:nvPr>
        </p:nvSpPr>
        <p:spPr>
          <a:xfrm>
            <a:off x="1981200" y="274638"/>
            <a:ext cx="4572000" cy="1143000"/>
          </a:xfrm>
        </p:spPr>
        <p:txBody>
          <a:bodyPr/>
          <a:lstStyle/>
          <a:p>
            <a:pPr algn="ctr"/>
            <a:r>
              <a:rPr lang="bn-BD" dirty="0" smtClean="0">
                <a:latin typeface="Nikosh" pitchFamily="2" charset="0"/>
                <a:cs typeface="Nikosh" pitchFamily="2" charset="0"/>
              </a:rPr>
              <a:t>জোড়ায় কাজ</a:t>
            </a:r>
            <a:endParaRPr lang="en-US" dirty="0"/>
          </a:p>
        </p:txBody>
      </p:sp>
      <p:pic>
        <p:nvPicPr>
          <p:cNvPr id="5" name="Content Placeholder 3" descr="abdus-salam.gif"/>
          <p:cNvPicPr>
            <a:picLocks noChangeAspect="1"/>
          </p:cNvPicPr>
          <p:nvPr/>
        </p:nvPicPr>
        <p:blipFill>
          <a:blip r:embed="rId2"/>
          <a:stretch>
            <a:fillRect/>
          </a:stretch>
        </p:blipFill>
        <p:spPr>
          <a:xfrm>
            <a:off x="3962400" y="1481328"/>
            <a:ext cx="4953000" cy="4614672"/>
          </a:xfrm>
          <a:prstGeom prst="rect">
            <a:avLst/>
          </a:prstGeom>
        </p:spPr>
      </p:pic>
      <p:pic>
        <p:nvPicPr>
          <p:cNvPr id="6" name="Picture 5"/>
          <p:cNvPicPr>
            <a:picLocks noChangeAspect="1"/>
          </p:cNvPicPr>
          <p:nvPr/>
        </p:nvPicPr>
        <p:blipFill>
          <a:blip r:embed="rId3"/>
          <a:stretch>
            <a:fillRect/>
          </a:stretch>
        </p:blipFill>
        <p:spPr>
          <a:xfrm>
            <a:off x="381000" y="1481328"/>
            <a:ext cx="3505200" cy="4614671"/>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05000"/>
            <a:ext cx="7924800" cy="1828800"/>
          </a:xfrm>
        </p:spPr>
        <p:txBody>
          <a:bodyPr>
            <a:normAutofit/>
          </a:bodyPr>
          <a:lstStyle/>
          <a:p>
            <a:pPr algn="ctr">
              <a:buNone/>
            </a:pPr>
            <a:r>
              <a:rPr lang="bn-BD" sz="4000" dirty="0" smtClean="0">
                <a:latin typeface="Nikosh" pitchFamily="2" charset="0"/>
                <a:cs typeface="Nikosh" pitchFamily="2" charset="0"/>
              </a:rPr>
              <a:t>খাদ্যে ভেজালের কারণ সম্পর্কে বল?</a:t>
            </a:r>
          </a:p>
          <a:p>
            <a:pPr algn="ctr">
              <a:buNone/>
            </a:pPr>
            <a:r>
              <a:rPr lang="bn-BD" sz="4000" dirty="0" smtClean="0">
                <a:latin typeface="Nikosh" pitchFamily="2" charset="0"/>
                <a:cs typeface="Nikosh" pitchFamily="2" charset="0"/>
              </a:rPr>
              <a:t>সময়ঃ ৫ মিনিট </a:t>
            </a:r>
            <a:endParaRPr lang="en-US" sz="4000" dirty="0">
              <a:latin typeface="Nikosh" pitchFamily="2" charset="0"/>
              <a:cs typeface="Nikosh" pitchFamily="2" charset="0"/>
            </a:endParaRPr>
          </a:p>
        </p:txBody>
      </p:sp>
      <p:sp>
        <p:nvSpPr>
          <p:cNvPr id="2" name="Title 1"/>
          <p:cNvSpPr>
            <a:spLocks noGrp="1"/>
          </p:cNvSpPr>
          <p:nvPr>
            <p:ph type="title"/>
          </p:nvPr>
        </p:nvSpPr>
        <p:spPr>
          <a:xfrm>
            <a:off x="2286000" y="274638"/>
            <a:ext cx="5257800" cy="1143000"/>
          </a:xfrm>
        </p:spPr>
        <p:txBody>
          <a:bodyPr/>
          <a:lstStyle/>
          <a:p>
            <a:pPr algn="ctr"/>
            <a:r>
              <a:rPr lang="bn-BD" dirty="0" smtClean="0">
                <a:latin typeface="Nikosh" pitchFamily="2" charset="0"/>
                <a:cs typeface="Nikosh" pitchFamily="2" charset="0"/>
              </a:rPr>
              <a:t>জোড়ায় কাজের প্রশ্ন</a:t>
            </a:r>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228600" y="1447800"/>
            <a:ext cx="8686800" cy="5181600"/>
          </a:xfrm>
        </p:spPr>
        <p:txBody>
          <a:bodyPr>
            <a:normAutofit fontScale="92500" lnSpcReduction="10000"/>
          </a:bodyPr>
          <a:lstStyle/>
          <a:p>
            <a:pPr>
              <a:buNone/>
            </a:pPr>
            <a:r>
              <a:rPr lang="bn-BD" sz="2400" b="1" dirty="0" smtClean="0">
                <a:latin typeface="Nikosh" pitchFamily="2" charset="0"/>
                <a:cs typeface="Nikosh" pitchFamily="2" charset="0"/>
              </a:rPr>
              <a:t>খাদ্যে ভেজাল দেয়ার পিছনে প্রধান কারনগুলো হলো নিম্নরুপঃ </a:t>
            </a:r>
          </a:p>
          <a:p>
            <a:pPr>
              <a:buNone/>
            </a:pPr>
            <a:r>
              <a:rPr lang="bn-BD" sz="2400" dirty="0" smtClean="0">
                <a:latin typeface="Nikosh" pitchFamily="2" charset="0"/>
                <a:cs typeface="Nikosh" pitchFamily="2" charset="0"/>
              </a:rPr>
              <a:t>১। উৎপাদক ও ব্যবসায়ীদের অসৎ মানসিকতা ও নৈতিক চরিত্র খাদ্যে ভেজালের প্রধান কারণ।</a:t>
            </a:r>
          </a:p>
          <a:p>
            <a:pPr>
              <a:buNone/>
            </a:pPr>
            <a:r>
              <a:rPr lang="bn-BD" sz="2400" dirty="0" smtClean="0">
                <a:latin typeface="Nikosh" pitchFamily="2" charset="0"/>
                <a:cs typeface="Nikosh" pitchFamily="2" charset="0"/>
              </a:rPr>
              <a:t>২। অসৎ উপায়ে অতি দ্রুত বড়লোক হবার উদ</a:t>
            </a:r>
            <a:r>
              <a:rPr lang="en-US" sz="2400" dirty="0" err="1" smtClean="0">
                <a:latin typeface="Nikosh" pitchFamily="2" charset="0"/>
                <a:cs typeface="Nikosh" pitchFamily="2" charset="0"/>
              </a:rPr>
              <a:t>গ্রীব</a:t>
            </a:r>
            <a:r>
              <a:rPr lang="bn-BD" sz="2400" dirty="0" smtClean="0">
                <a:latin typeface="Nikosh" pitchFamily="2" charset="0"/>
                <a:cs typeface="Nikosh" pitchFamily="2" charset="0"/>
              </a:rPr>
              <a:t> বাসনা </a:t>
            </a:r>
          </a:p>
          <a:p>
            <a:pPr>
              <a:buNone/>
            </a:pPr>
            <a:r>
              <a:rPr lang="bn-BD" sz="2400" dirty="0" smtClean="0">
                <a:latin typeface="Nikosh" pitchFamily="2" charset="0"/>
                <a:cs typeface="Nikosh" pitchFamily="2" charset="0"/>
              </a:rPr>
              <a:t>৪। অধিক মুনাফা লাভের আশা</a:t>
            </a:r>
          </a:p>
          <a:p>
            <a:pPr>
              <a:buNone/>
            </a:pPr>
            <a:r>
              <a:rPr lang="bn-BD" sz="2400" dirty="0" smtClean="0">
                <a:latin typeface="Nikosh" pitchFamily="2" charset="0"/>
                <a:cs typeface="Nikosh" pitchFamily="2" charset="0"/>
              </a:rPr>
              <a:t>৫। অসৎ কাজে লিপ্ত হবার জন্য ধর্মভয় বা পরকালের শাস্তির কথা চিন্তা না করা।</a:t>
            </a:r>
          </a:p>
          <a:p>
            <a:pPr>
              <a:buNone/>
            </a:pPr>
            <a:r>
              <a:rPr lang="bn-BD" sz="2400" dirty="0" smtClean="0">
                <a:latin typeface="Nikosh" pitchFamily="2" charset="0"/>
                <a:cs typeface="Nikosh" pitchFamily="2" charset="0"/>
              </a:rPr>
              <a:t>৬। সমাজের কার কি ক্ষতি হল সে সম্পর্কে চিন্তা/ দুঃখ বা অনুশোচনার অভাব</a:t>
            </a:r>
          </a:p>
          <a:p>
            <a:pPr>
              <a:buNone/>
            </a:pPr>
            <a:r>
              <a:rPr lang="bn-BD" sz="2400" dirty="0" smtClean="0">
                <a:latin typeface="Nikosh" pitchFamily="2" charset="0"/>
                <a:cs typeface="Nikosh" pitchFamily="2" charset="0"/>
              </a:rPr>
              <a:t>৭। খাদ্যের পচন ঠেকানোর জন্য ক্ষতিকর রাসায়নিক দ্রব্য প্রয়োগ</a:t>
            </a:r>
          </a:p>
          <a:p>
            <a:pPr>
              <a:buNone/>
            </a:pPr>
            <a:r>
              <a:rPr lang="bn-BD" sz="2400" dirty="0" smtClean="0">
                <a:latin typeface="Nikosh" pitchFamily="2" charset="0"/>
                <a:cs typeface="Nikosh" pitchFamily="2" charset="0"/>
              </a:rPr>
              <a:t>৮। ফলমুল তাড়াতাড়ি পাকানো ও রঙ সুন্দর করার জন্য ক্ষতিকর রাসায়নিক দ্রব্য ব্যবহার</a:t>
            </a:r>
          </a:p>
          <a:p>
            <a:pPr>
              <a:buNone/>
            </a:pPr>
            <a:r>
              <a:rPr lang="bn-BD" sz="2400" dirty="0" smtClean="0">
                <a:latin typeface="Nikosh" pitchFamily="2" charset="0"/>
                <a:cs typeface="Nikosh" pitchFamily="2" charset="0"/>
              </a:rPr>
              <a:t>৯। খাদ্যের স্বাদ বা ফ্লেভার বাড়ানোর বা খাদ্যকে দৃষ্টিনন্দন করার জন্য ভেজালের মতো নিকৃষ্ট পথ বেছে নেয়া</a:t>
            </a:r>
          </a:p>
          <a:p>
            <a:pPr>
              <a:buNone/>
            </a:pPr>
            <a:r>
              <a:rPr lang="bn-BD" sz="2400" dirty="0" smtClean="0">
                <a:latin typeface="Nikosh" pitchFamily="2" charset="0"/>
                <a:cs typeface="Nikosh" pitchFamily="2" charset="0"/>
              </a:rPr>
              <a:t>১০। দেশে প্রচলিত আইনের অপ্রতুলতা এবং যে আইন বিদ্যমান রয়েছে তার যথোপযুক্ত ব্যবহার না করা</a:t>
            </a:r>
          </a:p>
          <a:p>
            <a:pPr>
              <a:buNone/>
            </a:pPr>
            <a:r>
              <a:rPr lang="bn-BD" sz="2400" dirty="0" smtClean="0">
                <a:latin typeface="Nikosh" pitchFamily="2" charset="0"/>
                <a:cs typeface="Nikosh" pitchFamily="2" charset="0"/>
              </a:rPr>
              <a:t>১১। রঙ কেমিক্যাল ও কীটনাশকের অবাধ ব্যবহার</a:t>
            </a:r>
          </a:p>
          <a:p>
            <a:pPr>
              <a:buNone/>
            </a:pPr>
            <a:r>
              <a:rPr lang="bn-BD" sz="2400" dirty="0" smtClean="0">
                <a:latin typeface="Nikosh" pitchFamily="2" charset="0"/>
                <a:cs typeface="Nikosh" pitchFamily="2" charset="0"/>
              </a:rPr>
              <a:t>১২। সচেতনতার অভাব </a:t>
            </a:r>
          </a:p>
        </p:txBody>
      </p:sp>
      <p:sp>
        <p:nvSpPr>
          <p:cNvPr id="2" name="Title 1"/>
          <p:cNvSpPr>
            <a:spLocks noGrp="1"/>
          </p:cNvSpPr>
          <p:nvPr>
            <p:ph type="title"/>
          </p:nvPr>
        </p:nvSpPr>
        <p:spPr>
          <a:xfrm>
            <a:off x="1447800" y="274638"/>
            <a:ext cx="6019800" cy="1143000"/>
          </a:xfrm>
        </p:spPr>
        <p:txBody>
          <a:bodyPr/>
          <a:lstStyle/>
          <a:p>
            <a:pPr algn="ctr"/>
            <a:r>
              <a:rPr lang="bn-BD" dirty="0" smtClean="0">
                <a:latin typeface="Nikosh" pitchFamily="2" charset="0"/>
                <a:cs typeface="Nikosh" pitchFamily="2" charset="0"/>
              </a:rPr>
              <a:t>জোড়ায় কাজের সমাধান</a:t>
            </a:r>
            <a:endParaRPr lang="en-US"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9"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0"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1"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211.jpg"/>
          <p:cNvPicPr>
            <a:picLocks noGrp="1" noChangeAspect="1"/>
          </p:cNvPicPr>
          <p:nvPr>
            <p:ph idx="1"/>
          </p:nvPr>
        </p:nvPicPr>
        <p:blipFill>
          <a:blip r:embed="rId2"/>
          <a:stretch>
            <a:fillRect/>
          </a:stretch>
        </p:blipFill>
        <p:spPr>
          <a:xfrm>
            <a:off x="1079448" y="1752600"/>
            <a:ext cx="6604104" cy="4038600"/>
          </a:xfrm>
        </p:spPr>
      </p:pic>
      <p:sp>
        <p:nvSpPr>
          <p:cNvPr id="2" name="Title 1"/>
          <p:cNvSpPr>
            <a:spLocks noGrp="1"/>
          </p:cNvSpPr>
          <p:nvPr>
            <p:ph type="title"/>
          </p:nvPr>
        </p:nvSpPr>
        <p:spPr>
          <a:xfrm>
            <a:off x="2514600" y="274638"/>
            <a:ext cx="3886200" cy="1143000"/>
          </a:xfrm>
        </p:spPr>
        <p:txBody>
          <a:bodyPr/>
          <a:lstStyle/>
          <a:p>
            <a:pPr algn="ctr"/>
            <a:r>
              <a:rPr lang="bn-BD" dirty="0" smtClean="0">
                <a:latin typeface="Nikosh" pitchFamily="2" charset="0"/>
                <a:cs typeface="Nikosh" pitchFamily="2" charset="0"/>
              </a:rPr>
              <a:t>দলীয় কাজ</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mph" presetSubtype="0" grpId="2" nodeType="clickEffect">
                                  <p:stCondLst>
                                    <p:cond delay="0"/>
                                  </p:stCondLst>
                                  <p:childTnLst>
                                    <p:set>
                                      <p:cBhvr override="childStyle">
                                        <p:cTn id="16" dur="indefinite"/>
                                        <p:tgtEl>
                                          <p:spTgt spid="2"/>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077200" cy="1752600"/>
          </a:xfrm>
        </p:spPr>
        <p:txBody>
          <a:bodyPr>
            <a:normAutofit/>
          </a:bodyPr>
          <a:lstStyle/>
          <a:p>
            <a:pPr algn="ctr">
              <a:buNone/>
            </a:pPr>
            <a:r>
              <a:rPr lang="bn-BD" sz="2800" dirty="0" smtClean="0">
                <a:latin typeface="Nikosh" pitchFamily="2" charset="0"/>
                <a:cs typeface="Nikosh" pitchFamily="2" charset="0"/>
              </a:rPr>
              <a:t> </a:t>
            </a:r>
            <a:r>
              <a:rPr lang="bn-BD" sz="4000" dirty="0" smtClean="0">
                <a:latin typeface="Nikosh" pitchFamily="2" charset="0"/>
                <a:cs typeface="Nikosh" pitchFamily="2" charset="0"/>
              </a:rPr>
              <a:t>খাদ্যে ভেজালের প্রতিকার  সম্পর্কে বল?</a:t>
            </a:r>
          </a:p>
          <a:p>
            <a:pPr algn="ctr">
              <a:buNone/>
            </a:pPr>
            <a:r>
              <a:rPr lang="bn-BD" sz="4000" dirty="0" smtClean="0">
                <a:latin typeface="Nikosh" pitchFamily="2" charset="0"/>
                <a:cs typeface="Nikosh" pitchFamily="2" charset="0"/>
              </a:rPr>
              <a:t>সময়ঃ ১০ মিনিট </a:t>
            </a:r>
            <a:endParaRPr lang="en-US" sz="4000" dirty="0" smtClean="0">
              <a:latin typeface="Nikosh" pitchFamily="2" charset="0"/>
              <a:cs typeface="Nikosh" pitchFamily="2" charset="0"/>
            </a:endParaRPr>
          </a:p>
          <a:p>
            <a:endParaRPr lang="en-US" dirty="0">
              <a:latin typeface="Nikosh" pitchFamily="2" charset="0"/>
              <a:cs typeface="Nikosh" pitchFamily="2" charset="0"/>
            </a:endParaRPr>
          </a:p>
        </p:txBody>
      </p:sp>
      <p:sp>
        <p:nvSpPr>
          <p:cNvPr id="2" name="Title 1"/>
          <p:cNvSpPr>
            <a:spLocks noGrp="1"/>
          </p:cNvSpPr>
          <p:nvPr>
            <p:ph type="title"/>
          </p:nvPr>
        </p:nvSpPr>
        <p:spPr>
          <a:xfrm>
            <a:off x="2286000" y="274638"/>
            <a:ext cx="5181600" cy="1143000"/>
          </a:xfrm>
        </p:spPr>
        <p:txBody>
          <a:bodyPr/>
          <a:lstStyle/>
          <a:p>
            <a:pPr algn="ctr"/>
            <a:r>
              <a:rPr lang="bn-BD" dirty="0" smtClean="0">
                <a:latin typeface="Nikosh" pitchFamily="2" charset="0"/>
                <a:cs typeface="Nikosh" pitchFamily="2" charset="0"/>
              </a:rPr>
              <a:t>দলীয় কাজের প্রশ্ন </a:t>
            </a:r>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err="1">
                <a:latin typeface="Nikosh" pitchFamily="2" charset="0"/>
                <a:cs typeface="Nikosh" pitchFamily="2" charset="0"/>
              </a:rPr>
              <a:t>শিক্ষক</a:t>
            </a:r>
            <a:r>
              <a:rPr lang="en-US" dirty="0">
                <a:latin typeface="Nikosh" pitchFamily="2" charset="0"/>
                <a:cs typeface="Nikosh" pitchFamily="2" charset="0"/>
              </a:rPr>
              <a:t> </a:t>
            </a:r>
            <a:r>
              <a:rPr lang="en-US" dirty="0" err="1">
                <a:latin typeface="Nikosh" pitchFamily="2" charset="0"/>
                <a:cs typeface="Nikosh" pitchFamily="2" charset="0"/>
              </a:rPr>
              <a:t>পরিচিতি</a:t>
            </a:r>
            <a:endParaRPr lang="en-SG" dirty="0"/>
          </a:p>
        </p:txBody>
      </p:sp>
      <p:sp>
        <p:nvSpPr>
          <p:cNvPr id="3" name="Text Placeholder 2"/>
          <p:cNvSpPr>
            <a:spLocks noGrp="1"/>
          </p:cNvSpPr>
          <p:nvPr>
            <p:ph type="body" idx="1"/>
          </p:nvPr>
        </p:nvSpPr>
        <p:spPr>
          <a:xfrm>
            <a:off x="457200" y="1524000"/>
            <a:ext cx="4040188" cy="914400"/>
          </a:xfrm>
        </p:spPr>
        <p:txBody>
          <a:bodyPr>
            <a:normAutofit fontScale="77500" lnSpcReduction="20000"/>
          </a:bodyPr>
          <a:lstStyle/>
          <a:p>
            <a:endParaRPr lang="en-US" dirty="0" smtClean="0">
              <a:latin typeface="Nikosh" pitchFamily="2" charset="0"/>
              <a:cs typeface="Nikosh" pitchFamily="2" charset="0"/>
            </a:endParaRPr>
          </a:p>
          <a:p>
            <a:pPr algn="ctr"/>
            <a:r>
              <a:rPr lang="en-US" sz="5700" dirty="0" err="1" smtClean="0">
                <a:latin typeface="Nikosh" pitchFamily="2" charset="0"/>
                <a:cs typeface="Nikosh" pitchFamily="2" charset="0"/>
              </a:rPr>
              <a:t>পরিচয়</a:t>
            </a:r>
            <a:endParaRPr lang="en-SG" sz="5700" dirty="0">
              <a:latin typeface="Nikosh" pitchFamily="2" charset="0"/>
              <a:cs typeface="Nikosh" pitchFamily="2" charset="0"/>
            </a:endParaRPr>
          </a:p>
          <a:p>
            <a:pPr algn="ctr"/>
            <a:endParaRPr lang="en-SG" dirty="0"/>
          </a:p>
        </p:txBody>
      </p:sp>
      <p:sp>
        <p:nvSpPr>
          <p:cNvPr id="5" name="Text Placeholder 4"/>
          <p:cNvSpPr>
            <a:spLocks noGrp="1"/>
          </p:cNvSpPr>
          <p:nvPr>
            <p:ph type="body" sz="quarter" idx="3"/>
          </p:nvPr>
        </p:nvSpPr>
        <p:spPr>
          <a:xfrm>
            <a:off x="4648200" y="1371601"/>
            <a:ext cx="4041775" cy="914400"/>
          </a:xfrm>
        </p:spPr>
        <p:txBody>
          <a:bodyPr>
            <a:normAutofit fontScale="92500" lnSpcReduction="20000"/>
          </a:bodyPr>
          <a:lstStyle/>
          <a:p>
            <a:pPr algn="ctr"/>
            <a:endParaRPr lang="en-US" dirty="0" smtClean="0">
              <a:latin typeface="Nikosh" pitchFamily="2" charset="0"/>
              <a:cs typeface="Nikosh" pitchFamily="2" charset="0"/>
            </a:endParaRPr>
          </a:p>
          <a:p>
            <a:pPr algn="ctr"/>
            <a:r>
              <a:rPr lang="en-US" sz="4300" dirty="0" err="1" smtClean="0">
                <a:latin typeface="Nikosh" pitchFamily="2" charset="0"/>
                <a:cs typeface="Nikosh" pitchFamily="2" charset="0"/>
              </a:rPr>
              <a:t>ছবি</a:t>
            </a:r>
            <a:endParaRPr lang="en-SG" sz="4300" dirty="0">
              <a:latin typeface="Nikosh" pitchFamily="2" charset="0"/>
              <a:cs typeface="Nikosh" pitchFamily="2" charset="0"/>
            </a:endParaRPr>
          </a:p>
          <a:p>
            <a:pPr algn="ctr"/>
            <a:endParaRPr lang="en-SG" dirty="0"/>
          </a:p>
        </p:txBody>
      </p:sp>
      <p:sp>
        <p:nvSpPr>
          <p:cNvPr id="8" name="Content Placeholder 7"/>
          <p:cNvSpPr>
            <a:spLocks noGrp="1"/>
          </p:cNvSpPr>
          <p:nvPr>
            <p:ph sz="half" idx="2"/>
          </p:nvPr>
        </p:nvSpPr>
        <p:spPr/>
        <p:txBody>
          <a:bodyPr/>
          <a:lstStyle/>
          <a:p>
            <a:endParaRPr lang="en-SG" dirty="0"/>
          </a:p>
        </p:txBody>
      </p:sp>
      <p:sp>
        <p:nvSpPr>
          <p:cNvPr id="13" name="Bevel 12"/>
          <p:cNvSpPr/>
          <p:nvPr/>
        </p:nvSpPr>
        <p:spPr>
          <a:xfrm>
            <a:off x="457200" y="2286000"/>
            <a:ext cx="4495800" cy="435131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prstClr val="white"/>
              </a:solidFill>
            </a:endParaRPr>
          </a:p>
        </p:txBody>
      </p:sp>
      <p:sp>
        <p:nvSpPr>
          <p:cNvPr id="14" name="TextBox 13"/>
          <p:cNvSpPr txBox="1"/>
          <p:nvPr/>
        </p:nvSpPr>
        <p:spPr>
          <a:xfrm>
            <a:off x="990600" y="2667000"/>
            <a:ext cx="3352800" cy="4093428"/>
          </a:xfrm>
          <a:prstGeom prst="rect">
            <a:avLst/>
          </a:prstGeom>
          <a:noFill/>
        </p:spPr>
        <p:txBody>
          <a:bodyPr wrap="square" rtlCol="0">
            <a:spAutoFit/>
          </a:bodyPr>
          <a:lstStyle/>
          <a:p>
            <a:pPr algn="ctr"/>
            <a:r>
              <a:rPr lang="bn-BD" sz="2400" dirty="0">
                <a:solidFill>
                  <a:prstClr val="black"/>
                </a:solidFill>
                <a:latin typeface="Nikosh" pitchFamily="2" charset="0"/>
                <a:cs typeface="Nikosh" pitchFamily="2" charset="0"/>
              </a:rPr>
              <a:t>মোঃ ওবায়দুর </a:t>
            </a:r>
            <a:r>
              <a:rPr lang="bn-BD" sz="2400">
                <a:solidFill>
                  <a:prstClr val="black"/>
                </a:solidFill>
                <a:latin typeface="Nikosh" pitchFamily="2" charset="0"/>
                <a:cs typeface="Nikosh" pitchFamily="2" charset="0"/>
              </a:rPr>
              <a:t>রহমান </a:t>
            </a:r>
            <a:endParaRPr lang="en-US" sz="2400" dirty="0">
              <a:solidFill>
                <a:prstClr val="black"/>
              </a:solidFill>
              <a:latin typeface="Nikosh" pitchFamily="2" charset="0"/>
              <a:cs typeface="Nikosh" pitchFamily="2" charset="0"/>
            </a:endParaRPr>
          </a:p>
          <a:p>
            <a:pPr algn="ctr"/>
            <a:r>
              <a:rPr lang="bn-BD" sz="2400" dirty="0">
                <a:solidFill>
                  <a:prstClr val="black"/>
                </a:solidFill>
                <a:latin typeface="Nikosh" pitchFamily="2" charset="0"/>
                <a:cs typeface="Nikosh" pitchFamily="2" charset="0"/>
              </a:rPr>
              <a:t>এম এস এস রাষ্ট্রবিজ্ঞান</a:t>
            </a:r>
          </a:p>
          <a:p>
            <a:pPr algn="ctr"/>
            <a:r>
              <a:rPr lang="en-US" sz="2000" dirty="0" err="1" smtClean="0">
                <a:solidFill>
                  <a:prstClr val="black"/>
                </a:solidFill>
                <a:latin typeface="Nikosh" pitchFamily="2" charset="0"/>
                <a:cs typeface="Nikosh" pitchFamily="2" charset="0"/>
              </a:rPr>
              <a:t>প্রভাষক</a:t>
            </a:r>
            <a:endParaRPr lang="en-US" sz="2000" dirty="0" smtClean="0">
              <a:solidFill>
                <a:prstClr val="black"/>
              </a:solidFill>
              <a:latin typeface="Nikosh" pitchFamily="2" charset="0"/>
              <a:cs typeface="Nikosh" pitchFamily="2" charset="0"/>
            </a:endParaRPr>
          </a:p>
          <a:p>
            <a:pPr algn="ctr"/>
            <a:r>
              <a:rPr lang="en-US" sz="2000" dirty="0" err="1" smtClean="0">
                <a:solidFill>
                  <a:prstClr val="black"/>
                </a:solidFill>
                <a:latin typeface="Nikosh" pitchFamily="2" charset="0"/>
                <a:cs typeface="Nikosh" pitchFamily="2" charset="0"/>
              </a:rPr>
              <a:t>তথ্য</a:t>
            </a:r>
            <a:r>
              <a:rPr lang="en-US" sz="2000" dirty="0" smtClean="0">
                <a:solidFill>
                  <a:prstClr val="black"/>
                </a:solidFill>
                <a:latin typeface="Nikosh" pitchFamily="2" charset="0"/>
                <a:cs typeface="Nikosh" pitchFamily="2" charset="0"/>
              </a:rPr>
              <a:t> ও </a:t>
            </a:r>
            <a:r>
              <a:rPr lang="en-US" sz="2000" dirty="0" err="1" smtClean="0">
                <a:solidFill>
                  <a:prstClr val="black"/>
                </a:solidFill>
                <a:latin typeface="Nikosh" pitchFamily="2" charset="0"/>
                <a:cs typeface="Nikosh" pitchFamily="2" charset="0"/>
              </a:rPr>
              <a:t>যোগাযোগ</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প্রযুক্তি</a:t>
            </a:r>
            <a:r>
              <a:rPr lang="en-US" sz="2000" dirty="0" smtClean="0">
                <a:solidFill>
                  <a:prstClr val="black"/>
                </a:solidFill>
                <a:latin typeface="Nikosh" pitchFamily="2" charset="0"/>
                <a:cs typeface="Nikosh" pitchFamily="2" charset="0"/>
              </a:rPr>
              <a:t> </a:t>
            </a:r>
          </a:p>
          <a:p>
            <a:pPr algn="ctr"/>
            <a:r>
              <a:rPr lang="bn-BD" sz="2000" dirty="0" smtClean="0">
                <a:solidFill>
                  <a:prstClr val="black"/>
                </a:solidFill>
                <a:latin typeface="Nikosh" pitchFamily="2" charset="0"/>
                <a:cs typeface="Nikosh" pitchFamily="2" charset="0"/>
              </a:rPr>
              <a:t>বসন্তকেদার ডিগ্রী কলেজ</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মোহনপুর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রাজশাহী</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আজীবন</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সদস্য</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বাংলাদেশ</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কম্পিউটার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সোসাইটি</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ঢাকা</a:t>
            </a:r>
            <a:endParaRPr lang="en-US" sz="2000" dirty="0" smtClean="0">
              <a:solidFill>
                <a:prstClr val="black"/>
              </a:solidFill>
              <a:latin typeface="Nikosh" pitchFamily="2" charset="0"/>
              <a:cs typeface="Nikosh" pitchFamily="2" charset="0"/>
            </a:endParaRPr>
          </a:p>
          <a:p>
            <a:pPr algn="ctr"/>
            <a:r>
              <a:rPr lang="en-US" sz="2000" dirty="0" err="1" smtClean="0">
                <a:solidFill>
                  <a:prstClr val="black"/>
                </a:solidFill>
                <a:latin typeface="Nikosh" pitchFamily="2" charset="0"/>
                <a:cs typeface="Nikosh" pitchFamily="2" charset="0"/>
              </a:rPr>
              <a:t>জেলা</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এ্যম্বাসেডর</a:t>
            </a:r>
            <a:r>
              <a:rPr lang="en-US" sz="2000" dirty="0" smtClean="0">
                <a:solidFill>
                  <a:prstClr val="black"/>
                </a:solidFill>
                <a:latin typeface="Nikosh" pitchFamily="2" charset="0"/>
                <a:cs typeface="Nikosh" pitchFamily="2" charset="0"/>
              </a:rPr>
              <a:t> A2i </a:t>
            </a:r>
            <a:r>
              <a:rPr lang="en-US" sz="2000" dirty="0" err="1" smtClean="0">
                <a:solidFill>
                  <a:prstClr val="black"/>
                </a:solidFill>
                <a:latin typeface="Nikosh" pitchFamily="2" charset="0"/>
                <a:cs typeface="Nikosh" pitchFamily="2" charset="0"/>
              </a:rPr>
              <a:t>শিক্ষা</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মন্ত্রাণালয়</a:t>
            </a:r>
            <a:endParaRPr lang="en-US" sz="2000" dirty="0" smtClean="0">
              <a:solidFill>
                <a:prstClr val="black"/>
              </a:solidFill>
              <a:latin typeface="Nikosh" pitchFamily="2" charset="0"/>
              <a:cs typeface="Nikosh" pitchFamily="2" charset="0"/>
            </a:endParaRPr>
          </a:p>
          <a:p>
            <a:pPr algn="ctr"/>
            <a:r>
              <a:rPr lang="bn-BD" dirty="0" smtClean="0">
                <a:solidFill>
                  <a:prstClr val="black"/>
                </a:solidFill>
                <a:latin typeface="Times New Roman" pitchFamily="18" charset="0"/>
                <a:cs typeface="Times New Roman" pitchFamily="18" charset="0"/>
                <a:hlinkClick r:id="rId2"/>
              </a:rPr>
              <a:t>mdorhe</a:t>
            </a:r>
            <a:r>
              <a:rPr lang="en-US" dirty="0" smtClean="0">
                <a:solidFill>
                  <a:prstClr val="black"/>
                </a:solidFill>
                <a:latin typeface="Times New Roman" pitchFamily="18" charset="0"/>
                <a:cs typeface="Times New Roman" pitchFamily="18" charset="0"/>
                <a:hlinkClick r:id="rId2"/>
              </a:rPr>
              <a:t>lal@gmail.com</a:t>
            </a:r>
            <a:endParaRPr lang="en-US" dirty="0" smtClean="0">
              <a:solidFill>
                <a:prstClr val="black"/>
              </a:solidFill>
              <a:latin typeface="Times New Roman" pitchFamily="18" charset="0"/>
              <a:cs typeface="Times New Roman" pitchFamily="18" charset="0"/>
            </a:endParaRPr>
          </a:p>
          <a:p>
            <a:r>
              <a:rPr lang="bn-BD" dirty="0" smtClean="0">
                <a:solidFill>
                  <a:prstClr val="black"/>
                </a:solidFill>
                <a:latin typeface="Times New Roman" pitchFamily="18" charset="0"/>
                <a:cs typeface="Times New Roman" pitchFamily="18" charset="0"/>
              </a:rPr>
              <a:t>01770144076 , </a:t>
            </a:r>
            <a:r>
              <a:rPr lang="en-US" dirty="0" smtClean="0">
                <a:solidFill>
                  <a:prstClr val="black"/>
                </a:solidFill>
                <a:latin typeface="Times New Roman" pitchFamily="18" charset="0"/>
                <a:cs typeface="Times New Roman" pitchFamily="18" charset="0"/>
              </a:rPr>
              <a:t>01961326237</a:t>
            </a:r>
            <a:endParaRPr lang="en-US" dirty="0" smtClean="0">
              <a:solidFill>
                <a:prstClr val="black"/>
              </a:solidFill>
              <a:latin typeface="Nikosh" pitchFamily="2" charset="0"/>
              <a:cs typeface="Nikosh" pitchFamily="2" charset="0"/>
            </a:endParaRPr>
          </a:p>
          <a:p>
            <a:endParaRPr lang="en-US" dirty="0" smtClean="0">
              <a:solidFill>
                <a:prstClr val="black"/>
              </a:solidFill>
              <a:latin typeface="Nikosh" pitchFamily="2" charset="0"/>
              <a:cs typeface="Nikosh" pitchFamily="2" charset="0"/>
            </a:endParaRPr>
          </a:p>
          <a:p>
            <a:r>
              <a:rPr lang="en-US" dirty="0" smtClean="0">
                <a:solidFill>
                  <a:prstClr val="black"/>
                </a:solidFill>
                <a:latin typeface="Nikosh" pitchFamily="2" charset="0"/>
                <a:cs typeface="Nikosh" pitchFamily="2" charset="0"/>
              </a:rPr>
              <a:t> </a:t>
            </a:r>
            <a:endParaRPr lang="en-SG" dirty="0">
              <a:solidFill>
                <a:prstClr val="black"/>
              </a:solidFill>
            </a:endParaRPr>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257800" y="2292927"/>
            <a:ext cx="3276600" cy="4344391"/>
          </a:xfrm>
        </p:spPr>
      </p:pic>
    </p:spTree>
    <p:extLst>
      <p:ext uri="{BB962C8B-B14F-4D97-AF65-F5344CB8AC3E}">
        <p14:creationId xmlns:p14="http://schemas.microsoft.com/office/powerpoint/2010/main" val="224054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1" end="1"/>
                                            </p:txEl>
                                          </p:spTgt>
                                        </p:tgtEl>
                                      </p:cBhvr>
                                    </p:animEffect>
                                    <p:animScale>
                                      <p:cBhvr>
                                        <p:cTn id="11" dur="250" autoRev="1" fill="hold"/>
                                        <p:tgtEl>
                                          <p:spTgt spid="3">
                                            <p:txEl>
                                              <p:pRg st="1" end="1"/>
                                            </p:txEl>
                                          </p:spTgt>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26" presetClass="emph" presetSubtype="0" fill="hold" grpId="0" nodeType="clickEffect">
                                  <p:stCondLst>
                                    <p:cond delay="0"/>
                                  </p:stCondLst>
                                  <p:childTnLst>
                                    <p:animEffect transition="out" filter="fade">
                                      <p:cBhvr>
                                        <p:cTn id="15" dur="500" tmFilter="0, 0; .2, .5; .8, .5; 1, 0"/>
                                        <p:tgtEl>
                                          <p:spTgt spid="5">
                                            <p:txEl>
                                              <p:pRg st="1" end="1"/>
                                            </p:txEl>
                                          </p:spTgt>
                                        </p:tgtEl>
                                      </p:cBhvr>
                                    </p:animEffect>
                                    <p:animScale>
                                      <p:cBhvr>
                                        <p:cTn id="16" dur="250" autoRev="1" fill="hold"/>
                                        <p:tgtEl>
                                          <p:spTgt spid="5">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228600" y="1447800"/>
            <a:ext cx="8686800" cy="5181600"/>
          </a:xfrm>
        </p:spPr>
        <p:txBody>
          <a:bodyPr>
            <a:normAutofit lnSpcReduction="10000"/>
          </a:bodyPr>
          <a:lstStyle/>
          <a:p>
            <a:pPr>
              <a:buNone/>
            </a:pPr>
            <a:r>
              <a:rPr lang="bn-BD" sz="2400" b="1" dirty="0" smtClean="0">
                <a:latin typeface="Nikosh" pitchFamily="2" charset="0"/>
                <a:cs typeface="Nikosh" pitchFamily="2" charset="0"/>
              </a:rPr>
              <a:t>খাদ্যে ভেজালের প্রতিকার বা প্রতিরোধে নিম্নলিখিত ব্যবস্থা গ্রহন করতে হবেঃ</a:t>
            </a:r>
          </a:p>
          <a:p>
            <a:pPr>
              <a:buNone/>
            </a:pPr>
            <a:r>
              <a:rPr lang="bn-BD" sz="2400" dirty="0" smtClean="0">
                <a:latin typeface="Nikosh" pitchFamily="2" charset="0"/>
                <a:cs typeface="Nikosh" pitchFamily="2" charset="0"/>
              </a:rPr>
              <a:t>১। খাদ্য উৎপাদন প্রতিষ্ঠানগুলোকে তাদের উৎপাদিত দ্রব্যসামগ্রী বিএসটি আই দ্বারা মানোর্ত্তীণ হবার সার্টিফিকেট অর্জন এবং তা প্রদর্শন করতে হবে। </a:t>
            </a:r>
          </a:p>
          <a:p>
            <a:pPr>
              <a:buNone/>
            </a:pPr>
            <a:r>
              <a:rPr lang="bn-BD" sz="2400" dirty="0" smtClean="0">
                <a:latin typeface="Nikosh" pitchFamily="2" charset="0"/>
                <a:cs typeface="Nikosh" pitchFamily="2" charset="0"/>
              </a:rPr>
              <a:t>২। বিএসটি আই দ্বারা পরীক্ষিত নয় এমন উৎপাদিত খাদ্যসামগ্রী বাজারজাত করা হলে সেজন্য কঠিন শাস্তির বিধান এবং তা কার্যকর করতে হবে। </a:t>
            </a:r>
          </a:p>
          <a:p>
            <a:pPr>
              <a:buNone/>
            </a:pPr>
            <a:r>
              <a:rPr lang="bn-BD" sz="2400" dirty="0" smtClean="0">
                <a:latin typeface="Nikosh" pitchFamily="2" charset="0"/>
                <a:cs typeface="Nikosh" pitchFamily="2" charset="0"/>
              </a:rPr>
              <a:t>৩। হোটেল রেস্তোরার বাসি পচা খাবার যেন পরিবেশন না করা হয় সেজন্য নজরদারি জোরদার করতে হবে। শুধু ঢাকা বা বড় বড় শহর নয়, দেশের সবত্র এজন্য ভ্রাম্যমান আদালতের তৎপরতা বাড়িয়ে দিতে হবে।</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৪। অসৎ ব্যবসায়ী, উৎপাদক, পরিবেশকদের বিরুদ্ধে কি শাস্তির বিধান প্রচার করতে হবে।</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৫। বিষাক্ত রাসায়নিক পদার্থ বাজারজাতকরণ ব্যবস্থা মনিটর করতে হবে।</a:t>
            </a:r>
          </a:p>
          <a:p>
            <a:pPr>
              <a:buNone/>
            </a:pPr>
            <a:r>
              <a:rPr lang="bn-BD" sz="2400" dirty="0" smtClean="0">
                <a:latin typeface="Nikosh" pitchFamily="2" charset="0"/>
                <a:cs typeface="Nikosh" pitchFamily="2" charset="0"/>
              </a:rPr>
              <a:t>৬। খাদ্যে ভেজাল দিলে তার ক্ষতিকর দিক জনগনকে টিভির প্রচারের মাধ্যমে সচেতন করে তুলতে হবে। ৭। পাঠ্য পুস্তকের মাধ্যমে ছাত্র সমাজকে সচেতন করে তুলতে হবে।</a:t>
            </a:r>
          </a:p>
          <a:p>
            <a:pPr>
              <a:buNone/>
            </a:pPr>
            <a:r>
              <a:rPr lang="bn-BD" sz="2400" dirty="0" smtClean="0">
                <a:latin typeface="Nikosh" pitchFamily="2" charset="0"/>
                <a:cs typeface="Nikosh" pitchFamily="2" charset="0"/>
              </a:rPr>
              <a:t>৮।  খাদ্য পণ্য উৎপাদন থেকে ভোক্তার হাত পর্যন্ত পৌছানোর স্তরবিন্যাসগুলো পরিদর্শনের আওতায় আনতে হবে।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৭। সবচেয়ে বড় দিক হল সবার মনমানসিকতার পরিবর্তন করা। </a:t>
            </a:r>
          </a:p>
        </p:txBody>
      </p:sp>
      <p:sp>
        <p:nvSpPr>
          <p:cNvPr id="2" name="Title 1"/>
          <p:cNvSpPr>
            <a:spLocks noGrp="1"/>
          </p:cNvSpPr>
          <p:nvPr>
            <p:ph type="title"/>
          </p:nvPr>
        </p:nvSpPr>
        <p:spPr>
          <a:xfrm>
            <a:off x="2057400" y="274638"/>
            <a:ext cx="5029200" cy="1143000"/>
          </a:xfrm>
        </p:spPr>
        <p:txBody>
          <a:bodyPr/>
          <a:lstStyle/>
          <a:p>
            <a:pPr algn="ctr"/>
            <a:r>
              <a:rPr lang="bn-BD" dirty="0" smtClean="0">
                <a:latin typeface="Nikosh" pitchFamily="2" charset="0"/>
                <a:cs typeface="Nikosh" pitchFamily="2" charset="0"/>
              </a:rPr>
              <a:t>দলীয় কাজের সমাধান </a:t>
            </a:r>
            <a:endParaRPr lang="en-US"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07"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08"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109"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763000" cy="5148072"/>
          </a:xfrm>
        </p:spPr>
        <p:txBody>
          <a:bodyPr>
            <a:normAutofit fontScale="70000" lnSpcReduction="20000"/>
          </a:bodyPr>
          <a:lstStyle/>
          <a:p>
            <a:pPr algn="ctr">
              <a:buNone/>
            </a:pPr>
            <a:r>
              <a:rPr lang="bn-BD" sz="3800" dirty="0" smtClean="0">
                <a:latin typeface="Nikosh" pitchFamily="2" charset="0"/>
                <a:cs typeface="Nikosh" pitchFamily="2" charset="0"/>
              </a:rPr>
              <a:t>জ্ঞান মুলক,অনুধাবন মুলক, প্রয়োগ মুলক প্রশ্ন</a:t>
            </a:r>
          </a:p>
          <a:p>
            <a:pPr>
              <a:buNone/>
            </a:pPr>
            <a:r>
              <a:rPr lang="bn-BD" sz="4200" dirty="0" smtClean="0">
                <a:latin typeface="Nikosh" pitchFamily="2" charset="0"/>
                <a:cs typeface="Nikosh" pitchFamily="2" charset="0"/>
              </a:rPr>
              <a:t>১। প্রতিবছর কোন তারিখে বিশ্ব প্রতিবন্ধী দিবস হিসেবে পালিত হয়?</a:t>
            </a:r>
          </a:p>
          <a:p>
            <a:pPr>
              <a:buNone/>
            </a:pPr>
            <a:r>
              <a:rPr lang="bn-BD" sz="4200" dirty="0" smtClean="0">
                <a:latin typeface="Nikosh" pitchFamily="2" charset="0"/>
                <a:cs typeface="Nikosh" pitchFamily="2" charset="0"/>
              </a:rPr>
              <a:t>ক।  ৫ ডিসেম্বর  খ।</a:t>
            </a:r>
            <a:r>
              <a:rPr lang="en-US" sz="4200" b="1" dirty="0" smtClean="0">
                <a:latin typeface="Nikosh" pitchFamily="2" charset="0"/>
                <a:cs typeface="Nikosh" pitchFamily="2" charset="0"/>
              </a:rPr>
              <a:t> </a:t>
            </a:r>
            <a:r>
              <a:rPr lang="bn-BD" sz="4200" b="1" dirty="0" smtClean="0">
                <a:latin typeface="Nikosh" pitchFamily="2" charset="0"/>
                <a:cs typeface="Nikosh" pitchFamily="2" charset="0"/>
              </a:rPr>
              <a:t> ৩ ডিসেম্বর   </a:t>
            </a:r>
            <a:r>
              <a:rPr lang="en-US" sz="4200" b="1" dirty="0" smtClean="0">
                <a:latin typeface="Times New Roman" pitchFamily="18" charset="0"/>
                <a:cs typeface="Times New Roman" pitchFamily="18" charset="0"/>
              </a:rPr>
              <a:t> </a:t>
            </a:r>
            <a:r>
              <a:rPr lang="bn-BD" sz="4200" dirty="0" smtClean="0">
                <a:latin typeface="Nikosh" pitchFamily="2" charset="0"/>
                <a:cs typeface="Nikosh" pitchFamily="2" charset="0"/>
              </a:rPr>
              <a:t>গ।</a:t>
            </a:r>
            <a:r>
              <a:rPr lang="bn-BD" sz="4200" b="1" dirty="0" smtClean="0">
                <a:latin typeface="Nikosh" pitchFamily="2" charset="0"/>
                <a:cs typeface="Nikosh" pitchFamily="2" charset="0"/>
              </a:rPr>
              <a:t> </a:t>
            </a:r>
            <a:r>
              <a:rPr lang="bn-BD" sz="4200" dirty="0" smtClean="0">
                <a:latin typeface="Nikosh" pitchFamily="2" charset="0"/>
                <a:cs typeface="Nikosh" pitchFamily="2" charset="0"/>
              </a:rPr>
              <a:t>৭ ডিসেম্বর    ঘ। ১০ ডিসেম্বর </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২। বাংলাদেশ সরকার প্রতিবন্ধীদের  কত টাকে করে ভাতা দেয়?</a:t>
            </a:r>
          </a:p>
          <a:p>
            <a:pPr>
              <a:buNone/>
            </a:pPr>
            <a:r>
              <a:rPr lang="bn-BD" sz="4200" dirty="0" smtClean="0">
                <a:latin typeface="Nikosh" pitchFamily="2" charset="0"/>
                <a:cs typeface="Nikosh" pitchFamily="2" charset="0"/>
              </a:rPr>
              <a:t>ক। ১০০    </a:t>
            </a:r>
            <a:r>
              <a:rPr lang="bn-BD" sz="4200" b="1" dirty="0" smtClean="0">
                <a:latin typeface="Nikosh" pitchFamily="2" charset="0"/>
                <a:cs typeface="Nikosh" pitchFamily="2" charset="0"/>
              </a:rPr>
              <a:t>খ।</a:t>
            </a:r>
            <a:r>
              <a:rPr lang="en-US" sz="4200" b="1" dirty="0" smtClean="0">
                <a:latin typeface="Nikosh" pitchFamily="2" charset="0"/>
                <a:cs typeface="Nikosh" pitchFamily="2" charset="0"/>
              </a:rPr>
              <a:t> </a:t>
            </a:r>
            <a:r>
              <a:rPr lang="bn-BD" sz="4200" b="1" dirty="0" smtClean="0">
                <a:latin typeface="Nikosh" pitchFamily="2" charset="0"/>
                <a:cs typeface="Nikosh" pitchFamily="2" charset="0"/>
              </a:rPr>
              <a:t> ৩০০    </a:t>
            </a:r>
            <a:r>
              <a:rPr lang="en-US" sz="4200" b="1" dirty="0" smtClean="0">
                <a:latin typeface="Times New Roman" pitchFamily="18" charset="0"/>
                <a:cs typeface="Times New Roman" pitchFamily="18" charset="0"/>
              </a:rPr>
              <a:t> </a:t>
            </a:r>
            <a:r>
              <a:rPr lang="bn-BD" sz="4200" dirty="0" smtClean="0">
                <a:latin typeface="Nikosh" pitchFamily="2" charset="0"/>
                <a:cs typeface="Nikosh" pitchFamily="2" charset="0"/>
              </a:rPr>
              <a:t>গ।</a:t>
            </a:r>
            <a:r>
              <a:rPr lang="bn-BD" sz="4200" b="1" dirty="0" smtClean="0">
                <a:latin typeface="Nikosh" pitchFamily="2" charset="0"/>
                <a:cs typeface="Nikosh" pitchFamily="2" charset="0"/>
              </a:rPr>
              <a:t> </a:t>
            </a:r>
            <a:r>
              <a:rPr lang="bn-BD" sz="4200" dirty="0" smtClean="0">
                <a:latin typeface="Nikosh" pitchFamily="2" charset="0"/>
                <a:cs typeface="Nikosh" pitchFamily="2" charset="0"/>
              </a:rPr>
              <a:t>২০০   ঘ। ৪০০</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৩।  দুর্নীতি শব্দটি ইংরেজী প্রতিশব্দ হলো-?</a:t>
            </a:r>
          </a:p>
          <a:p>
            <a:pPr>
              <a:buNone/>
            </a:pPr>
            <a:r>
              <a:rPr lang="bn-BD" sz="4200" dirty="0" smtClean="0">
                <a:latin typeface="Nikosh" pitchFamily="2" charset="0"/>
                <a:cs typeface="Nikosh" pitchFamily="2" charset="0"/>
              </a:rPr>
              <a:t>ক। </a:t>
            </a:r>
            <a:r>
              <a:rPr lang="en-US" sz="4200" dirty="0" err="1" smtClean="0">
                <a:latin typeface="Times New Roman" pitchFamily="18" charset="0"/>
                <a:cs typeface="Times New Roman" pitchFamily="18" charset="0"/>
              </a:rPr>
              <a:t>Corruptus</a:t>
            </a:r>
            <a:r>
              <a:rPr lang="bn-BD" sz="4200" dirty="0" smtClean="0">
                <a:latin typeface="Nikosh" pitchFamily="2" charset="0"/>
                <a:cs typeface="Nikosh" pitchFamily="2" charset="0"/>
              </a:rPr>
              <a:t>  </a:t>
            </a:r>
            <a:r>
              <a:rPr lang="bn-BD" sz="4200" b="1" dirty="0" smtClean="0">
                <a:latin typeface="Nikosh" pitchFamily="2" charset="0"/>
                <a:cs typeface="Nikosh" pitchFamily="2" charset="0"/>
              </a:rPr>
              <a:t>খ।</a:t>
            </a:r>
            <a:r>
              <a:rPr lang="en-US" sz="4200" b="1" dirty="0" smtClean="0">
                <a:latin typeface="Nikosh" pitchFamily="2" charset="0"/>
                <a:cs typeface="Nikosh" pitchFamily="2" charset="0"/>
              </a:rPr>
              <a:t> </a:t>
            </a:r>
            <a:r>
              <a:rPr lang="en-US" sz="4200" b="1" dirty="0" smtClean="0">
                <a:latin typeface="Times New Roman" pitchFamily="18" charset="0"/>
                <a:cs typeface="Times New Roman" pitchFamily="18" charset="0"/>
              </a:rPr>
              <a:t>Corruption</a:t>
            </a:r>
            <a:r>
              <a:rPr lang="bn-BD" sz="4200" b="1" dirty="0" smtClean="0">
                <a:latin typeface="Nikosh" pitchFamily="2" charset="0"/>
                <a:cs typeface="Nikosh" pitchFamily="2" charset="0"/>
              </a:rPr>
              <a:t>  </a:t>
            </a:r>
            <a:endParaRPr lang="en-US" sz="4200" b="1" dirty="0" smtClean="0">
              <a:latin typeface="Nikosh" pitchFamily="2" charset="0"/>
              <a:cs typeface="Nikosh" pitchFamily="2" charset="0"/>
            </a:endParaRPr>
          </a:p>
          <a:p>
            <a:pPr>
              <a:buNone/>
            </a:pPr>
            <a:r>
              <a:rPr lang="bn-BD" sz="4200" dirty="0" smtClean="0">
                <a:latin typeface="Nikosh" pitchFamily="2" charset="0"/>
                <a:cs typeface="Nikosh" pitchFamily="2" charset="0"/>
              </a:rPr>
              <a:t>গ। </a:t>
            </a:r>
            <a:r>
              <a:rPr lang="en-US" sz="4200" dirty="0" err="1" smtClean="0">
                <a:latin typeface="Times New Roman" pitchFamily="18" charset="0"/>
                <a:cs typeface="Times New Roman" pitchFamily="18" charset="0"/>
              </a:rPr>
              <a:t>Coreption</a:t>
            </a:r>
            <a:r>
              <a:rPr lang="bn-BD" sz="4200" dirty="0" smtClean="0">
                <a:latin typeface="Nikosh" pitchFamily="2" charset="0"/>
                <a:cs typeface="Nikosh" pitchFamily="2" charset="0"/>
              </a:rPr>
              <a:t>  ঘ। </a:t>
            </a:r>
            <a:r>
              <a:rPr lang="en-US" sz="4200" dirty="0" smtClean="0">
                <a:latin typeface="Nikosh" pitchFamily="2" charset="0"/>
                <a:cs typeface="Nikosh" pitchFamily="2" charset="0"/>
              </a:rPr>
              <a:t> </a:t>
            </a:r>
            <a:r>
              <a:rPr lang="en-US" sz="4200" dirty="0" smtClean="0">
                <a:latin typeface="Times New Roman" pitchFamily="18" charset="0"/>
                <a:cs typeface="Times New Roman" pitchFamily="18" charset="0"/>
              </a:rPr>
              <a:t>Correction</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৪। ব্যক্তিস্বার্থ অর্জনের বা ব্যক্তিগত লাভের উদ্দেশ্যে অর্পিত ক্ষমতার অপব্যবহারই দুর্নীতি এ সংজ্ঞা প্রদান করেছে ?         </a:t>
            </a:r>
          </a:p>
          <a:p>
            <a:pPr>
              <a:buNone/>
            </a:pPr>
            <a:r>
              <a:rPr lang="bn-BD" sz="4200" dirty="0" smtClean="0">
                <a:latin typeface="Nikosh" pitchFamily="2" charset="0"/>
                <a:cs typeface="Nikosh" pitchFamily="2" charset="0"/>
              </a:rPr>
              <a:t>ক।  মানবাধিকার কমিশন খ। জাতসংঘ  </a:t>
            </a:r>
          </a:p>
          <a:p>
            <a:pPr>
              <a:buNone/>
            </a:pPr>
            <a:r>
              <a:rPr lang="bn-BD" sz="4200" b="1" dirty="0" smtClean="0">
                <a:latin typeface="Nikosh" pitchFamily="2" charset="0"/>
                <a:cs typeface="Nikosh" pitchFamily="2" charset="0"/>
              </a:rPr>
              <a:t>গ। দুর্নীতি দমন কমিশন  </a:t>
            </a:r>
            <a:r>
              <a:rPr lang="bn-BD" sz="4200" dirty="0" smtClean="0">
                <a:latin typeface="Nikosh" pitchFamily="2" charset="0"/>
                <a:cs typeface="Nikosh" pitchFamily="2" charset="0"/>
              </a:rPr>
              <a:t>ঘ।  আন্তর্জাতিক আদালত </a:t>
            </a:r>
          </a:p>
          <a:p>
            <a:pPr>
              <a:buNone/>
            </a:pPr>
            <a:endParaRPr lang="bn-BD" sz="4200" dirty="0" smtClean="0">
              <a:latin typeface="Nikosh" pitchFamily="2" charset="0"/>
              <a:cs typeface="Nikosh" pitchFamily="2" charset="0"/>
            </a:endParaRPr>
          </a:p>
        </p:txBody>
      </p:sp>
      <p:sp>
        <p:nvSpPr>
          <p:cNvPr id="2" name="Title 1"/>
          <p:cNvSpPr>
            <a:spLocks noGrp="1"/>
          </p:cNvSpPr>
          <p:nvPr>
            <p:ph type="title"/>
          </p:nvPr>
        </p:nvSpPr>
        <p:spPr>
          <a:xfrm>
            <a:off x="2286000" y="228600"/>
            <a:ext cx="3124200" cy="1143000"/>
          </a:xfrm>
        </p:spPr>
        <p:txBody>
          <a:bodyPr>
            <a:normAutofit/>
          </a:bodyPr>
          <a:lstStyle/>
          <a:p>
            <a:pPr algn="ctr"/>
            <a:r>
              <a:rPr lang="bn-BD" sz="4000" dirty="0" smtClean="0">
                <a:latin typeface="Nikosh" pitchFamily="2" charset="0"/>
                <a:cs typeface="Nikosh" pitchFamily="2" charset="0"/>
              </a:rPr>
              <a:t>মুল্যায়ন</a:t>
            </a:r>
            <a:endParaRPr lang="en-US" sz="4000" dirty="0"/>
          </a:p>
        </p:txBody>
      </p:sp>
    </p:spTree>
    <p:extLst>
      <p:ext uri="{BB962C8B-B14F-4D97-AF65-F5344CB8AC3E}">
        <p14:creationId xmlns:p14="http://schemas.microsoft.com/office/powerpoint/2010/main" val="9421205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2" nodeType="clickEffect">
                                  <p:stCondLst>
                                    <p:cond delay="0"/>
                                  </p:stCondLst>
                                  <p:childTnLst>
                                    <p:animRot by="21600000">
                                      <p:cBhvr>
                                        <p:cTn id="1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3000" cy="4953000"/>
          </a:xfrm>
        </p:spPr>
        <p:txBody>
          <a:bodyPr>
            <a:normAutofit/>
          </a:bodyPr>
          <a:lstStyle/>
          <a:p>
            <a:pPr>
              <a:buNone/>
            </a:pPr>
            <a:r>
              <a:rPr lang="bn-BD" sz="2400" dirty="0" smtClean="0">
                <a:latin typeface="Nikosh" pitchFamily="2" charset="0"/>
                <a:cs typeface="Nikosh" pitchFamily="2" charset="0"/>
              </a:rPr>
              <a:t>৫। শুটকি মাছে পোকা দমনের জন্য অসাধু ব্যবসায়ীরা কি ব্যবহার করে?  </a:t>
            </a:r>
            <a:r>
              <a:rPr lang="bn-BD" sz="2400" dirty="0" smtClean="0">
                <a:latin typeface="Times New Roman" pitchFamily="18" charset="0"/>
                <a:cs typeface="Nikosh" pitchFamily="2" charset="0"/>
              </a:rPr>
              <a:t>   </a:t>
            </a:r>
            <a:r>
              <a:rPr lang="bn-BD"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p>
          <a:p>
            <a:pPr>
              <a:buNone/>
            </a:pPr>
            <a:r>
              <a:rPr lang="bn-BD" sz="2400" dirty="0" smtClean="0">
                <a:latin typeface="Nikosh" pitchFamily="2" charset="0"/>
                <a:cs typeface="Nikosh" pitchFamily="2" charset="0"/>
              </a:rPr>
              <a:t>ক। ফরমালিন   খ। মাইটক্সিন   </a:t>
            </a:r>
            <a:r>
              <a:rPr lang="bn-BD" sz="2400" b="1" dirty="0" smtClean="0">
                <a:latin typeface="Nikosh" pitchFamily="2" charset="0"/>
                <a:cs typeface="Nikosh" pitchFamily="2" charset="0"/>
              </a:rPr>
              <a:t>গ। কিটনাশক ও ডিডিটি   </a:t>
            </a:r>
            <a:r>
              <a:rPr lang="bn-BD" sz="2400" dirty="0" smtClean="0">
                <a:latin typeface="Nikosh" pitchFamily="2" charset="0"/>
                <a:cs typeface="Nikosh" pitchFamily="2" charset="0"/>
              </a:rPr>
              <a:t>ঘ।  ক্যালসিয়াম কার্বাইড  </a:t>
            </a:r>
          </a:p>
          <a:p>
            <a:pPr>
              <a:buNone/>
            </a:pPr>
            <a:r>
              <a:rPr lang="bn-BD" sz="2400" dirty="0" smtClean="0">
                <a:latin typeface="Nikosh" pitchFamily="2" charset="0"/>
                <a:cs typeface="Nikosh" pitchFamily="2" charset="0"/>
              </a:rPr>
              <a:t>৬। নিয়মিত ফরমালিনযুক্ত খাবার খেলে কোন রোগ হওয়ার সম্ভবনা বৃদ্ধি পায়- </a:t>
            </a:r>
          </a:p>
          <a:p>
            <a:pPr>
              <a:buNone/>
            </a:pPr>
            <a:r>
              <a:rPr lang="bn-BD" sz="2400" b="1" dirty="0" smtClean="0">
                <a:latin typeface="Nikosh" pitchFamily="2" charset="0"/>
                <a:cs typeface="Nikosh" pitchFamily="2" charset="0"/>
              </a:rPr>
              <a:t>ক।  কান্স্যার   </a:t>
            </a:r>
            <a:r>
              <a:rPr lang="bn-BD" sz="2400" dirty="0" smtClean="0">
                <a:latin typeface="Nikosh" pitchFamily="2" charset="0"/>
                <a:cs typeface="Nikosh" pitchFamily="2" charset="0"/>
              </a:rPr>
              <a:t>খ।  পঙ্গুত্ব  গ।  জলবসন্ত    ঘ। টাইফয়েড</a:t>
            </a:r>
          </a:p>
          <a:p>
            <a:pPr>
              <a:buNone/>
            </a:pPr>
            <a:r>
              <a:rPr lang="bn-BD" sz="2400" dirty="0" smtClean="0">
                <a:latin typeface="Nikosh" pitchFamily="2" charset="0"/>
                <a:cs typeface="Nikosh" pitchFamily="2" charset="0"/>
              </a:rPr>
              <a:t>৭।  অসাধু ব্যবসায়ী ও বিক্রেতারা কেন খাদ্যে ভেজাল দিয়ে থাকে-?  </a:t>
            </a:r>
          </a:p>
          <a:p>
            <a:pPr>
              <a:buNone/>
            </a:pPr>
            <a:r>
              <a:rPr lang="bn-BD" sz="2400" b="1" dirty="0" smtClean="0">
                <a:latin typeface="Nikosh" pitchFamily="2" charset="0"/>
                <a:cs typeface="Nikosh" pitchFamily="2" charset="0"/>
              </a:rPr>
              <a:t>ক।   অধিক মুনাফা লাভের আসায়  </a:t>
            </a:r>
            <a:r>
              <a:rPr lang="bn-BD" sz="2400" dirty="0" smtClean="0">
                <a:latin typeface="Nikosh" pitchFamily="2" charset="0"/>
                <a:cs typeface="Nikosh" pitchFamily="2" charset="0"/>
              </a:rPr>
              <a:t>খ। মানসিক রোগের জন্য   </a:t>
            </a:r>
          </a:p>
          <a:p>
            <a:pPr>
              <a:buNone/>
            </a:pPr>
            <a:r>
              <a:rPr lang="bn-BD" sz="2400" dirty="0" smtClean="0">
                <a:latin typeface="Nikosh" pitchFamily="2" charset="0"/>
                <a:cs typeface="Nikosh" pitchFamily="2" charset="0"/>
              </a:rPr>
              <a:t>গ।</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জাতিকে পঙ্গুত্ব করার জন্য   ঘ।  কেউ বাধা দেয়না বলে</a:t>
            </a:r>
            <a:endParaRPr lang="en-US"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৮।   সবজি টাটকা ও সতেজ রাখা এবং ফলমুল পাকানোর জন্য অসাধু বযবসায়ীরা ব্যবহার করে- ? </a:t>
            </a:r>
          </a:p>
          <a:p>
            <a:pPr>
              <a:buNone/>
            </a:pPr>
            <a:r>
              <a:rPr lang="bn-BD" sz="2400" dirty="0" smtClean="0">
                <a:latin typeface="Nikosh" pitchFamily="2" charset="0"/>
                <a:cs typeface="Nikosh" pitchFamily="2" charset="0"/>
              </a:rPr>
              <a:t> ক।  ফরমালিন খ।  মাইটক্সিন গ।  ডিডিটি  </a:t>
            </a:r>
            <a:r>
              <a:rPr lang="bn-BD" sz="2400" b="1" dirty="0" smtClean="0">
                <a:latin typeface="Nikosh" pitchFamily="2" charset="0"/>
                <a:cs typeface="Nikosh" pitchFamily="2" charset="0"/>
              </a:rPr>
              <a:t>ঘ।  ক্যালসিয়াম কার্বাইড</a:t>
            </a:r>
          </a:p>
          <a:p>
            <a:pPr>
              <a:buNone/>
            </a:pPr>
            <a:endParaRPr lang="bn-BD" sz="2000" b="1"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p:txBody>
      </p:sp>
      <p:sp>
        <p:nvSpPr>
          <p:cNvPr id="2" name="Title 1"/>
          <p:cNvSpPr>
            <a:spLocks noGrp="1"/>
          </p:cNvSpPr>
          <p:nvPr>
            <p:ph type="title"/>
          </p:nvPr>
        </p:nvSpPr>
        <p:spPr>
          <a:xfrm>
            <a:off x="533400" y="381000"/>
            <a:ext cx="8229600" cy="838200"/>
          </a:xfrm>
        </p:spPr>
        <p:txBody>
          <a:bodyPr>
            <a:noAutofit/>
          </a:bodyPr>
          <a:lstStyle/>
          <a:p>
            <a:pPr algn="ctr"/>
            <a:r>
              <a:rPr lang="bn-BD" sz="3200" dirty="0" smtClean="0">
                <a:latin typeface="Nikosh" pitchFamily="2" charset="0"/>
                <a:cs typeface="Nikosh" pitchFamily="2" charset="0"/>
              </a:rPr>
              <a:t>জ্ঞান মুলক,অনুধাবন মুলক, প্রয়োগ মুলক প্রশ্ন     </a:t>
            </a:r>
            <a:r>
              <a:rPr lang="bn-BD" sz="2000" dirty="0" smtClean="0">
                <a:latin typeface="Nikosh" pitchFamily="2" charset="0"/>
                <a:cs typeface="Nikosh" pitchFamily="2" charset="0"/>
              </a:rPr>
              <a:t/>
            </a:r>
            <a:br>
              <a:rPr lang="bn-BD" sz="2000" dirty="0" smtClean="0">
                <a:latin typeface="Nikosh" pitchFamily="2" charset="0"/>
                <a:cs typeface="Nikosh" pitchFamily="2" charset="0"/>
              </a:rPr>
            </a:br>
            <a:endParaRPr lang="en-US" sz="2000" dirty="0">
              <a:latin typeface="Nikosh" pitchFamily="2" charset="0"/>
              <a:cs typeface="Nikosh" pitchFamily="2" charset="0"/>
            </a:endParaRPr>
          </a:p>
        </p:txBody>
      </p:sp>
    </p:spTree>
    <p:extLst>
      <p:ext uri="{BB962C8B-B14F-4D97-AF65-F5344CB8AC3E}">
        <p14:creationId xmlns:p14="http://schemas.microsoft.com/office/powerpoint/2010/main" val="35337627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86800" cy="5148072"/>
          </a:xfrm>
        </p:spPr>
        <p:txBody>
          <a:bodyPr>
            <a:normAutofit fontScale="85000" lnSpcReduction="10000"/>
          </a:bodyPr>
          <a:lstStyle/>
          <a:p>
            <a:pPr>
              <a:buNone/>
            </a:pPr>
            <a:r>
              <a:rPr lang="bn-BD" sz="2800" dirty="0" smtClean="0">
                <a:latin typeface="Nikosh" pitchFamily="2" charset="0"/>
                <a:cs typeface="Nikosh" pitchFamily="2" charset="0"/>
              </a:rPr>
              <a:t>৯।   কোন সমস্যা বৃদ্ধি পাওয়ায় মেয়েরা এখন স্কুল কলেজে যেতে ভয় পায় ?     </a:t>
            </a:r>
          </a:p>
          <a:p>
            <a:pPr>
              <a:buNone/>
            </a:pPr>
            <a:r>
              <a:rPr lang="bn-BD" sz="2800" dirty="0" smtClean="0">
                <a:latin typeface="Nikosh" pitchFamily="2" charset="0"/>
                <a:cs typeface="Nikosh" pitchFamily="2" charset="0"/>
              </a:rPr>
              <a:t> </a:t>
            </a:r>
            <a:r>
              <a:rPr lang="bn-BD" sz="2800" b="1" dirty="0" smtClean="0">
                <a:latin typeface="Nikosh" pitchFamily="2" charset="0"/>
                <a:cs typeface="Nikosh" pitchFamily="2" charset="0"/>
              </a:rPr>
              <a:t>ক।  ইভটিজিং  </a:t>
            </a:r>
            <a:r>
              <a:rPr lang="bn-BD" sz="2800" dirty="0" smtClean="0">
                <a:latin typeface="Nikosh" pitchFamily="2" charset="0"/>
                <a:cs typeface="Nikosh" pitchFamily="2" charset="0"/>
              </a:rPr>
              <a:t>খ।  সুসজ্জিত স্কুলের অভাব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গ।  শিক্ষাব্যায় বেশী   ঘ।  শিক্ষকদের কড়াকড়ি</a:t>
            </a:r>
          </a:p>
          <a:p>
            <a:pPr>
              <a:buNone/>
            </a:pPr>
            <a:r>
              <a:rPr lang="bn-BD" sz="2800" dirty="0" smtClean="0">
                <a:latin typeface="Nikosh" pitchFamily="2" charset="0"/>
                <a:cs typeface="Nikosh" pitchFamily="2" charset="0"/>
              </a:rPr>
              <a:t>১০। পরীক্ষা ছাড়া অন্যের শরীর থেকে নেয়া রক্ত গ্রহন করা উচিৎ নয় কেন-?      </a:t>
            </a:r>
          </a:p>
          <a:p>
            <a:pPr>
              <a:buNone/>
            </a:pPr>
            <a:r>
              <a:rPr lang="bn-BD" sz="2800" dirty="0" smtClean="0">
                <a:latin typeface="Nikosh" pitchFamily="2" charset="0"/>
                <a:cs typeface="Nikosh" pitchFamily="2" charset="0"/>
              </a:rPr>
              <a:t>ক। কলেরা রোগ হতে পারে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খ। মানসিক অসুস্থতা বৃদ্ধি পেতে পারে   </a:t>
            </a:r>
          </a:p>
          <a:p>
            <a:pPr>
              <a:buNone/>
            </a:pPr>
            <a:r>
              <a:rPr lang="bn-BD" sz="2800" b="1" dirty="0" smtClean="0">
                <a:latin typeface="Nikosh" pitchFamily="2" charset="0"/>
                <a:cs typeface="Nikosh" pitchFamily="2" charset="0"/>
              </a:rPr>
              <a:t>গ।  এইডস ছড়াতে পারে  </a:t>
            </a:r>
            <a:r>
              <a:rPr lang="en-US" sz="2800" b="1" dirty="0" smtClean="0">
                <a:latin typeface="Nikosh" pitchFamily="2" charset="0"/>
                <a:cs typeface="Nikosh" pitchFamily="2" charset="0"/>
              </a:rPr>
              <a:t> </a:t>
            </a:r>
            <a:r>
              <a:rPr lang="bn-BD" sz="2800" dirty="0" smtClean="0">
                <a:latin typeface="Nikosh" pitchFamily="2" charset="0"/>
                <a:cs typeface="Nikosh" pitchFamily="2" charset="0"/>
              </a:rPr>
              <a:t>ঘ।  আমাশ্য হতে পারে </a:t>
            </a:r>
          </a:p>
          <a:p>
            <a:pPr>
              <a:buNone/>
            </a:pPr>
            <a:r>
              <a:rPr lang="bn-BD" sz="2800" dirty="0" smtClean="0">
                <a:latin typeface="Nikosh" pitchFamily="2" charset="0"/>
                <a:cs typeface="Nikosh" pitchFamily="2" charset="0"/>
              </a:rPr>
              <a:t>১১। যে ভাইরাস মানুষের শরীরে রোগ প্রতিরোধ ক্ষমতা নষ্ট করে দেয় এবং যার ফলে এইডস রোগ হতে পারে তার নাম?      </a:t>
            </a:r>
          </a:p>
          <a:p>
            <a:pPr>
              <a:buNone/>
            </a:pPr>
            <a:r>
              <a:rPr lang="bn-BD" sz="2800" dirty="0" smtClean="0">
                <a:latin typeface="Nikosh" pitchFamily="2" charset="0"/>
                <a:cs typeface="Nikosh" pitchFamily="2" charset="0"/>
              </a:rPr>
              <a:t>ক।  এইচ আই জেড   খ।  এইচ আই এম গ। এইচ আই পি    </a:t>
            </a:r>
            <a:r>
              <a:rPr lang="bn-BD" sz="2800" b="1" dirty="0" smtClean="0">
                <a:latin typeface="Nikosh" pitchFamily="2" charset="0"/>
                <a:cs typeface="Nikosh" pitchFamily="2" charset="0"/>
              </a:rPr>
              <a:t>ঘ।  এইচ আই ভি</a:t>
            </a:r>
          </a:p>
          <a:p>
            <a:pPr>
              <a:buNone/>
            </a:pPr>
            <a:r>
              <a:rPr lang="bn-BD" sz="2800" dirty="0" smtClean="0">
                <a:latin typeface="Nikosh" pitchFamily="2" charset="0"/>
                <a:cs typeface="Nikosh" pitchFamily="2" charset="0"/>
              </a:rPr>
              <a:t>১২। আন্তর্জাতিক নারী দিবস কোনটি-?      </a:t>
            </a:r>
          </a:p>
          <a:p>
            <a:pPr>
              <a:buNone/>
            </a:pPr>
            <a:r>
              <a:rPr lang="bn-BD" sz="2800" b="1" dirty="0" smtClean="0">
                <a:latin typeface="Nikosh" pitchFamily="2" charset="0"/>
                <a:cs typeface="Nikosh" pitchFamily="2" charset="0"/>
              </a:rPr>
              <a:t>ক। ৮ মার্চ   </a:t>
            </a:r>
            <a:r>
              <a:rPr lang="bn-BD" sz="2800" dirty="0" smtClean="0">
                <a:latin typeface="Nikosh" pitchFamily="2" charset="0"/>
                <a:cs typeface="Nikosh" pitchFamily="2" charset="0"/>
              </a:rPr>
              <a:t>খ।  ১৮ মার্চ     গ। ২৬ মার্চ   ঘ। ২৮ মার্চ </a:t>
            </a:r>
          </a:p>
          <a:p>
            <a:pPr>
              <a:buNone/>
            </a:pPr>
            <a:r>
              <a:rPr lang="bn-BD" sz="2800" dirty="0" smtClean="0">
                <a:latin typeface="Nikosh" pitchFamily="2" charset="0"/>
                <a:cs typeface="Nikosh" pitchFamily="2" charset="0"/>
              </a:rPr>
              <a:t>  ১৩।  কোন শিক্ষা মানুষকে অসৎ ও অন্যায় কার্মকান্ড থেকে দূরে রাখতে সাহায্য করে-?      </a:t>
            </a:r>
          </a:p>
          <a:p>
            <a:pPr>
              <a:buNone/>
            </a:pPr>
            <a:r>
              <a:rPr lang="bn-BD" sz="2800" dirty="0" smtClean="0">
                <a:latin typeface="Nikosh" pitchFamily="2" charset="0"/>
                <a:cs typeface="Nikosh" pitchFamily="2" charset="0"/>
              </a:rPr>
              <a:t>ক। সামাজিক শিক্ষা   </a:t>
            </a:r>
            <a:r>
              <a:rPr lang="bn-BD" sz="2800" b="1" dirty="0" smtClean="0">
                <a:latin typeface="Nikosh" pitchFamily="2" charset="0"/>
                <a:cs typeface="Nikosh" pitchFamily="2" charset="0"/>
              </a:rPr>
              <a:t>খ।  নৈতিক শিক্ষা     </a:t>
            </a:r>
            <a:r>
              <a:rPr lang="bn-BD" sz="2800" dirty="0" smtClean="0">
                <a:latin typeface="Nikosh" pitchFamily="2" charset="0"/>
                <a:cs typeface="Nikosh" pitchFamily="2" charset="0"/>
              </a:rPr>
              <a:t>গ। রাজনৈতিক শিক্ষা    ঘ। সাংস্কৃতিক শিক্ষা</a:t>
            </a:r>
          </a:p>
          <a:p>
            <a:pPr>
              <a:buNone/>
            </a:pPr>
            <a:endParaRPr lang="bn-BD" sz="2800" dirty="0" smtClean="0">
              <a:latin typeface="Nikosh" pitchFamily="2" charset="0"/>
              <a:cs typeface="Nikosh" pitchFamily="2" charset="0"/>
            </a:endParaRPr>
          </a:p>
          <a:p>
            <a:pPr>
              <a:buNone/>
            </a:pPr>
            <a:endParaRPr lang="bn-BD" sz="2800" b="1" dirty="0" smtClean="0">
              <a:latin typeface="Nikosh" pitchFamily="2" charset="0"/>
              <a:cs typeface="Nikosh" pitchFamily="2" charset="0"/>
            </a:endParaRPr>
          </a:p>
          <a:p>
            <a:pPr>
              <a:buNone/>
            </a:pPr>
            <a:endParaRPr lang="bn-BD" sz="2800" dirty="0" smtClean="0">
              <a:latin typeface="Nikosh" pitchFamily="2" charset="0"/>
              <a:cs typeface="Nikosh" pitchFamily="2" charset="0"/>
            </a:endParaRPr>
          </a:p>
          <a:p>
            <a:pPr>
              <a:buNone/>
            </a:pPr>
            <a:endParaRPr lang="bn-BD" sz="2600" dirty="0" smtClean="0">
              <a:latin typeface="Nikosh" pitchFamily="2" charset="0"/>
              <a:cs typeface="Nikosh" pitchFamily="2" charset="0"/>
            </a:endParaRPr>
          </a:p>
          <a:p>
            <a:pPr>
              <a:buNone/>
            </a:pPr>
            <a:endParaRPr lang="bn-BD" sz="2600" dirty="0" smtClean="0">
              <a:latin typeface="Nikosh" pitchFamily="2" charset="0"/>
              <a:cs typeface="Nikosh" pitchFamily="2" charset="0"/>
            </a:endParaRPr>
          </a:p>
          <a:p>
            <a:pPr>
              <a:buNone/>
            </a:pPr>
            <a:endParaRPr lang="bn-BD" sz="2600" b="1" dirty="0" smtClean="0">
              <a:latin typeface="Nikosh" pitchFamily="2" charset="0"/>
              <a:cs typeface="Nikosh" pitchFamily="2" charset="0"/>
            </a:endParaRPr>
          </a:p>
        </p:txBody>
      </p:sp>
      <p:sp>
        <p:nvSpPr>
          <p:cNvPr id="2" name="Title 1"/>
          <p:cNvSpPr>
            <a:spLocks noGrp="1"/>
          </p:cNvSpPr>
          <p:nvPr>
            <p:ph type="title"/>
          </p:nvPr>
        </p:nvSpPr>
        <p:spPr>
          <a:xfrm>
            <a:off x="685800" y="228600"/>
            <a:ext cx="7010400" cy="1143000"/>
          </a:xfrm>
        </p:spPr>
        <p:txBody>
          <a:bodyPr>
            <a:normAutofit/>
          </a:bodyPr>
          <a:lstStyle/>
          <a:p>
            <a:pPr algn="ctr"/>
            <a:r>
              <a:rPr lang="bn-BD" sz="3200" dirty="0" smtClean="0">
                <a:latin typeface="Nikosh" pitchFamily="2" charset="0"/>
                <a:cs typeface="Nikosh" pitchFamily="2" charset="0"/>
              </a:rPr>
              <a:t>জ্ঞান মুলক,অনুধাবন মুলক, প্রয়োগ মুলক প্রশ্ন  </a:t>
            </a:r>
            <a:r>
              <a:rPr lang="bn-BD" sz="1800" dirty="0" smtClean="0">
                <a:latin typeface="Nikosh" pitchFamily="2" charset="0"/>
                <a:cs typeface="Nikosh" pitchFamily="2" charset="0"/>
              </a:rPr>
              <a:t/>
            </a:r>
            <a:br>
              <a:rPr lang="bn-BD" sz="1800" dirty="0" smtClean="0">
                <a:latin typeface="Nikosh" pitchFamily="2" charset="0"/>
                <a:cs typeface="Nikosh" pitchFamily="2" charset="0"/>
              </a:rPr>
            </a:br>
            <a:endParaRPr lang="en-US" sz="2400" dirty="0"/>
          </a:p>
        </p:txBody>
      </p:sp>
    </p:spTree>
    <p:extLst>
      <p:ext uri="{BB962C8B-B14F-4D97-AF65-F5344CB8AC3E}">
        <p14:creationId xmlns:p14="http://schemas.microsoft.com/office/powerpoint/2010/main" val="346529585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86800" cy="5148072"/>
          </a:xfrm>
        </p:spPr>
        <p:txBody>
          <a:bodyPr>
            <a:normAutofit fontScale="92500" lnSpcReduction="10000"/>
          </a:bodyPr>
          <a:lstStyle/>
          <a:p>
            <a:pPr>
              <a:buNone/>
            </a:pPr>
            <a:r>
              <a:rPr lang="en-US" sz="2400" dirty="0" err="1" smtClean="0">
                <a:latin typeface="Nikosh" pitchFamily="2" charset="0"/>
                <a:cs typeface="Nikosh" pitchFamily="2" charset="0"/>
              </a:rPr>
              <a:t>ছবি</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হাসি</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ও আমান উভয়ে সুপ্রীম কোর্টের  আইনজীবি।  তারা  আইনজীবি হিসেবে প্রজাতন্ত্রের  গুরুত্বপুর্ণ নাগরিক  হওয়ার যোগ্যতা অর্জন করেছেন। তারা নিজের প্রয়োজনে বাজারের সকল জিনিসপত্র কেনার সময় নিজেরা পরীক্ষা করে ও সকলকে তা পরীক্ষা করে নেওয়ার জন্য অনুরোধ জানায়। তাতে দেশ ও জাতি উভয়ই উপকৃত হবে।  শুধু সুন্দর হলেই সকল জিনিস  ভাল এমন চিন্তা থেকে বেরিয়ে আসতে হবে এবং মন্দ জিনিস কেনা থেকে বিরত থাকতে হবে।  </a:t>
            </a:r>
          </a:p>
          <a:p>
            <a:pPr>
              <a:buNone/>
            </a:pPr>
            <a:r>
              <a:rPr lang="bn-BD" sz="2400" dirty="0" smtClean="0">
                <a:latin typeface="Nikosh" pitchFamily="2" charset="0"/>
                <a:cs typeface="Nikosh" pitchFamily="2" charset="0"/>
              </a:rPr>
              <a:t>১৪</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বাংলাদেশের জনগনের মধ্যে নীতি নৈতিকতা না থাকায় বর্তমানে যে সমস্যা সৃষ্টি হচ্ছে তা হল-?</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BD" sz="2400" dirty="0" smtClean="0">
                <a:latin typeface="Nikosh" pitchFamily="2" charset="0"/>
                <a:cs typeface="Nikosh" pitchFamily="2" charset="0"/>
              </a:rPr>
              <a:t> অসাধুতা</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 আত্মঘাতিকাজ </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 </a:t>
            </a:r>
            <a:r>
              <a:rPr lang="bn-BD" sz="2400" dirty="0" smtClean="0">
                <a:latin typeface="Nikosh" pitchFamily="2" charset="0"/>
                <a:cs typeface="Nikosh" pitchFamily="2" charset="0"/>
              </a:rPr>
              <a:t>অজান্তে ধ্বংসের চেষ্টা</a:t>
            </a:r>
            <a:r>
              <a:rPr lang="bn-IN" sz="2400" dirty="0" smtClean="0">
                <a:latin typeface="Nikosh" pitchFamily="2" charset="0"/>
                <a:cs typeface="Nikosh" pitchFamily="2" charset="0"/>
              </a:rPr>
              <a:t>--নিচের কোনটি সঠিক? </a:t>
            </a:r>
          </a:p>
          <a:p>
            <a:pPr>
              <a:buNone/>
            </a:pPr>
            <a:r>
              <a:rPr lang="bn-IN" sz="2400" dirty="0" smtClean="0">
                <a:latin typeface="Nikosh" pitchFamily="2" charset="0"/>
                <a:cs typeface="Nikosh" pitchFamily="2" charset="0"/>
              </a:rPr>
              <a:t> ক-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গ- </a:t>
            </a:r>
            <a:r>
              <a:rPr lang="en-US" sz="2400" dirty="0" smtClean="0">
                <a:latin typeface="Nikosh" pitchFamily="2" charset="0"/>
                <a:cs typeface="Nikosh" pitchFamily="2" charset="0"/>
              </a:rPr>
              <a:t>iii</a:t>
            </a:r>
            <a:r>
              <a:rPr lang="bn-IN" sz="2400" dirty="0" smtClean="0">
                <a:latin typeface="Nikosh" pitchFamily="2" charset="0"/>
                <a:cs typeface="Nikosh" pitchFamily="2" charset="0"/>
              </a:rPr>
              <a:t>     </a:t>
            </a:r>
            <a:r>
              <a:rPr lang="bn-IN" sz="2400" b="1" dirty="0" smtClean="0">
                <a:latin typeface="Nikosh" pitchFamily="2" charset="0"/>
                <a:cs typeface="Nikosh" pitchFamily="2" charset="0"/>
              </a:rPr>
              <a:t>ঘ-</a:t>
            </a:r>
            <a:r>
              <a:rPr lang="en-US" sz="2400" b="1" dirty="0" smtClean="0">
                <a:latin typeface="Nikosh" pitchFamily="2" charset="0"/>
                <a:cs typeface="Nikosh" pitchFamily="2" charset="0"/>
              </a:rPr>
              <a:t> </a:t>
            </a:r>
            <a:r>
              <a:rPr lang="en-US" sz="2400" b="1" dirty="0" err="1" smtClean="0">
                <a:latin typeface="Nikosh" pitchFamily="2" charset="0"/>
                <a:cs typeface="Nikosh" pitchFamily="2" charset="0"/>
              </a:rPr>
              <a:t>i</a:t>
            </a:r>
            <a:r>
              <a:rPr lang="en-US" sz="2400" b="1" dirty="0" smtClean="0">
                <a:latin typeface="Nikosh" pitchFamily="2" charset="0"/>
                <a:cs typeface="Nikosh" pitchFamily="2" charset="0"/>
              </a:rPr>
              <a:t>, ii </a:t>
            </a:r>
            <a:r>
              <a:rPr lang="bn-IN" sz="2400" b="1" dirty="0" smtClean="0">
                <a:latin typeface="Nikosh" pitchFamily="2" charset="0"/>
                <a:cs typeface="Nikosh" pitchFamily="2" charset="0"/>
              </a:rPr>
              <a:t>ও </a:t>
            </a:r>
            <a:r>
              <a:rPr lang="en-US" sz="2400" b="1" dirty="0" smtClean="0">
                <a:latin typeface="Nikosh" pitchFamily="2" charset="0"/>
                <a:cs typeface="Nikosh" pitchFamily="2" charset="0"/>
              </a:rPr>
              <a:t> iii</a:t>
            </a:r>
            <a:endParaRPr lang="bn-BD" sz="2400" b="1" dirty="0" smtClean="0">
              <a:latin typeface="Nikosh" pitchFamily="2" charset="0"/>
              <a:cs typeface="Nikosh" pitchFamily="2" charset="0"/>
            </a:endParaRPr>
          </a:p>
          <a:p>
            <a:pPr>
              <a:buNone/>
            </a:pPr>
            <a:r>
              <a:rPr lang="bn-BD" sz="2400" dirty="0" smtClean="0">
                <a:latin typeface="Nikosh" pitchFamily="2" charset="0"/>
                <a:cs typeface="Nikosh" pitchFamily="2" charset="0"/>
              </a:rPr>
              <a:t>১৫</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বাংলাদেশের জনগনের মধ্যে বহুচারিনীভাব দেখা দেওয়ায় যে রোগের সৃষ্টি হচ্ছে তা হল-?</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এইচ আই জেড</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এইচ আই পি</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a:t>
            </a:r>
            <a:r>
              <a:rPr lang="bn-BD" sz="2400" dirty="0" smtClean="0">
                <a:latin typeface="Nikosh" pitchFamily="2" charset="0"/>
                <a:cs typeface="Nikosh" pitchFamily="2" charset="0"/>
              </a:rPr>
              <a:t> এইচ আই ভি </a:t>
            </a:r>
            <a:r>
              <a:rPr lang="bn-IN" sz="2400" dirty="0" smtClean="0">
                <a:latin typeface="Nikosh" pitchFamily="2" charset="0"/>
                <a:cs typeface="Nikosh" pitchFamily="2" charset="0"/>
              </a:rPr>
              <a:t>---নিচের কোনটি সঠিক? </a:t>
            </a:r>
          </a:p>
          <a:p>
            <a:pPr>
              <a:buNone/>
            </a:pPr>
            <a:r>
              <a:rPr lang="bn-IN" sz="2400" b="1" dirty="0" smtClean="0">
                <a:latin typeface="Nikosh" pitchFamily="2" charset="0"/>
                <a:cs typeface="Nikosh" pitchFamily="2" charset="0"/>
              </a:rPr>
              <a:t> </a:t>
            </a:r>
            <a:r>
              <a:rPr lang="bn-IN" sz="2400" dirty="0" smtClean="0">
                <a:latin typeface="Nikosh" pitchFamily="2" charset="0"/>
                <a:cs typeface="Nikosh" pitchFamily="2" charset="0"/>
              </a:rPr>
              <a:t>ক- </a:t>
            </a:r>
            <a:r>
              <a:rPr lang="en-US" sz="2400" dirty="0" err="1" smtClean="0">
                <a:latin typeface="Nikosh" pitchFamily="2" charset="0"/>
                <a:cs typeface="Nikosh" pitchFamily="2" charset="0"/>
              </a:rPr>
              <a:t>i</a:t>
            </a:r>
            <a:r>
              <a:rPr lang="en-US" sz="2400" b="1"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ও </a:t>
            </a:r>
            <a:r>
              <a:rPr lang="en-US" sz="2400" dirty="0" err="1" smtClean="0">
                <a:latin typeface="Nikosh" pitchFamily="2" charset="0"/>
                <a:cs typeface="Nikosh" pitchFamily="2" charset="0"/>
              </a:rPr>
              <a:t>i</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b="1" dirty="0" smtClean="0">
                <a:latin typeface="Nikosh" pitchFamily="2" charset="0"/>
                <a:cs typeface="Nikosh" pitchFamily="2" charset="0"/>
              </a:rPr>
              <a:t>গ- </a:t>
            </a:r>
            <a:r>
              <a:rPr lang="en-US" sz="2400" b="1" dirty="0" smtClean="0">
                <a:latin typeface="Nikosh" pitchFamily="2" charset="0"/>
                <a:cs typeface="Nikosh" pitchFamily="2" charset="0"/>
              </a:rPr>
              <a:t>iii</a:t>
            </a:r>
            <a:r>
              <a:rPr lang="bn-IN" sz="2400" b="1" dirty="0" smtClean="0">
                <a:latin typeface="Nikosh" pitchFamily="2" charset="0"/>
                <a:cs typeface="Nikosh" pitchFamily="2" charset="0"/>
              </a:rPr>
              <a:t>     </a:t>
            </a:r>
            <a:r>
              <a:rPr lang="bn-IN" sz="2400" dirty="0" smtClean="0">
                <a:latin typeface="Nikosh" pitchFamily="2" charset="0"/>
                <a:cs typeface="Nikosh" pitchFamily="2" charset="0"/>
              </a:rPr>
              <a:t>ঘ-</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ii </a:t>
            </a:r>
            <a:r>
              <a:rPr lang="bn-IN" sz="2400" dirty="0" smtClean="0">
                <a:latin typeface="Nikosh" pitchFamily="2" charset="0"/>
                <a:cs typeface="Nikosh" pitchFamily="2" charset="0"/>
              </a:rPr>
              <a:t>ও </a:t>
            </a:r>
            <a:r>
              <a:rPr lang="en-US" sz="2400" dirty="0" smtClean="0">
                <a:latin typeface="Nikosh" pitchFamily="2" charset="0"/>
                <a:cs typeface="Nikosh" pitchFamily="2" charset="0"/>
              </a:rPr>
              <a:t> iii</a:t>
            </a:r>
            <a:endParaRPr lang="bn-BD"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১৬</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নীতি নৈতিকতার অভাবে মানুষের সহ-অবস্থানের পার্থক্য বিদ্যমান কিসের কথা বলা হয়েছে -?</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IN" sz="2400" dirty="0" smtClean="0">
                <a:latin typeface="Nikosh" pitchFamily="2" charset="0"/>
                <a:cs typeface="Nikosh" pitchFamily="2" charset="0"/>
              </a:rPr>
              <a:t> </a:t>
            </a:r>
            <a:r>
              <a:rPr lang="bn-BD" sz="2400" dirty="0" smtClean="0">
                <a:latin typeface="Nikosh" pitchFamily="2" charset="0"/>
                <a:cs typeface="Nikosh" pitchFamily="2" charset="0"/>
              </a:rPr>
              <a:t>দুর্নীতি   </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 অসহিষ্ণুতা</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a:t>
            </a:r>
            <a:r>
              <a:rPr lang="bn-BD" sz="2400" dirty="0" smtClean="0">
                <a:latin typeface="Nikosh" pitchFamily="2" charset="0"/>
                <a:cs typeface="Nikosh" pitchFamily="2" charset="0"/>
              </a:rPr>
              <a:t> দেশপ্রেমের অভাব  </a:t>
            </a:r>
            <a:r>
              <a:rPr lang="bn-IN" sz="2400" dirty="0" smtClean="0">
                <a:latin typeface="Nikosh" pitchFamily="2" charset="0"/>
                <a:cs typeface="Nikosh" pitchFamily="2" charset="0"/>
              </a:rPr>
              <a:t>---নিচের কোনটি সঠিক? </a:t>
            </a:r>
          </a:p>
          <a:p>
            <a:pPr>
              <a:buNone/>
            </a:pPr>
            <a:r>
              <a:rPr lang="bn-IN" sz="2400" b="1" dirty="0" smtClean="0">
                <a:latin typeface="Nikosh" pitchFamily="2" charset="0"/>
                <a:cs typeface="Nikosh" pitchFamily="2" charset="0"/>
              </a:rPr>
              <a:t> ক- </a:t>
            </a:r>
            <a:r>
              <a:rPr lang="en-US" sz="2400" b="1" dirty="0" err="1" smtClean="0">
                <a:latin typeface="Nikosh" pitchFamily="2" charset="0"/>
                <a:cs typeface="Nikosh" pitchFamily="2" charset="0"/>
              </a:rPr>
              <a:t>i</a:t>
            </a:r>
            <a:r>
              <a:rPr lang="en-US" sz="2400" b="1"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ও </a:t>
            </a:r>
            <a:r>
              <a:rPr lang="en-US" sz="2400" dirty="0" err="1" smtClean="0">
                <a:latin typeface="Nikosh" pitchFamily="2" charset="0"/>
                <a:cs typeface="Nikosh" pitchFamily="2" charset="0"/>
              </a:rPr>
              <a:t>i</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গ- </a:t>
            </a:r>
            <a:r>
              <a:rPr lang="en-US" sz="2400" dirty="0" smtClean="0">
                <a:latin typeface="Nikosh" pitchFamily="2" charset="0"/>
                <a:cs typeface="Nikosh" pitchFamily="2" charset="0"/>
              </a:rPr>
              <a:t>iii</a:t>
            </a:r>
            <a:r>
              <a:rPr lang="bn-IN" sz="2400" dirty="0" smtClean="0">
                <a:latin typeface="Nikosh" pitchFamily="2" charset="0"/>
                <a:cs typeface="Nikosh" pitchFamily="2" charset="0"/>
              </a:rPr>
              <a:t>     ঘ-</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ii </a:t>
            </a:r>
            <a:r>
              <a:rPr lang="bn-IN" sz="2400" dirty="0" smtClean="0">
                <a:latin typeface="Nikosh" pitchFamily="2" charset="0"/>
                <a:cs typeface="Nikosh" pitchFamily="2" charset="0"/>
              </a:rPr>
              <a:t>ও </a:t>
            </a:r>
            <a:r>
              <a:rPr lang="en-US" sz="2400" dirty="0" smtClean="0">
                <a:latin typeface="Nikosh" pitchFamily="2" charset="0"/>
                <a:cs typeface="Nikosh" pitchFamily="2" charset="0"/>
              </a:rPr>
              <a:t> iii</a:t>
            </a: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b="1" dirty="0" smtClean="0">
              <a:latin typeface="Nikosh" pitchFamily="2" charset="0"/>
              <a:cs typeface="Nikosh" pitchFamily="2" charset="0"/>
            </a:endParaRPr>
          </a:p>
          <a:p>
            <a:pPr>
              <a:buNone/>
            </a:pPr>
            <a:endParaRPr lang="en-US" sz="2400" b="1"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dirty="0" smtClean="0">
              <a:latin typeface="Nikosh" pitchFamily="2" charset="0"/>
              <a:cs typeface="Nikosh" pitchFamily="2" charset="0"/>
            </a:endParaRPr>
          </a:p>
          <a:p>
            <a:pPr>
              <a:buNone/>
            </a:pPr>
            <a:endParaRPr lang="en-US" dirty="0"/>
          </a:p>
        </p:txBody>
      </p:sp>
      <p:sp>
        <p:nvSpPr>
          <p:cNvPr id="2" name="Title 1"/>
          <p:cNvSpPr>
            <a:spLocks noGrp="1"/>
          </p:cNvSpPr>
          <p:nvPr>
            <p:ph type="title"/>
          </p:nvPr>
        </p:nvSpPr>
        <p:spPr>
          <a:xfrm>
            <a:off x="533400" y="304800"/>
            <a:ext cx="8229600" cy="1143000"/>
          </a:xfrm>
        </p:spPr>
        <p:txBody>
          <a:bodyPr>
            <a:normAutofit/>
          </a:bodyPr>
          <a:lstStyle/>
          <a:p>
            <a:pPr algn="ctr"/>
            <a:r>
              <a:rPr lang="bn-BD" sz="3200" dirty="0" smtClean="0">
                <a:latin typeface="Nikosh" pitchFamily="2" charset="0"/>
                <a:cs typeface="Nikosh" pitchFamily="2" charset="0"/>
              </a:rPr>
              <a:t>উচ্চতর দক্ষতা ও বহুপদি সমাপ্তিসুচক বহুনির্বাচনি প্রশ্ন</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5393353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2" nodeType="clickEffect">
                                  <p:stCondLst>
                                    <p:cond delay="0"/>
                                  </p:stCondLst>
                                  <p:childTnLst>
                                    <p:anim calcmode="lin" valueType="num">
                                      <p:cBhvr additive="base">
                                        <p:cTn id="17" dur="500"/>
                                        <p:tgtEl>
                                          <p:spTgt spid="2"/>
                                        </p:tgtEl>
                                        <p:attrNameLst>
                                          <p:attrName>ppt_x</p:attrName>
                                        </p:attrNameLst>
                                      </p:cBhvr>
                                      <p:tavLst>
                                        <p:tav tm="0">
                                          <p:val>
                                            <p:strVal val="ppt_x"/>
                                          </p:val>
                                        </p:tav>
                                        <p:tav tm="100000">
                                          <p:val>
                                            <p:strVal val="ppt_x"/>
                                          </p:val>
                                        </p:tav>
                                      </p:tavLst>
                                    </p:anim>
                                    <p:anim calcmode="lin" valueType="num">
                                      <p:cBhvr additive="base">
                                        <p:cTn id="18" dur="500"/>
                                        <p:tgtEl>
                                          <p:spTgt spid="2"/>
                                        </p:tgtEl>
                                        <p:attrNameLst>
                                          <p:attrName>ppt_y</p:attrName>
                                        </p:attrNameLst>
                                      </p:cBhvr>
                                      <p:tavLst>
                                        <p:tav tm="0">
                                          <p:val>
                                            <p:strVal val="ppt_y"/>
                                          </p:val>
                                        </p:tav>
                                        <p:tav tm="100000">
                                          <p:val>
                                            <p:strVal val="1+ppt_h/2"/>
                                          </p:val>
                                        </p:tav>
                                      </p:tavLst>
                                    </p:anim>
                                    <p:set>
                                      <p:cBhvr>
                                        <p:cTn id="19" dur="1" fill="hold">
                                          <p:stCondLst>
                                            <p:cond delay="499"/>
                                          </p:stCondLst>
                                        </p:cTn>
                                        <p:tgtEl>
                                          <p:spTgt spid="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 presetClass="emph" presetSubtype="1" grpId="3" nodeType="clickEffect">
                                  <p:stCondLst>
                                    <p:cond delay="0"/>
                                  </p:stCondLst>
                                  <p:childTnLst>
                                    <p:set>
                                      <p:cBhvr override="childStyle">
                                        <p:cTn id="23" dur="indefinite"/>
                                        <p:tgtEl>
                                          <p:spTgt spid="2"/>
                                        </p:tgtEl>
                                        <p:attrNameLst>
                                          <p:attrName>style.fontStyle</p:attrName>
                                        </p:attrNameLst>
                                      </p:cBhvr>
                                      <p:to>
                                        <p:strVal val="normal"/>
                                      </p:to>
                                    </p:set>
                                    <p:set>
                                      <p:cBhvr override="childStyle">
                                        <p:cTn id="24" dur="indefinite"/>
                                        <p:tgtEl>
                                          <p:spTgt spid="2"/>
                                        </p:tgtEl>
                                        <p:attrNameLst>
                                          <p:attrName>style.fontWeight</p:attrName>
                                        </p:attrNameLst>
                                      </p:cBhvr>
                                      <p:to>
                                        <p:strVal val="bold"/>
                                      </p:to>
                                    </p:set>
                                    <p:set>
                                      <p:cBhvr override="childStyle">
                                        <p:cTn id="25"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839200" cy="3048000"/>
          </a:xfrm>
        </p:spPr>
        <p:txBody>
          <a:bodyPr>
            <a:noAutofit/>
          </a:bodyPr>
          <a:lstStyle/>
          <a:p>
            <a:pPr>
              <a:buNone/>
            </a:pPr>
            <a:r>
              <a:rPr lang="bn-BD" sz="2400" b="1" dirty="0" smtClean="0">
                <a:latin typeface="Nikosh" pitchFamily="2" charset="0"/>
                <a:cs typeface="Nikosh" pitchFamily="2" charset="0"/>
              </a:rPr>
              <a:t>  </a:t>
            </a:r>
            <a:r>
              <a:rPr lang="bn-BD" sz="4000" dirty="0" smtClean="0">
                <a:latin typeface="Nikosh" pitchFamily="2" charset="0"/>
                <a:cs typeface="Nikosh" pitchFamily="2" charset="0"/>
              </a:rPr>
              <a:t>১। খ  ২। খ  ৩। খ  ৪। গ  ৫। গ  ৬। ক  ৭। ক </a:t>
            </a:r>
            <a:endParaRPr lang="en-US" sz="4000" dirty="0" smtClean="0">
              <a:latin typeface="Nikosh" pitchFamily="2" charset="0"/>
              <a:cs typeface="Nikosh" pitchFamily="2" charset="0"/>
            </a:endParaRPr>
          </a:p>
          <a:p>
            <a:pPr>
              <a:buNone/>
            </a:pPr>
            <a:r>
              <a:rPr lang="bn-BD" sz="4000" dirty="0" smtClean="0">
                <a:latin typeface="Nikosh" pitchFamily="2" charset="0"/>
                <a:cs typeface="Nikosh" pitchFamily="2" charset="0"/>
              </a:rPr>
              <a:t> ৮। ঘ  ৯। ক   ১০। গ   ১১। ঘ  ১২। ঘ  ১৩। খ  </a:t>
            </a:r>
            <a:endParaRPr lang="en-US" sz="4000" dirty="0" smtClean="0">
              <a:latin typeface="Nikosh" pitchFamily="2" charset="0"/>
              <a:cs typeface="Nikosh" pitchFamily="2" charset="0"/>
            </a:endParaRPr>
          </a:p>
          <a:p>
            <a:pPr>
              <a:buNone/>
            </a:pPr>
            <a:r>
              <a:rPr lang="bn-BD" sz="4000" dirty="0" smtClean="0">
                <a:latin typeface="Nikosh" pitchFamily="2" charset="0"/>
                <a:cs typeface="Nikosh" pitchFamily="2" charset="0"/>
              </a:rPr>
              <a:t>১৪। ঘ  ১৫। গ  ১৬। ক </a:t>
            </a:r>
            <a:endParaRPr lang="en-US" sz="4000" dirty="0">
              <a:latin typeface="Nikosh" pitchFamily="2" charset="0"/>
              <a:cs typeface="Nikosh" pitchFamily="2" charset="0"/>
            </a:endParaRPr>
          </a:p>
        </p:txBody>
      </p:sp>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     সমাধান</a:t>
            </a:r>
            <a:endParaRPr lang="en-US" dirty="0">
              <a:latin typeface="Nikosh" pitchFamily="2" charset="0"/>
              <a:cs typeface="Nikosh" pitchFamily="2" charset="0"/>
            </a:endParaRPr>
          </a:p>
        </p:txBody>
      </p:sp>
    </p:spTree>
    <p:extLst>
      <p:ext uri="{BB962C8B-B14F-4D97-AF65-F5344CB8AC3E}">
        <p14:creationId xmlns:p14="http://schemas.microsoft.com/office/powerpoint/2010/main" val="334458273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2" nodeType="clickEffect">
                                  <p:stCondLst>
                                    <p:cond delay="0"/>
                                  </p:stCondLst>
                                  <p:childTnLst>
                                    <p:animEffect transition="out" filter="diamond(in)">
                                      <p:cBhvr>
                                        <p:cTn id="17" dur="2000"/>
                                        <p:tgtEl>
                                          <p:spTgt spid="2"/>
                                        </p:tgtEl>
                                      </p:cBhvr>
                                    </p:animEffect>
                                    <p:set>
                                      <p:cBhvr>
                                        <p:cTn id="1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382000" cy="3276600"/>
          </a:xfrm>
        </p:spPr>
        <p:txBody>
          <a:bodyPr>
            <a:normAutofit/>
          </a:bodyPr>
          <a:lstStyle/>
          <a:p>
            <a:pPr>
              <a:buNone/>
            </a:pPr>
            <a:r>
              <a:rPr lang="bn-BD" sz="4000" dirty="0" smtClean="0">
                <a:latin typeface="Nikosh" pitchFamily="2" charset="0"/>
                <a:cs typeface="Nikosh" pitchFamily="2" charset="0"/>
              </a:rPr>
              <a:t>হঠাৎ বড়লোক হবার বাসনা থেকে ভেজাল প্রযুক্তির উদ্ভব আলোচনা কর?</a:t>
            </a:r>
            <a:endParaRPr lang="en-US" sz="4000" dirty="0" smtClean="0">
              <a:latin typeface="Nikosh" pitchFamily="2" charset="0"/>
              <a:cs typeface="Nikosh" pitchFamily="2" charset="0"/>
            </a:endParaRPr>
          </a:p>
          <a:p>
            <a:pPr algn="ctr">
              <a:buNone/>
            </a:pPr>
            <a:endParaRPr lang="en-US" sz="2400" dirty="0">
              <a:latin typeface="Nikosh" pitchFamily="2" charset="0"/>
              <a:cs typeface="Nikosh" pitchFamily="2" charset="0"/>
            </a:endParaRPr>
          </a:p>
          <a:p>
            <a:pPr lvl="0" algn="ctr">
              <a:buClr>
                <a:srgbClr val="2DA2BF"/>
              </a:buClr>
              <a:buNone/>
            </a:pPr>
            <a:r>
              <a:rPr lang="bn-BD" sz="2800" dirty="0">
                <a:solidFill>
                  <a:prstClr val="black"/>
                </a:solidFill>
                <a:latin typeface="Nikosh" pitchFamily="2" charset="0"/>
                <a:cs typeface="Nikosh" pitchFamily="2" charset="0"/>
              </a:rPr>
              <a:t>সহায়ক গ্রন্থ/ প্রকাশনীঃ পৌরনীতি ও সুশাসনঃ  হাসান বুক হাউস, লেকচার প্রকাশনী, অক্ষরপত্র প্রকাশনী</a:t>
            </a:r>
            <a:r>
              <a:rPr lang="en-US" sz="2800" dirty="0">
                <a:solidFill>
                  <a:prstClr val="black"/>
                </a:solidFill>
                <a:latin typeface="Nikosh" pitchFamily="2" charset="0"/>
                <a:cs typeface="Nikosh" pitchFamily="2" charset="0"/>
              </a:rPr>
              <a:t>, </a:t>
            </a:r>
            <a:r>
              <a:rPr lang="en-US" sz="2800" dirty="0" err="1">
                <a:solidFill>
                  <a:prstClr val="black"/>
                </a:solidFill>
                <a:latin typeface="Nikosh" pitchFamily="2" charset="0"/>
                <a:cs typeface="Nikosh" pitchFamily="2" charset="0"/>
              </a:rPr>
              <a:t>ব্যতিক্রম</a:t>
            </a:r>
            <a:r>
              <a:rPr lang="en-US" sz="2800" dirty="0">
                <a:solidFill>
                  <a:prstClr val="black"/>
                </a:solidFill>
                <a:latin typeface="Nikosh" pitchFamily="2" charset="0"/>
                <a:cs typeface="Nikosh" pitchFamily="2" charset="0"/>
              </a:rPr>
              <a:t> </a:t>
            </a:r>
            <a:r>
              <a:rPr lang="en-US" sz="2800" dirty="0" err="1">
                <a:solidFill>
                  <a:prstClr val="black"/>
                </a:solidFill>
                <a:latin typeface="Nikosh" pitchFamily="2" charset="0"/>
                <a:cs typeface="Nikosh" pitchFamily="2" charset="0"/>
              </a:rPr>
              <a:t>ধারা</a:t>
            </a:r>
            <a:r>
              <a:rPr lang="en-US" sz="2800" dirty="0">
                <a:solidFill>
                  <a:prstClr val="black"/>
                </a:solidFill>
                <a:latin typeface="Nikosh" pitchFamily="2" charset="0"/>
                <a:cs typeface="Nikosh" pitchFamily="2" charset="0"/>
              </a:rPr>
              <a:t>, </a:t>
            </a:r>
            <a:r>
              <a:rPr lang="en-US" sz="2800" dirty="0" err="1">
                <a:solidFill>
                  <a:prstClr val="black"/>
                </a:solidFill>
                <a:latin typeface="Nikosh" pitchFamily="2" charset="0"/>
                <a:cs typeface="Nikosh" pitchFamily="2" charset="0"/>
              </a:rPr>
              <a:t>কাজল</a:t>
            </a:r>
            <a:r>
              <a:rPr lang="en-US" sz="2800" dirty="0">
                <a:solidFill>
                  <a:prstClr val="black"/>
                </a:solidFill>
                <a:latin typeface="Nikosh" pitchFamily="2" charset="0"/>
                <a:cs typeface="Nikosh" pitchFamily="2" charset="0"/>
              </a:rPr>
              <a:t> </a:t>
            </a:r>
            <a:r>
              <a:rPr lang="en-US" sz="2800" dirty="0" err="1">
                <a:solidFill>
                  <a:prstClr val="black"/>
                </a:solidFill>
                <a:latin typeface="Nikosh" pitchFamily="2" charset="0"/>
                <a:cs typeface="Nikosh" pitchFamily="2" charset="0"/>
              </a:rPr>
              <a:t>ব্রাদার্স</a:t>
            </a:r>
            <a:r>
              <a:rPr lang="en-US" sz="2800" dirty="0">
                <a:solidFill>
                  <a:prstClr val="black"/>
                </a:solidFill>
                <a:latin typeface="Nikosh" pitchFamily="2" charset="0"/>
                <a:cs typeface="Nikosh" pitchFamily="2" charset="0"/>
              </a:rPr>
              <a:t> </a:t>
            </a:r>
            <a:r>
              <a:rPr lang="en-US" sz="2800" dirty="0" err="1">
                <a:solidFill>
                  <a:prstClr val="black"/>
                </a:solidFill>
                <a:latin typeface="Nikosh" pitchFamily="2" charset="0"/>
                <a:cs typeface="Nikosh" pitchFamily="2" charset="0"/>
              </a:rPr>
              <a:t>লিমিটেড</a:t>
            </a:r>
            <a:endParaRPr lang="bn-BD" sz="2800" dirty="0">
              <a:solidFill>
                <a:prstClr val="black"/>
              </a:solidFill>
              <a:latin typeface="Nikosh" pitchFamily="2" charset="0"/>
              <a:cs typeface="Nikosh" pitchFamily="2" charset="0"/>
            </a:endParaRPr>
          </a:p>
          <a:p>
            <a:pPr>
              <a:buNone/>
            </a:pPr>
            <a:r>
              <a:rPr lang="bn-BD" sz="2400" dirty="0" smtClean="0">
                <a:latin typeface="Nikosh" pitchFamily="2" charset="0"/>
                <a:cs typeface="Nikosh" pitchFamily="2" charset="0"/>
              </a:rPr>
              <a:t> </a:t>
            </a:r>
          </a:p>
        </p:txBody>
      </p:sp>
      <p:sp>
        <p:nvSpPr>
          <p:cNvPr id="2" name="Title 1"/>
          <p:cNvSpPr>
            <a:spLocks noGrp="1"/>
          </p:cNvSpPr>
          <p:nvPr>
            <p:ph type="title"/>
          </p:nvPr>
        </p:nvSpPr>
        <p:spPr>
          <a:xfrm>
            <a:off x="2438400" y="609600"/>
            <a:ext cx="3124200" cy="1143000"/>
          </a:xfrm>
        </p:spPr>
        <p:txBody>
          <a:bodyPr/>
          <a:lstStyle/>
          <a:p>
            <a:pPr algn="ctr"/>
            <a:r>
              <a:rPr lang="bn-BD" dirty="0" smtClean="0">
                <a:latin typeface="Nikosh" pitchFamily="2" charset="0"/>
                <a:cs typeface="Nikosh" pitchFamily="2" charset="0"/>
              </a:rPr>
              <a:t>   বাড়ির কাজ</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09800" y="533400"/>
            <a:ext cx="4114800" cy="1000125"/>
          </a:xfrm>
        </p:spPr>
        <p:txBody>
          <a:bodyPr>
            <a:normAutofit/>
          </a:bodyPr>
          <a:lstStyle/>
          <a:p>
            <a:pPr algn="ctr"/>
            <a:r>
              <a:rPr lang="bn-BD" sz="5400" dirty="0" smtClean="0">
                <a:latin typeface="Nikosh" pitchFamily="2" charset="0"/>
                <a:cs typeface="Nikosh" pitchFamily="2" charset="0"/>
              </a:rPr>
              <a:t>ধন্যবাদ</a:t>
            </a:r>
            <a:endParaRPr lang="en-US" sz="6000" b="1" dirty="0">
              <a:ln w="22225">
                <a:solidFill>
                  <a:schemeClr val="accent2"/>
                </a:solidFill>
                <a:prstDash val="solid"/>
              </a:ln>
              <a:solidFill>
                <a:schemeClr val="accent2">
                  <a:lumMod val="40000"/>
                  <a:lumOff val="60000"/>
                </a:schemeClr>
              </a:solidFill>
              <a:latin typeface="Nikosh" pitchFamily="2" charset="0"/>
              <a:cs typeface="Nikosh" pitchFamily="2" charset="0"/>
            </a:endParaRPr>
          </a:p>
        </p:txBody>
      </p:sp>
      <p:sp>
        <p:nvSpPr>
          <p:cNvPr id="3" name="Content Placeholder 2"/>
          <p:cNvSpPr>
            <a:spLocks noGrp="1"/>
          </p:cNvSpPr>
          <p:nvPr>
            <p:ph idx="4294967295"/>
          </p:nvPr>
        </p:nvSpPr>
        <p:spPr>
          <a:xfrm>
            <a:off x="0" y="1825625"/>
            <a:ext cx="7886700" cy="4351338"/>
          </a:xfrm>
        </p:spPr>
        <p:txBody>
          <a:bodyPr/>
          <a:lstStyle/>
          <a:p>
            <a:pPr marL="0" indent="0" algn="ctr">
              <a:buNone/>
            </a:pPr>
            <a:r>
              <a:rPr lang="bn-IN" dirty="0" smtClean="0"/>
              <a:t> </a:t>
            </a:r>
            <a:endParaRPr lang="en-US" dirty="0"/>
          </a:p>
        </p:txBody>
      </p:sp>
      <p:pic>
        <p:nvPicPr>
          <p:cNvPr id="5" name="Picture 4"/>
          <p:cNvPicPr>
            <a:picLocks noChangeAspect="1"/>
          </p:cNvPicPr>
          <p:nvPr/>
        </p:nvPicPr>
        <p:blipFill>
          <a:blip r:embed="rId2"/>
          <a:stretch>
            <a:fillRect/>
          </a:stretch>
        </p:blipFill>
        <p:spPr>
          <a:xfrm>
            <a:off x="1143000" y="2057400"/>
            <a:ext cx="7086600" cy="4379226"/>
          </a:xfrm>
          <a:prstGeom prst="rect">
            <a:avLst/>
          </a:prstGeom>
        </p:spPr>
      </p:pic>
    </p:spTree>
    <p:extLst>
      <p:ext uri="{BB962C8B-B14F-4D97-AF65-F5344CB8AC3E}">
        <p14:creationId xmlns:p14="http://schemas.microsoft.com/office/powerpoint/2010/main" val="1677605395"/>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xit" presetSubtype="1" fill="hold" grpId="1" nodeType="clickEffect">
                                  <p:stCondLst>
                                    <p:cond delay="0"/>
                                  </p:stCondLst>
                                  <p:childTnLst>
                                    <p:animEffect transition="out" filter="wheel(1)">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2"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grpId="3" nodeType="clickEffect">
                                  <p:stCondLst>
                                    <p:cond delay="0"/>
                                  </p:stCondLst>
                                  <p:childTnLst>
                                    <p:animEffect transition="out" filter="diamond(in)">
                                      <p:cBhvr>
                                        <p:cTn id="22" dur="2000"/>
                                        <p:tgtEl>
                                          <p:spTgt spid="2"/>
                                        </p:tgtEl>
                                      </p:cBhvr>
                                    </p:animEffect>
                                    <p:set>
                                      <p:cBhvr>
                                        <p:cTn id="23"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828800"/>
            <a:ext cx="5486400" cy="3124200"/>
          </a:xfrm>
        </p:spPr>
        <p:txBody>
          <a:bodyPr>
            <a:normAutofit/>
          </a:bodyPr>
          <a:lstStyle/>
          <a:p>
            <a:pPr algn="ctr">
              <a:buNone/>
            </a:pPr>
            <a:r>
              <a:rPr lang="bn-BD" sz="4000" dirty="0" smtClean="0">
                <a:latin typeface="Nikosh" pitchFamily="2" charset="0"/>
                <a:cs typeface="Nikosh" pitchFamily="2" charset="0"/>
              </a:rPr>
              <a:t>শ্রেনীঃ দ্বাদশ </a:t>
            </a:r>
          </a:p>
          <a:p>
            <a:pPr algn="ctr">
              <a:buNone/>
            </a:pPr>
            <a:r>
              <a:rPr lang="bn-BD" sz="4000" dirty="0" smtClean="0">
                <a:latin typeface="Nikosh" pitchFamily="2" charset="0"/>
                <a:cs typeface="Nikosh" pitchFamily="2" charset="0"/>
              </a:rPr>
              <a:t>পৌরনীতি ও সুশাসন</a:t>
            </a:r>
          </a:p>
          <a:p>
            <a:pPr algn="ctr">
              <a:buNone/>
            </a:pPr>
            <a:r>
              <a:rPr lang="bn-BD" sz="4000" dirty="0" smtClean="0">
                <a:latin typeface="Nikosh" pitchFamily="2" charset="0"/>
                <a:cs typeface="Nikosh" pitchFamily="2" charset="0"/>
              </a:rPr>
              <a:t>সময়ঃ ৪৫ মিনিট                     </a:t>
            </a:r>
          </a:p>
          <a:p>
            <a:pPr algn="ctr">
              <a:buNone/>
            </a:pPr>
            <a:r>
              <a:rPr lang="bn-BD" sz="4000" dirty="0" smtClean="0">
                <a:latin typeface="Nikosh" pitchFamily="2" charset="0"/>
                <a:cs typeface="Nikosh" pitchFamily="2" charset="0"/>
              </a:rPr>
              <a:t>তারিখঃ </a:t>
            </a:r>
            <a:r>
              <a:rPr lang="en-US" sz="4000" dirty="0" smtClean="0">
                <a:latin typeface="Nikosh" pitchFamily="2" charset="0"/>
                <a:cs typeface="Nikosh" pitchFamily="2" charset="0"/>
              </a:rPr>
              <a:t>১৪</a:t>
            </a:r>
            <a:r>
              <a:rPr lang="bn-BD" sz="4000" dirty="0" smtClean="0">
                <a:latin typeface="Nikosh" pitchFamily="2" charset="0"/>
                <a:cs typeface="Nikosh" pitchFamily="2" charset="0"/>
              </a:rPr>
              <a:t>/</a:t>
            </a:r>
            <a:r>
              <a:rPr lang="en-US" sz="4000" dirty="0" smtClean="0">
                <a:latin typeface="Nikosh" pitchFamily="2" charset="0"/>
                <a:cs typeface="Nikosh" pitchFamily="2" charset="0"/>
              </a:rPr>
              <a:t>০৭</a:t>
            </a:r>
            <a:r>
              <a:rPr lang="bn-BD" sz="4000" dirty="0" smtClean="0">
                <a:latin typeface="Nikosh" pitchFamily="2" charset="0"/>
                <a:cs typeface="Nikosh" pitchFamily="2" charset="0"/>
              </a:rPr>
              <a:t>/২০</a:t>
            </a:r>
            <a:r>
              <a:rPr lang="en-US" sz="4000" dirty="0" smtClean="0">
                <a:latin typeface="Nikosh" pitchFamily="2" charset="0"/>
                <a:cs typeface="Nikosh" pitchFamily="2" charset="0"/>
              </a:rPr>
              <a:t>২০</a:t>
            </a:r>
            <a:r>
              <a:rPr lang="bn-BD" sz="4000" dirty="0" smtClean="0">
                <a:latin typeface="Nikosh" pitchFamily="2" charset="0"/>
                <a:cs typeface="Nikosh" pitchFamily="2" charset="0"/>
              </a:rPr>
              <a:t>                  </a:t>
            </a:r>
            <a:endParaRPr lang="en-US" sz="4000" dirty="0">
              <a:latin typeface="Nikosh" pitchFamily="2" charset="0"/>
              <a:cs typeface="Nikosh" pitchFamily="2" charset="0"/>
            </a:endParaRPr>
          </a:p>
        </p:txBody>
      </p:sp>
      <p:sp>
        <p:nvSpPr>
          <p:cNvPr id="2" name="Title 1"/>
          <p:cNvSpPr>
            <a:spLocks noGrp="1"/>
          </p:cNvSpPr>
          <p:nvPr>
            <p:ph type="title"/>
          </p:nvPr>
        </p:nvSpPr>
        <p:spPr>
          <a:xfrm>
            <a:off x="2057400" y="274638"/>
            <a:ext cx="4572000" cy="1143000"/>
          </a:xfrm>
        </p:spPr>
        <p:txBody>
          <a:bodyPr/>
          <a:lstStyle/>
          <a:p>
            <a:pPr algn="ctr"/>
            <a:r>
              <a:rPr lang="bn-BD" dirty="0" smtClean="0">
                <a:latin typeface="Nikosh" pitchFamily="2" charset="0"/>
                <a:cs typeface="Nikosh" pitchFamily="2" charset="0"/>
              </a:rPr>
              <a:t>  পাঠ পরিচিতি</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linds(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linds(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0" end="0"/>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grpId="1" nodeType="clickEffect">
                                  <p:stCondLst>
                                    <p:cond delay="0"/>
                                  </p:stCondLst>
                                  <p:childTnLst>
                                    <p:anim calcmode="lin" valueType="num">
                                      <p:cBhvr additive="base">
                                        <p:cTn id="41"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2" dur="500"/>
                                        <p:tgtEl>
                                          <p:spTgt spid="3">
                                            <p:txEl>
                                              <p:pRg st="1" end="1"/>
                                            </p:txEl>
                                          </p:spTgt>
                                        </p:tgtEl>
                                        <p:attrNameLst>
                                          <p:attrName>ppt_y</p:attrName>
                                        </p:attrNameLst>
                                      </p:cBhvr>
                                      <p:tavLst>
                                        <p:tav tm="0">
                                          <p:val>
                                            <p:strVal val="ppt_y"/>
                                          </p:val>
                                        </p:tav>
                                        <p:tav tm="100000">
                                          <p:val>
                                            <p:strVal val="1+ppt_h/2"/>
                                          </p:val>
                                        </p:tav>
                                      </p:tavLst>
                                    </p:anim>
                                    <p:set>
                                      <p:cBhvr>
                                        <p:cTn id="4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p:tgtEl>
                                          <p:spTgt spid="3">
                                            <p:txEl>
                                              <p:pRg st="2" end="2"/>
                                            </p:txEl>
                                          </p:spTgt>
                                        </p:tgtEl>
                                        <p:attrNameLst>
                                          <p:attrName>ppt_y</p:attrName>
                                        </p:attrNameLst>
                                      </p:cBhvr>
                                      <p:tavLst>
                                        <p:tav tm="0">
                                          <p:val>
                                            <p:strVal val="ppt_y"/>
                                          </p:val>
                                        </p:tav>
                                        <p:tav tm="100000">
                                          <p:val>
                                            <p:strVal val="1+ppt_h/2"/>
                                          </p:val>
                                        </p:tav>
                                      </p:tavLst>
                                    </p:anim>
                                    <p:set>
                                      <p:cBhvr>
                                        <p:cTn id="4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4" dur="500"/>
                                        <p:tgtEl>
                                          <p:spTgt spid="3">
                                            <p:txEl>
                                              <p:pRg st="3" end="3"/>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534400" cy="2743200"/>
          </a:xfrm>
        </p:spPr>
        <p:txBody>
          <a:bodyPr>
            <a:normAutofit/>
          </a:bodyPr>
          <a:lstStyle/>
          <a:p>
            <a:pPr algn="ctr">
              <a:buNone/>
            </a:pPr>
            <a:r>
              <a:rPr lang="en-US" sz="4000" dirty="0">
                <a:latin typeface="Nikosh" pitchFamily="2" charset="0"/>
                <a:cs typeface="Nikosh" pitchFamily="2" charset="0"/>
              </a:rPr>
              <a:t>অ</a:t>
            </a:r>
            <a:r>
              <a:rPr lang="bn-BD" sz="4000" dirty="0" smtClean="0">
                <a:latin typeface="Nikosh" pitchFamily="2" charset="0"/>
                <a:cs typeface="Nikosh" pitchFamily="2" charset="0"/>
              </a:rPr>
              <a:t>ধ্যায়ঃ ১০   </a:t>
            </a:r>
          </a:p>
          <a:p>
            <a:pPr>
              <a:buNone/>
            </a:pPr>
            <a:r>
              <a:rPr lang="bn-BD" sz="4000" dirty="0" smtClean="0">
                <a:latin typeface="Nikosh" pitchFamily="2" charset="0"/>
                <a:cs typeface="Nikosh" pitchFamily="2" charset="0"/>
              </a:rPr>
              <a:t>আজকের পাঠ/ পাঠ ঘোষনাঃ খাদ্যে ভেজালের ধারণা, খাদ্যে ভেজালের সাম্প্রতিক চিত্র, খাদ্যে  ভেজালের কারণ, খাদ্যে ভেজালের প্রতিকার</a:t>
            </a:r>
          </a:p>
        </p:txBody>
      </p:sp>
      <p:sp>
        <p:nvSpPr>
          <p:cNvPr id="2" name="Title 1"/>
          <p:cNvSpPr>
            <a:spLocks noGrp="1"/>
          </p:cNvSpPr>
          <p:nvPr>
            <p:ph type="title"/>
          </p:nvPr>
        </p:nvSpPr>
        <p:spPr>
          <a:xfrm>
            <a:off x="304800" y="274638"/>
            <a:ext cx="8534400" cy="1143000"/>
          </a:xfrm>
        </p:spPr>
        <p:txBody>
          <a:bodyPr>
            <a:normAutofit/>
          </a:bodyPr>
          <a:lstStyle/>
          <a:p>
            <a:pPr algn="ctr"/>
            <a:r>
              <a:rPr lang="bn-BD" sz="3200" dirty="0" smtClean="0">
                <a:latin typeface="Nikosh" pitchFamily="2" charset="0"/>
                <a:cs typeface="Nikosh" pitchFamily="2" charset="0"/>
              </a:rPr>
              <a:t> </a:t>
            </a:r>
            <a:r>
              <a:rPr lang="bn-BD" sz="4000" dirty="0" smtClean="0">
                <a:effectLst/>
                <a:latin typeface="Nikosh" pitchFamily="2" charset="0"/>
                <a:cs typeface="Nikosh" pitchFamily="2" charset="0"/>
              </a:rPr>
              <a:t>মুল শিরোনামঃ  নাগরিক সমস্যা ও আমাদের করণীয়</a:t>
            </a:r>
            <a:r>
              <a:rPr lang="bn-BD" sz="2800" dirty="0" smtClean="0">
                <a:latin typeface="Nikosh" pitchFamily="2" charset="0"/>
                <a:cs typeface="Nikosh" pitchFamily="2" charset="0"/>
              </a:rPr>
              <a:t>     </a:t>
            </a:r>
            <a:endParaRPr lang="en-US" sz="3200" dirty="0">
              <a:latin typeface="Nikosh" pitchFamily="2" charset="0"/>
              <a:cs typeface="Nikosh"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1"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heckerboard(across)">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2" nodeType="clickEffect">
                                  <p:stCondLst>
                                    <p:cond delay="0"/>
                                  </p:stCondLst>
                                  <p:childTnLst>
                                    <p:anim calcmode="lin" valueType="num">
                                      <p:cBhvr additive="base">
                                        <p:cTn id="24" dur="500"/>
                                        <p:tgtEl>
                                          <p:spTgt spid="2"/>
                                        </p:tgtEl>
                                        <p:attrNameLst>
                                          <p:attrName>ppt_x</p:attrName>
                                        </p:attrNameLst>
                                      </p:cBhvr>
                                      <p:tavLst>
                                        <p:tav tm="0">
                                          <p:val>
                                            <p:strVal val="ppt_x"/>
                                          </p:val>
                                        </p:tav>
                                        <p:tav tm="100000">
                                          <p:val>
                                            <p:strVal val="ppt_x"/>
                                          </p:val>
                                        </p:tav>
                                      </p:tavLst>
                                    </p:anim>
                                    <p:anim calcmode="lin" valueType="num">
                                      <p:cBhvr additive="base">
                                        <p:cTn id="25" dur="500"/>
                                        <p:tgtEl>
                                          <p:spTgt spid="2"/>
                                        </p:tgtEl>
                                        <p:attrNameLst>
                                          <p:attrName>ppt_y</p:attrName>
                                        </p:attrNameLst>
                                      </p:cBhvr>
                                      <p:tavLst>
                                        <p:tav tm="0">
                                          <p:val>
                                            <p:strVal val="ppt_y"/>
                                          </p:val>
                                        </p:tav>
                                        <p:tav tm="100000">
                                          <p:val>
                                            <p:strVal val="1+ppt_h/2"/>
                                          </p:val>
                                        </p:tav>
                                      </p:tavLst>
                                    </p:anim>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diamond(in)">
                                      <p:cBhvr>
                                        <p:cTn id="31" dur="20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1"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diamond(in)">
                                      <p:cBhvr>
                                        <p:cTn id="36" dur="2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xit" presetSubtype="16" fill="hold" grpId="2" nodeType="clickEffect">
                                  <p:stCondLst>
                                    <p:cond delay="0"/>
                                  </p:stCondLst>
                                  <p:childTnLst>
                                    <p:animEffect transition="out" filter="box(in)">
                                      <p:cBhvr>
                                        <p:cTn id="40" dur="500"/>
                                        <p:tgtEl>
                                          <p:spTgt spid="3">
                                            <p:txEl>
                                              <p:pRg st="0" end="0"/>
                                            </p:txEl>
                                          </p:spTgt>
                                        </p:tgtEl>
                                      </p:cBhvr>
                                    </p:animEffect>
                                    <p:set>
                                      <p:cBhvr>
                                        <p:cTn id="4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 presetClass="exit" presetSubtype="16" fill="hold" grpId="2" nodeType="clickEffect">
                                  <p:stCondLst>
                                    <p:cond delay="0"/>
                                  </p:stCondLst>
                                  <p:childTnLst>
                                    <p:animEffect transition="out" filter="box(in)">
                                      <p:cBhvr>
                                        <p:cTn id="45" dur="500"/>
                                        <p:tgtEl>
                                          <p:spTgt spid="3">
                                            <p:txEl>
                                              <p:pRg st="1" end="1"/>
                                            </p:txEl>
                                          </p:spTgt>
                                        </p:tgtEl>
                                      </p:cBhvr>
                                    </p:animEffect>
                                    <p:set>
                                      <p:cBhvr>
                                        <p:cTn id="4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p"/>
      <p:bldP spid="3" grpId="2" build="p"/>
      <p:bldP spid="2" grpId="0"/>
      <p:bldP spid="2" grpId="1"/>
      <p:bldP spid="2"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indent="0">
              <a:spcBef>
                <a:spcPts val="0"/>
              </a:spcBef>
              <a:spcAft>
                <a:spcPts val="800"/>
              </a:spcAft>
              <a:buNone/>
            </a:pPr>
            <a:r>
              <a:rPr lang="en-US" sz="2800" dirty="0">
                <a:latin typeface="Calibri"/>
                <a:ea typeface="Calibri"/>
                <a:cs typeface="Vrinda"/>
              </a:rPr>
              <a:t>https://youtu.be/LdLDxr-xJqI</a:t>
            </a:r>
            <a:endParaRPr lang="en-US" sz="1800" dirty="0">
              <a:latin typeface="Calibri"/>
              <a:ea typeface="Calibri"/>
              <a:cs typeface="Vrinda"/>
            </a:endParaRPr>
          </a:p>
          <a:p>
            <a:pPr marL="109728" indent="0">
              <a:buNone/>
            </a:pPr>
            <a:endParaRPr lang="en-US" dirty="0"/>
          </a:p>
        </p:txBody>
      </p:sp>
      <p:sp>
        <p:nvSpPr>
          <p:cNvPr id="3" name="Title 2"/>
          <p:cNvSpPr>
            <a:spLocks noGrp="1"/>
          </p:cNvSpPr>
          <p:nvPr>
            <p:ph type="title"/>
          </p:nvPr>
        </p:nvSpPr>
        <p:spPr/>
        <p:txBody>
          <a:bodyPr/>
          <a:lstStyle/>
          <a:p>
            <a:pPr algn="ctr"/>
            <a:r>
              <a:rPr lang="en-US" sz="4000" dirty="0" err="1" smtClean="0">
                <a:solidFill>
                  <a:srgbClr val="464646"/>
                </a:solidFill>
                <a:effectLst/>
                <a:latin typeface="Nikosh" pitchFamily="2" charset="0"/>
                <a:cs typeface="Nikosh" pitchFamily="2" charset="0"/>
              </a:rPr>
              <a:t>এসো</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বন্ধুরা</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আমার</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একটি</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ভিডিও</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ক্লাস</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দেখ</a:t>
            </a:r>
            <a:endParaRPr lang="en-US" dirty="0"/>
          </a:p>
        </p:txBody>
      </p:sp>
    </p:spTree>
    <p:extLst>
      <p:ext uri="{BB962C8B-B14F-4D97-AF65-F5344CB8AC3E}">
        <p14:creationId xmlns:p14="http://schemas.microsoft.com/office/powerpoint/2010/main" val="217652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opy of Lord-Chelmsford_17133.jpg"/>
          <p:cNvPicPr>
            <a:picLocks noGrp="1" noChangeAspect="1"/>
          </p:cNvPicPr>
          <p:nvPr>
            <p:ph idx="1"/>
          </p:nvPr>
        </p:nvPicPr>
        <p:blipFill>
          <a:blip r:embed="rId2"/>
          <a:stretch>
            <a:fillRect/>
          </a:stretch>
        </p:blipFill>
        <p:spPr>
          <a:xfrm>
            <a:off x="457200" y="1828800"/>
            <a:ext cx="8001000" cy="4153954"/>
          </a:xfrm>
        </p:spPr>
      </p:pic>
      <p:sp>
        <p:nvSpPr>
          <p:cNvPr id="2" name="Title 1"/>
          <p:cNvSpPr>
            <a:spLocks noGrp="1"/>
          </p:cNvSpPr>
          <p:nvPr>
            <p:ph type="title"/>
          </p:nvPr>
        </p:nvSpPr>
        <p:spPr>
          <a:xfrm>
            <a:off x="1371600" y="274638"/>
            <a:ext cx="6172200" cy="1143000"/>
          </a:xfrm>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7" descr="Simla_conference abul kalam azad.JPG"/>
          <p:cNvPicPr>
            <a:picLocks noGrp="1" noChangeAspect="1"/>
          </p:cNvPicPr>
          <p:nvPr>
            <p:ph idx="1"/>
          </p:nvPr>
        </p:nvPicPr>
        <p:blipFill>
          <a:blip r:embed="rId2"/>
          <a:stretch>
            <a:fillRect/>
          </a:stretch>
        </p:blipFill>
        <p:spPr>
          <a:xfrm>
            <a:off x="5029200" y="1676400"/>
            <a:ext cx="3933825" cy="4648200"/>
          </a:xfrm>
          <a:prstGeom prst="rect">
            <a:avLst/>
          </a:prstGeom>
        </p:spPr>
      </p:pic>
      <p:sp>
        <p:nvSpPr>
          <p:cNvPr id="2" name="Title 1"/>
          <p:cNvSpPr>
            <a:spLocks noGrp="1"/>
          </p:cNvSpPr>
          <p:nvPr>
            <p:ph type="title"/>
          </p:nvPr>
        </p:nvSpPr>
        <p:spPr>
          <a:xfrm>
            <a:off x="1219200" y="274638"/>
            <a:ext cx="6248400" cy="1143000"/>
          </a:xfrm>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pic>
        <p:nvPicPr>
          <p:cNvPr id="8" name="Content Placeholder 7" descr="Simla_conference abul kalam azad.JPG"/>
          <p:cNvPicPr>
            <a:picLocks noChangeAspect="1"/>
          </p:cNvPicPr>
          <p:nvPr/>
        </p:nvPicPr>
        <p:blipFill>
          <a:blip r:embed="rId3"/>
          <a:stretch>
            <a:fillRect/>
          </a:stretch>
        </p:blipFill>
        <p:spPr>
          <a:xfrm>
            <a:off x="304800" y="1676400"/>
            <a:ext cx="4572000" cy="4724400"/>
          </a:xfrm>
          <a:prstGeom prst="rect">
            <a:avLst/>
          </a:prstGeom>
        </p:spPr>
      </p:pic>
    </p:spTree>
    <p:extLst>
      <p:ext uri="{BB962C8B-B14F-4D97-AF65-F5344CB8AC3E}">
        <p14:creationId xmlns:p14="http://schemas.microsoft.com/office/powerpoint/2010/main" val="22198502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endParaRPr lang="en-US"/>
          </a:p>
        </p:txBody>
      </p:sp>
      <p:sp>
        <p:nvSpPr>
          <p:cNvPr id="2" name="Title 1"/>
          <p:cNvSpPr>
            <a:spLocks noGrp="1"/>
          </p:cNvSpPr>
          <p:nvPr>
            <p:ph type="title"/>
          </p:nvPr>
        </p:nvSpPr>
        <p:spPr>
          <a:xfrm>
            <a:off x="1219200" y="274638"/>
            <a:ext cx="6248400" cy="1143000"/>
          </a:xfrm>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pic>
        <p:nvPicPr>
          <p:cNvPr id="8" name="Content Placeholder 7" descr="Simla_conference abul kalam azad.JPG"/>
          <p:cNvPicPr>
            <a:picLocks noChangeAspect="1"/>
          </p:cNvPicPr>
          <p:nvPr/>
        </p:nvPicPr>
        <p:blipFill>
          <a:blip r:embed="rId2"/>
          <a:stretch>
            <a:fillRect/>
          </a:stretch>
        </p:blipFill>
        <p:spPr>
          <a:xfrm>
            <a:off x="457200" y="1676400"/>
            <a:ext cx="8229600" cy="44196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8686800" cy="3048000"/>
          </a:xfrm>
        </p:spPr>
        <p:txBody>
          <a:bodyPr>
            <a:normAutofit fontScale="92500" lnSpcReduction="10000"/>
          </a:bodyPr>
          <a:lstStyle/>
          <a:p>
            <a:pPr>
              <a:buNone/>
            </a:pPr>
            <a:r>
              <a:rPr lang="bn-BD" sz="4000" dirty="0">
                <a:latin typeface="Nikosh" pitchFamily="2" charset="0"/>
                <a:cs typeface="Nikosh" pitchFamily="2" charset="0"/>
              </a:rPr>
              <a:t>নাগরিক সমস্যা ও আমাদের করণীয়     </a:t>
            </a:r>
          </a:p>
          <a:p>
            <a:pPr>
              <a:buNone/>
            </a:pPr>
            <a:r>
              <a:rPr lang="bn-BD" sz="4000" dirty="0">
                <a:latin typeface="Nikosh" pitchFamily="2" charset="0"/>
                <a:cs typeface="Nikosh" pitchFamily="2" charset="0"/>
              </a:rPr>
              <a:t>খাদ্যে ভেজালের ধারণা, খাদ্যে ভেজালের সাম্প্রতিক </a:t>
            </a:r>
            <a:r>
              <a:rPr lang="bn-BD" sz="4000" dirty="0" smtClean="0">
                <a:latin typeface="Nikosh" pitchFamily="2" charset="0"/>
                <a:cs typeface="Nikosh" pitchFamily="2" charset="0"/>
              </a:rPr>
              <a:t>চিত্র,</a:t>
            </a:r>
            <a:endParaRPr lang="en-US" sz="4000" dirty="0" smtClean="0">
              <a:latin typeface="Nikosh" pitchFamily="2" charset="0"/>
              <a:cs typeface="Nikosh" pitchFamily="2" charset="0"/>
            </a:endParaRPr>
          </a:p>
          <a:p>
            <a:pPr>
              <a:buNone/>
            </a:pPr>
            <a:r>
              <a:rPr lang="bn-BD" sz="4000" dirty="0" smtClean="0">
                <a:latin typeface="Nikosh" pitchFamily="2" charset="0"/>
                <a:cs typeface="Nikosh" pitchFamily="2" charset="0"/>
              </a:rPr>
              <a:t>খাদ্যে  </a:t>
            </a:r>
            <a:r>
              <a:rPr lang="bn-BD" sz="4000" dirty="0">
                <a:latin typeface="Nikosh" pitchFamily="2" charset="0"/>
                <a:cs typeface="Nikosh" pitchFamily="2" charset="0"/>
              </a:rPr>
              <a:t>ভেজালের কারণ, খাদ্যে ভেজালের প্রতিকার</a:t>
            </a:r>
          </a:p>
          <a:p>
            <a:pPr>
              <a:buNone/>
            </a:pPr>
            <a:endParaRPr lang="bn-BD" sz="26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r>
              <a:rPr lang="bn-BD" sz="2000" dirty="0" smtClean="0">
                <a:latin typeface="Nikosh" pitchFamily="2" charset="0"/>
                <a:cs typeface="Nikosh" pitchFamily="2" charset="0"/>
              </a:rPr>
              <a:t> </a:t>
            </a:r>
          </a:p>
          <a:p>
            <a:pPr>
              <a:buNone/>
            </a:pPr>
            <a:r>
              <a:rPr lang="bn-BD" sz="22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
        <p:nvSpPr>
          <p:cNvPr id="2" name="Title 1"/>
          <p:cNvSpPr>
            <a:spLocks noGrp="1"/>
          </p:cNvSpPr>
          <p:nvPr>
            <p:ph type="title"/>
          </p:nvPr>
        </p:nvSpPr>
        <p:spPr>
          <a:xfrm>
            <a:off x="2667000" y="704088"/>
            <a:ext cx="3352800" cy="1143000"/>
          </a:xfrm>
        </p:spPr>
        <p:txBody>
          <a:bodyPr/>
          <a:lstStyle/>
          <a:p>
            <a:pPr algn="ctr"/>
            <a:r>
              <a:rPr lang="bn-BD" dirty="0" smtClean="0">
                <a:latin typeface="Nikosh" pitchFamily="2" charset="0"/>
                <a:cs typeface="Nikosh" pitchFamily="2" charset="0"/>
              </a:rPr>
              <a:t>   </a:t>
            </a:r>
            <a:r>
              <a:rPr lang="en-US" dirty="0" err="1" smtClean="0">
                <a:latin typeface="Nikosh" pitchFamily="2" charset="0"/>
                <a:cs typeface="Nikosh" pitchFamily="2" charset="0"/>
              </a:rPr>
              <a:t>প্রারম্ভিক</a:t>
            </a:r>
            <a:r>
              <a:rPr lang="en-US" dirty="0" smtClean="0">
                <a:latin typeface="Nikosh" pitchFamily="2" charset="0"/>
                <a:cs typeface="Nikosh" pitchFamily="2" charset="0"/>
              </a:rPr>
              <a:t> </a:t>
            </a:r>
            <a:r>
              <a:rPr lang="en-US" dirty="0" err="1" smtClean="0">
                <a:latin typeface="Nikosh" pitchFamily="2" charset="0"/>
                <a:cs typeface="Nikosh" pitchFamily="2" charset="0"/>
              </a:rPr>
              <a:t>বক্তব্য</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1"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grpId="2" nodeType="clickEffect">
                                  <p:stCondLst>
                                    <p:cond delay="0"/>
                                  </p:stCondLst>
                                  <p:childTnLst>
                                    <p:animEffect transition="out" filter="diamond(in)">
                                      <p:cBhvr>
                                        <p:cTn id="28" dur="2000"/>
                                        <p:tgtEl>
                                          <p:spTgt spid="2"/>
                                        </p:tgtEl>
                                      </p:cBhvr>
                                    </p:animEffect>
                                    <p:set>
                                      <p:cBhvr>
                                        <p:cTn id="29" dur="1" fill="hold">
                                          <p:stCondLst>
                                            <p:cond delay="1999"/>
                                          </p:stCondLst>
                                        </p:cTn>
                                        <p:tgtEl>
                                          <p:spTgt spid="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1"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linds(horizont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1"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linds(horizontal)">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2" nodeType="clickEffect">
                                  <p:stCondLst>
                                    <p:cond delay="0"/>
                                  </p:stCondLst>
                                  <p:childTnLst>
                                    <p:anim calcmode="lin" valueType="num">
                                      <p:cBhvr additive="base">
                                        <p:cTn id="43"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p:tgtEl>
                                          <p:spTgt spid="3">
                                            <p:txEl>
                                              <p:pRg st="5" end="5"/>
                                            </p:txEl>
                                          </p:spTgt>
                                        </p:tgtEl>
                                        <p:attrNameLst>
                                          <p:attrName>ppt_y</p:attrName>
                                        </p:attrNameLst>
                                      </p:cBhvr>
                                      <p:tavLst>
                                        <p:tav tm="0">
                                          <p:val>
                                            <p:strVal val="ppt_y"/>
                                          </p:val>
                                        </p:tav>
                                        <p:tav tm="100000">
                                          <p:val>
                                            <p:strVal val="1+ppt_h/2"/>
                                          </p:val>
                                        </p:tav>
                                      </p:tavLst>
                                    </p:anim>
                                    <p:set>
                                      <p:cBhvr>
                                        <p:cTn id="45"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2" nodeType="clickEffect">
                                  <p:stCondLst>
                                    <p:cond delay="0"/>
                                  </p:stCondLst>
                                  <p:childTnLst>
                                    <p:anim calcmode="lin" valueType="num">
                                      <p:cBhvr additive="base">
                                        <p:cTn id="49"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p:tgtEl>
                                          <p:spTgt spid="3">
                                            <p:txEl>
                                              <p:pRg st="6" end="6"/>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p"/>
      <p:bldP spid="3" grpId="2" build="p"/>
      <p:bldP spid="2" grpId="0"/>
      <p:bldP spid="2" grpId="1"/>
      <p:bldP spid="2" grpId="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TotalTime>
  <Words>1515</Words>
  <Application>Microsoft Office PowerPoint</Application>
  <PresentationFormat>On-screen Show (4:3)</PresentationFormat>
  <Paragraphs>166</Paragraphs>
  <Slides>27</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0" baseType="lpstr">
      <vt:lpstr>Concourse</vt:lpstr>
      <vt:lpstr>Theme1</vt:lpstr>
      <vt:lpstr>Equation</vt:lpstr>
      <vt:lpstr>        শুভেচ্ছা/ স্বাগতম</vt:lpstr>
      <vt:lpstr>শিক্ষক পরিচিতি</vt:lpstr>
      <vt:lpstr>  পাঠ পরিচিতি</vt:lpstr>
      <vt:lpstr> মুল শিরোনামঃ  নাগরিক সমস্যা ও আমাদের করণীয়     </vt:lpstr>
      <vt:lpstr>এসো বন্ধুরা আমার একটি ভিডিও ক্লাস দেখ</vt:lpstr>
      <vt:lpstr>নিচের  ছবি গুলো লক্ষ্য করি  </vt:lpstr>
      <vt:lpstr>নিচের  ছবি গুলো লক্ষ্য করি  </vt:lpstr>
      <vt:lpstr>নিচের  ছবি গুলো লক্ষ্য করি  </vt:lpstr>
      <vt:lpstr>   প্রারম্ভিক বক্তব্য</vt:lpstr>
      <vt:lpstr>   শিখন ফল </vt:lpstr>
      <vt:lpstr> শিখন ফলের আলোকে প্রশ্ন  </vt:lpstr>
      <vt:lpstr>একক কাজের প্রশ্ন</vt:lpstr>
      <vt:lpstr>একক কাজের সমাধান</vt:lpstr>
      <vt:lpstr>একক কাজের সমাধান</vt:lpstr>
      <vt:lpstr>জোড়ায় কাজ</vt:lpstr>
      <vt:lpstr>জোড়ায় কাজের প্রশ্ন</vt:lpstr>
      <vt:lpstr>জোড়ায় কাজের সমাধান</vt:lpstr>
      <vt:lpstr>দলীয় কাজ</vt:lpstr>
      <vt:lpstr>দলীয় কাজের প্রশ্ন </vt:lpstr>
      <vt:lpstr>দলীয় কাজের সমাধান </vt:lpstr>
      <vt:lpstr>মুল্যায়ন</vt:lpstr>
      <vt:lpstr>জ্ঞান মুলক,অনুধাবন মুলক, প্রয়োগ মুলক প্রশ্ন      </vt:lpstr>
      <vt:lpstr>জ্ঞান মুলক,অনুধাবন মুলক, প্রয়োগ মুলক প্রশ্ন   </vt:lpstr>
      <vt:lpstr>উচ্চতর দক্ষতা ও বহুপদি সমাপ্তিসুচক বহুনির্বাচনি প্রশ্ন</vt:lpstr>
      <vt:lpstr>     সমাধান</vt:lpstr>
      <vt:lpstr>   বাড়ির কাজ</vt:lpstr>
      <vt:lpstr>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Windows User</cp:lastModifiedBy>
  <cp:revision>27</cp:revision>
  <dcterms:created xsi:type="dcterms:W3CDTF">2006-08-16T00:00:00Z</dcterms:created>
  <dcterms:modified xsi:type="dcterms:W3CDTF">2020-11-03T03:55:25Z</dcterms:modified>
</cp:coreProperties>
</file>