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65" r:id="rId4"/>
    <p:sldId id="261" r:id="rId5"/>
    <p:sldId id="266" r:id="rId6"/>
    <p:sldId id="269" r:id="rId7"/>
    <p:sldId id="262" r:id="rId8"/>
    <p:sldId id="263" r:id="rId9"/>
    <p:sldId id="264" r:id="rId10"/>
    <p:sldId id="267" r:id="rId11"/>
    <p:sldId id="270" r:id="rId12"/>
    <p:sldId id="271" r:id="rId13"/>
    <p:sldId id="272" r:id="rId14"/>
    <p:sldId id="274" r:id="rId15"/>
    <p:sldId id="273" r:id="rId16"/>
    <p:sldId id="275" r:id="rId17"/>
    <p:sldId id="276" r:id="rId18"/>
    <p:sldId id="268" r:id="rId19"/>
    <p:sldId id="277" r:id="rId20"/>
    <p:sldId id="278" r:id="rId21"/>
  </p:sldIdLst>
  <p:sldSz cx="12526963"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FF"/>
    <a:srgbClr val="9CAE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264" y="-702"/>
      </p:cViewPr>
      <p:guideLst>
        <p:guide orient="horz" pos="2160"/>
        <p:guide pos="394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8C3C0C-8585-40C5-BF31-0974E684E631}" type="datetimeFigureOut">
              <a:rPr lang="en-US" smtClean="0"/>
              <a:t>11/3/2020</a:t>
            </a:fld>
            <a:endParaRPr lang="en-US"/>
          </a:p>
        </p:txBody>
      </p:sp>
      <p:sp>
        <p:nvSpPr>
          <p:cNvPr id="4" name="Slide Image Placeholder 3"/>
          <p:cNvSpPr>
            <a:spLocks noGrp="1" noRot="1" noChangeAspect="1"/>
          </p:cNvSpPr>
          <p:nvPr>
            <p:ph type="sldImg" idx="2"/>
          </p:nvPr>
        </p:nvSpPr>
        <p:spPr>
          <a:xfrm>
            <a:off x="298450" y="685800"/>
            <a:ext cx="62611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E3EB5C-6D49-42DF-87AA-C2F4DEAA9220}" type="slidenum">
              <a:rPr lang="en-US" smtClean="0"/>
              <a:t>‹#›</a:t>
            </a:fld>
            <a:endParaRPr lang="en-US"/>
          </a:p>
        </p:txBody>
      </p:sp>
    </p:spTree>
    <p:extLst>
      <p:ext uri="{BB962C8B-B14F-4D97-AF65-F5344CB8AC3E}">
        <p14:creationId xmlns:p14="http://schemas.microsoft.com/office/powerpoint/2010/main" val="3270843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IN" dirty="0" smtClean="0"/>
              <a:t>পাঠ</a:t>
            </a:r>
            <a:r>
              <a:rPr lang="bn-IN" baseline="0" dirty="0" smtClean="0"/>
              <a:t> প্রস্ততি এভাবে করা যেতে পারেঃ শ্রেণিকক্ষের মেঝে ,ফুটবল মাঠ,গণিত বই এর উপরি ভাগ কোন জ্যামিতিক আকৃতির? এগুলো পরিমাপের সূত্র কী? তোমাদের ব্যবহৃত স্কেল্টিতে দাগাঙ্কিত পরিমাপ কোন কোন পদ্ধতির? </a:t>
            </a:r>
            <a:r>
              <a:rPr lang="bn-IN" baseline="0" smtClean="0"/>
              <a:t>পরিমাপ কাকে বলে? </a:t>
            </a:r>
            <a:r>
              <a:rPr lang="bn-IN" baseline="0" dirty="0" smtClean="0"/>
              <a:t>দৈর্ঘ্য পরিমাপের একক কি? ইত্যাদি ইত্যাদি প্রশ্ন করার মাধ্যমে আলোচনা করা যেতে পারে।  </a:t>
            </a:r>
            <a:endParaRPr lang="en-US" dirty="0"/>
          </a:p>
        </p:txBody>
      </p:sp>
      <p:sp>
        <p:nvSpPr>
          <p:cNvPr id="4" name="Slide Number Placeholder 3"/>
          <p:cNvSpPr>
            <a:spLocks noGrp="1"/>
          </p:cNvSpPr>
          <p:nvPr>
            <p:ph type="sldNum" sz="quarter" idx="10"/>
          </p:nvPr>
        </p:nvSpPr>
        <p:spPr/>
        <p:txBody>
          <a:bodyPr/>
          <a:lstStyle/>
          <a:p>
            <a:fld id="{74E3EB5C-6D49-42DF-87AA-C2F4DEAA9220}" type="slidenum">
              <a:rPr lang="en-US" smtClean="0"/>
              <a:t>3</a:t>
            </a:fld>
            <a:endParaRPr lang="en-US"/>
          </a:p>
        </p:txBody>
      </p:sp>
    </p:spTree>
    <p:extLst>
      <p:ext uri="{BB962C8B-B14F-4D97-AF65-F5344CB8AC3E}">
        <p14:creationId xmlns:p14="http://schemas.microsoft.com/office/powerpoint/2010/main" val="1352202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IN" dirty="0" smtClean="0"/>
              <a:t>৩০ মিটার দৈ</a:t>
            </a:r>
            <a:r>
              <a:rPr lang="bn-IN" baseline="0" dirty="0" smtClean="0"/>
              <a:t>র্ঘ্য এবং ২০ মিটার প্রস্থবিশিষ্ট একটি সব্জি ক্ষেতের মাঝে আড়াআড়ি ভাবে ১.৫ মিটার প্রশস্ত দুটি রাস্তা আছে। রাস্তা দুটির মোট ক্ষেত্রফল কত? বা রাস্তাসহ সব্জি ক্ষেতের ক্ষেত্রফল কত? বা রাস্তা বাদে সব্জি ক্ষেতের ক্ষেত্রফল কত? ইত্যাদি ব্যাখ্যা প্রদান করা যেতে পারে।  </a:t>
            </a:r>
            <a:endParaRPr lang="en-US" dirty="0"/>
          </a:p>
        </p:txBody>
      </p:sp>
      <p:sp>
        <p:nvSpPr>
          <p:cNvPr id="4" name="Slide Number Placeholder 3"/>
          <p:cNvSpPr>
            <a:spLocks noGrp="1"/>
          </p:cNvSpPr>
          <p:nvPr>
            <p:ph type="sldNum" sz="quarter" idx="10"/>
          </p:nvPr>
        </p:nvSpPr>
        <p:spPr/>
        <p:txBody>
          <a:bodyPr/>
          <a:lstStyle/>
          <a:p>
            <a:fld id="{74E3EB5C-6D49-42DF-87AA-C2F4DEAA9220}" type="slidenum">
              <a:rPr lang="en-US" smtClean="0"/>
              <a:t>14</a:t>
            </a:fld>
            <a:endParaRPr lang="en-US"/>
          </a:p>
        </p:txBody>
      </p:sp>
    </p:spTree>
    <p:extLst>
      <p:ext uri="{BB962C8B-B14F-4D97-AF65-F5344CB8AC3E}">
        <p14:creationId xmlns:p14="http://schemas.microsoft.com/office/powerpoint/2010/main" val="3021133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39522" y="2130426"/>
            <a:ext cx="10647919"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79045" y="3886200"/>
            <a:ext cx="8768874"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82048" y="274639"/>
            <a:ext cx="2818567"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6348" y="274639"/>
            <a:ext cx="824691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89544" y="4406901"/>
            <a:ext cx="10647919"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89544" y="2906713"/>
            <a:ext cx="10647919"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6348" y="1600201"/>
            <a:ext cx="553274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367873" y="1600201"/>
            <a:ext cx="553274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26348" y="1535113"/>
            <a:ext cx="5534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6348" y="2174875"/>
            <a:ext cx="5534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363524" y="1535113"/>
            <a:ext cx="553709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3524" y="2174875"/>
            <a:ext cx="55370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6349" y="273050"/>
            <a:ext cx="4121285"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897695" y="273051"/>
            <a:ext cx="700292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6349" y="1435101"/>
            <a:ext cx="412128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55372" y="4800600"/>
            <a:ext cx="7516178"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455372" y="612775"/>
            <a:ext cx="751617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455372" y="5367338"/>
            <a:ext cx="751617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6348" y="274638"/>
            <a:ext cx="11274267"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6348" y="1600201"/>
            <a:ext cx="11274267"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6348" y="6356351"/>
            <a:ext cx="2922958"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11/3/2020</a:t>
            </a:fld>
            <a:endParaRPr lang="en-US"/>
          </a:p>
        </p:txBody>
      </p:sp>
      <p:sp>
        <p:nvSpPr>
          <p:cNvPr id="5" name="Footer Placeholder 4"/>
          <p:cNvSpPr>
            <a:spLocks noGrp="1"/>
          </p:cNvSpPr>
          <p:nvPr>
            <p:ph type="ftr" sz="quarter" idx="3"/>
          </p:nvPr>
        </p:nvSpPr>
        <p:spPr>
          <a:xfrm>
            <a:off x="4280046" y="6356351"/>
            <a:ext cx="396687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977657" y="6356351"/>
            <a:ext cx="292295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sosceles Triangle 6"/>
          <p:cNvSpPr/>
          <p:nvPr/>
        </p:nvSpPr>
        <p:spPr>
          <a:xfrm>
            <a:off x="5272881" y="2667000"/>
            <a:ext cx="2514600" cy="3276600"/>
          </a:xfrm>
          <a:prstGeom prst="triangle">
            <a:avLst/>
          </a:prstGeom>
          <a:solidFill>
            <a:schemeClr val="bg2">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0" y="0"/>
            <a:ext cx="12526963" cy="6858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Bevel 2"/>
          <p:cNvSpPr/>
          <p:nvPr/>
        </p:nvSpPr>
        <p:spPr>
          <a:xfrm>
            <a:off x="15081" y="0"/>
            <a:ext cx="12511882" cy="6858000"/>
          </a:xfrm>
          <a:prstGeom prst="bevel">
            <a:avLst>
              <a:gd name="adj" fmla="val 1912"/>
            </a:avLst>
          </a:prstGeom>
          <a:solidFill>
            <a:schemeClr val="accent6">
              <a:lumMod val="40000"/>
              <a:lumOff val="60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4" name="Rectangle 3"/>
          <p:cNvSpPr/>
          <p:nvPr/>
        </p:nvSpPr>
        <p:spPr>
          <a:xfrm>
            <a:off x="319881" y="228600"/>
            <a:ext cx="11887200" cy="632460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5" name="TextBox 4"/>
          <p:cNvSpPr txBox="1"/>
          <p:nvPr/>
        </p:nvSpPr>
        <p:spPr>
          <a:xfrm>
            <a:off x="1691481" y="838200"/>
            <a:ext cx="9601200" cy="1066800"/>
          </a:xfrm>
          <a:prstGeom prst="rect">
            <a:avLst/>
          </a:prstGeom>
          <a:ln>
            <a:solidFill>
              <a:schemeClr val="accent2">
                <a:lumMod val="75000"/>
              </a:schemeClr>
            </a:solidFill>
          </a:ln>
        </p:spPr>
        <p:style>
          <a:lnRef idx="1">
            <a:schemeClr val="dk1"/>
          </a:lnRef>
          <a:fillRef idx="2">
            <a:schemeClr val="dk1"/>
          </a:fillRef>
          <a:effectRef idx="1">
            <a:schemeClr val="dk1"/>
          </a:effectRef>
          <a:fontRef idx="minor">
            <a:schemeClr val="dk1"/>
          </a:fontRef>
        </p:style>
        <p:txBody>
          <a:bodyPr wrap="square" rtlCol="0">
            <a:prstTxWarp prst="textChevron">
              <a:avLst/>
            </a:prstTxWarp>
            <a:spAutoFit/>
          </a:bodyPr>
          <a:lstStyle/>
          <a:p>
            <a:pPr algn="ctr"/>
            <a:r>
              <a:rPr lang="bn-IN" dirty="0" smtClean="0">
                <a:solidFill>
                  <a:schemeClr val="tx1"/>
                </a:solidFill>
                <a:latin typeface="Nikosh" pitchFamily="2" charset="0"/>
                <a:cs typeface="Nikosh" pitchFamily="2" charset="0"/>
              </a:rPr>
              <a:t>আজকের মাল্টিমিডিয়া ক্লাস রুমে </a:t>
            </a:r>
            <a:endParaRPr lang="en-US" dirty="0">
              <a:solidFill>
                <a:schemeClr val="tx1"/>
              </a:solidFill>
              <a:latin typeface="Nikosh" pitchFamily="2" charset="0"/>
              <a:cs typeface="Nikosh" pitchFamily="2" charset="0"/>
            </a:endParaRPr>
          </a:p>
        </p:txBody>
      </p:sp>
      <p:pic>
        <p:nvPicPr>
          <p:cNvPr id="1026" name="Picture 2" descr="C:\Users\i\Downloads\lg_201402163-based-red-rose-wreat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3481" y="2590801"/>
            <a:ext cx="3733800" cy="366052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9" name="Rectangle 8"/>
          <p:cNvSpPr/>
          <p:nvPr/>
        </p:nvSpPr>
        <p:spPr>
          <a:xfrm>
            <a:off x="10683081" y="3505200"/>
            <a:ext cx="1219200" cy="12954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p:cNvGrpSpPr/>
          <p:nvPr/>
        </p:nvGrpSpPr>
        <p:grpSpPr>
          <a:xfrm rot="7189476">
            <a:off x="337213" y="2070518"/>
            <a:ext cx="2057400" cy="2286000"/>
            <a:chOff x="396081" y="2286000"/>
            <a:chExt cx="2057400" cy="2286000"/>
          </a:xfrm>
        </p:grpSpPr>
        <p:sp>
          <p:nvSpPr>
            <p:cNvPr id="8" name="Isosceles Triangle 7"/>
            <p:cNvSpPr/>
            <p:nvPr/>
          </p:nvSpPr>
          <p:spPr>
            <a:xfrm>
              <a:off x="396081" y="2286000"/>
              <a:ext cx="2057400" cy="1143000"/>
            </a:xfrm>
            <a:prstGeom prst="triangl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p:cNvSpPr/>
            <p:nvPr/>
          </p:nvSpPr>
          <p:spPr>
            <a:xfrm rot="10800000">
              <a:off x="396081" y="3429000"/>
              <a:ext cx="2057400" cy="1143000"/>
            </a:xfrm>
            <a:prstGeom prst="triangl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Rectangle 12"/>
          <p:cNvSpPr/>
          <p:nvPr/>
        </p:nvSpPr>
        <p:spPr>
          <a:xfrm>
            <a:off x="10530681" y="2895600"/>
            <a:ext cx="1524000" cy="1524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10530681" y="4876800"/>
            <a:ext cx="1524000" cy="15240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644481" y="2590800"/>
            <a:ext cx="3581400" cy="36576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5"/>
          </a:lnRef>
          <a:fillRef idx="3">
            <a:schemeClr val="accent5"/>
          </a:fillRef>
          <a:effectRef idx="2">
            <a:schemeClr val="accent5"/>
          </a:effectRef>
          <a:fontRef idx="minor">
            <a:schemeClr val="lt1"/>
          </a:fontRef>
        </p:style>
        <p:txBody>
          <a:bodyPr rtlCol="0" anchor="ctr">
            <a:prstTxWarp prst="textChevron">
              <a:avLst/>
            </a:prstTxWarp>
          </a:bodyPr>
          <a:lstStyle/>
          <a:p>
            <a:pPr algn="ctr"/>
            <a:r>
              <a:rPr lang="bn-IN" dirty="0" smtClean="0">
                <a:latin typeface="Nikosh" pitchFamily="2" charset="0"/>
                <a:cs typeface="Nikosh" pitchFamily="2" charset="0"/>
              </a:rPr>
              <a:t>স্বাগত </a:t>
            </a:r>
            <a:endParaRPr lang="en-US" dirty="0">
              <a:latin typeface="Nikosh" pitchFamily="2" charset="0"/>
              <a:cs typeface="Nikosh" pitchFamily="2" charset="0"/>
            </a:endParaRPr>
          </a:p>
        </p:txBody>
      </p:sp>
      <p:grpSp>
        <p:nvGrpSpPr>
          <p:cNvPr id="16" name="Group 15"/>
          <p:cNvGrpSpPr/>
          <p:nvPr/>
        </p:nvGrpSpPr>
        <p:grpSpPr>
          <a:xfrm rot="8411363">
            <a:off x="279800" y="4146985"/>
            <a:ext cx="2057400" cy="2286000"/>
            <a:chOff x="396081" y="4419600"/>
            <a:chExt cx="2057400" cy="2286000"/>
          </a:xfrm>
        </p:grpSpPr>
        <p:sp>
          <p:nvSpPr>
            <p:cNvPr id="12" name="Isosceles Triangle 11"/>
            <p:cNvSpPr/>
            <p:nvPr/>
          </p:nvSpPr>
          <p:spPr>
            <a:xfrm>
              <a:off x="396081" y="4419600"/>
              <a:ext cx="2057400" cy="1143000"/>
            </a:xfrm>
            <a:prstGeom prst="triangl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p:cNvSpPr/>
            <p:nvPr/>
          </p:nvSpPr>
          <p:spPr>
            <a:xfrm rot="10800000">
              <a:off x="396081" y="5562600"/>
              <a:ext cx="2049070" cy="1143000"/>
            </a:xfrm>
            <a:prstGeom prst="triangl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2833360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ppt_w</p:attrName>
                                        </p:attrNameLst>
                                      </p:cBhvr>
                                      <p:tavLst>
                                        <p:tav tm="0">
                                          <p:val>
                                            <p:fltVal val="0"/>
                                          </p:val>
                                        </p:tav>
                                        <p:tav tm="100000">
                                          <p:val>
                                            <p:strVal val="#ppt_w"/>
                                          </p:val>
                                        </p:tav>
                                      </p:tavLst>
                                    </p:anim>
                                    <p:anim calcmode="lin" valueType="num">
                                      <p:cBhvr>
                                        <p:cTn id="8" dur="500" fill="hold"/>
                                        <p:tgtEl>
                                          <p:spTgt spid="1026"/>
                                        </p:tgtEl>
                                        <p:attrNameLst>
                                          <p:attrName>ppt_h</p:attrName>
                                        </p:attrNameLst>
                                      </p:cBhvr>
                                      <p:tavLst>
                                        <p:tav tm="0">
                                          <p:val>
                                            <p:fltVal val="0"/>
                                          </p:val>
                                        </p:tav>
                                        <p:tav tm="100000">
                                          <p:val>
                                            <p:strVal val="#ppt_h"/>
                                          </p:val>
                                        </p:tav>
                                      </p:tavLst>
                                    </p:anim>
                                    <p:animEffect transition="in" filter="fade">
                                      <p:cBhvr>
                                        <p:cTn id="9" dur="500"/>
                                        <p:tgtEl>
                                          <p:spTgt spid="102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ppt_w</p:attrName>
                                        </p:attrNameLst>
                                      </p:cBhvr>
                                      <p:tavLst>
                                        <p:tav tm="0">
                                          <p:val>
                                            <p:fltVal val="0"/>
                                          </p:val>
                                        </p:tav>
                                        <p:tav tm="100000">
                                          <p:val>
                                            <p:strVal val="#ppt_w"/>
                                          </p:val>
                                        </p:tav>
                                      </p:tavLst>
                                    </p:anim>
                                    <p:anim calcmode="lin" valueType="num">
                                      <p:cBhvr>
                                        <p:cTn id="13" dur="500" fill="hold"/>
                                        <p:tgtEl>
                                          <p:spTgt spid="10"/>
                                        </p:tgtEl>
                                        <p:attrNameLst>
                                          <p:attrName>ppt_h</p:attrName>
                                        </p:attrNameLst>
                                      </p:cBhvr>
                                      <p:tavLst>
                                        <p:tav tm="0">
                                          <p:val>
                                            <p:fltVal val="0"/>
                                          </p:val>
                                        </p:tav>
                                        <p:tav tm="100000">
                                          <p:val>
                                            <p:strVal val="#ppt_h"/>
                                          </p:val>
                                        </p:tav>
                                      </p:tavLst>
                                    </p:anim>
                                    <p:animEffect transition="in" filter="fade">
                                      <p:cBhvr>
                                        <p:cTn id="1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526963" cy="6858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Bevel 2"/>
          <p:cNvSpPr/>
          <p:nvPr/>
        </p:nvSpPr>
        <p:spPr>
          <a:xfrm>
            <a:off x="167481" y="152400"/>
            <a:ext cx="12192000" cy="6553200"/>
          </a:xfrm>
          <a:prstGeom prst="bevel">
            <a:avLst>
              <a:gd name="adj" fmla="val 1912"/>
            </a:avLst>
          </a:prstGeom>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4" name="Rounded Rectangular Callout 3"/>
          <p:cNvSpPr/>
          <p:nvPr/>
        </p:nvSpPr>
        <p:spPr>
          <a:xfrm>
            <a:off x="3825081" y="914400"/>
            <a:ext cx="4343400" cy="1600200"/>
          </a:xfrm>
          <a:prstGeom prst="wedgeRoundRectCallout">
            <a:avLst>
              <a:gd name="adj1" fmla="val -22381"/>
              <a:gd name="adj2" fmla="val 128887"/>
              <a:gd name="adj3" fmla="val 16667"/>
            </a:avLst>
          </a:prstGeom>
          <a:solidFill>
            <a:schemeClr val="accent1">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solidFill>
                  <a:schemeClr val="tx1"/>
                </a:solidFill>
                <a:latin typeface="Nikosh" pitchFamily="2" charset="0"/>
                <a:cs typeface="Nikosh" pitchFamily="2" charset="0"/>
              </a:rPr>
              <a:t>একক কাজ </a:t>
            </a:r>
            <a:endParaRPr lang="en-US" sz="4000" dirty="0">
              <a:solidFill>
                <a:schemeClr val="tx1"/>
              </a:solidFill>
              <a:latin typeface="Nikosh" pitchFamily="2" charset="0"/>
              <a:cs typeface="Nikosh" pitchFamily="2" charset="0"/>
            </a:endParaRPr>
          </a:p>
        </p:txBody>
      </p:sp>
      <p:sp>
        <p:nvSpPr>
          <p:cNvPr id="5" name="TextBox 4"/>
          <p:cNvSpPr txBox="1"/>
          <p:nvPr/>
        </p:nvSpPr>
        <p:spPr>
          <a:xfrm>
            <a:off x="2529681" y="3962400"/>
            <a:ext cx="8763000" cy="1077218"/>
          </a:xfrm>
          <a:prstGeom prst="rect">
            <a:avLst/>
          </a:prstGeom>
          <a:solidFill>
            <a:schemeClr val="accent1">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r>
              <a:rPr lang="bn-IN" sz="3200" dirty="0" smtClean="0">
                <a:latin typeface="Nikosh" pitchFamily="2" charset="0"/>
                <a:cs typeface="Nikosh" pitchFamily="2" charset="0"/>
              </a:rPr>
              <a:t>স্কেল দিয়ে তোমার বেঞ্চটির দৈর্ঘ্য ইঞ্চি ও সেন্টিমিটারে মাপ।এ হতে ১ মিটার সমান কত ইঞ্চি তা নির্ণয় কর। </a:t>
            </a:r>
            <a:endParaRPr lang="en-US" sz="3200" dirty="0">
              <a:latin typeface="Nikosh" pitchFamily="2" charset="0"/>
              <a:cs typeface="Nikosh" pitchFamily="2" charset="0"/>
            </a:endParaRPr>
          </a:p>
        </p:txBody>
      </p:sp>
    </p:spTree>
    <p:extLst>
      <p:ext uri="{BB962C8B-B14F-4D97-AF65-F5344CB8AC3E}">
        <p14:creationId xmlns:p14="http://schemas.microsoft.com/office/powerpoint/2010/main" val="3141075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526963" cy="6858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Bevel 2"/>
          <p:cNvSpPr/>
          <p:nvPr/>
        </p:nvSpPr>
        <p:spPr>
          <a:xfrm>
            <a:off x="167481" y="152400"/>
            <a:ext cx="12192000" cy="6553200"/>
          </a:xfrm>
          <a:prstGeom prst="bevel">
            <a:avLst>
              <a:gd name="adj" fmla="val 1912"/>
            </a:avLst>
          </a:prstGeom>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grpSp>
        <p:nvGrpSpPr>
          <p:cNvPr id="4" name="Group 3"/>
          <p:cNvGrpSpPr/>
          <p:nvPr/>
        </p:nvGrpSpPr>
        <p:grpSpPr>
          <a:xfrm>
            <a:off x="3977481" y="990600"/>
            <a:ext cx="4267199" cy="2286000"/>
            <a:chOff x="3054377" y="983287"/>
            <a:chExt cx="5565948" cy="2725490"/>
          </a:xfrm>
          <a:solidFill>
            <a:schemeClr val="accent1">
              <a:lumMod val="40000"/>
              <a:lumOff val="60000"/>
            </a:schemeClr>
          </a:solidFill>
        </p:grpSpPr>
        <p:sp>
          <p:nvSpPr>
            <p:cNvPr id="5" name="TextBox 4"/>
            <p:cNvSpPr txBox="1"/>
            <p:nvPr/>
          </p:nvSpPr>
          <p:spPr>
            <a:xfrm>
              <a:off x="8081288" y="2087225"/>
              <a:ext cx="464460" cy="523220"/>
            </a:xfrm>
            <a:prstGeom prst="rect">
              <a:avLst/>
            </a:prstGeom>
            <a:noFill/>
          </p:spPr>
          <p:txBody>
            <a:bodyPr wrap="square" rtlCol="0">
              <a:spAutoFit/>
            </a:bodyPr>
            <a:lstStyle/>
            <a:p>
              <a:pPr algn="ctr"/>
              <a:r>
                <a:rPr lang="en-US" sz="28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b</a:t>
              </a:r>
            </a:p>
          </p:txBody>
        </p:sp>
        <p:sp>
          <p:nvSpPr>
            <p:cNvPr id="6" name="TextBox 5"/>
            <p:cNvSpPr txBox="1"/>
            <p:nvPr/>
          </p:nvSpPr>
          <p:spPr>
            <a:xfrm>
              <a:off x="5831504" y="983287"/>
              <a:ext cx="464461" cy="523220"/>
            </a:xfrm>
            <a:prstGeom prst="rect">
              <a:avLst/>
            </a:prstGeom>
            <a:noFill/>
          </p:spPr>
          <p:txBody>
            <a:bodyPr wrap="square" rtlCol="0">
              <a:spAutoFit/>
            </a:bodyPr>
            <a:lstStyle/>
            <a:p>
              <a:pPr algn="ctr"/>
              <a:r>
                <a:rPr lang="en-US" sz="28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a:t>
              </a:r>
            </a:p>
          </p:txBody>
        </p:sp>
        <p:sp>
          <p:nvSpPr>
            <p:cNvPr id="7" name="Rectangle 6"/>
            <p:cNvSpPr/>
            <p:nvPr/>
          </p:nvSpPr>
          <p:spPr>
            <a:xfrm>
              <a:off x="3857631" y="1628113"/>
              <a:ext cx="4209143" cy="1635197"/>
            </a:xfrm>
            <a:prstGeom prst="rect">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endParaRPr>
            </a:p>
          </p:txBody>
        </p:sp>
        <p:sp>
          <p:nvSpPr>
            <p:cNvPr id="8" name="TextBox 7"/>
            <p:cNvSpPr txBox="1"/>
            <p:nvPr/>
          </p:nvSpPr>
          <p:spPr>
            <a:xfrm>
              <a:off x="3352552" y="1204418"/>
              <a:ext cx="464460" cy="523220"/>
            </a:xfrm>
            <a:prstGeom prst="rect">
              <a:avLst/>
            </a:prstGeom>
            <a:noFill/>
          </p:spPr>
          <p:txBody>
            <a:bodyPr wrap="square" rtlCol="0">
              <a:spAutoFit/>
            </a:bodyPr>
            <a:lstStyle/>
            <a:p>
              <a:pPr algn="ctr"/>
              <a:r>
                <a:rPr lang="en-US" sz="28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a:t>
              </a:r>
              <a:endParaRPr lang="en-US" sz="28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9" name="TextBox 8"/>
            <p:cNvSpPr txBox="1"/>
            <p:nvPr/>
          </p:nvSpPr>
          <p:spPr>
            <a:xfrm>
              <a:off x="8052260" y="3185557"/>
              <a:ext cx="464460" cy="523220"/>
            </a:xfrm>
            <a:prstGeom prst="rect">
              <a:avLst/>
            </a:prstGeom>
            <a:noFill/>
          </p:spPr>
          <p:txBody>
            <a:bodyPr wrap="square" rtlCol="0">
              <a:spAutoFit/>
            </a:bodyPr>
            <a:lstStyle/>
            <a:p>
              <a:pPr algn="ctr"/>
              <a:r>
                <a:rPr lang="en-US" sz="28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C</a:t>
              </a:r>
            </a:p>
          </p:txBody>
        </p:sp>
        <p:sp>
          <p:nvSpPr>
            <p:cNvPr id="10" name="TextBox 9"/>
            <p:cNvSpPr txBox="1"/>
            <p:nvPr/>
          </p:nvSpPr>
          <p:spPr>
            <a:xfrm>
              <a:off x="3403353" y="3168490"/>
              <a:ext cx="413659" cy="523220"/>
            </a:xfrm>
            <a:prstGeom prst="rect">
              <a:avLst/>
            </a:prstGeom>
            <a:noFill/>
          </p:spPr>
          <p:txBody>
            <a:bodyPr wrap="square" rtlCol="0">
              <a:spAutoFit/>
            </a:bodyPr>
            <a:lstStyle/>
            <a:p>
              <a:pPr algn="ctr"/>
              <a:r>
                <a:rPr lang="en-US" sz="28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B</a:t>
              </a:r>
            </a:p>
          </p:txBody>
        </p:sp>
        <p:sp>
          <p:nvSpPr>
            <p:cNvPr id="11" name="TextBox 10"/>
            <p:cNvSpPr txBox="1"/>
            <p:nvPr/>
          </p:nvSpPr>
          <p:spPr>
            <a:xfrm>
              <a:off x="8155865" y="1204418"/>
              <a:ext cx="464460" cy="523220"/>
            </a:xfrm>
            <a:prstGeom prst="rect">
              <a:avLst/>
            </a:prstGeom>
            <a:noFill/>
          </p:spPr>
          <p:txBody>
            <a:bodyPr wrap="square" rtlCol="0">
              <a:spAutoFit/>
            </a:bodyPr>
            <a:lstStyle/>
            <a:p>
              <a:pPr algn="ctr"/>
              <a:r>
                <a:rPr lang="en-US" sz="28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D</a:t>
              </a:r>
            </a:p>
          </p:txBody>
        </p:sp>
        <p:grpSp>
          <p:nvGrpSpPr>
            <p:cNvPr id="12" name="Group 11"/>
            <p:cNvGrpSpPr/>
            <p:nvPr/>
          </p:nvGrpSpPr>
          <p:grpSpPr>
            <a:xfrm>
              <a:off x="3054377" y="1710084"/>
              <a:ext cx="3417873" cy="1518402"/>
              <a:chOff x="3188174" y="1610888"/>
              <a:chExt cx="3417873" cy="1518402"/>
            </a:xfrm>
            <a:grpFill/>
          </p:grpSpPr>
          <p:sp>
            <p:nvSpPr>
              <p:cNvPr id="17" name="TextBox 16"/>
              <p:cNvSpPr txBox="1"/>
              <p:nvPr/>
            </p:nvSpPr>
            <p:spPr>
              <a:xfrm>
                <a:off x="5275405" y="2428535"/>
                <a:ext cx="1330642" cy="690457"/>
              </a:xfrm>
              <a:prstGeom prst="rect">
                <a:avLst/>
              </a:prstGeom>
              <a:grpFill/>
            </p:spPr>
            <p:txBody>
              <a:bodyPr wrap="square" rtlCol="0">
                <a:spAutoFit/>
              </a:bodyPr>
              <a:lstStyle/>
              <a:p>
                <a:pPr algn="ctr"/>
                <a:r>
                  <a:rPr lang="en-US" sz="3200" dirty="0" err="1" smtClean="0">
                    <a:effectLst>
                      <a:outerShdw blurRad="38100" dist="38100" dir="2700000" algn="tl">
                        <a:srgbClr val="000000">
                          <a:alpha val="43137"/>
                        </a:srgbClr>
                      </a:outerShdw>
                    </a:effectLst>
                    <a:latin typeface="Nikosh" pitchFamily="2" charset="0"/>
                    <a:cs typeface="Nikosh" pitchFamily="2" charset="0"/>
                  </a:rPr>
                  <a:t>দৈর্ঘ্য</a:t>
                </a:r>
                <a:endParaRPr lang="en-US" sz="3200" dirty="0">
                  <a:effectLst>
                    <a:outerShdw blurRad="38100" dist="38100" dir="2700000" algn="tl">
                      <a:srgbClr val="000000">
                        <a:alpha val="43137"/>
                      </a:srgbClr>
                    </a:outerShdw>
                  </a:effectLst>
                  <a:latin typeface="Nikosh" pitchFamily="2" charset="0"/>
                  <a:cs typeface="Nikosh" pitchFamily="2" charset="0"/>
                </a:endParaRPr>
              </a:p>
            </p:txBody>
          </p:sp>
          <p:sp>
            <p:nvSpPr>
              <p:cNvPr id="18" name="TextBox 17"/>
              <p:cNvSpPr txBox="1"/>
              <p:nvPr/>
            </p:nvSpPr>
            <p:spPr>
              <a:xfrm rot="16200000">
                <a:off x="2825306" y="1973756"/>
                <a:ext cx="1518402" cy="792666"/>
              </a:xfrm>
              <a:prstGeom prst="rect">
                <a:avLst/>
              </a:prstGeom>
              <a:solidFill>
                <a:schemeClr val="accent1"/>
              </a:solidFill>
            </p:spPr>
            <p:txBody>
              <a:bodyPr wrap="square" rtlCol="0">
                <a:spAutoFit/>
              </a:bodyPr>
              <a:lstStyle/>
              <a:p>
                <a:pPr algn="ctr"/>
                <a:r>
                  <a:rPr lang="en-US" sz="3200" dirty="0" err="1" smtClean="0">
                    <a:effectLst>
                      <a:outerShdw blurRad="38100" dist="38100" dir="2700000" algn="tl">
                        <a:srgbClr val="000000">
                          <a:alpha val="43137"/>
                        </a:srgbClr>
                      </a:outerShdw>
                    </a:effectLst>
                    <a:latin typeface="Nikosh" pitchFamily="2" charset="0"/>
                    <a:cs typeface="Nikosh" pitchFamily="2" charset="0"/>
                  </a:rPr>
                  <a:t>প্রস্থ</a:t>
                </a:r>
                <a:endParaRPr lang="en-US" sz="3200" dirty="0">
                  <a:effectLst>
                    <a:outerShdw blurRad="38100" dist="38100" dir="2700000" algn="tl">
                      <a:srgbClr val="000000">
                        <a:alpha val="43137"/>
                      </a:srgbClr>
                    </a:outerShdw>
                  </a:effectLst>
                  <a:latin typeface="Nikosh" pitchFamily="2" charset="0"/>
                  <a:cs typeface="Nikosh" pitchFamily="2" charset="0"/>
                </a:endParaRPr>
              </a:p>
            </p:txBody>
          </p:sp>
        </p:grpSp>
        <p:cxnSp>
          <p:nvCxnSpPr>
            <p:cNvPr id="13" name="Straight Arrow Connector 12"/>
            <p:cNvCxnSpPr/>
            <p:nvPr/>
          </p:nvCxnSpPr>
          <p:spPr>
            <a:xfrm>
              <a:off x="3896383" y="1385372"/>
              <a:ext cx="2018162" cy="0"/>
            </a:xfrm>
            <a:prstGeom prst="straightConnector1">
              <a:avLst/>
            </a:prstGeom>
            <a:grpFill/>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6349977" y="1399886"/>
              <a:ext cx="1716628" cy="0"/>
            </a:xfrm>
            <a:prstGeom prst="straightConnector1">
              <a:avLst/>
            </a:prstGeom>
            <a:grpFill/>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9" name="Rectangle 18"/>
          <p:cNvSpPr/>
          <p:nvPr/>
        </p:nvSpPr>
        <p:spPr>
          <a:xfrm>
            <a:off x="1104025" y="3511906"/>
            <a:ext cx="8215711" cy="584775"/>
          </a:xfrm>
          <a:prstGeom prst="rect">
            <a:avLst/>
          </a:prstGeom>
        </p:spPr>
        <p:txBody>
          <a:bodyPr wrap="none">
            <a:spAutoFit/>
          </a:bodyPr>
          <a:lstStyle/>
          <a:p>
            <a:r>
              <a:rPr lang="en-US" sz="3200" dirty="0" err="1">
                <a:effectLst>
                  <a:outerShdw blurRad="38100" dist="38100" dir="2700000" algn="tl">
                    <a:srgbClr val="000000">
                      <a:alpha val="43137"/>
                    </a:srgbClr>
                  </a:outerShdw>
                </a:effectLst>
                <a:latin typeface="Nikosh" pitchFamily="2" charset="0"/>
                <a:cs typeface="Nikosh" pitchFamily="2" charset="0"/>
              </a:rPr>
              <a:t>এখানে</a:t>
            </a:r>
            <a:r>
              <a:rPr lang="en-US" sz="3200" dirty="0">
                <a:effectLst>
                  <a:outerShdw blurRad="38100" dist="38100" dir="2700000" algn="tl">
                    <a:srgbClr val="000000">
                      <a:alpha val="43137"/>
                    </a:srgbClr>
                  </a:outerShdw>
                </a:effectLst>
                <a:latin typeface="Nikosh" pitchFamily="2" charset="0"/>
                <a:cs typeface="Nikosh" pitchFamily="2" charset="0"/>
              </a:rPr>
              <a:t>, </a:t>
            </a:r>
            <a:r>
              <a:rPr lang="en-US" sz="2400" dirty="0">
                <a:effectLst>
                  <a:outerShdw blurRad="38100" dist="38100" dir="2700000" algn="tl">
                    <a:srgbClr val="000000">
                      <a:alpha val="43137"/>
                    </a:srgbClr>
                  </a:outerShdw>
                </a:effectLst>
                <a:latin typeface="Nikosh" pitchFamily="2" charset="0"/>
                <a:cs typeface="Nikosh" pitchFamily="2" charset="0"/>
              </a:rPr>
              <a:t>ABCD</a:t>
            </a:r>
            <a:r>
              <a:rPr lang="en-US" sz="3200" dirty="0">
                <a:effectLst>
                  <a:outerShdw blurRad="38100" dist="38100" dir="2700000" algn="tl">
                    <a:srgbClr val="000000">
                      <a:alpha val="43137"/>
                    </a:srgbClr>
                  </a:outerShdw>
                </a:effectLst>
                <a:latin typeface="Nikosh" pitchFamily="2" charset="0"/>
                <a:cs typeface="Nikosh" pitchFamily="2" charset="0"/>
              </a:rPr>
              <a:t> </a:t>
            </a:r>
            <a:r>
              <a:rPr lang="en-US" sz="3200" dirty="0" err="1">
                <a:effectLst>
                  <a:outerShdw blurRad="38100" dist="38100" dir="2700000" algn="tl">
                    <a:srgbClr val="000000">
                      <a:alpha val="43137"/>
                    </a:srgbClr>
                  </a:outerShdw>
                </a:effectLst>
                <a:latin typeface="Nikosh" pitchFamily="2" charset="0"/>
                <a:cs typeface="Nikosh" pitchFamily="2" charset="0"/>
              </a:rPr>
              <a:t>একটি</a:t>
            </a:r>
            <a:r>
              <a:rPr lang="en-US" sz="3200" dirty="0">
                <a:effectLst>
                  <a:outerShdw blurRad="38100" dist="38100" dir="2700000" algn="tl">
                    <a:srgbClr val="000000">
                      <a:alpha val="43137"/>
                    </a:srgbClr>
                  </a:outerShdw>
                </a:effectLst>
                <a:latin typeface="Nikosh" pitchFamily="2" charset="0"/>
                <a:cs typeface="Nikosh" pitchFamily="2" charset="0"/>
              </a:rPr>
              <a:t> </a:t>
            </a:r>
            <a:r>
              <a:rPr lang="en-US" sz="3200" dirty="0" err="1">
                <a:effectLst>
                  <a:outerShdw blurRad="38100" dist="38100" dir="2700000" algn="tl">
                    <a:srgbClr val="000000">
                      <a:alpha val="43137"/>
                    </a:srgbClr>
                  </a:outerShdw>
                </a:effectLst>
                <a:latin typeface="Nikosh" pitchFamily="2" charset="0"/>
                <a:cs typeface="Nikosh" pitchFamily="2" charset="0"/>
              </a:rPr>
              <a:t>আয়তক্ষেত্র</a:t>
            </a:r>
            <a:r>
              <a:rPr lang="en-US" sz="3200" dirty="0">
                <a:effectLst>
                  <a:outerShdw blurRad="38100" dist="38100" dir="2700000" algn="tl">
                    <a:srgbClr val="000000">
                      <a:alpha val="43137"/>
                    </a:srgbClr>
                  </a:outerShdw>
                </a:effectLst>
                <a:latin typeface="Nikosh" pitchFamily="2" charset="0"/>
                <a:cs typeface="Nikosh" pitchFamily="2" charset="0"/>
              </a:rPr>
              <a:t> ,</a:t>
            </a:r>
            <a:r>
              <a:rPr lang="en-US" sz="3200" dirty="0" err="1">
                <a:effectLst>
                  <a:outerShdw blurRad="38100" dist="38100" dir="2700000" algn="tl">
                    <a:srgbClr val="000000">
                      <a:alpha val="43137"/>
                    </a:srgbClr>
                  </a:outerShdw>
                </a:effectLst>
                <a:latin typeface="Nikosh" pitchFamily="2" charset="0"/>
                <a:cs typeface="Nikosh" pitchFamily="2" charset="0"/>
              </a:rPr>
              <a:t>যার</a:t>
            </a:r>
            <a:r>
              <a:rPr lang="en-US" sz="3200" dirty="0">
                <a:effectLst>
                  <a:outerShdw blurRad="38100" dist="38100" dir="2700000" algn="tl">
                    <a:srgbClr val="000000">
                      <a:alpha val="43137"/>
                    </a:srgbClr>
                  </a:outerShdw>
                </a:effectLst>
                <a:latin typeface="Nikosh" pitchFamily="2" charset="0"/>
                <a:cs typeface="Nikosh" pitchFamily="2" charset="0"/>
              </a:rPr>
              <a:t> </a:t>
            </a:r>
            <a:r>
              <a:rPr lang="en-US" sz="3200" dirty="0" err="1">
                <a:effectLst>
                  <a:outerShdw blurRad="38100" dist="38100" dir="2700000" algn="tl">
                    <a:srgbClr val="000000">
                      <a:alpha val="43137"/>
                    </a:srgbClr>
                  </a:outerShdw>
                </a:effectLst>
                <a:latin typeface="Nikosh" pitchFamily="2" charset="0"/>
                <a:cs typeface="Nikosh" pitchFamily="2" charset="0"/>
              </a:rPr>
              <a:t>দৈর্ঘ্য</a:t>
            </a:r>
            <a:r>
              <a:rPr lang="en-US" sz="3200" dirty="0">
                <a:effectLst>
                  <a:outerShdw blurRad="38100" dist="38100" dir="2700000" algn="tl">
                    <a:srgbClr val="000000">
                      <a:alpha val="43137"/>
                    </a:srgbClr>
                  </a:outerShdw>
                </a:effectLst>
                <a:latin typeface="Nikosh" pitchFamily="2" charset="0"/>
                <a:cs typeface="Nikosh" pitchFamily="2" charset="0"/>
              </a:rPr>
              <a:t> </a:t>
            </a:r>
            <a:r>
              <a:rPr lang="en-US" sz="3200" dirty="0">
                <a:effectLst>
                  <a:outerShdw blurRad="38100" dist="38100" dir="2700000" algn="tl">
                    <a:srgbClr val="000000">
                      <a:alpha val="43137"/>
                    </a:srgbClr>
                  </a:outerShdw>
                </a:effectLst>
                <a:latin typeface="Nikosh" pitchFamily="2" charset="0"/>
                <a:ea typeface="Cambria Math" panose="02040503050406030204" pitchFamily="18" charset="0"/>
                <a:cs typeface="Nikosh" pitchFamily="2" charset="0"/>
              </a:rPr>
              <a:t>=</a:t>
            </a:r>
            <a:r>
              <a:rPr lang="en-US" sz="3200" dirty="0">
                <a:effectLst>
                  <a:outerShdw blurRad="38100" dist="38100" dir="2700000" algn="tl">
                    <a:srgbClr val="000000">
                      <a:alpha val="43137"/>
                    </a:srgbClr>
                  </a:outerShdw>
                </a:effectLst>
                <a:latin typeface="Nikosh" pitchFamily="2" charset="0"/>
                <a:cs typeface="Nikosh" pitchFamily="2" charset="0"/>
              </a:rPr>
              <a:t> </a:t>
            </a:r>
            <a:r>
              <a:rPr lang="en-US" sz="2400" dirty="0">
                <a:effectLst>
                  <a:outerShdw blurRad="38100" dist="38100" dir="2700000" algn="tl">
                    <a:srgbClr val="000000">
                      <a:alpha val="43137"/>
                    </a:srgbClr>
                  </a:outerShdw>
                </a:effectLst>
                <a:latin typeface="Nikosh" pitchFamily="2" charset="0"/>
                <a:cs typeface="Nikosh" pitchFamily="2" charset="0"/>
              </a:rPr>
              <a:t>AD </a:t>
            </a:r>
            <a:r>
              <a:rPr lang="en-US" sz="3200" dirty="0">
                <a:effectLst>
                  <a:outerShdw blurRad="38100" dist="38100" dir="2700000" algn="tl">
                    <a:srgbClr val="000000">
                      <a:alpha val="43137"/>
                    </a:srgbClr>
                  </a:outerShdw>
                </a:effectLst>
                <a:latin typeface="Nikosh" pitchFamily="2" charset="0"/>
                <a:ea typeface="Cambria Math" panose="02040503050406030204" pitchFamily="18" charset="0"/>
                <a:cs typeface="Nikosh" pitchFamily="2" charset="0"/>
              </a:rPr>
              <a:t>=</a:t>
            </a:r>
            <a:r>
              <a:rPr lang="en-US" sz="2400" dirty="0">
                <a:effectLst>
                  <a:outerShdw blurRad="38100" dist="38100" dir="2700000" algn="tl">
                    <a:srgbClr val="000000">
                      <a:alpha val="43137"/>
                    </a:srgbClr>
                  </a:outerShdw>
                </a:effectLst>
                <a:latin typeface="Nikosh" pitchFamily="2" charset="0"/>
                <a:ea typeface="Cambria Math" panose="02040503050406030204" pitchFamily="18" charset="0"/>
                <a:cs typeface="Nikosh" pitchFamily="2" charset="0"/>
              </a:rPr>
              <a:t> </a:t>
            </a:r>
            <a:r>
              <a:rPr lang="en-US" sz="2400" dirty="0" smtClean="0">
                <a:effectLst>
                  <a:outerShdw blurRad="38100" dist="38100" dir="2700000" algn="tl">
                    <a:srgbClr val="000000">
                      <a:alpha val="43137"/>
                    </a:srgbClr>
                  </a:outerShdw>
                </a:effectLst>
                <a:latin typeface="Nikosh" pitchFamily="2" charset="0"/>
                <a:ea typeface="Cambria Math" panose="02040503050406030204" pitchFamily="18" charset="0"/>
                <a:cs typeface="Nikosh" pitchFamily="2" charset="0"/>
              </a:rPr>
              <a:t> </a:t>
            </a:r>
            <a:r>
              <a:rPr lang="en-US" sz="2400" dirty="0" smtClean="0">
                <a:effectLst>
                  <a:outerShdw blurRad="38100" dist="38100" dir="2700000" algn="tl">
                    <a:srgbClr val="000000">
                      <a:alpha val="43137"/>
                    </a:srgbClr>
                  </a:outerShdw>
                </a:effectLst>
                <a:latin typeface="Nikosh" pitchFamily="2" charset="0"/>
                <a:cs typeface="Nikosh" pitchFamily="2" charset="0"/>
              </a:rPr>
              <a:t>BC </a:t>
            </a:r>
            <a:r>
              <a:rPr lang="en-US" sz="3200" dirty="0">
                <a:effectLst>
                  <a:outerShdw blurRad="38100" dist="38100" dir="2700000" algn="tl">
                    <a:srgbClr val="000000">
                      <a:alpha val="43137"/>
                    </a:srgbClr>
                  </a:outerShdw>
                </a:effectLst>
                <a:latin typeface="Nikosh" pitchFamily="2" charset="0"/>
                <a:ea typeface="Cambria Math" panose="02040503050406030204" pitchFamily="18" charset="0"/>
                <a:cs typeface="Nikosh" pitchFamily="2" charset="0"/>
              </a:rPr>
              <a:t>=</a:t>
            </a:r>
            <a:r>
              <a:rPr lang="en-US" sz="3200" dirty="0">
                <a:effectLst>
                  <a:outerShdw blurRad="38100" dist="38100" dir="2700000" algn="tl">
                    <a:srgbClr val="000000">
                      <a:alpha val="43137"/>
                    </a:srgbClr>
                  </a:outerShdw>
                </a:effectLst>
                <a:latin typeface="Nikosh" pitchFamily="2" charset="0"/>
                <a:cs typeface="Nikosh" pitchFamily="2" charset="0"/>
              </a:rPr>
              <a:t> a</a:t>
            </a:r>
          </a:p>
        </p:txBody>
      </p:sp>
      <p:sp>
        <p:nvSpPr>
          <p:cNvPr id="20" name="Rectangle 19"/>
          <p:cNvSpPr/>
          <p:nvPr/>
        </p:nvSpPr>
        <p:spPr>
          <a:xfrm>
            <a:off x="6096000" y="3989853"/>
            <a:ext cx="3248005" cy="584775"/>
          </a:xfrm>
          <a:prstGeom prst="rect">
            <a:avLst/>
          </a:prstGeom>
        </p:spPr>
        <p:txBody>
          <a:bodyPr wrap="none">
            <a:spAutoFit/>
          </a:bodyPr>
          <a:lstStyle/>
          <a:p>
            <a:r>
              <a:rPr lang="en-US"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effectLst>
                  <a:outerShdw blurRad="38100" dist="38100" dir="2700000" algn="tl">
                    <a:srgbClr val="000000">
                      <a:alpha val="43137"/>
                    </a:srgbClr>
                  </a:outerShdw>
                </a:effectLst>
                <a:latin typeface="Nikosh" pitchFamily="2" charset="0"/>
                <a:cs typeface="Nikosh" pitchFamily="2" charset="0"/>
              </a:rPr>
              <a:t>প্রস্থ</a:t>
            </a:r>
            <a:r>
              <a:rPr lang="en-US" sz="3200" dirty="0">
                <a:effectLst>
                  <a:outerShdw blurRad="38100" dist="38100" dir="2700000" algn="tl">
                    <a:srgbClr val="000000">
                      <a:alpha val="43137"/>
                    </a:srgbClr>
                  </a:outerShdw>
                </a:effectLst>
                <a:latin typeface="Nikosh" pitchFamily="2" charset="0"/>
                <a:cs typeface="Nikosh" pitchFamily="2" charset="0"/>
              </a:rPr>
              <a:t> </a:t>
            </a:r>
            <a:r>
              <a:rPr lang="en-US" sz="3200" dirty="0">
                <a:effectLst>
                  <a:outerShdw blurRad="38100" dist="38100" dir="2700000" algn="tl">
                    <a:srgbClr val="000000">
                      <a:alpha val="43137"/>
                    </a:srgbClr>
                  </a:outerShdw>
                </a:effectLst>
                <a:latin typeface="Nikosh" pitchFamily="2" charset="0"/>
                <a:ea typeface="Cambria Math" panose="02040503050406030204" pitchFamily="18" charset="0"/>
                <a:cs typeface="Nikosh" pitchFamily="2" charset="0"/>
              </a:rPr>
              <a:t>=</a:t>
            </a:r>
            <a:r>
              <a:rPr lang="en-US" sz="3200" dirty="0">
                <a:effectLst>
                  <a:outerShdw blurRad="38100" dist="38100" dir="2700000" algn="tl">
                    <a:srgbClr val="000000">
                      <a:alpha val="43137"/>
                    </a:srgbClr>
                  </a:outerShdw>
                </a:effectLst>
                <a:latin typeface="Nikosh" pitchFamily="2" charset="0"/>
                <a:cs typeface="Nikosh" pitchFamily="2" charset="0"/>
              </a:rPr>
              <a:t> </a:t>
            </a:r>
            <a:r>
              <a:rPr lang="en-US" sz="2400" dirty="0">
                <a:effectLst>
                  <a:outerShdw blurRad="38100" dist="38100" dir="2700000" algn="tl">
                    <a:srgbClr val="000000">
                      <a:alpha val="43137"/>
                    </a:srgbClr>
                  </a:outerShdw>
                </a:effectLst>
                <a:latin typeface="Nikosh" pitchFamily="2" charset="0"/>
                <a:cs typeface="Nikosh" pitchFamily="2" charset="0"/>
              </a:rPr>
              <a:t>AB </a:t>
            </a:r>
            <a:r>
              <a:rPr lang="en-US" sz="3200" dirty="0">
                <a:effectLst>
                  <a:outerShdw blurRad="38100" dist="38100" dir="2700000" algn="tl">
                    <a:srgbClr val="000000">
                      <a:alpha val="43137"/>
                    </a:srgbClr>
                  </a:outerShdw>
                </a:effectLst>
                <a:latin typeface="Nikosh" pitchFamily="2" charset="0"/>
                <a:ea typeface="Cambria Math" panose="02040503050406030204" pitchFamily="18" charset="0"/>
                <a:cs typeface="Nikosh" pitchFamily="2" charset="0"/>
              </a:rPr>
              <a:t>=</a:t>
            </a:r>
            <a:r>
              <a:rPr lang="en-US" sz="2400" dirty="0">
                <a:effectLst>
                  <a:outerShdw blurRad="38100" dist="38100" dir="2700000" algn="tl">
                    <a:srgbClr val="000000">
                      <a:alpha val="43137"/>
                    </a:srgbClr>
                  </a:outerShdw>
                </a:effectLst>
                <a:latin typeface="Nikosh" pitchFamily="2" charset="0"/>
                <a:cs typeface="Nikosh" pitchFamily="2" charset="0"/>
              </a:rPr>
              <a:t> CD </a:t>
            </a:r>
            <a:r>
              <a:rPr lang="en-US" sz="3200" dirty="0">
                <a:effectLst>
                  <a:outerShdw blurRad="38100" dist="38100" dir="2700000" algn="tl">
                    <a:srgbClr val="000000">
                      <a:alpha val="43137"/>
                    </a:srgbClr>
                  </a:outerShdw>
                </a:effectLst>
                <a:latin typeface="Nikosh" pitchFamily="2" charset="0"/>
                <a:ea typeface="Cambria Math" panose="02040503050406030204" pitchFamily="18" charset="0"/>
                <a:cs typeface="Nikosh" pitchFamily="2" charset="0"/>
              </a:rPr>
              <a:t>=</a:t>
            </a:r>
            <a:r>
              <a:rPr lang="en-US" sz="3200" dirty="0">
                <a:effectLst>
                  <a:outerShdw blurRad="38100" dist="38100" dir="2700000" algn="tl">
                    <a:srgbClr val="000000">
                      <a:alpha val="43137"/>
                    </a:srgbClr>
                  </a:outerShdw>
                </a:effectLst>
                <a:latin typeface="Nikosh" pitchFamily="2" charset="0"/>
                <a:cs typeface="Nikosh" pitchFamily="2" charset="0"/>
              </a:rPr>
              <a:t> b </a:t>
            </a:r>
            <a:endParaRPr lang="en-US" sz="3200" dirty="0">
              <a:latin typeface="Nikosh" pitchFamily="2" charset="0"/>
              <a:cs typeface="Nikosh" pitchFamily="2" charset="0"/>
            </a:endParaRPr>
          </a:p>
        </p:txBody>
      </p:sp>
      <p:sp>
        <p:nvSpPr>
          <p:cNvPr id="21" name="Rectangle 20"/>
          <p:cNvSpPr/>
          <p:nvPr/>
        </p:nvSpPr>
        <p:spPr>
          <a:xfrm>
            <a:off x="3873421" y="4553384"/>
            <a:ext cx="6248827" cy="584775"/>
          </a:xfrm>
          <a:prstGeom prst="rect">
            <a:avLst/>
          </a:prstGeom>
        </p:spPr>
        <p:txBody>
          <a:bodyPr wrap="none">
            <a:spAutoFit/>
          </a:bodyPr>
          <a:lstStyle/>
          <a:p>
            <a:r>
              <a:rPr lang="en-US" sz="3200" dirty="0" err="1">
                <a:effectLst>
                  <a:outerShdw blurRad="38100" dist="38100" dir="2700000" algn="tl">
                    <a:srgbClr val="000000">
                      <a:alpha val="43137"/>
                    </a:srgbClr>
                  </a:outerShdw>
                </a:effectLst>
                <a:latin typeface="Nikosh" pitchFamily="2" charset="0"/>
                <a:cs typeface="Nikosh" pitchFamily="2" charset="0"/>
              </a:rPr>
              <a:t>আয়তক্ষেত্রের</a:t>
            </a:r>
            <a:r>
              <a:rPr lang="en-US" sz="3200" dirty="0">
                <a:effectLst>
                  <a:outerShdw blurRad="38100" dist="38100" dir="2700000" algn="tl">
                    <a:srgbClr val="000000">
                      <a:alpha val="43137"/>
                    </a:srgbClr>
                  </a:outerShdw>
                </a:effectLst>
                <a:latin typeface="Nikosh" pitchFamily="2" charset="0"/>
                <a:cs typeface="Nikosh" pitchFamily="2" charset="0"/>
              </a:rPr>
              <a:t> </a:t>
            </a:r>
            <a:r>
              <a:rPr lang="en-US" sz="3200" dirty="0" err="1">
                <a:effectLst>
                  <a:outerShdw blurRad="38100" dist="38100" dir="2700000" algn="tl">
                    <a:srgbClr val="000000">
                      <a:alpha val="43137"/>
                    </a:srgbClr>
                  </a:outerShdw>
                </a:effectLst>
                <a:latin typeface="Nikosh" pitchFamily="2" charset="0"/>
                <a:cs typeface="Nikosh" pitchFamily="2" charset="0"/>
              </a:rPr>
              <a:t>ক্ষেত্রফল</a:t>
            </a:r>
            <a:r>
              <a:rPr lang="en-US" sz="3200" dirty="0">
                <a:effectLst>
                  <a:outerShdw blurRad="38100" dist="38100" dir="2700000" algn="tl">
                    <a:srgbClr val="000000">
                      <a:alpha val="43137"/>
                    </a:srgbClr>
                  </a:outerShdw>
                </a:effectLst>
                <a:latin typeface="Nikosh" pitchFamily="2" charset="0"/>
                <a:cs typeface="Nikosh" pitchFamily="2" charset="0"/>
              </a:rPr>
              <a:t> </a:t>
            </a:r>
            <a:r>
              <a:rPr lang="en-US" sz="3200" dirty="0">
                <a:effectLst>
                  <a:outerShdw blurRad="38100" dist="38100" dir="2700000" algn="tl">
                    <a:srgbClr val="000000">
                      <a:alpha val="43137"/>
                    </a:srgbClr>
                  </a:outerShdw>
                </a:effectLst>
                <a:latin typeface="Nikosh" pitchFamily="2" charset="0"/>
                <a:ea typeface="Cambria Math" panose="02040503050406030204" pitchFamily="18" charset="0"/>
                <a:cs typeface="Nikosh" pitchFamily="2" charset="0"/>
              </a:rPr>
              <a:t>=</a:t>
            </a:r>
            <a:r>
              <a:rPr lang="en-US" sz="3200" dirty="0">
                <a:effectLst>
                  <a:outerShdw blurRad="38100" dist="38100" dir="2700000" algn="tl">
                    <a:srgbClr val="000000">
                      <a:alpha val="43137"/>
                    </a:srgbClr>
                  </a:outerShdw>
                </a:effectLst>
                <a:latin typeface="Nikosh" pitchFamily="2" charset="0"/>
                <a:cs typeface="Nikosh" pitchFamily="2" charset="0"/>
              </a:rPr>
              <a:t> </a:t>
            </a:r>
            <a:r>
              <a:rPr lang="en-US" sz="3200" dirty="0" err="1">
                <a:effectLst>
                  <a:outerShdw blurRad="38100" dist="38100" dir="2700000" algn="tl">
                    <a:srgbClr val="000000">
                      <a:alpha val="43137"/>
                    </a:srgbClr>
                  </a:outerShdw>
                </a:effectLst>
                <a:latin typeface="Nikosh" pitchFamily="2" charset="0"/>
                <a:cs typeface="Nikosh" pitchFamily="2" charset="0"/>
              </a:rPr>
              <a:t>দৈর্ঘ্য</a:t>
            </a:r>
            <a:r>
              <a:rPr lang="en-US" sz="3200" dirty="0">
                <a:effectLst>
                  <a:outerShdw blurRad="38100" dist="38100" dir="2700000" algn="tl">
                    <a:srgbClr val="000000">
                      <a:alpha val="43137"/>
                    </a:srgbClr>
                  </a:outerShdw>
                </a:effectLst>
                <a:latin typeface="Nikosh" pitchFamily="2" charset="0"/>
                <a:cs typeface="Nikosh" pitchFamily="2" charset="0"/>
              </a:rPr>
              <a:t> </a:t>
            </a:r>
            <a:r>
              <a:rPr lang="en-US" sz="2400" dirty="0">
                <a:effectLst>
                  <a:outerShdw blurRad="38100" dist="38100" dir="2700000" algn="tl">
                    <a:srgbClr val="000000">
                      <a:alpha val="43137"/>
                    </a:srgbClr>
                  </a:outerShdw>
                </a:effectLst>
                <a:latin typeface="Nikosh" pitchFamily="2" charset="0"/>
                <a:ea typeface="Cambria Math" panose="02040503050406030204" pitchFamily="18" charset="0"/>
                <a:cs typeface="Nikosh" pitchFamily="2" charset="0"/>
              </a:rPr>
              <a:t>×</a:t>
            </a:r>
            <a:r>
              <a:rPr lang="en-US" sz="3200" dirty="0">
                <a:effectLst>
                  <a:outerShdw blurRad="38100" dist="38100" dir="2700000" algn="tl">
                    <a:srgbClr val="000000">
                      <a:alpha val="43137"/>
                    </a:srgbClr>
                  </a:outerShdw>
                </a:effectLst>
                <a:latin typeface="Nikosh" pitchFamily="2" charset="0"/>
                <a:ea typeface="Cambria Math" panose="02040503050406030204" pitchFamily="18" charset="0"/>
                <a:cs typeface="Nikosh" pitchFamily="2" charset="0"/>
              </a:rPr>
              <a:t> </a:t>
            </a:r>
            <a:r>
              <a:rPr lang="en-US" sz="3200" dirty="0" err="1">
                <a:effectLst>
                  <a:outerShdw blurRad="38100" dist="38100" dir="2700000" algn="tl">
                    <a:srgbClr val="000000">
                      <a:alpha val="43137"/>
                    </a:srgbClr>
                  </a:outerShdw>
                </a:effectLst>
                <a:latin typeface="Nikosh" pitchFamily="2" charset="0"/>
                <a:ea typeface="Cambria Math" panose="02040503050406030204" pitchFamily="18" charset="0"/>
                <a:cs typeface="Nikosh" pitchFamily="2" charset="0"/>
              </a:rPr>
              <a:t>প্রস্থ</a:t>
            </a:r>
            <a:r>
              <a:rPr lang="en-US" sz="3200" dirty="0">
                <a:effectLst>
                  <a:outerShdw blurRad="38100" dist="38100" dir="2700000" algn="tl">
                    <a:srgbClr val="000000">
                      <a:alpha val="43137"/>
                    </a:srgbClr>
                  </a:outerShdw>
                </a:effectLst>
                <a:latin typeface="Nikosh" pitchFamily="2" charset="0"/>
                <a:ea typeface="Cambria Math" panose="02040503050406030204" pitchFamily="18" charset="0"/>
                <a:cs typeface="Nikosh" pitchFamily="2" charset="0"/>
              </a:rPr>
              <a:t> </a:t>
            </a:r>
            <a:r>
              <a:rPr lang="en-US" sz="3200" dirty="0" err="1">
                <a:effectLst>
                  <a:outerShdw blurRad="38100" dist="38100" dir="2700000" algn="tl">
                    <a:srgbClr val="000000">
                      <a:alpha val="43137"/>
                    </a:srgbClr>
                  </a:outerShdw>
                </a:effectLst>
                <a:latin typeface="Nikosh" pitchFamily="2" charset="0"/>
                <a:ea typeface="Cambria Math" panose="02040503050406030204" pitchFamily="18" charset="0"/>
                <a:cs typeface="Nikosh" pitchFamily="2" charset="0"/>
              </a:rPr>
              <a:t>বর্গ</a:t>
            </a:r>
            <a:r>
              <a:rPr lang="en-US" sz="3200" dirty="0">
                <a:effectLst>
                  <a:outerShdw blurRad="38100" dist="38100" dir="2700000" algn="tl">
                    <a:srgbClr val="000000">
                      <a:alpha val="43137"/>
                    </a:srgbClr>
                  </a:outerShdw>
                </a:effectLst>
                <a:latin typeface="Nikosh" pitchFamily="2" charset="0"/>
                <a:ea typeface="Cambria Math" panose="02040503050406030204" pitchFamily="18" charset="0"/>
                <a:cs typeface="Nikosh" pitchFamily="2" charset="0"/>
              </a:rPr>
              <a:t> </a:t>
            </a:r>
            <a:r>
              <a:rPr lang="en-US" sz="3200" dirty="0" err="1">
                <a:effectLst>
                  <a:outerShdw blurRad="38100" dist="38100" dir="2700000" algn="tl">
                    <a:srgbClr val="000000">
                      <a:alpha val="43137"/>
                    </a:srgbClr>
                  </a:outerShdw>
                </a:effectLst>
                <a:latin typeface="Nikosh" pitchFamily="2" charset="0"/>
                <a:ea typeface="Cambria Math" panose="02040503050406030204" pitchFamily="18" charset="0"/>
                <a:cs typeface="Nikosh" pitchFamily="2" charset="0"/>
              </a:rPr>
              <a:t>একক</a:t>
            </a:r>
            <a:endParaRPr lang="en-US" sz="3200" dirty="0">
              <a:latin typeface="Nikosh" pitchFamily="2" charset="0"/>
              <a:cs typeface="Nikosh" pitchFamily="2" charset="0"/>
            </a:endParaRPr>
          </a:p>
        </p:txBody>
      </p:sp>
      <p:sp>
        <p:nvSpPr>
          <p:cNvPr id="22" name="Rectangle 21"/>
          <p:cNvSpPr/>
          <p:nvPr/>
        </p:nvSpPr>
        <p:spPr>
          <a:xfrm>
            <a:off x="6757816" y="5005016"/>
            <a:ext cx="3078087" cy="584775"/>
          </a:xfrm>
          <a:prstGeom prst="rect">
            <a:avLst/>
          </a:prstGeom>
        </p:spPr>
        <p:txBody>
          <a:bodyPr wrap="none">
            <a:spAutoFit/>
          </a:bodyPr>
          <a:lstStyle/>
          <a:p>
            <a:r>
              <a:rPr lang="en-US" sz="3200" dirty="0">
                <a:effectLst>
                  <a:outerShdw blurRad="38100" dist="38100" dir="2700000" algn="tl">
                    <a:srgbClr val="000000">
                      <a:alpha val="43137"/>
                    </a:srgbClr>
                  </a:outerShdw>
                </a:effectLst>
                <a:latin typeface="Nikosh" pitchFamily="2" charset="0"/>
                <a:ea typeface="Cambria Math" panose="02040503050406030204" pitchFamily="18" charset="0"/>
                <a:cs typeface="Nikosh" pitchFamily="2" charset="0"/>
              </a:rPr>
              <a:t>= </a:t>
            </a:r>
            <a:r>
              <a:rPr lang="en-US" sz="2400" dirty="0">
                <a:effectLst>
                  <a:outerShdw blurRad="38100" dist="38100" dir="2700000" algn="tl">
                    <a:srgbClr val="000000">
                      <a:alpha val="43137"/>
                    </a:srgbClr>
                  </a:outerShdw>
                </a:effectLst>
                <a:latin typeface="Nikosh" pitchFamily="2" charset="0"/>
                <a:ea typeface="Cambria Math" panose="02040503050406030204" pitchFamily="18" charset="0"/>
                <a:cs typeface="Nikosh" pitchFamily="2" charset="0"/>
              </a:rPr>
              <a:t>AD × AB </a:t>
            </a:r>
            <a:r>
              <a:rPr lang="en-US" sz="3200" dirty="0" err="1">
                <a:effectLst>
                  <a:outerShdw blurRad="38100" dist="38100" dir="2700000" algn="tl">
                    <a:srgbClr val="000000">
                      <a:alpha val="43137"/>
                    </a:srgbClr>
                  </a:outerShdw>
                </a:effectLst>
                <a:latin typeface="Nikosh" pitchFamily="2" charset="0"/>
                <a:ea typeface="Cambria Math" panose="02040503050406030204" pitchFamily="18" charset="0"/>
                <a:cs typeface="Nikosh" pitchFamily="2" charset="0"/>
              </a:rPr>
              <a:t>বর্গ</a:t>
            </a:r>
            <a:r>
              <a:rPr lang="en-US" sz="3200" dirty="0">
                <a:effectLst>
                  <a:outerShdw blurRad="38100" dist="38100" dir="2700000" algn="tl">
                    <a:srgbClr val="000000">
                      <a:alpha val="43137"/>
                    </a:srgbClr>
                  </a:outerShdw>
                </a:effectLst>
                <a:latin typeface="Nikosh" pitchFamily="2" charset="0"/>
                <a:ea typeface="Cambria Math" panose="02040503050406030204" pitchFamily="18" charset="0"/>
                <a:cs typeface="Nikosh" pitchFamily="2" charset="0"/>
              </a:rPr>
              <a:t> </a:t>
            </a:r>
            <a:r>
              <a:rPr lang="en-US" sz="3200" dirty="0" err="1">
                <a:effectLst>
                  <a:outerShdw blurRad="38100" dist="38100" dir="2700000" algn="tl">
                    <a:srgbClr val="000000">
                      <a:alpha val="43137"/>
                    </a:srgbClr>
                  </a:outerShdw>
                </a:effectLst>
                <a:latin typeface="Nikosh" pitchFamily="2" charset="0"/>
                <a:ea typeface="Cambria Math" panose="02040503050406030204" pitchFamily="18" charset="0"/>
                <a:cs typeface="Nikosh" pitchFamily="2" charset="0"/>
              </a:rPr>
              <a:t>একক</a:t>
            </a:r>
            <a:endParaRPr lang="en-US" sz="3200" dirty="0">
              <a:effectLst>
                <a:outerShdw blurRad="38100" dist="38100" dir="2700000" algn="tl">
                  <a:srgbClr val="000000">
                    <a:alpha val="43137"/>
                  </a:srgbClr>
                </a:outerShdw>
              </a:effectLst>
              <a:latin typeface="Nikosh" pitchFamily="2" charset="0"/>
              <a:ea typeface="Cambria Math" panose="02040503050406030204" pitchFamily="18" charset="0"/>
              <a:cs typeface="Nikosh" pitchFamily="2" charset="0"/>
            </a:endParaRPr>
          </a:p>
        </p:txBody>
      </p:sp>
      <p:sp>
        <p:nvSpPr>
          <p:cNvPr id="23" name="Rectangle 22"/>
          <p:cNvSpPr/>
          <p:nvPr/>
        </p:nvSpPr>
        <p:spPr>
          <a:xfrm>
            <a:off x="6757816" y="5477658"/>
            <a:ext cx="2736647" cy="584775"/>
          </a:xfrm>
          <a:prstGeom prst="rect">
            <a:avLst/>
          </a:prstGeom>
        </p:spPr>
        <p:txBody>
          <a:bodyPr wrap="none">
            <a:spAutoFit/>
          </a:bodyPr>
          <a:lstStyle/>
          <a:p>
            <a:r>
              <a:rPr lang="en-US" sz="3200" dirty="0">
                <a:effectLst>
                  <a:outerShdw blurRad="38100" dist="38100" dir="2700000" algn="tl">
                    <a:srgbClr val="000000">
                      <a:alpha val="43137"/>
                    </a:srgbClr>
                  </a:outerShdw>
                </a:effectLst>
                <a:latin typeface="Nikosh" pitchFamily="2" charset="0"/>
                <a:ea typeface="Cambria Math" panose="02040503050406030204" pitchFamily="18" charset="0"/>
                <a:cs typeface="Nikosh" pitchFamily="2" charset="0"/>
              </a:rPr>
              <a:t>= a </a:t>
            </a:r>
            <a:r>
              <a:rPr lang="en-US" sz="2400" dirty="0">
                <a:effectLst>
                  <a:outerShdw blurRad="38100" dist="38100" dir="2700000" algn="tl">
                    <a:srgbClr val="000000">
                      <a:alpha val="43137"/>
                    </a:srgbClr>
                  </a:outerShdw>
                </a:effectLst>
                <a:latin typeface="Nikosh" pitchFamily="2" charset="0"/>
                <a:ea typeface="Cambria Math" panose="02040503050406030204" pitchFamily="18" charset="0"/>
                <a:cs typeface="Nikosh" pitchFamily="2" charset="0"/>
              </a:rPr>
              <a:t>× </a:t>
            </a:r>
            <a:r>
              <a:rPr lang="en-US" sz="3200" dirty="0">
                <a:effectLst>
                  <a:outerShdw blurRad="38100" dist="38100" dir="2700000" algn="tl">
                    <a:srgbClr val="000000">
                      <a:alpha val="43137"/>
                    </a:srgbClr>
                  </a:outerShdw>
                </a:effectLst>
                <a:latin typeface="Nikosh" pitchFamily="2" charset="0"/>
                <a:ea typeface="Cambria Math" panose="02040503050406030204" pitchFamily="18" charset="0"/>
                <a:cs typeface="Nikosh" pitchFamily="2" charset="0"/>
              </a:rPr>
              <a:t>b </a:t>
            </a:r>
            <a:r>
              <a:rPr lang="en-US" sz="3200" dirty="0" err="1">
                <a:effectLst>
                  <a:outerShdw blurRad="38100" dist="38100" dir="2700000" algn="tl">
                    <a:srgbClr val="000000">
                      <a:alpha val="43137"/>
                    </a:srgbClr>
                  </a:outerShdw>
                </a:effectLst>
                <a:latin typeface="Nikosh" pitchFamily="2" charset="0"/>
                <a:ea typeface="Cambria Math" panose="02040503050406030204" pitchFamily="18" charset="0"/>
                <a:cs typeface="Nikosh" pitchFamily="2" charset="0"/>
              </a:rPr>
              <a:t>বর্গ</a:t>
            </a:r>
            <a:r>
              <a:rPr lang="en-US" sz="3200" dirty="0">
                <a:effectLst>
                  <a:outerShdw blurRad="38100" dist="38100" dir="2700000" algn="tl">
                    <a:srgbClr val="000000">
                      <a:alpha val="43137"/>
                    </a:srgbClr>
                  </a:outerShdw>
                </a:effectLst>
                <a:latin typeface="Nikosh" pitchFamily="2" charset="0"/>
                <a:ea typeface="Cambria Math" panose="02040503050406030204" pitchFamily="18" charset="0"/>
                <a:cs typeface="Nikosh" pitchFamily="2" charset="0"/>
              </a:rPr>
              <a:t> </a:t>
            </a:r>
            <a:r>
              <a:rPr lang="en-US" sz="3200" dirty="0" err="1">
                <a:effectLst>
                  <a:outerShdw blurRad="38100" dist="38100" dir="2700000" algn="tl">
                    <a:srgbClr val="000000">
                      <a:alpha val="43137"/>
                    </a:srgbClr>
                  </a:outerShdw>
                </a:effectLst>
                <a:latin typeface="Nikosh" pitchFamily="2" charset="0"/>
                <a:ea typeface="Cambria Math" panose="02040503050406030204" pitchFamily="18" charset="0"/>
                <a:cs typeface="Nikosh" pitchFamily="2" charset="0"/>
              </a:rPr>
              <a:t>একক</a:t>
            </a:r>
            <a:endParaRPr lang="en-US" sz="3200" dirty="0">
              <a:effectLst>
                <a:outerShdw blurRad="38100" dist="38100" dir="2700000" algn="tl">
                  <a:srgbClr val="000000">
                    <a:alpha val="43137"/>
                  </a:srgbClr>
                </a:outerShdw>
              </a:effectLst>
              <a:latin typeface="Nikosh" pitchFamily="2" charset="0"/>
              <a:ea typeface="Cambria Math" panose="02040503050406030204" pitchFamily="18" charset="0"/>
              <a:cs typeface="Nikosh" pitchFamily="2" charset="0"/>
            </a:endParaRPr>
          </a:p>
        </p:txBody>
      </p:sp>
      <p:sp>
        <p:nvSpPr>
          <p:cNvPr id="24" name="Rectangle 23"/>
          <p:cNvSpPr/>
          <p:nvPr/>
        </p:nvSpPr>
        <p:spPr>
          <a:xfrm>
            <a:off x="6757816" y="5924913"/>
            <a:ext cx="2375971" cy="584775"/>
          </a:xfrm>
          <a:prstGeom prst="rect">
            <a:avLst/>
          </a:prstGeom>
        </p:spPr>
        <p:txBody>
          <a:bodyPr wrap="none">
            <a:spAutoFit/>
          </a:bodyPr>
          <a:lstStyle/>
          <a:p>
            <a:r>
              <a:rPr lang="en-US"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NikoshBAN" panose="02000000000000000000" pitchFamily="2" charset="0"/>
              </a:rPr>
              <a:t> </a:t>
            </a:r>
            <a:r>
              <a:rPr lang="en-US" sz="3200" dirty="0">
                <a:effectLst>
                  <a:outerShdw blurRad="38100" dist="38100" dir="2700000" algn="tl">
                    <a:srgbClr val="000000">
                      <a:alpha val="43137"/>
                    </a:srgbClr>
                  </a:outerShdw>
                </a:effectLst>
                <a:latin typeface="Nikosh" pitchFamily="2" charset="0"/>
                <a:ea typeface="Cambria Math" panose="02040503050406030204" pitchFamily="18" charset="0"/>
                <a:cs typeface="Nikosh" pitchFamily="2" charset="0"/>
              </a:rPr>
              <a:t>= ab </a:t>
            </a:r>
            <a:r>
              <a:rPr lang="en-US" sz="3200" dirty="0" err="1">
                <a:effectLst>
                  <a:outerShdw blurRad="38100" dist="38100" dir="2700000" algn="tl">
                    <a:srgbClr val="000000">
                      <a:alpha val="43137"/>
                    </a:srgbClr>
                  </a:outerShdw>
                </a:effectLst>
                <a:latin typeface="Nikosh" pitchFamily="2" charset="0"/>
                <a:ea typeface="Cambria Math" panose="02040503050406030204" pitchFamily="18" charset="0"/>
                <a:cs typeface="Nikosh" pitchFamily="2" charset="0"/>
              </a:rPr>
              <a:t>বর্গ</a:t>
            </a:r>
            <a:r>
              <a:rPr lang="en-US" sz="3200" dirty="0">
                <a:effectLst>
                  <a:outerShdw blurRad="38100" dist="38100" dir="2700000" algn="tl">
                    <a:srgbClr val="000000">
                      <a:alpha val="43137"/>
                    </a:srgbClr>
                  </a:outerShdw>
                </a:effectLst>
                <a:latin typeface="Nikosh" pitchFamily="2" charset="0"/>
                <a:ea typeface="Cambria Math" panose="02040503050406030204" pitchFamily="18" charset="0"/>
                <a:cs typeface="Nikosh" pitchFamily="2" charset="0"/>
              </a:rPr>
              <a:t> </a:t>
            </a:r>
            <a:r>
              <a:rPr lang="en-US" sz="3200" dirty="0" err="1">
                <a:effectLst>
                  <a:outerShdw blurRad="38100" dist="38100" dir="2700000" algn="tl">
                    <a:srgbClr val="000000">
                      <a:alpha val="43137"/>
                    </a:srgbClr>
                  </a:outerShdw>
                </a:effectLst>
                <a:latin typeface="Nikosh" pitchFamily="2" charset="0"/>
                <a:ea typeface="Cambria Math" panose="02040503050406030204" pitchFamily="18" charset="0"/>
                <a:cs typeface="Nikosh" pitchFamily="2" charset="0"/>
              </a:rPr>
              <a:t>একক</a:t>
            </a:r>
            <a:endParaRPr lang="en-US" sz="3200" dirty="0">
              <a:latin typeface="Nikosh" pitchFamily="2" charset="0"/>
              <a:cs typeface="Nikosh" pitchFamily="2" charset="0"/>
            </a:endParaRPr>
          </a:p>
        </p:txBody>
      </p:sp>
      <p:sp>
        <p:nvSpPr>
          <p:cNvPr id="30" name="TextBox 29"/>
          <p:cNvSpPr txBox="1"/>
          <p:nvPr/>
        </p:nvSpPr>
        <p:spPr>
          <a:xfrm>
            <a:off x="2529681" y="381001"/>
            <a:ext cx="7162800" cy="646331"/>
          </a:xfrm>
          <a:prstGeom prst="rect">
            <a:avLst/>
          </a:prstGeom>
          <a:solidFill>
            <a:schemeClr val="accent1">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ctr"/>
            <a:r>
              <a:rPr lang="bn-IN" sz="3600" dirty="0" smtClean="0">
                <a:latin typeface="Nikosh" pitchFamily="2" charset="0"/>
                <a:cs typeface="Nikosh" pitchFamily="2" charset="0"/>
              </a:rPr>
              <a:t>আয়তক্ষেত্রের ক্ষেত্রফল ও পরিসীমা নির্ণয় </a:t>
            </a:r>
            <a:endParaRPr lang="en-US" sz="3600" dirty="0">
              <a:latin typeface="Nikosh" pitchFamily="2" charset="0"/>
              <a:cs typeface="Nikosh" pitchFamily="2" charset="0"/>
            </a:endParaRPr>
          </a:p>
        </p:txBody>
      </p:sp>
      <p:sp>
        <p:nvSpPr>
          <p:cNvPr id="31" name="TextBox 30"/>
          <p:cNvSpPr txBox="1"/>
          <p:nvPr/>
        </p:nvSpPr>
        <p:spPr>
          <a:xfrm>
            <a:off x="9006681" y="1600200"/>
            <a:ext cx="3200400" cy="1077218"/>
          </a:xfrm>
          <a:prstGeom prst="rect">
            <a:avLst/>
          </a:prstGeom>
          <a:noFill/>
        </p:spPr>
        <p:txBody>
          <a:bodyPr wrap="square" rtlCol="0">
            <a:spAutoFit/>
          </a:bodyPr>
          <a:lstStyle/>
          <a:p>
            <a:r>
              <a:rPr lang="bn-IN" sz="3200" b="1" dirty="0" smtClean="0">
                <a:latin typeface="Nikosh" pitchFamily="2" charset="0"/>
                <a:cs typeface="Nikosh" pitchFamily="2" charset="0"/>
              </a:rPr>
              <a:t>আয়তক্ষেত্রের পরিসীমা = ২(দৈর্ঘ্য+প্রস্থ) </a:t>
            </a:r>
            <a:endParaRPr lang="en-US" sz="3200" b="1" dirty="0">
              <a:latin typeface="Nikosh" pitchFamily="2" charset="0"/>
              <a:cs typeface="Nikosh" pitchFamily="2" charset="0"/>
            </a:endParaRPr>
          </a:p>
        </p:txBody>
      </p:sp>
    </p:spTree>
    <p:extLst>
      <p:ext uri="{BB962C8B-B14F-4D97-AF65-F5344CB8AC3E}">
        <p14:creationId xmlns:p14="http://schemas.microsoft.com/office/powerpoint/2010/main" val="2206720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left)">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wipe(left)">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wipe(left)">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wipe(left)">
                                      <p:cBhvr>
                                        <p:cTn id="27" dur="500"/>
                                        <p:tgtEl>
                                          <p:spTgt spid="2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left)">
                                      <p:cBhvr>
                                        <p:cTn id="32" dur="500"/>
                                        <p:tgtEl>
                                          <p:spTgt spid="2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wipe(left)">
                                      <p:cBhvr>
                                        <p:cTn id="37" dur="500"/>
                                        <p:tgtEl>
                                          <p:spTgt spid="24"/>
                                        </p:tgtEl>
                                      </p:cBhvr>
                                    </p:animEffect>
                                  </p:childTnLst>
                                </p:cTn>
                              </p:par>
                            </p:childTnLst>
                          </p:cTn>
                        </p:par>
                      </p:childTnLst>
                    </p:cTn>
                  </p:par>
                  <p:par>
                    <p:cTn id="38" fill="hold">
                      <p:stCondLst>
                        <p:cond delay="indefinite"/>
                      </p:stCondLst>
                      <p:childTnLst>
                        <p:par>
                          <p:cTn id="39" fill="hold">
                            <p:stCondLst>
                              <p:cond delay="0"/>
                            </p:stCondLst>
                            <p:childTnLst>
                              <p:par>
                                <p:cTn id="40" presetID="26" presetClass="entr" presetSubtype="0" fill="hold" grpId="0" nodeType="click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wipe(down)">
                                      <p:cBhvr>
                                        <p:cTn id="42" dur="580">
                                          <p:stCondLst>
                                            <p:cond delay="0"/>
                                          </p:stCondLst>
                                        </p:cTn>
                                        <p:tgtEl>
                                          <p:spTgt spid="31"/>
                                        </p:tgtEl>
                                      </p:cBhvr>
                                    </p:animEffect>
                                    <p:anim calcmode="lin" valueType="num">
                                      <p:cBhvr>
                                        <p:cTn id="43" dur="1822" tmFilter="0,0; 0.14,0.36; 0.43,0.73; 0.71,0.91; 1.0,1.0">
                                          <p:stCondLst>
                                            <p:cond delay="0"/>
                                          </p:stCondLst>
                                        </p:cTn>
                                        <p:tgtEl>
                                          <p:spTgt spid="31"/>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31"/>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31"/>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31"/>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31"/>
                                        </p:tgtEl>
                                        <p:attrNameLst>
                                          <p:attrName>ppt_y</p:attrName>
                                        </p:attrNameLst>
                                      </p:cBhvr>
                                      <p:tavLst>
                                        <p:tav tm="0" fmla="#ppt_y-sin(pi*$)/81">
                                          <p:val>
                                            <p:fltVal val="0"/>
                                          </p:val>
                                        </p:tav>
                                        <p:tav tm="100000">
                                          <p:val>
                                            <p:fltVal val="1"/>
                                          </p:val>
                                        </p:tav>
                                      </p:tavLst>
                                    </p:anim>
                                    <p:animScale>
                                      <p:cBhvr>
                                        <p:cTn id="48" dur="26">
                                          <p:stCondLst>
                                            <p:cond delay="650"/>
                                          </p:stCondLst>
                                        </p:cTn>
                                        <p:tgtEl>
                                          <p:spTgt spid="31"/>
                                        </p:tgtEl>
                                      </p:cBhvr>
                                      <p:to x="100000" y="60000"/>
                                    </p:animScale>
                                    <p:animScale>
                                      <p:cBhvr>
                                        <p:cTn id="49" dur="166" decel="50000">
                                          <p:stCondLst>
                                            <p:cond delay="676"/>
                                          </p:stCondLst>
                                        </p:cTn>
                                        <p:tgtEl>
                                          <p:spTgt spid="31"/>
                                        </p:tgtEl>
                                      </p:cBhvr>
                                      <p:to x="100000" y="100000"/>
                                    </p:animScale>
                                    <p:animScale>
                                      <p:cBhvr>
                                        <p:cTn id="50" dur="26">
                                          <p:stCondLst>
                                            <p:cond delay="1312"/>
                                          </p:stCondLst>
                                        </p:cTn>
                                        <p:tgtEl>
                                          <p:spTgt spid="31"/>
                                        </p:tgtEl>
                                      </p:cBhvr>
                                      <p:to x="100000" y="80000"/>
                                    </p:animScale>
                                    <p:animScale>
                                      <p:cBhvr>
                                        <p:cTn id="51" dur="166" decel="50000">
                                          <p:stCondLst>
                                            <p:cond delay="1338"/>
                                          </p:stCondLst>
                                        </p:cTn>
                                        <p:tgtEl>
                                          <p:spTgt spid="31"/>
                                        </p:tgtEl>
                                      </p:cBhvr>
                                      <p:to x="100000" y="100000"/>
                                    </p:animScale>
                                    <p:animScale>
                                      <p:cBhvr>
                                        <p:cTn id="52" dur="26">
                                          <p:stCondLst>
                                            <p:cond delay="1642"/>
                                          </p:stCondLst>
                                        </p:cTn>
                                        <p:tgtEl>
                                          <p:spTgt spid="31"/>
                                        </p:tgtEl>
                                      </p:cBhvr>
                                      <p:to x="100000" y="90000"/>
                                    </p:animScale>
                                    <p:animScale>
                                      <p:cBhvr>
                                        <p:cTn id="53" dur="166" decel="50000">
                                          <p:stCondLst>
                                            <p:cond delay="1668"/>
                                          </p:stCondLst>
                                        </p:cTn>
                                        <p:tgtEl>
                                          <p:spTgt spid="31"/>
                                        </p:tgtEl>
                                      </p:cBhvr>
                                      <p:to x="100000" y="100000"/>
                                    </p:animScale>
                                    <p:animScale>
                                      <p:cBhvr>
                                        <p:cTn id="54" dur="26">
                                          <p:stCondLst>
                                            <p:cond delay="1808"/>
                                          </p:stCondLst>
                                        </p:cTn>
                                        <p:tgtEl>
                                          <p:spTgt spid="31"/>
                                        </p:tgtEl>
                                      </p:cBhvr>
                                      <p:to x="100000" y="95000"/>
                                    </p:animScale>
                                    <p:animScale>
                                      <p:cBhvr>
                                        <p:cTn id="55" dur="166" decel="50000">
                                          <p:stCondLst>
                                            <p:cond delay="1834"/>
                                          </p:stCondLst>
                                        </p:cTn>
                                        <p:tgtEl>
                                          <p:spTgt spid="3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P spid="23" grpId="0"/>
      <p:bldP spid="24" grpId="0"/>
      <p:bldP spid="3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526963" cy="6858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Bevel 2"/>
          <p:cNvSpPr/>
          <p:nvPr/>
        </p:nvSpPr>
        <p:spPr>
          <a:xfrm>
            <a:off x="167481" y="152400"/>
            <a:ext cx="12192000" cy="6553200"/>
          </a:xfrm>
          <a:prstGeom prst="bevel">
            <a:avLst>
              <a:gd name="adj" fmla="val 1912"/>
            </a:avLst>
          </a:prstGeom>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grpSp>
        <p:nvGrpSpPr>
          <p:cNvPr id="5" name="Group 4"/>
          <p:cNvGrpSpPr/>
          <p:nvPr/>
        </p:nvGrpSpPr>
        <p:grpSpPr>
          <a:xfrm>
            <a:off x="3901281" y="1295400"/>
            <a:ext cx="4053158" cy="2304252"/>
            <a:chOff x="4107516" y="1313920"/>
            <a:chExt cx="4053158" cy="2304252"/>
          </a:xfrm>
        </p:grpSpPr>
        <p:grpSp>
          <p:nvGrpSpPr>
            <p:cNvPr id="10" name="Group 9"/>
            <p:cNvGrpSpPr/>
            <p:nvPr/>
          </p:nvGrpSpPr>
          <p:grpSpPr>
            <a:xfrm>
              <a:off x="4593771" y="1785258"/>
              <a:ext cx="3004457" cy="1262742"/>
              <a:chOff x="4593771" y="1785258"/>
              <a:chExt cx="3004457" cy="1262742"/>
            </a:xfrm>
          </p:grpSpPr>
          <p:sp>
            <p:nvSpPr>
              <p:cNvPr id="23" name="Parallelogram 22"/>
              <p:cNvSpPr/>
              <p:nvPr/>
            </p:nvSpPr>
            <p:spPr>
              <a:xfrm>
                <a:off x="4593771" y="1785258"/>
                <a:ext cx="3004457" cy="1262742"/>
              </a:xfrm>
              <a:prstGeom prst="parallelogram">
                <a:avLst/>
              </a:prstGeom>
              <a:solidFill>
                <a:schemeClr val="accent1">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endParaRPr>
              </a:p>
            </p:txBody>
          </p:sp>
          <p:cxnSp>
            <p:nvCxnSpPr>
              <p:cNvPr id="24" name="Straight Connector 23"/>
              <p:cNvCxnSpPr/>
              <p:nvPr/>
            </p:nvCxnSpPr>
            <p:spPr>
              <a:xfrm flipH="1">
                <a:off x="5471886" y="1785258"/>
                <a:ext cx="14514" cy="1262742"/>
              </a:xfrm>
              <a:prstGeom prst="line">
                <a:avLst/>
              </a:prstGeom>
              <a:ln w="28575"/>
            </p:spPr>
            <p:style>
              <a:lnRef idx="1">
                <a:schemeClr val="dk1"/>
              </a:lnRef>
              <a:fillRef idx="0">
                <a:schemeClr val="dk1"/>
              </a:fillRef>
              <a:effectRef idx="0">
                <a:schemeClr val="dk1"/>
              </a:effectRef>
              <a:fontRef idx="minor">
                <a:schemeClr val="tx1"/>
              </a:fontRef>
            </p:style>
          </p:cxnSp>
          <p:sp>
            <p:nvSpPr>
              <p:cNvPr id="25" name="Rectangle 24"/>
              <p:cNvSpPr/>
              <p:nvPr/>
            </p:nvSpPr>
            <p:spPr>
              <a:xfrm>
                <a:off x="5486400" y="2743200"/>
                <a:ext cx="275771" cy="304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endParaRPr>
              </a:p>
            </p:txBody>
          </p:sp>
        </p:grpSp>
        <p:grpSp>
          <p:nvGrpSpPr>
            <p:cNvPr id="11" name="Group 10"/>
            <p:cNvGrpSpPr/>
            <p:nvPr/>
          </p:nvGrpSpPr>
          <p:grpSpPr>
            <a:xfrm>
              <a:off x="4107516" y="1313920"/>
              <a:ext cx="4053158" cy="2304252"/>
              <a:chOff x="4129276" y="1286784"/>
              <a:chExt cx="4053158" cy="2304252"/>
            </a:xfrm>
          </p:grpSpPr>
          <p:sp>
            <p:nvSpPr>
              <p:cNvPr id="12" name="TextBox 11"/>
              <p:cNvSpPr txBox="1"/>
              <p:nvPr/>
            </p:nvSpPr>
            <p:spPr>
              <a:xfrm>
                <a:off x="4466761" y="1309500"/>
                <a:ext cx="587828" cy="584775"/>
              </a:xfrm>
              <a:prstGeom prst="rect">
                <a:avLst/>
              </a:prstGeom>
              <a:noFill/>
            </p:spPr>
            <p:txBody>
              <a:bodyPr wrap="square" rtlCol="0">
                <a:spAutoFit/>
              </a:bodyPr>
              <a:lstStyle/>
              <a:p>
                <a:r>
                  <a:rPr lang="en-US" sz="32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a:t>
                </a:r>
                <a:endParaRPr lang="en-US" sz="32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13" name="TextBox 12"/>
              <p:cNvSpPr txBox="1"/>
              <p:nvPr/>
            </p:nvSpPr>
            <p:spPr>
              <a:xfrm>
                <a:off x="7207805" y="3006261"/>
                <a:ext cx="587828" cy="584775"/>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C</a:t>
                </a:r>
              </a:p>
            </p:txBody>
          </p:sp>
          <p:sp>
            <p:nvSpPr>
              <p:cNvPr id="14" name="TextBox 13"/>
              <p:cNvSpPr txBox="1"/>
              <p:nvPr/>
            </p:nvSpPr>
            <p:spPr>
              <a:xfrm>
                <a:off x="4129276" y="2945637"/>
                <a:ext cx="587828" cy="584775"/>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B</a:t>
                </a:r>
              </a:p>
            </p:txBody>
          </p:sp>
          <p:sp>
            <p:nvSpPr>
              <p:cNvPr id="15" name="TextBox 14"/>
              <p:cNvSpPr txBox="1"/>
              <p:nvPr/>
            </p:nvSpPr>
            <p:spPr>
              <a:xfrm>
                <a:off x="7594606" y="1287475"/>
                <a:ext cx="587828" cy="584775"/>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D</a:t>
                </a:r>
              </a:p>
            </p:txBody>
          </p:sp>
          <p:sp>
            <p:nvSpPr>
              <p:cNvPr id="16" name="TextBox 15"/>
              <p:cNvSpPr txBox="1"/>
              <p:nvPr/>
            </p:nvSpPr>
            <p:spPr>
              <a:xfrm>
                <a:off x="5036457" y="2141620"/>
                <a:ext cx="435428" cy="584775"/>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h</a:t>
                </a:r>
              </a:p>
            </p:txBody>
          </p:sp>
          <p:sp>
            <p:nvSpPr>
              <p:cNvPr id="17" name="TextBox 16"/>
              <p:cNvSpPr txBox="1"/>
              <p:nvPr/>
            </p:nvSpPr>
            <p:spPr>
              <a:xfrm>
                <a:off x="5937519" y="1286784"/>
                <a:ext cx="435428" cy="584775"/>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a:t>
                </a:r>
              </a:p>
            </p:txBody>
          </p:sp>
          <p:sp>
            <p:nvSpPr>
              <p:cNvPr id="18" name="TextBox 17"/>
              <p:cNvSpPr txBox="1"/>
              <p:nvPr/>
            </p:nvSpPr>
            <p:spPr>
              <a:xfrm>
                <a:off x="7489361" y="2120520"/>
                <a:ext cx="587828" cy="584775"/>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b</a:t>
                </a:r>
              </a:p>
            </p:txBody>
          </p:sp>
          <p:sp>
            <p:nvSpPr>
              <p:cNvPr id="19" name="Rectangle 18"/>
              <p:cNvSpPr/>
              <p:nvPr/>
            </p:nvSpPr>
            <p:spPr>
              <a:xfrm>
                <a:off x="6216590" y="1785258"/>
                <a:ext cx="840242" cy="584775"/>
              </a:xfrm>
              <a:prstGeom prst="rect">
                <a:avLst/>
              </a:prstGeom>
            </p:spPr>
            <p:txBody>
              <a:bodyPr wrap="square">
                <a:spAutoFit/>
              </a:bodyPr>
              <a:lstStyle/>
              <a:p>
                <a:pPr algn="ctr"/>
                <a:r>
                  <a:rPr lang="en-US" sz="3200" dirty="0" err="1">
                    <a:effectLst>
                      <a:outerShdw blurRad="38100" dist="38100" dir="2700000" algn="tl">
                        <a:srgbClr val="000000">
                          <a:alpha val="43137"/>
                        </a:srgbClr>
                      </a:outerShdw>
                    </a:effectLst>
                    <a:latin typeface="Nikosh" pitchFamily="2" charset="0"/>
                    <a:cs typeface="Nikosh" pitchFamily="2" charset="0"/>
                  </a:rPr>
                  <a:t>দৈর্ঘ্য</a:t>
                </a:r>
                <a:endParaRPr lang="en-US" sz="3200" dirty="0">
                  <a:effectLst>
                    <a:outerShdw blurRad="38100" dist="38100" dir="2700000" algn="tl">
                      <a:srgbClr val="000000">
                        <a:alpha val="43137"/>
                      </a:srgbClr>
                    </a:outerShdw>
                  </a:effectLst>
                  <a:latin typeface="Nikosh" pitchFamily="2" charset="0"/>
                  <a:cs typeface="Nikosh" pitchFamily="2" charset="0"/>
                </a:endParaRPr>
              </a:p>
            </p:txBody>
          </p:sp>
          <p:sp>
            <p:nvSpPr>
              <p:cNvPr id="20" name="Rectangle 19"/>
              <p:cNvSpPr/>
              <p:nvPr/>
            </p:nvSpPr>
            <p:spPr>
              <a:xfrm rot="16200000">
                <a:off x="5244013" y="1966440"/>
                <a:ext cx="947139" cy="584775"/>
              </a:xfrm>
              <a:prstGeom prst="rect">
                <a:avLst/>
              </a:prstGeom>
            </p:spPr>
            <p:txBody>
              <a:bodyPr wrap="square">
                <a:spAutoFit/>
              </a:bodyPr>
              <a:lstStyle/>
              <a:p>
                <a:pPr algn="ctr"/>
                <a:r>
                  <a:rPr lang="en-US" sz="3200" dirty="0" err="1" smtClean="0">
                    <a:effectLst>
                      <a:outerShdw blurRad="38100" dist="38100" dir="2700000" algn="tl">
                        <a:srgbClr val="000000">
                          <a:alpha val="43137"/>
                        </a:srgbClr>
                      </a:outerShdw>
                    </a:effectLst>
                    <a:latin typeface="Nikosh" pitchFamily="2" charset="0"/>
                    <a:cs typeface="Nikosh" pitchFamily="2" charset="0"/>
                  </a:rPr>
                  <a:t>উচ্চতা</a:t>
                </a:r>
                <a:endParaRPr lang="en-US" sz="3200" dirty="0">
                  <a:effectLst>
                    <a:outerShdw blurRad="38100" dist="38100" dir="2700000" algn="tl">
                      <a:srgbClr val="000000">
                        <a:alpha val="43137"/>
                      </a:srgbClr>
                    </a:outerShdw>
                  </a:effectLst>
                  <a:latin typeface="Nikosh" pitchFamily="2" charset="0"/>
                  <a:cs typeface="Nikosh" pitchFamily="2" charset="0"/>
                </a:endParaRPr>
              </a:p>
            </p:txBody>
          </p:sp>
          <p:sp>
            <p:nvSpPr>
              <p:cNvPr id="21" name="TextBox 20"/>
              <p:cNvSpPr txBox="1"/>
              <p:nvPr/>
            </p:nvSpPr>
            <p:spPr>
              <a:xfrm>
                <a:off x="5857679" y="2946150"/>
                <a:ext cx="435428" cy="584775"/>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a:t>
                </a:r>
              </a:p>
            </p:txBody>
          </p:sp>
          <p:sp>
            <p:nvSpPr>
              <p:cNvPr id="22" name="TextBox 21"/>
              <p:cNvSpPr txBox="1"/>
              <p:nvPr/>
            </p:nvSpPr>
            <p:spPr>
              <a:xfrm>
                <a:off x="4346999" y="2001768"/>
                <a:ext cx="587828" cy="584775"/>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b</a:t>
                </a:r>
              </a:p>
            </p:txBody>
          </p:sp>
        </p:grpSp>
      </p:grpSp>
      <p:cxnSp>
        <p:nvCxnSpPr>
          <p:cNvPr id="8" name="Straight Arrow Connector 7"/>
          <p:cNvCxnSpPr/>
          <p:nvPr/>
        </p:nvCxnSpPr>
        <p:spPr>
          <a:xfrm>
            <a:off x="5213412" y="1892462"/>
            <a:ext cx="10393" cy="58477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81945" y="3918514"/>
            <a:ext cx="10686936" cy="584775"/>
          </a:xfrm>
          <a:prstGeom prst="rect">
            <a:avLst/>
          </a:prstGeom>
          <a:noFill/>
        </p:spPr>
        <p:txBody>
          <a:bodyPr wrap="square" rtlCol="0">
            <a:spAutoFit/>
          </a:bodyPr>
          <a:lstStyle/>
          <a:p>
            <a:pPr algn="ctr"/>
            <a:r>
              <a:rPr lang="en-US" sz="3200" dirty="0" err="1" smtClean="0">
                <a:effectLst>
                  <a:outerShdw blurRad="38100" dist="38100" dir="2700000" algn="tl">
                    <a:srgbClr val="000000">
                      <a:alpha val="43137"/>
                    </a:srgbClr>
                  </a:outerShdw>
                </a:effectLst>
                <a:latin typeface="Nikosh" pitchFamily="2" charset="0"/>
                <a:cs typeface="Nikosh" pitchFamily="2" charset="0"/>
              </a:rPr>
              <a:t>এখানে</a:t>
            </a:r>
            <a:r>
              <a:rPr lang="en-US" sz="3200" dirty="0" smtClean="0">
                <a:effectLst>
                  <a:outerShdw blurRad="38100" dist="38100" dir="2700000" algn="tl">
                    <a:srgbClr val="000000">
                      <a:alpha val="43137"/>
                    </a:srgbClr>
                  </a:outerShdw>
                </a:effectLst>
                <a:latin typeface="Nikosh" pitchFamily="2" charset="0"/>
                <a:cs typeface="Nikosh" pitchFamily="2" charset="0"/>
              </a:rPr>
              <a:t>,</a:t>
            </a:r>
            <a:r>
              <a:rPr lang="en-US" sz="3200" dirty="0">
                <a:effectLst>
                  <a:outerShdw blurRad="38100" dist="38100" dir="2700000" algn="tl">
                    <a:srgbClr val="000000">
                      <a:alpha val="43137"/>
                    </a:srgbClr>
                  </a:outerShdw>
                </a:effectLst>
                <a:latin typeface="Nikosh" pitchFamily="2" charset="0"/>
                <a:cs typeface="Nikosh" pitchFamily="2" charset="0"/>
              </a:rPr>
              <a:t> </a:t>
            </a:r>
            <a:r>
              <a:rPr lang="en-US" sz="3200" dirty="0" smtClean="0">
                <a:effectLst>
                  <a:outerShdw blurRad="38100" dist="38100" dir="2700000" algn="tl">
                    <a:srgbClr val="000000">
                      <a:alpha val="43137"/>
                    </a:srgbClr>
                  </a:outerShdw>
                </a:effectLst>
                <a:latin typeface="Nikosh" pitchFamily="2" charset="0"/>
                <a:cs typeface="Nikosh" pitchFamily="2" charset="0"/>
              </a:rPr>
              <a:t>ABCD </a:t>
            </a:r>
            <a:r>
              <a:rPr lang="en-US" sz="3200" dirty="0" err="1" smtClean="0">
                <a:effectLst>
                  <a:outerShdw blurRad="38100" dist="38100" dir="2700000" algn="tl">
                    <a:srgbClr val="000000">
                      <a:alpha val="43137"/>
                    </a:srgbClr>
                  </a:outerShdw>
                </a:effectLst>
                <a:latin typeface="Nikosh" pitchFamily="2" charset="0"/>
                <a:cs typeface="Nikosh" pitchFamily="2" charset="0"/>
              </a:rPr>
              <a:t>একটি</a:t>
            </a:r>
            <a:r>
              <a:rPr lang="en-US" sz="3200" dirty="0" smtClean="0">
                <a:effectLst>
                  <a:outerShdw blurRad="38100" dist="38100" dir="2700000" algn="tl">
                    <a:srgbClr val="000000">
                      <a:alpha val="43137"/>
                    </a:srgbClr>
                  </a:outerShdw>
                </a:effectLst>
                <a:latin typeface="Nikosh" pitchFamily="2" charset="0"/>
                <a:cs typeface="Nikosh" pitchFamily="2" charset="0"/>
              </a:rPr>
              <a:t> </a:t>
            </a:r>
            <a:r>
              <a:rPr lang="en-US" sz="3200" dirty="0" err="1" smtClean="0">
                <a:effectLst>
                  <a:outerShdw blurRad="38100" dist="38100" dir="2700000" algn="tl">
                    <a:srgbClr val="000000">
                      <a:alpha val="43137"/>
                    </a:srgbClr>
                  </a:outerShdw>
                </a:effectLst>
                <a:latin typeface="Nikosh" pitchFamily="2" charset="0"/>
                <a:cs typeface="Nikosh" pitchFamily="2" charset="0"/>
              </a:rPr>
              <a:t>সামান্তরিকক্ষেত্র</a:t>
            </a:r>
            <a:r>
              <a:rPr lang="en-US" sz="3200" dirty="0" smtClean="0">
                <a:effectLst>
                  <a:outerShdw blurRad="38100" dist="38100" dir="2700000" algn="tl">
                    <a:srgbClr val="000000">
                      <a:alpha val="43137"/>
                    </a:srgbClr>
                  </a:outerShdw>
                </a:effectLst>
                <a:latin typeface="Nikosh" pitchFamily="2" charset="0"/>
                <a:cs typeface="Nikosh" pitchFamily="2" charset="0"/>
              </a:rPr>
              <a:t> ,</a:t>
            </a:r>
            <a:r>
              <a:rPr lang="en-US" sz="3200" dirty="0" err="1" smtClean="0">
                <a:effectLst>
                  <a:outerShdw blurRad="38100" dist="38100" dir="2700000" algn="tl">
                    <a:srgbClr val="000000">
                      <a:alpha val="43137"/>
                    </a:srgbClr>
                  </a:outerShdw>
                </a:effectLst>
                <a:latin typeface="Nikosh" pitchFamily="2" charset="0"/>
                <a:cs typeface="Nikosh" pitchFamily="2" charset="0"/>
              </a:rPr>
              <a:t>যার</a:t>
            </a:r>
            <a:r>
              <a:rPr lang="en-US" sz="3200" dirty="0" smtClean="0">
                <a:effectLst>
                  <a:outerShdw blurRad="38100" dist="38100" dir="2700000" algn="tl">
                    <a:srgbClr val="000000">
                      <a:alpha val="43137"/>
                    </a:srgbClr>
                  </a:outerShdw>
                </a:effectLst>
                <a:latin typeface="Nikosh" pitchFamily="2" charset="0"/>
                <a:cs typeface="Nikosh" pitchFamily="2" charset="0"/>
              </a:rPr>
              <a:t> </a:t>
            </a:r>
            <a:r>
              <a:rPr lang="en-US" sz="3200" dirty="0" err="1" smtClean="0">
                <a:effectLst>
                  <a:outerShdw blurRad="38100" dist="38100" dir="2700000" algn="tl">
                    <a:srgbClr val="000000">
                      <a:alpha val="43137"/>
                    </a:srgbClr>
                  </a:outerShdw>
                </a:effectLst>
                <a:latin typeface="Nikosh" pitchFamily="2" charset="0"/>
                <a:cs typeface="Nikosh" pitchFamily="2" charset="0"/>
              </a:rPr>
              <a:t>দৈর্ঘ্য</a:t>
            </a:r>
            <a:r>
              <a:rPr lang="en-US" sz="3200" dirty="0" smtClean="0">
                <a:effectLst>
                  <a:outerShdw blurRad="38100" dist="38100" dir="2700000" algn="tl">
                    <a:srgbClr val="000000">
                      <a:alpha val="43137"/>
                    </a:srgbClr>
                  </a:outerShdw>
                </a:effectLst>
                <a:latin typeface="Nikosh" pitchFamily="2" charset="0"/>
                <a:cs typeface="Nikosh" pitchFamily="2" charset="0"/>
              </a:rPr>
              <a:t> AD </a:t>
            </a:r>
            <a:r>
              <a:rPr lang="en-US" sz="3200" dirty="0" smtClean="0">
                <a:effectLst>
                  <a:outerShdw blurRad="38100" dist="38100" dir="2700000" algn="tl">
                    <a:srgbClr val="000000">
                      <a:alpha val="43137"/>
                    </a:srgbClr>
                  </a:outerShdw>
                </a:effectLst>
                <a:latin typeface="Nikosh" pitchFamily="2" charset="0"/>
                <a:ea typeface="Cambria Math" panose="02040503050406030204" pitchFamily="18" charset="0"/>
                <a:cs typeface="Nikosh" pitchFamily="2" charset="0"/>
              </a:rPr>
              <a:t>= BC =</a:t>
            </a:r>
            <a:r>
              <a:rPr lang="en-US" sz="3200" dirty="0" smtClean="0">
                <a:effectLst>
                  <a:outerShdw blurRad="38100" dist="38100" dir="2700000" algn="tl">
                    <a:srgbClr val="000000">
                      <a:alpha val="43137"/>
                    </a:srgbClr>
                  </a:outerShdw>
                </a:effectLst>
                <a:latin typeface="Nikosh" pitchFamily="2" charset="0"/>
                <a:cs typeface="Nikosh" pitchFamily="2" charset="0"/>
              </a:rPr>
              <a:t> a </a:t>
            </a:r>
          </a:p>
        </p:txBody>
      </p:sp>
      <p:sp>
        <p:nvSpPr>
          <p:cNvPr id="27" name="Rectangle 26"/>
          <p:cNvSpPr/>
          <p:nvPr/>
        </p:nvSpPr>
        <p:spPr>
          <a:xfrm>
            <a:off x="6676190" y="4503378"/>
            <a:ext cx="1805302" cy="584775"/>
          </a:xfrm>
          <a:prstGeom prst="rect">
            <a:avLst/>
          </a:prstGeom>
        </p:spPr>
        <p:txBody>
          <a:bodyPr wrap="none">
            <a:spAutoFit/>
          </a:bodyPr>
          <a:lstStyle/>
          <a:p>
            <a:r>
              <a:rPr lang="en-US" sz="3200" dirty="0" err="1">
                <a:effectLst>
                  <a:outerShdw blurRad="38100" dist="38100" dir="2700000" algn="tl">
                    <a:srgbClr val="000000">
                      <a:alpha val="43137"/>
                    </a:srgbClr>
                  </a:outerShdw>
                </a:effectLst>
                <a:latin typeface="Nikosh" pitchFamily="2" charset="0"/>
                <a:cs typeface="Nikosh" pitchFamily="2" charset="0"/>
              </a:rPr>
              <a:t>উচ্চতা</a:t>
            </a:r>
            <a:r>
              <a:rPr lang="en-US" sz="3200" dirty="0">
                <a:effectLst>
                  <a:outerShdw blurRad="38100" dist="38100" dir="2700000" algn="tl">
                    <a:srgbClr val="000000">
                      <a:alpha val="43137"/>
                    </a:srgbClr>
                  </a:outerShdw>
                </a:effectLst>
                <a:latin typeface="Nikosh" pitchFamily="2" charset="0"/>
                <a:cs typeface="Nikosh" pitchFamily="2" charset="0"/>
              </a:rPr>
              <a:t> </a:t>
            </a:r>
            <a:r>
              <a:rPr lang="en-US" sz="3200" dirty="0">
                <a:effectLst>
                  <a:outerShdw blurRad="38100" dist="38100" dir="2700000" algn="tl">
                    <a:srgbClr val="000000">
                      <a:alpha val="43137"/>
                    </a:srgbClr>
                  </a:outerShdw>
                </a:effectLst>
                <a:latin typeface="Nikosh" pitchFamily="2" charset="0"/>
                <a:ea typeface="Cambria Math" panose="02040503050406030204" pitchFamily="18" charset="0"/>
                <a:cs typeface="Nikosh" pitchFamily="2" charset="0"/>
              </a:rPr>
              <a:t>= </a:t>
            </a:r>
            <a:r>
              <a:rPr lang="en-US" sz="3200" dirty="0">
                <a:effectLst>
                  <a:outerShdw blurRad="38100" dist="38100" dir="2700000" algn="tl">
                    <a:srgbClr val="000000">
                      <a:alpha val="43137"/>
                    </a:srgbClr>
                  </a:outerShdw>
                </a:effectLst>
                <a:latin typeface="Nikosh" pitchFamily="2" charset="0"/>
                <a:cs typeface="Nikosh" pitchFamily="2" charset="0"/>
              </a:rPr>
              <a:t>h </a:t>
            </a:r>
          </a:p>
        </p:txBody>
      </p:sp>
      <p:sp>
        <p:nvSpPr>
          <p:cNvPr id="28" name="Rectangle 27"/>
          <p:cNvSpPr/>
          <p:nvPr/>
        </p:nvSpPr>
        <p:spPr>
          <a:xfrm>
            <a:off x="4070527" y="5122997"/>
            <a:ext cx="7196201" cy="584775"/>
          </a:xfrm>
          <a:prstGeom prst="rect">
            <a:avLst/>
          </a:prstGeom>
        </p:spPr>
        <p:txBody>
          <a:bodyPr wrap="none">
            <a:spAutoFit/>
          </a:bodyPr>
          <a:lstStyle/>
          <a:p>
            <a:r>
              <a:rPr lang="en-US"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effectLst>
                  <a:outerShdw blurRad="38100" dist="38100" dir="2700000" algn="tl">
                    <a:srgbClr val="000000">
                      <a:alpha val="43137"/>
                    </a:srgbClr>
                  </a:outerShdw>
                </a:effectLst>
                <a:latin typeface="Nikosh" pitchFamily="2" charset="0"/>
                <a:cs typeface="Nikosh" pitchFamily="2" charset="0"/>
              </a:rPr>
              <a:t>সামান্তরিকক্ষেত্রের</a:t>
            </a:r>
            <a:r>
              <a:rPr lang="en-US" sz="3200" dirty="0">
                <a:effectLst>
                  <a:outerShdw blurRad="38100" dist="38100" dir="2700000" algn="tl">
                    <a:srgbClr val="000000">
                      <a:alpha val="43137"/>
                    </a:srgbClr>
                  </a:outerShdw>
                </a:effectLst>
                <a:latin typeface="Nikosh" pitchFamily="2" charset="0"/>
                <a:cs typeface="Nikosh" pitchFamily="2" charset="0"/>
              </a:rPr>
              <a:t> </a:t>
            </a:r>
            <a:r>
              <a:rPr lang="en-US" sz="3200" dirty="0" err="1">
                <a:effectLst>
                  <a:outerShdw blurRad="38100" dist="38100" dir="2700000" algn="tl">
                    <a:srgbClr val="000000">
                      <a:alpha val="43137"/>
                    </a:srgbClr>
                  </a:outerShdw>
                </a:effectLst>
                <a:latin typeface="Nikosh" pitchFamily="2" charset="0"/>
                <a:cs typeface="Nikosh" pitchFamily="2" charset="0"/>
              </a:rPr>
              <a:t>ক্ষেত্রফল</a:t>
            </a:r>
            <a:r>
              <a:rPr lang="en-US" sz="3200" dirty="0">
                <a:effectLst>
                  <a:outerShdw blurRad="38100" dist="38100" dir="2700000" algn="tl">
                    <a:srgbClr val="000000">
                      <a:alpha val="43137"/>
                    </a:srgbClr>
                  </a:outerShdw>
                </a:effectLst>
                <a:latin typeface="Nikosh" pitchFamily="2" charset="0"/>
                <a:cs typeface="Nikosh" pitchFamily="2" charset="0"/>
              </a:rPr>
              <a:t> </a:t>
            </a:r>
            <a:r>
              <a:rPr lang="en-US" sz="3200" dirty="0">
                <a:effectLst>
                  <a:outerShdw blurRad="38100" dist="38100" dir="2700000" algn="tl">
                    <a:srgbClr val="000000">
                      <a:alpha val="43137"/>
                    </a:srgbClr>
                  </a:outerShdw>
                </a:effectLst>
                <a:latin typeface="Nikosh" pitchFamily="2" charset="0"/>
                <a:ea typeface="Cambria Math" panose="02040503050406030204" pitchFamily="18" charset="0"/>
                <a:cs typeface="Nikosh" pitchFamily="2" charset="0"/>
              </a:rPr>
              <a:t>=</a:t>
            </a:r>
            <a:r>
              <a:rPr lang="en-US" sz="3200" dirty="0">
                <a:effectLst>
                  <a:outerShdw blurRad="38100" dist="38100" dir="2700000" algn="tl">
                    <a:srgbClr val="000000">
                      <a:alpha val="43137"/>
                    </a:srgbClr>
                  </a:outerShdw>
                </a:effectLst>
                <a:latin typeface="Nikosh" pitchFamily="2" charset="0"/>
                <a:cs typeface="Nikosh" pitchFamily="2" charset="0"/>
              </a:rPr>
              <a:t> </a:t>
            </a:r>
            <a:r>
              <a:rPr lang="en-US" sz="3200" dirty="0" err="1">
                <a:effectLst>
                  <a:outerShdw blurRad="38100" dist="38100" dir="2700000" algn="tl">
                    <a:srgbClr val="000000">
                      <a:alpha val="43137"/>
                    </a:srgbClr>
                  </a:outerShdw>
                </a:effectLst>
                <a:latin typeface="Nikosh" pitchFamily="2" charset="0"/>
                <a:cs typeface="Nikosh" pitchFamily="2" charset="0"/>
              </a:rPr>
              <a:t>দৈর্ঘ্য</a:t>
            </a:r>
            <a:r>
              <a:rPr lang="en-US" sz="3200" dirty="0">
                <a:effectLst>
                  <a:outerShdw blurRad="38100" dist="38100" dir="2700000" algn="tl">
                    <a:srgbClr val="000000">
                      <a:alpha val="43137"/>
                    </a:srgbClr>
                  </a:outerShdw>
                </a:effectLst>
                <a:latin typeface="Nikosh" pitchFamily="2" charset="0"/>
                <a:cs typeface="Nikosh" pitchFamily="2" charset="0"/>
              </a:rPr>
              <a:t> </a:t>
            </a:r>
            <a:r>
              <a:rPr lang="en-US" sz="3200" dirty="0">
                <a:effectLst>
                  <a:outerShdw blurRad="38100" dist="38100" dir="2700000" algn="tl">
                    <a:srgbClr val="000000">
                      <a:alpha val="43137"/>
                    </a:srgbClr>
                  </a:outerShdw>
                </a:effectLst>
                <a:latin typeface="Nikosh" pitchFamily="2" charset="0"/>
                <a:ea typeface="Cambria Math" panose="02040503050406030204" pitchFamily="18" charset="0"/>
                <a:cs typeface="Nikosh" pitchFamily="2" charset="0"/>
              </a:rPr>
              <a:t>× </a:t>
            </a:r>
            <a:r>
              <a:rPr lang="en-US" sz="3200" dirty="0" err="1">
                <a:effectLst>
                  <a:outerShdw blurRad="38100" dist="38100" dir="2700000" algn="tl">
                    <a:srgbClr val="000000">
                      <a:alpha val="43137"/>
                    </a:srgbClr>
                  </a:outerShdw>
                </a:effectLst>
                <a:latin typeface="Nikosh" pitchFamily="2" charset="0"/>
                <a:ea typeface="Cambria Math" panose="02040503050406030204" pitchFamily="18" charset="0"/>
                <a:cs typeface="Nikosh" pitchFamily="2" charset="0"/>
              </a:rPr>
              <a:t>উচ্চতা</a:t>
            </a:r>
            <a:r>
              <a:rPr lang="en-US" sz="3200" dirty="0">
                <a:effectLst>
                  <a:outerShdw blurRad="38100" dist="38100" dir="2700000" algn="tl">
                    <a:srgbClr val="000000">
                      <a:alpha val="43137"/>
                    </a:srgbClr>
                  </a:outerShdw>
                </a:effectLst>
                <a:latin typeface="Nikosh" pitchFamily="2" charset="0"/>
                <a:ea typeface="Cambria Math" panose="02040503050406030204" pitchFamily="18" charset="0"/>
                <a:cs typeface="Nikosh" pitchFamily="2" charset="0"/>
              </a:rPr>
              <a:t> </a:t>
            </a:r>
            <a:r>
              <a:rPr lang="en-US" sz="3200" dirty="0" err="1">
                <a:effectLst>
                  <a:outerShdw blurRad="38100" dist="38100" dir="2700000" algn="tl">
                    <a:srgbClr val="000000">
                      <a:alpha val="43137"/>
                    </a:srgbClr>
                  </a:outerShdw>
                </a:effectLst>
                <a:latin typeface="Nikosh" pitchFamily="2" charset="0"/>
                <a:ea typeface="Cambria Math" panose="02040503050406030204" pitchFamily="18" charset="0"/>
                <a:cs typeface="Nikosh" pitchFamily="2" charset="0"/>
              </a:rPr>
              <a:t>বর্গ</a:t>
            </a:r>
            <a:r>
              <a:rPr lang="en-US" sz="3200" dirty="0">
                <a:effectLst>
                  <a:outerShdw blurRad="38100" dist="38100" dir="2700000" algn="tl">
                    <a:srgbClr val="000000">
                      <a:alpha val="43137"/>
                    </a:srgbClr>
                  </a:outerShdw>
                </a:effectLst>
                <a:latin typeface="Nikosh" pitchFamily="2" charset="0"/>
                <a:ea typeface="Cambria Math" panose="02040503050406030204" pitchFamily="18" charset="0"/>
                <a:cs typeface="Nikosh" pitchFamily="2" charset="0"/>
              </a:rPr>
              <a:t> </a:t>
            </a:r>
            <a:r>
              <a:rPr lang="en-US" sz="3200" dirty="0" err="1">
                <a:effectLst>
                  <a:outerShdw blurRad="38100" dist="38100" dir="2700000" algn="tl">
                    <a:srgbClr val="000000">
                      <a:alpha val="43137"/>
                    </a:srgbClr>
                  </a:outerShdw>
                </a:effectLst>
                <a:latin typeface="Nikosh" pitchFamily="2" charset="0"/>
                <a:ea typeface="Cambria Math" panose="02040503050406030204" pitchFamily="18" charset="0"/>
                <a:cs typeface="Nikosh" pitchFamily="2" charset="0"/>
              </a:rPr>
              <a:t>একক</a:t>
            </a:r>
            <a:endParaRPr lang="en-US" sz="3200" dirty="0">
              <a:latin typeface="Nikosh" pitchFamily="2" charset="0"/>
              <a:cs typeface="Nikosh" pitchFamily="2" charset="0"/>
            </a:endParaRPr>
          </a:p>
        </p:txBody>
      </p:sp>
      <p:sp>
        <p:nvSpPr>
          <p:cNvPr id="29" name="TextBox 28"/>
          <p:cNvSpPr txBox="1"/>
          <p:nvPr/>
        </p:nvSpPr>
        <p:spPr>
          <a:xfrm>
            <a:off x="3977481" y="609600"/>
            <a:ext cx="4077948" cy="646331"/>
          </a:xfrm>
          <a:prstGeom prst="rect">
            <a:avLst/>
          </a:prstGeom>
          <a:solidFill>
            <a:schemeClr val="accent1">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ctr"/>
            <a:r>
              <a:rPr lang="en-US" sz="3600" dirty="0" err="1" smtClean="0">
                <a:effectLst>
                  <a:outerShdw blurRad="38100" dist="38100" dir="2700000" algn="tl">
                    <a:srgbClr val="000000">
                      <a:alpha val="43137"/>
                    </a:srgbClr>
                  </a:outerShdw>
                </a:effectLst>
                <a:latin typeface="Nikosh" pitchFamily="2" charset="0"/>
                <a:cs typeface="Nikosh" pitchFamily="2" charset="0"/>
              </a:rPr>
              <a:t>সামান্তরিকের</a:t>
            </a:r>
            <a:r>
              <a:rPr lang="en-US" sz="3600" dirty="0" smtClean="0">
                <a:effectLst>
                  <a:outerShdw blurRad="38100" dist="38100" dir="2700000" algn="tl">
                    <a:srgbClr val="000000">
                      <a:alpha val="43137"/>
                    </a:srgbClr>
                  </a:outerShdw>
                </a:effectLst>
                <a:latin typeface="Nikosh" pitchFamily="2" charset="0"/>
                <a:cs typeface="Nikosh" pitchFamily="2" charset="0"/>
              </a:rPr>
              <a:t> </a:t>
            </a:r>
            <a:r>
              <a:rPr lang="en-US" sz="3600" dirty="0" err="1" smtClean="0">
                <a:effectLst>
                  <a:outerShdw blurRad="38100" dist="38100" dir="2700000" algn="tl">
                    <a:srgbClr val="000000">
                      <a:alpha val="43137"/>
                    </a:srgbClr>
                  </a:outerShdw>
                </a:effectLst>
                <a:latin typeface="Nikosh" pitchFamily="2" charset="0"/>
                <a:cs typeface="Nikosh" pitchFamily="2" charset="0"/>
              </a:rPr>
              <a:t>ক্ষেত্রফল</a:t>
            </a:r>
            <a:r>
              <a:rPr lang="en-US" sz="3600" dirty="0" smtClean="0">
                <a:effectLst>
                  <a:outerShdw blurRad="38100" dist="38100" dir="2700000" algn="tl">
                    <a:srgbClr val="000000">
                      <a:alpha val="43137"/>
                    </a:srgbClr>
                  </a:outerShdw>
                </a:effectLst>
                <a:latin typeface="Nikosh" pitchFamily="2" charset="0"/>
                <a:cs typeface="Nikosh" pitchFamily="2" charset="0"/>
              </a:rPr>
              <a:t>: </a:t>
            </a:r>
            <a:endParaRPr lang="en-US" sz="3600" dirty="0">
              <a:effectLst>
                <a:outerShdw blurRad="38100" dist="38100" dir="2700000" algn="tl">
                  <a:srgbClr val="000000">
                    <a:alpha val="43137"/>
                  </a:srgbClr>
                </a:outerShdw>
              </a:effectLst>
              <a:latin typeface="Nikosh" pitchFamily="2" charset="0"/>
              <a:cs typeface="Nikosh" pitchFamily="2" charset="0"/>
            </a:endParaRPr>
          </a:p>
        </p:txBody>
      </p:sp>
    </p:spTree>
    <p:extLst>
      <p:ext uri="{BB962C8B-B14F-4D97-AF65-F5344CB8AC3E}">
        <p14:creationId xmlns:p14="http://schemas.microsoft.com/office/powerpoint/2010/main" val="2206720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wipe(left)">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wipe(left)">
                                      <p:cBhvr>
                                        <p:cTn id="1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526963" cy="6858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Bevel 2"/>
          <p:cNvSpPr/>
          <p:nvPr/>
        </p:nvSpPr>
        <p:spPr>
          <a:xfrm>
            <a:off x="167481" y="152400"/>
            <a:ext cx="12192000" cy="6553200"/>
          </a:xfrm>
          <a:prstGeom prst="bevel">
            <a:avLst>
              <a:gd name="adj" fmla="val 1912"/>
            </a:avLst>
          </a:prstGeom>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grpSp>
        <p:nvGrpSpPr>
          <p:cNvPr id="4" name="Group 3"/>
          <p:cNvGrpSpPr/>
          <p:nvPr/>
        </p:nvGrpSpPr>
        <p:grpSpPr>
          <a:xfrm>
            <a:off x="4270614" y="1215277"/>
            <a:ext cx="3650771" cy="3204522"/>
            <a:chOff x="4349061" y="1215277"/>
            <a:chExt cx="3650771" cy="3204522"/>
          </a:xfrm>
          <a:solidFill>
            <a:schemeClr val="accent1">
              <a:lumMod val="40000"/>
              <a:lumOff val="60000"/>
            </a:schemeClr>
          </a:solidFill>
        </p:grpSpPr>
        <p:sp>
          <p:nvSpPr>
            <p:cNvPr id="5" name="Rectangle 4"/>
            <p:cNvSpPr/>
            <p:nvPr/>
          </p:nvSpPr>
          <p:spPr>
            <a:xfrm>
              <a:off x="4877561" y="1767562"/>
              <a:ext cx="2593772" cy="2059559"/>
            </a:xfrm>
            <a:prstGeom prst="rect">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endParaRPr>
            </a:p>
          </p:txBody>
        </p:sp>
        <p:grpSp>
          <p:nvGrpSpPr>
            <p:cNvPr id="6" name="Group 5"/>
            <p:cNvGrpSpPr/>
            <p:nvPr/>
          </p:nvGrpSpPr>
          <p:grpSpPr>
            <a:xfrm>
              <a:off x="4349061" y="1215277"/>
              <a:ext cx="3650771" cy="3204522"/>
              <a:chOff x="4374452" y="1220185"/>
              <a:chExt cx="3650771" cy="3204522"/>
            </a:xfrm>
            <a:grpFill/>
          </p:grpSpPr>
          <p:sp>
            <p:nvSpPr>
              <p:cNvPr id="7" name="TextBox 6"/>
              <p:cNvSpPr txBox="1"/>
              <p:nvPr/>
            </p:nvSpPr>
            <p:spPr>
              <a:xfrm>
                <a:off x="4478089" y="1283901"/>
                <a:ext cx="286211" cy="523220"/>
              </a:xfrm>
              <a:prstGeom prst="rect">
                <a:avLst/>
              </a:prstGeom>
              <a:noFill/>
            </p:spPr>
            <p:txBody>
              <a:bodyPr wrap="square" rtlCol="0">
                <a:spAutoFit/>
              </a:bodyPr>
              <a:lstStyle/>
              <a:p>
                <a:pPr algn="ctr"/>
                <a:r>
                  <a:rPr lang="en-US" sz="28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a:t>
                </a:r>
                <a:endParaRPr lang="en-US" sz="28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8" name="TextBox 7"/>
              <p:cNvSpPr txBox="1"/>
              <p:nvPr/>
            </p:nvSpPr>
            <p:spPr>
              <a:xfrm>
                <a:off x="7531737" y="3901487"/>
                <a:ext cx="286211" cy="523220"/>
              </a:xfrm>
              <a:prstGeom prst="rect">
                <a:avLst/>
              </a:prstGeom>
              <a:noFill/>
            </p:spPr>
            <p:txBody>
              <a:bodyPr wrap="square" rtlCol="0">
                <a:spAutoFit/>
              </a:bodyPr>
              <a:lstStyle/>
              <a:p>
                <a:pPr algn="ctr"/>
                <a:r>
                  <a:rPr lang="en-US" sz="28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C</a:t>
                </a:r>
              </a:p>
            </p:txBody>
          </p:sp>
          <p:sp>
            <p:nvSpPr>
              <p:cNvPr id="9" name="TextBox 8"/>
              <p:cNvSpPr txBox="1"/>
              <p:nvPr/>
            </p:nvSpPr>
            <p:spPr>
              <a:xfrm>
                <a:off x="4374452" y="3875218"/>
                <a:ext cx="597005" cy="523220"/>
              </a:xfrm>
              <a:prstGeom prst="rect">
                <a:avLst/>
              </a:prstGeom>
              <a:noFill/>
            </p:spPr>
            <p:txBody>
              <a:bodyPr wrap="square" rtlCol="0">
                <a:spAutoFit/>
              </a:bodyPr>
              <a:lstStyle/>
              <a:p>
                <a:pPr algn="ctr"/>
                <a:r>
                  <a:rPr lang="en-US" sz="28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B</a:t>
                </a:r>
              </a:p>
            </p:txBody>
          </p:sp>
          <p:sp>
            <p:nvSpPr>
              <p:cNvPr id="10" name="TextBox 9"/>
              <p:cNvSpPr txBox="1"/>
              <p:nvPr/>
            </p:nvSpPr>
            <p:spPr>
              <a:xfrm>
                <a:off x="7659279" y="1365587"/>
                <a:ext cx="286211" cy="523220"/>
              </a:xfrm>
              <a:prstGeom prst="rect">
                <a:avLst/>
              </a:prstGeom>
              <a:noFill/>
            </p:spPr>
            <p:txBody>
              <a:bodyPr wrap="square" rtlCol="0">
                <a:spAutoFit/>
              </a:bodyPr>
              <a:lstStyle/>
              <a:p>
                <a:pPr algn="ctr"/>
                <a:r>
                  <a:rPr lang="en-US" sz="28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D</a:t>
                </a:r>
              </a:p>
            </p:txBody>
          </p:sp>
          <p:sp>
            <p:nvSpPr>
              <p:cNvPr id="11" name="Rectangle 10"/>
              <p:cNvSpPr/>
              <p:nvPr/>
            </p:nvSpPr>
            <p:spPr>
              <a:xfrm>
                <a:off x="5682773" y="1803401"/>
                <a:ext cx="840242" cy="584775"/>
              </a:xfrm>
              <a:prstGeom prst="rect">
                <a:avLst/>
              </a:prstGeom>
              <a:grpFill/>
            </p:spPr>
            <p:txBody>
              <a:bodyPr wrap="square">
                <a:spAutoFit/>
              </a:bodyPr>
              <a:lstStyle/>
              <a:p>
                <a:pPr algn="ctr"/>
                <a:r>
                  <a:rPr lang="en-US" sz="3200" dirty="0" err="1">
                    <a:effectLst>
                      <a:outerShdw blurRad="38100" dist="38100" dir="2700000" algn="tl">
                        <a:srgbClr val="000000">
                          <a:alpha val="43137"/>
                        </a:srgbClr>
                      </a:outerShdw>
                    </a:effectLst>
                    <a:latin typeface="Nikosh" pitchFamily="2" charset="0"/>
                    <a:cs typeface="Nikosh" pitchFamily="2" charset="0"/>
                  </a:rPr>
                  <a:t>দৈর্ঘ্য</a:t>
                </a:r>
                <a:endParaRPr lang="en-US" sz="3200" dirty="0">
                  <a:effectLst>
                    <a:outerShdw blurRad="38100" dist="38100" dir="2700000" algn="tl">
                      <a:srgbClr val="000000">
                        <a:alpha val="43137"/>
                      </a:srgbClr>
                    </a:outerShdw>
                  </a:effectLst>
                  <a:latin typeface="Nikosh" pitchFamily="2" charset="0"/>
                  <a:cs typeface="Nikosh" pitchFamily="2" charset="0"/>
                </a:endParaRPr>
              </a:p>
            </p:txBody>
          </p:sp>
          <p:sp>
            <p:nvSpPr>
              <p:cNvPr id="12" name="TextBox 11"/>
              <p:cNvSpPr txBox="1"/>
              <p:nvPr/>
            </p:nvSpPr>
            <p:spPr>
              <a:xfrm>
                <a:off x="4374452" y="2463693"/>
                <a:ext cx="493486" cy="584775"/>
              </a:xfrm>
              <a:prstGeom prst="rect">
                <a:avLst/>
              </a:prstGeom>
              <a:noFill/>
            </p:spPr>
            <p:txBody>
              <a:bodyPr wrap="square" rtlCol="0">
                <a:spAutoFit/>
              </a:bodyPr>
              <a:lstStyle/>
              <a:p>
                <a:r>
                  <a:rPr lang="en-US" sz="32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a:t>
                </a:r>
                <a:endParaRPr lang="en-US" sz="32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13" name="TextBox 12"/>
              <p:cNvSpPr txBox="1"/>
              <p:nvPr/>
            </p:nvSpPr>
            <p:spPr>
              <a:xfrm>
                <a:off x="5927703" y="1220185"/>
                <a:ext cx="493486" cy="584775"/>
              </a:xfrm>
              <a:prstGeom prst="rect">
                <a:avLst/>
              </a:prstGeom>
              <a:noFill/>
            </p:spPr>
            <p:txBody>
              <a:bodyPr wrap="square" rtlCol="0">
                <a:spAutoFit/>
              </a:bodyPr>
              <a:lstStyle/>
              <a:p>
                <a:r>
                  <a:rPr lang="en-US" sz="32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a:t>
                </a:r>
                <a:endParaRPr lang="en-US" sz="32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14" name="TextBox 13"/>
              <p:cNvSpPr txBox="1"/>
              <p:nvPr/>
            </p:nvSpPr>
            <p:spPr>
              <a:xfrm>
                <a:off x="5927703" y="3824001"/>
                <a:ext cx="493486" cy="584775"/>
              </a:xfrm>
              <a:prstGeom prst="rect">
                <a:avLst/>
              </a:prstGeom>
              <a:noFill/>
            </p:spPr>
            <p:txBody>
              <a:bodyPr wrap="square" rtlCol="0">
                <a:spAutoFit/>
              </a:bodyPr>
              <a:lstStyle/>
              <a:p>
                <a:r>
                  <a:rPr lang="en-US" sz="32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a:t>
                </a:r>
                <a:endParaRPr lang="en-US" sz="32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15" name="TextBox 14"/>
              <p:cNvSpPr txBox="1"/>
              <p:nvPr/>
            </p:nvSpPr>
            <p:spPr>
              <a:xfrm>
                <a:off x="7531737" y="2375760"/>
                <a:ext cx="493486" cy="584775"/>
              </a:xfrm>
              <a:prstGeom prst="rect">
                <a:avLst/>
              </a:prstGeom>
              <a:noFill/>
            </p:spPr>
            <p:txBody>
              <a:bodyPr wrap="square" rtlCol="0">
                <a:spAutoFit/>
              </a:bodyPr>
              <a:lstStyle/>
              <a:p>
                <a:r>
                  <a:rPr lang="en-US" sz="32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a:t>
                </a:r>
                <a:endParaRPr lang="en-US" sz="32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cxnSp>
            <p:nvCxnSpPr>
              <p:cNvPr id="16" name="Straight Arrow Connector 15"/>
              <p:cNvCxnSpPr>
                <a:endCxn id="12" idx="0"/>
              </p:cNvCxnSpPr>
              <p:nvPr/>
            </p:nvCxnSpPr>
            <p:spPr>
              <a:xfrm>
                <a:off x="4621195" y="1767561"/>
                <a:ext cx="0" cy="696132"/>
              </a:xfrm>
              <a:prstGeom prst="straightConnector1">
                <a:avLst/>
              </a:prstGeom>
              <a:grpFill/>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endCxn id="12" idx="2"/>
              </p:cNvCxnSpPr>
              <p:nvPr/>
            </p:nvCxnSpPr>
            <p:spPr>
              <a:xfrm flipV="1">
                <a:off x="4621195" y="3048468"/>
                <a:ext cx="0" cy="775533"/>
              </a:xfrm>
              <a:prstGeom prst="straightConnector1">
                <a:avLst/>
              </a:prstGeom>
              <a:grpFill/>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endCxn id="14" idx="3"/>
              </p:cNvCxnSpPr>
              <p:nvPr/>
            </p:nvCxnSpPr>
            <p:spPr>
              <a:xfrm flipH="1">
                <a:off x="6421189" y="4116388"/>
                <a:ext cx="1050144" cy="1"/>
              </a:xfrm>
              <a:prstGeom prst="straightConnector1">
                <a:avLst/>
              </a:prstGeom>
              <a:grpFill/>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891263" y="4140147"/>
                <a:ext cx="1022739" cy="15043"/>
              </a:xfrm>
              <a:prstGeom prst="straightConnector1">
                <a:avLst/>
              </a:prstGeom>
              <a:grpFill/>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sp>
        <p:nvSpPr>
          <p:cNvPr id="20" name="TextBox 19"/>
          <p:cNvSpPr txBox="1"/>
          <p:nvPr/>
        </p:nvSpPr>
        <p:spPr>
          <a:xfrm>
            <a:off x="1372712" y="4493738"/>
            <a:ext cx="10681969" cy="584775"/>
          </a:xfrm>
          <a:prstGeom prst="rect">
            <a:avLst/>
          </a:prstGeom>
          <a:noFill/>
        </p:spPr>
        <p:txBody>
          <a:bodyPr wrap="square" rtlCol="0">
            <a:spAutoFit/>
          </a:bodyPr>
          <a:lstStyle/>
          <a:p>
            <a:r>
              <a:rPr lang="en-US" sz="3200" dirty="0" err="1" smtClean="0">
                <a:effectLst>
                  <a:outerShdw blurRad="38100" dist="38100" dir="2700000" algn="tl">
                    <a:srgbClr val="000000">
                      <a:alpha val="43137"/>
                    </a:srgbClr>
                  </a:outerShdw>
                </a:effectLst>
                <a:latin typeface="Nikosh" pitchFamily="2" charset="0"/>
                <a:cs typeface="Nikosh" pitchFamily="2" charset="0"/>
              </a:rPr>
              <a:t>এখানে</a:t>
            </a:r>
            <a:r>
              <a:rPr lang="en-US" sz="3200" dirty="0" smtClean="0">
                <a:effectLst>
                  <a:outerShdw blurRad="38100" dist="38100" dir="2700000" algn="tl">
                    <a:srgbClr val="000000">
                      <a:alpha val="43137"/>
                    </a:srgbClr>
                  </a:outerShdw>
                </a:effectLst>
                <a:latin typeface="Nikosh" pitchFamily="2" charset="0"/>
                <a:cs typeface="Nikosh" pitchFamily="2" charset="0"/>
              </a:rPr>
              <a:t>,</a:t>
            </a:r>
            <a:r>
              <a:rPr lang="en-US" sz="3200" dirty="0">
                <a:effectLst>
                  <a:outerShdw blurRad="38100" dist="38100" dir="2700000" algn="tl">
                    <a:srgbClr val="000000">
                      <a:alpha val="43137"/>
                    </a:srgbClr>
                  </a:outerShdw>
                </a:effectLst>
                <a:latin typeface="Nikosh" pitchFamily="2" charset="0"/>
                <a:cs typeface="Nikosh" pitchFamily="2" charset="0"/>
              </a:rPr>
              <a:t> </a:t>
            </a:r>
            <a:r>
              <a:rPr lang="en-US" sz="3200" dirty="0" smtClean="0">
                <a:effectLst>
                  <a:outerShdw blurRad="38100" dist="38100" dir="2700000" algn="tl">
                    <a:srgbClr val="000000">
                      <a:alpha val="43137"/>
                    </a:srgbClr>
                  </a:outerShdw>
                </a:effectLst>
                <a:latin typeface="Nikosh" pitchFamily="2" charset="0"/>
                <a:cs typeface="Nikosh" pitchFamily="2" charset="0"/>
              </a:rPr>
              <a:t>ABCD </a:t>
            </a:r>
            <a:r>
              <a:rPr lang="en-US" sz="3200" dirty="0" err="1" smtClean="0">
                <a:effectLst>
                  <a:outerShdw blurRad="38100" dist="38100" dir="2700000" algn="tl">
                    <a:srgbClr val="000000">
                      <a:alpha val="43137"/>
                    </a:srgbClr>
                  </a:outerShdw>
                </a:effectLst>
                <a:latin typeface="Nikosh" pitchFamily="2" charset="0"/>
                <a:cs typeface="Nikosh" pitchFamily="2" charset="0"/>
              </a:rPr>
              <a:t>একটি</a:t>
            </a:r>
            <a:r>
              <a:rPr lang="en-US" sz="3200" dirty="0" smtClean="0">
                <a:effectLst>
                  <a:outerShdw blurRad="38100" dist="38100" dir="2700000" algn="tl">
                    <a:srgbClr val="000000">
                      <a:alpha val="43137"/>
                    </a:srgbClr>
                  </a:outerShdw>
                </a:effectLst>
                <a:latin typeface="Nikosh" pitchFamily="2" charset="0"/>
                <a:cs typeface="Nikosh" pitchFamily="2" charset="0"/>
              </a:rPr>
              <a:t> </a:t>
            </a:r>
            <a:r>
              <a:rPr lang="en-US" sz="3200" dirty="0" err="1" smtClean="0">
                <a:effectLst>
                  <a:outerShdw blurRad="38100" dist="38100" dir="2700000" algn="tl">
                    <a:srgbClr val="000000">
                      <a:alpha val="43137"/>
                    </a:srgbClr>
                  </a:outerShdw>
                </a:effectLst>
                <a:latin typeface="Nikosh" pitchFamily="2" charset="0"/>
                <a:cs typeface="Nikosh" pitchFamily="2" charset="0"/>
              </a:rPr>
              <a:t>বর্গক্ষেত্র</a:t>
            </a:r>
            <a:r>
              <a:rPr lang="en-US" sz="3200" dirty="0" smtClean="0">
                <a:effectLst>
                  <a:outerShdw blurRad="38100" dist="38100" dir="2700000" algn="tl">
                    <a:srgbClr val="000000">
                      <a:alpha val="43137"/>
                    </a:srgbClr>
                  </a:outerShdw>
                </a:effectLst>
                <a:latin typeface="Nikosh" pitchFamily="2" charset="0"/>
                <a:cs typeface="Nikosh" pitchFamily="2" charset="0"/>
              </a:rPr>
              <a:t> ,</a:t>
            </a:r>
            <a:r>
              <a:rPr lang="en-US" sz="3200" dirty="0" err="1" smtClean="0">
                <a:effectLst>
                  <a:outerShdw blurRad="38100" dist="38100" dir="2700000" algn="tl">
                    <a:srgbClr val="000000">
                      <a:alpha val="43137"/>
                    </a:srgbClr>
                  </a:outerShdw>
                </a:effectLst>
                <a:latin typeface="Nikosh" pitchFamily="2" charset="0"/>
                <a:cs typeface="Nikosh" pitchFamily="2" charset="0"/>
              </a:rPr>
              <a:t>যার</a:t>
            </a:r>
            <a:r>
              <a:rPr lang="en-US" sz="3200" dirty="0" smtClean="0">
                <a:effectLst>
                  <a:outerShdw blurRad="38100" dist="38100" dir="2700000" algn="tl">
                    <a:srgbClr val="000000">
                      <a:alpha val="43137"/>
                    </a:srgbClr>
                  </a:outerShdw>
                </a:effectLst>
                <a:latin typeface="Nikosh" pitchFamily="2" charset="0"/>
                <a:cs typeface="Nikosh" pitchFamily="2" charset="0"/>
              </a:rPr>
              <a:t> </a:t>
            </a:r>
            <a:r>
              <a:rPr lang="en-US" sz="3200" dirty="0" err="1" smtClean="0">
                <a:effectLst>
                  <a:outerShdw blurRad="38100" dist="38100" dir="2700000" algn="tl">
                    <a:srgbClr val="000000">
                      <a:alpha val="43137"/>
                    </a:srgbClr>
                  </a:outerShdw>
                </a:effectLst>
                <a:latin typeface="Nikosh" pitchFamily="2" charset="0"/>
                <a:cs typeface="Nikosh" pitchFamily="2" charset="0"/>
              </a:rPr>
              <a:t>দৈর্ঘ্য</a:t>
            </a:r>
            <a:r>
              <a:rPr lang="en-US" sz="3200" dirty="0" smtClean="0">
                <a:effectLst>
                  <a:outerShdw blurRad="38100" dist="38100" dir="2700000" algn="tl">
                    <a:srgbClr val="000000">
                      <a:alpha val="43137"/>
                    </a:srgbClr>
                  </a:outerShdw>
                </a:effectLst>
                <a:latin typeface="Nikosh" pitchFamily="2" charset="0"/>
                <a:cs typeface="Nikosh" pitchFamily="2" charset="0"/>
              </a:rPr>
              <a:t> AB </a:t>
            </a:r>
            <a:r>
              <a:rPr lang="en-US" sz="3200" dirty="0" smtClean="0">
                <a:effectLst>
                  <a:outerShdw blurRad="38100" dist="38100" dir="2700000" algn="tl">
                    <a:srgbClr val="000000">
                      <a:alpha val="43137"/>
                    </a:srgbClr>
                  </a:outerShdw>
                </a:effectLst>
                <a:latin typeface="Nikosh" pitchFamily="2" charset="0"/>
                <a:ea typeface="Cambria Math" panose="02040503050406030204" pitchFamily="18" charset="0"/>
                <a:cs typeface="Nikosh" pitchFamily="2" charset="0"/>
              </a:rPr>
              <a:t>= BC =</a:t>
            </a:r>
            <a:r>
              <a:rPr lang="en-US" sz="3200" dirty="0" smtClean="0">
                <a:effectLst>
                  <a:outerShdw blurRad="38100" dist="38100" dir="2700000" algn="tl">
                    <a:srgbClr val="000000">
                      <a:alpha val="43137"/>
                    </a:srgbClr>
                  </a:outerShdw>
                </a:effectLst>
                <a:latin typeface="Nikosh" pitchFamily="2" charset="0"/>
                <a:cs typeface="Nikosh" pitchFamily="2" charset="0"/>
              </a:rPr>
              <a:t> </a:t>
            </a:r>
            <a:r>
              <a:rPr lang="en-US" sz="3200" dirty="0">
                <a:effectLst>
                  <a:outerShdw blurRad="38100" dist="38100" dir="2700000" algn="tl">
                    <a:srgbClr val="000000">
                      <a:alpha val="43137"/>
                    </a:srgbClr>
                  </a:outerShdw>
                </a:effectLst>
                <a:latin typeface="Nikosh" pitchFamily="2" charset="0"/>
                <a:cs typeface="Nikosh" pitchFamily="2" charset="0"/>
              </a:rPr>
              <a:t>C</a:t>
            </a:r>
            <a:r>
              <a:rPr lang="en-US" sz="3200" dirty="0" smtClean="0">
                <a:effectLst>
                  <a:outerShdw blurRad="38100" dist="38100" dir="2700000" algn="tl">
                    <a:srgbClr val="000000">
                      <a:alpha val="43137"/>
                    </a:srgbClr>
                  </a:outerShdw>
                </a:effectLst>
                <a:latin typeface="Nikosh" pitchFamily="2" charset="0"/>
                <a:cs typeface="Nikosh" pitchFamily="2" charset="0"/>
              </a:rPr>
              <a:t>D </a:t>
            </a:r>
            <a:r>
              <a:rPr lang="en-US" sz="3200" dirty="0">
                <a:effectLst>
                  <a:outerShdw blurRad="38100" dist="38100" dir="2700000" algn="tl">
                    <a:srgbClr val="000000">
                      <a:alpha val="43137"/>
                    </a:srgbClr>
                  </a:outerShdw>
                </a:effectLst>
                <a:latin typeface="Nikosh" pitchFamily="2" charset="0"/>
                <a:ea typeface="Cambria Math" panose="02040503050406030204" pitchFamily="18" charset="0"/>
                <a:cs typeface="Nikosh" pitchFamily="2" charset="0"/>
              </a:rPr>
              <a:t>=</a:t>
            </a:r>
            <a:r>
              <a:rPr lang="en-US" sz="3200" dirty="0" smtClean="0">
                <a:effectLst>
                  <a:outerShdw blurRad="38100" dist="38100" dir="2700000" algn="tl">
                    <a:srgbClr val="000000">
                      <a:alpha val="43137"/>
                    </a:srgbClr>
                  </a:outerShdw>
                </a:effectLst>
                <a:latin typeface="Nikosh" pitchFamily="2" charset="0"/>
                <a:cs typeface="Nikosh" pitchFamily="2" charset="0"/>
              </a:rPr>
              <a:t> AD </a:t>
            </a:r>
            <a:r>
              <a:rPr lang="en-US" sz="3200" dirty="0">
                <a:effectLst>
                  <a:outerShdw blurRad="38100" dist="38100" dir="2700000" algn="tl">
                    <a:srgbClr val="000000">
                      <a:alpha val="43137"/>
                    </a:srgbClr>
                  </a:outerShdw>
                </a:effectLst>
                <a:latin typeface="Nikosh" pitchFamily="2" charset="0"/>
                <a:ea typeface="Cambria Math" panose="02040503050406030204" pitchFamily="18" charset="0"/>
                <a:cs typeface="Nikosh" pitchFamily="2" charset="0"/>
              </a:rPr>
              <a:t>=</a:t>
            </a:r>
            <a:r>
              <a:rPr lang="en-US" sz="3200" dirty="0" smtClean="0">
                <a:effectLst>
                  <a:outerShdw blurRad="38100" dist="38100" dir="2700000" algn="tl">
                    <a:srgbClr val="000000">
                      <a:alpha val="43137"/>
                    </a:srgbClr>
                  </a:outerShdw>
                </a:effectLst>
                <a:latin typeface="Nikosh" pitchFamily="2" charset="0"/>
                <a:cs typeface="Nikosh" pitchFamily="2" charset="0"/>
              </a:rPr>
              <a:t> a</a:t>
            </a:r>
          </a:p>
        </p:txBody>
      </p:sp>
      <p:sp>
        <p:nvSpPr>
          <p:cNvPr id="21" name="Rectangle 20"/>
          <p:cNvSpPr/>
          <p:nvPr/>
        </p:nvSpPr>
        <p:spPr>
          <a:xfrm>
            <a:off x="4535250" y="5103608"/>
            <a:ext cx="6038833" cy="584775"/>
          </a:xfrm>
          <a:prstGeom prst="rect">
            <a:avLst/>
          </a:prstGeom>
        </p:spPr>
        <p:txBody>
          <a:bodyPr wrap="none">
            <a:spAutoFit/>
          </a:bodyPr>
          <a:lstStyle/>
          <a:p>
            <a:r>
              <a:rPr lang="en-US" sz="3200" dirty="0" err="1">
                <a:effectLst>
                  <a:outerShdw blurRad="38100" dist="38100" dir="2700000" algn="tl">
                    <a:srgbClr val="000000">
                      <a:alpha val="43137"/>
                    </a:srgbClr>
                  </a:outerShdw>
                </a:effectLst>
                <a:latin typeface="Nikosh" pitchFamily="2" charset="0"/>
                <a:cs typeface="Nikosh" pitchFamily="2" charset="0"/>
              </a:rPr>
              <a:t>বর্গক্ষেত্রের</a:t>
            </a:r>
            <a:r>
              <a:rPr lang="en-US" sz="3200" dirty="0">
                <a:effectLst>
                  <a:outerShdw blurRad="38100" dist="38100" dir="2700000" algn="tl">
                    <a:srgbClr val="000000">
                      <a:alpha val="43137"/>
                    </a:srgbClr>
                  </a:outerShdw>
                </a:effectLst>
                <a:latin typeface="Nikosh" pitchFamily="2" charset="0"/>
                <a:cs typeface="Nikosh" pitchFamily="2" charset="0"/>
              </a:rPr>
              <a:t> </a:t>
            </a:r>
            <a:r>
              <a:rPr lang="en-US" sz="3200" dirty="0" err="1">
                <a:effectLst>
                  <a:outerShdw blurRad="38100" dist="38100" dir="2700000" algn="tl">
                    <a:srgbClr val="000000">
                      <a:alpha val="43137"/>
                    </a:srgbClr>
                  </a:outerShdw>
                </a:effectLst>
                <a:latin typeface="Nikosh" pitchFamily="2" charset="0"/>
                <a:cs typeface="Nikosh" pitchFamily="2" charset="0"/>
              </a:rPr>
              <a:t>ক্ষেত্রফল</a:t>
            </a:r>
            <a:r>
              <a:rPr lang="en-US" sz="3200" dirty="0">
                <a:effectLst>
                  <a:outerShdw blurRad="38100" dist="38100" dir="2700000" algn="tl">
                    <a:srgbClr val="000000">
                      <a:alpha val="43137"/>
                    </a:srgbClr>
                  </a:outerShdw>
                </a:effectLst>
                <a:latin typeface="Nikosh" pitchFamily="2" charset="0"/>
                <a:cs typeface="Nikosh" pitchFamily="2" charset="0"/>
              </a:rPr>
              <a:t> </a:t>
            </a:r>
            <a:r>
              <a:rPr lang="en-US" sz="3200" dirty="0">
                <a:effectLst>
                  <a:outerShdw blurRad="38100" dist="38100" dir="2700000" algn="tl">
                    <a:srgbClr val="000000">
                      <a:alpha val="43137"/>
                    </a:srgbClr>
                  </a:outerShdw>
                </a:effectLst>
                <a:latin typeface="Nikosh" pitchFamily="2" charset="0"/>
                <a:ea typeface="Cambria Math" panose="02040503050406030204" pitchFamily="18" charset="0"/>
                <a:cs typeface="Nikosh" pitchFamily="2" charset="0"/>
              </a:rPr>
              <a:t>=</a:t>
            </a:r>
            <a:r>
              <a:rPr lang="en-US" sz="3200" dirty="0">
                <a:effectLst>
                  <a:outerShdw blurRad="38100" dist="38100" dir="2700000" algn="tl">
                    <a:srgbClr val="000000">
                      <a:alpha val="43137"/>
                    </a:srgbClr>
                  </a:outerShdw>
                </a:effectLst>
                <a:latin typeface="Nikosh" pitchFamily="2" charset="0"/>
                <a:cs typeface="Nikosh" pitchFamily="2" charset="0"/>
              </a:rPr>
              <a:t> </a:t>
            </a:r>
            <a:r>
              <a:rPr lang="en-US" sz="3200" dirty="0" err="1">
                <a:effectLst>
                  <a:outerShdw blurRad="38100" dist="38100" dir="2700000" algn="tl">
                    <a:srgbClr val="000000">
                      <a:alpha val="43137"/>
                    </a:srgbClr>
                  </a:outerShdw>
                </a:effectLst>
                <a:latin typeface="Nikosh" pitchFamily="2" charset="0"/>
                <a:cs typeface="Nikosh" pitchFamily="2" charset="0"/>
              </a:rPr>
              <a:t>দৈর্ঘ্য</a:t>
            </a:r>
            <a:r>
              <a:rPr lang="en-US" sz="3200" dirty="0">
                <a:effectLst>
                  <a:outerShdw blurRad="38100" dist="38100" dir="2700000" algn="tl">
                    <a:srgbClr val="000000">
                      <a:alpha val="43137"/>
                    </a:srgbClr>
                  </a:outerShdw>
                </a:effectLst>
                <a:latin typeface="Nikosh" pitchFamily="2" charset="0"/>
                <a:cs typeface="Nikosh" pitchFamily="2" charset="0"/>
              </a:rPr>
              <a:t> </a:t>
            </a:r>
            <a:r>
              <a:rPr lang="en-US" sz="3200" dirty="0">
                <a:effectLst>
                  <a:outerShdw blurRad="38100" dist="38100" dir="2700000" algn="tl">
                    <a:srgbClr val="000000">
                      <a:alpha val="43137"/>
                    </a:srgbClr>
                  </a:outerShdw>
                </a:effectLst>
                <a:latin typeface="Nikosh" pitchFamily="2" charset="0"/>
                <a:ea typeface="Cambria Math" panose="02040503050406030204" pitchFamily="18" charset="0"/>
                <a:cs typeface="Nikosh" pitchFamily="2" charset="0"/>
              </a:rPr>
              <a:t>× </a:t>
            </a:r>
            <a:r>
              <a:rPr lang="en-US" sz="3200" dirty="0" err="1">
                <a:effectLst>
                  <a:outerShdw blurRad="38100" dist="38100" dir="2700000" algn="tl">
                    <a:srgbClr val="000000">
                      <a:alpha val="43137"/>
                    </a:srgbClr>
                  </a:outerShdw>
                </a:effectLst>
                <a:latin typeface="Nikosh" pitchFamily="2" charset="0"/>
                <a:cs typeface="Nikosh" pitchFamily="2" charset="0"/>
              </a:rPr>
              <a:t>দৈর্ঘ্য</a:t>
            </a:r>
            <a:r>
              <a:rPr lang="en-US" sz="3200" dirty="0">
                <a:effectLst>
                  <a:outerShdw blurRad="38100" dist="38100" dir="2700000" algn="tl">
                    <a:srgbClr val="000000">
                      <a:alpha val="43137"/>
                    </a:srgbClr>
                  </a:outerShdw>
                </a:effectLst>
                <a:latin typeface="Nikosh" pitchFamily="2" charset="0"/>
                <a:ea typeface="Cambria Math" panose="02040503050406030204" pitchFamily="18" charset="0"/>
                <a:cs typeface="Nikosh" pitchFamily="2" charset="0"/>
              </a:rPr>
              <a:t> </a:t>
            </a:r>
            <a:r>
              <a:rPr lang="en-US" sz="3200" dirty="0" err="1">
                <a:effectLst>
                  <a:outerShdw blurRad="38100" dist="38100" dir="2700000" algn="tl">
                    <a:srgbClr val="000000">
                      <a:alpha val="43137"/>
                    </a:srgbClr>
                  </a:outerShdw>
                </a:effectLst>
                <a:latin typeface="Nikosh" pitchFamily="2" charset="0"/>
                <a:ea typeface="Cambria Math" panose="02040503050406030204" pitchFamily="18" charset="0"/>
                <a:cs typeface="Nikosh" pitchFamily="2" charset="0"/>
              </a:rPr>
              <a:t>বর্গ</a:t>
            </a:r>
            <a:r>
              <a:rPr lang="en-US" sz="3200" dirty="0">
                <a:effectLst>
                  <a:outerShdw blurRad="38100" dist="38100" dir="2700000" algn="tl">
                    <a:srgbClr val="000000">
                      <a:alpha val="43137"/>
                    </a:srgbClr>
                  </a:outerShdw>
                </a:effectLst>
                <a:latin typeface="Nikosh" pitchFamily="2" charset="0"/>
                <a:ea typeface="Cambria Math" panose="02040503050406030204" pitchFamily="18" charset="0"/>
                <a:cs typeface="Nikosh" pitchFamily="2" charset="0"/>
              </a:rPr>
              <a:t> </a:t>
            </a:r>
            <a:r>
              <a:rPr lang="en-US" sz="3200" dirty="0" err="1">
                <a:effectLst>
                  <a:outerShdw blurRad="38100" dist="38100" dir="2700000" algn="tl">
                    <a:srgbClr val="000000">
                      <a:alpha val="43137"/>
                    </a:srgbClr>
                  </a:outerShdw>
                </a:effectLst>
                <a:latin typeface="Nikosh" pitchFamily="2" charset="0"/>
                <a:ea typeface="Cambria Math" panose="02040503050406030204" pitchFamily="18" charset="0"/>
                <a:cs typeface="Nikosh" pitchFamily="2" charset="0"/>
              </a:rPr>
              <a:t>একক</a:t>
            </a:r>
            <a:endParaRPr lang="en-US" sz="3200" dirty="0">
              <a:effectLst>
                <a:outerShdw blurRad="38100" dist="38100" dir="2700000" algn="tl">
                  <a:srgbClr val="000000">
                    <a:alpha val="43137"/>
                  </a:srgbClr>
                </a:outerShdw>
              </a:effectLst>
              <a:latin typeface="Nikosh" pitchFamily="2" charset="0"/>
              <a:ea typeface="Cambria Math" panose="02040503050406030204" pitchFamily="18" charset="0"/>
              <a:cs typeface="Nikosh" pitchFamily="2" charset="0"/>
            </a:endParaRPr>
          </a:p>
        </p:txBody>
      </p:sp>
      <p:sp>
        <p:nvSpPr>
          <p:cNvPr id="22" name="Rectangle 21"/>
          <p:cNvSpPr/>
          <p:nvPr/>
        </p:nvSpPr>
        <p:spPr>
          <a:xfrm>
            <a:off x="7032651" y="5688383"/>
            <a:ext cx="2712602" cy="584775"/>
          </a:xfrm>
          <a:prstGeom prst="rect">
            <a:avLst/>
          </a:prstGeom>
        </p:spPr>
        <p:txBody>
          <a:bodyPr wrap="none">
            <a:spAutoFit/>
          </a:bodyPr>
          <a:lstStyle/>
          <a:p>
            <a:r>
              <a:rPr lang="en-US" sz="3200"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NikoshBAN" panose="02000000000000000000" pitchFamily="2" charset="0"/>
              </a:rPr>
              <a:t>= a × a </a:t>
            </a:r>
            <a:r>
              <a:rPr lang="en-US" sz="3200" dirty="0" err="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NikoshBAN" panose="02000000000000000000" pitchFamily="2" charset="0"/>
              </a:rPr>
              <a:t>বর্গ</a:t>
            </a:r>
            <a:r>
              <a:rPr lang="en-US" sz="3200"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NikoshBAN" panose="02000000000000000000" pitchFamily="2" charset="0"/>
              </a:rPr>
              <a:t> </a:t>
            </a:r>
            <a:r>
              <a:rPr lang="en-US" sz="3200" dirty="0" err="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NikoshBAN" panose="02000000000000000000" pitchFamily="2" charset="0"/>
              </a:rPr>
              <a:t>একক</a:t>
            </a:r>
            <a:endParaRPr lang="en-US" sz="3200"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NikoshBAN" panose="02000000000000000000" pitchFamily="2" charset="0"/>
            </a:endParaRPr>
          </a:p>
        </p:txBody>
      </p:sp>
      <p:sp>
        <p:nvSpPr>
          <p:cNvPr id="23" name="Rectangle 22"/>
          <p:cNvSpPr/>
          <p:nvPr/>
        </p:nvSpPr>
        <p:spPr>
          <a:xfrm>
            <a:off x="4053681" y="457200"/>
            <a:ext cx="4191000" cy="646331"/>
          </a:xfrm>
          <a:prstGeom prst="rect">
            <a:avLst/>
          </a:prstGeom>
          <a:solidFill>
            <a:schemeClr val="accent1">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lgn="ctr"/>
            <a:r>
              <a:rPr lang="en-US" sz="3600" dirty="0" err="1" smtClean="0">
                <a:effectLst>
                  <a:outerShdw blurRad="38100" dist="38100" dir="2700000" algn="tl">
                    <a:srgbClr val="000000">
                      <a:alpha val="43137"/>
                    </a:srgbClr>
                  </a:outerShdw>
                </a:effectLst>
                <a:latin typeface="Nikosh" pitchFamily="2" charset="0"/>
                <a:cs typeface="Nikosh" pitchFamily="2" charset="0"/>
              </a:rPr>
              <a:t>বর্গের</a:t>
            </a:r>
            <a:r>
              <a:rPr lang="en-US" sz="3600" dirty="0" smtClean="0">
                <a:effectLst>
                  <a:outerShdw blurRad="38100" dist="38100" dir="2700000" algn="tl">
                    <a:srgbClr val="000000">
                      <a:alpha val="43137"/>
                    </a:srgbClr>
                  </a:outerShdw>
                </a:effectLst>
                <a:latin typeface="Nikosh" pitchFamily="2" charset="0"/>
                <a:cs typeface="Nikosh" pitchFamily="2" charset="0"/>
              </a:rPr>
              <a:t> </a:t>
            </a:r>
            <a:r>
              <a:rPr lang="en-US" sz="3600" dirty="0" err="1" smtClean="0">
                <a:effectLst>
                  <a:outerShdw blurRad="38100" dist="38100" dir="2700000" algn="tl">
                    <a:srgbClr val="000000">
                      <a:alpha val="43137"/>
                    </a:srgbClr>
                  </a:outerShdw>
                </a:effectLst>
                <a:latin typeface="Nikosh" pitchFamily="2" charset="0"/>
                <a:cs typeface="Nikosh" pitchFamily="2" charset="0"/>
              </a:rPr>
              <a:t>ক্ষেত্রফল</a:t>
            </a:r>
            <a:r>
              <a:rPr lang="en-US" sz="3600" dirty="0" smtClean="0">
                <a:effectLst>
                  <a:outerShdw blurRad="38100" dist="38100" dir="2700000" algn="tl">
                    <a:srgbClr val="000000">
                      <a:alpha val="43137"/>
                    </a:srgbClr>
                  </a:outerShdw>
                </a:effectLst>
                <a:latin typeface="Nikosh" pitchFamily="2" charset="0"/>
                <a:cs typeface="Nikosh" pitchFamily="2" charset="0"/>
              </a:rPr>
              <a:t> </a:t>
            </a:r>
            <a:endParaRPr lang="en-US" sz="3600" dirty="0">
              <a:effectLst>
                <a:outerShdw blurRad="38100" dist="38100" dir="2700000" algn="tl">
                  <a:srgbClr val="000000">
                    <a:alpha val="43137"/>
                  </a:srgbClr>
                </a:outerShdw>
              </a:effectLst>
              <a:latin typeface="Nikosh" pitchFamily="2" charset="0"/>
              <a:cs typeface="Nikosh" pitchFamily="2" charset="0"/>
            </a:endParaRPr>
          </a:p>
        </p:txBody>
      </p:sp>
    </p:spTree>
    <p:extLst>
      <p:ext uri="{BB962C8B-B14F-4D97-AF65-F5344CB8AC3E}">
        <p14:creationId xmlns:p14="http://schemas.microsoft.com/office/powerpoint/2010/main" val="2206720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wipe(left)">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ipe(left)">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ipe(left)">
                                      <p:cBhvr>
                                        <p:cTn id="2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377281" y="914400"/>
            <a:ext cx="7010400" cy="39624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224881" y="1905000"/>
            <a:ext cx="6934200" cy="35814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0" y="0"/>
            <a:ext cx="12526963" cy="6858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Bevel 2"/>
          <p:cNvSpPr/>
          <p:nvPr/>
        </p:nvSpPr>
        <p:spPr>
          <a:xfrm>
            <a:off x="167481" y="152400"/>
            <a:ext cx="12192000" cy="6553200"/>
          </a:xfrm>
          <a:prstGeom prst="bevel">
            <a:avLst>
              <a:gd name="adj" fmla="val 1912"/>
            </a:avLst>
          </a:prstGeom>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pic>
        <p:nvPicPr>
          <p:cNvPr id="1026" name="Picture 2" descr="C:\Users\i\Downloads\download (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0681" y="1371600"/>
            <a:ext cx="6908624" cy="3429000"/>
          </a:xfrm>
          <a:prstGeom prst="rect">
            <a:avLst/>
          </a:prstGeom>
          <a:ln>
            <a:solidFill>
              <a:srgbClr val="9966FF">
                <a:alpha val="98824"/>
              </a:srgbClr>
            </a:solidFill>
          </a:ln>
        </p:spPr>
        <p:style>
          <a:lnRef idx="0">
            <a:schemeClr val="accent6"/>
          </a:lnRef>
          <a:fillRef idx="3">
            <a:schemeClr val="accent6"/>
          </a:fillRef>
          <a:effectRef idx="3">
            <a:schemeClr val="accent6"/>
          </a:effectRef>
          <a:fontRef idx="minor">
            <a:schemeClr val="lt1"/>
          </a:fontRef>
        </p:style>
      </p:pic>
      <p:sp>
        <p:nvSpPr>
          <p:cNvPr id="11" name="Rectangle 10"/>
          <p:cNvSpPr/>
          <p:nvPr/>
        </p:nvSpPr>
        <p:spPr>
          <a:xfrm rot="5400000">
            <a:off x="4592257" y="2814224"/>
            <a:ext cx="3342448"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910681" y="2895600"/>
            <a:ext cx="6934200" cy="381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16200000">
            <a:off x="4548981" y="2857500"/>
            <a:ext cx="3428999" cy="4572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358481" y="762000"/>
            <a:ext cx="3352800" cy="584775"/>
          </a:xfrm>
          <a:prstGeom prst="rect">
            <a:avLst/>
          </a:prstGeom>
          <a:noFill/>
        </p:spPr>
        <p:txBody>
          <a:bodyPr wrap="square" rtlCol="0">
            <a:spAutoFit/>
          </a:bodyPr>
          <a:lstStyle/>
          <a:p>
            <a:pPr algn="ctr"/>
            <a:r>
              <a:rPr lang="bn-IN" sz="3200" dirty="0" smtClean="0">
                <a:latin typeface="Nikosh" pitchFamily="2" charset="0"/>
                <a:cs typeface="Nikosh" pitchFamily="2" charset="0"/>
              </a:rPr>
              <a:t>৩০ মিটার </a:t>
            </a:r>
            <a:endParaRPr lang="en-US" sz="3200" dirty="0">
              <a:latin typeface="Nikosh" pitchFamily="2" charset="0"/>
              <a:cs typeface="Nikosh" pitchFamily="2" charset="0"/>
            </a:endParaRPr>
          </a:p>
        </p:txBody>
      </p:sp>
      <p:sp>
        <p:nvSpPr>
          <p:cNvPr id="15" name="TextBox 14"/>
          <p:cNvSpPr txBox="1"/>
          <p:nvPr/>
        </p:nvSpPr>
        <p:spPr>
          <a:xfrm rot="16200000">
            <a:off x="1602870" y="2755612"/>
            <a:ext cx="1524000" cy="584775"/>
          </a:xfrm>
          <a:prstGeom prst="rect">
            <a:avLst/>
          </a:prstGeom>
          <a:noFill/>
        </p:spPr>
        <p:txBody>
          <a:bodyPr wrap="square" rtlCol="0">
            <a:spAutoFit/>
          </a:bodyPr>
          <a:lstStyle/>
          <a:p>
            <a:r>
              <a:rPr lang="bn-IN" sz="3200" dirty="0" smtClean="0">
                <a:latin typeface="Nikosh" pitchFamily="2" charset="0"/>
                <a:cs typeface="Nikosh" pitchFamily="2" charset="0"/>
              </a:rPr>
              <a:t>২০ মিটার </a:t>
            </a:r>
            <a:endParaRPr lang="en-US" sz="3200" dirty="0">
              <a:latin typeface="Nikosh" pitchFamily="2" charset="0"/>
              <a:cs typeface="Nikosh" pitchFamily="2" charset="0"/>
            </a:endParaRPr>
          </a:p>
        </p:txBody>
      </p:sp>
      <p:sp>
        <p:nvSpPr>
          <p:cNvPr id="16" name="TextBox 15"/>
          <p:cNvSpPr txBox="1"/>
          <p:nvPr/>
        </p:nvSpPr>
        <p:spPr>
          <a:xfrm>
            <a:off x="4282281" y="2895600"/>
            <a:ext cx="3124200" cy="461665"/>
          </a:xfrm>
          <a:prstGeom prst="rect">
            <a:avLst/>
          </a:prstGeom>
          <a:noFill/>
        </p:spPr>
        <p:txBody>
          <a:bodyPr wrap="square" rtlCol="0">
            <a:spAutoFit/>
          </a:bodyPr>
          <a:lstStyle/>
          <a:p>
            <a:pPr algn="ctr"/>
            <a:r>
              <a:rPr lang="bn-IN" sz="2400" dirty="0" smtClean="0">
                <a:latin typeface="Nikosh" pitchFamily="2" charset="0"/>
                <a:cs typeface="Nikosh" pitchFamily="2" charset="0"/>
              </a:rPr>
              <a:t>রাস্তা ১.৫ মিটার </a:t>
            </a:r>
            <a:endParaRPr lang="en-US" sz="2400" dirty="0">
              <a:latin typeface="Nikosh" pitchFamily="2" charset="0"/>
              <a:cs typeface="Nikosh" pitchFamily="2" charset="0"/>
            </a:endParaRPr>
          </a:p>
        </p:txBody>
      </p:sp>
    </p:spTree>
    <p:extLst>
      <p:ext uri="{BB962C8B-B14F-4D97-AF65-F5344CB8AC3E}">
        <p14:creationId xmlns:p14="http://schemas.microsoft.com/office/powerpoint/2010/main" val="9040144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526963" cy="6858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ular Callout 3"/>
          <p:cNvSpPr/>
          <p:nvPr/>
        </p:nvSpPr>
        <p:spPr>
          <a:xfrm>
            <a:off x="3977481" y="457200"/>
            <a:ext cx="3657600" cy="762000"/>
          </a:xfrm>
          <a:prstGeom prst="wedgeRectCallout">
            <a:avLst>
              <a:gd name="adj1" fmla="val -19972"/>
              <a:gd name="adj2" fmla="val 138130"/>
            </a:avLst>
          </a:prstGeom>
          <a:solidFill>
            <a:schemeClr val="accent1">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dirty="0" smtClean="0">
                <a:solidFill>
                  <a:schemeClr val="tx1"/>
                </a:solidFill>
                <a:latin typeface="Nikosh" pitchFamily="2" charset="0"/>
                <a:cs typeface="Nikosh" pitchFamily="2" charset="0"/>
              </a:rPr>
              <a:t>জোড়ায় কাজ </a:t>
            </a:r>
            <a:endParaRPr lang="en-US" sz="4400" dirty="0">
              <a:solidFill>
                <a:schemeClr val="tx1"/>
              </a:solidFill>
              <a:latin typeface="Nikosh" pitchFamily="2" charset="0"/>
              <a:cs typeface="Nikosh" pitchFamily="2" charset="0"/>
            </a:endParaRPr>
          </a:p>
        </p:txBody>
      </p:sp>
      <p:sp>
        <p:nvSpPr>
          <p:cNvPr id="6" name="Rectangle 5"/>
          <p:cNvSpPr/>
          <p:nvPr/>
        </p:nvSpPr>
        <p:spPr>
          <a:xfrm>
            <a:off x="2301082" y="1905000"/>
            <a:ext cx="7086599" cy="3733800"/>
          </a:xfrm>
          <a:prstGeom prst="rect">
            <a:avLst/>
          </a:prstGeom>
          <a:solidFill>
            <a:srgbClr val="00B050">
              <a:alpha val="65000"/>
            </a:srgbClr>
          </a:solidFill>
          <a:ln w="571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blipFill>
                <a:blip r:embed="rId2"/>
                <a:tile tx="0" ty="0" sx="100000" sy="100000" flip="none" algn="tl"/>
              </a:blipFill>
            </a:endParaRPr>
          </a:p>
        </p:txBody>
      </p:sp>
      <p:grpSp>
        <p:nvGrpSpPr>
          <p:cNvPr id="10" name="Group 9"/>
          <p:cNvGrpSpPr/>
          <p:nvPr/>
        </p:nvGrpSpPr>
        <p:grpSpPr>
          <a:xfrm>
            <a:off x="167481" y="152400"/>
            <a:ext cx="12192000" cy="6553200"/>
            <a:chOff x="167481" y="152400"/>
            <a:chExt cx="12192000" cy="6553200"/>
          </a:xfrm>
        </p:grpSpPr>
        <p:sp>
          <p:nvSpPr>
            <p:cNvPr id="3" name="Bevel 2"/>
            <p:cNvSpPr/>
            <p:nvPr/>
          </p:nvSpPr>
          <p:spPr>
            <a:xfrm>
              <a:off x="167481" y="152400"/>
              <a:ext cx="12192000" cy="6553200"/>
            </a:xfrm>
            <a:prstGeom prst="bevel">
              <a:avLst>
                <a:gd name="adj" fmla="val 1912"/>
              </a:avLst>
            </a:prstGeom>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7" name="Rectangle 6"/>
            <p:cNvSpPr/>
            <p:nvPr/>
          </p:nvSpPr>
          <p:spPr>
            <a:xfrm>
              <a:off x="1462881" y="1905000"/>
              <a:ext cx="7086600" cy="3810000"/>
            </a:xfrm>
            <a:prstGeom prst="rect">
              <a:avLst/>
            </a:prstGeom>
            <a:blipFill>
              <a:blip r:embed="rId3"/>
              <a:tile tx="0" ty="0" sx="100000" sy="100000" flip="none" algn="tl"/>
            </a:blipFill>
            <a:ln w="57150">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i\Downloads\images (1).jpg"/>
            <p:cNvPicPr>
              <a:picLocks noChangeAspect="1" noChangeArrowheads="1"/>
            </p:cNvPicPr>
            <p:nvPr/>
          </p:nvPicPr>
          <p:blipFill rotWithShape="1">
            <a:blip r:embed="rId4">
              <a:extLst>
                <a:ext uri="{28A0092B-C50C-407E-A947-70E740481C1C}">
                  <a14:useLocalDpi xmlns:a14="http://schemas.microsoft.com/office/drawing/2010/main" val="0"/>
                </a:ext>
              </a:extLst>
            </a:blip>
            <a:srcRect b="11765"/>
            <a:stretch/>
          </p:blipFill>
          <p:spPr bwMode="auto">
            <a:xfrm>
              <a:off x="2072481" y="2438400"/>
              <a:ext cx="5867400" cy="2748579"/>
            </a:xfrm>
            <a:prstGeom prst="rect">
              <a:avLst/>
            </a:prstGeom>
            <a:noFill/>
            <a:extLst>
              <a:ext uri="{909E8E84-426E-40DD-AFC4-6F175D3DCCD1}">
                <a14:hiddenFill xmlns:a14="http://schemas.microsoft.com/office/drawing/2010/main">
                  <a:solidFill>
                    <a:srgbClr val="FFFFFF"/>
                  </a:solidFill>
                </a14:hiddenFill>
              </a:ext>
            </a:extLst>
          </p:spPr>
        </p:pic>
      </p:grpSp>
      <p:sp>
        <p:nvSpPr>
          <p:cNvPr id="8" name="TextBox 7"/>
          <p:cNvSpPr txBox="1"/>
          <p:nvPr/>
        </p:nvSpPr>
        <p:spPr>
          <a:xfrm>
            <a:off x="3977481" y="2438400"/>
            <a:ext cx="1828800" cy="523220"/>
          </a:xfrm>
          <a:prstGeom prst="rect">
            <a:avLst/>
          </a:prstGeom>
          <a:noFill/>
        </p:spPr>
        <p:txBody>
          <a:bodyPr wrap="square" rtlCol="0">
            <a:spAutoFit/>
          </a:bodyPr>
          <a:lstStyle/>
          <a:p>
            <a:r>
              <a:rPr lang="bn-IN" sz="2800" dirty="0" smtClean="0">
                <a:latin typeface="Nikosh" pitchFamily="2" charset="0"/>
                <a:cs typeface="Nikosh" pitchFamily="2" charset="0"/>
              </a:rPr>
              <a:t>২০ মিটার </a:t>
            </a:r>
            <a:endParaRPr lang="en-US" sz="2800" dirty="0">
              <a:latin typeface="Nikosh" pitchFamily="2" charset="0"/>
              <a:cs typeface="Nikosh" pitchFamily="2" charset="0"/>
            </a:endParaRPr>
          </a:p>
        </p:txBody>
      </p:sp>
      <p:sp>
        <p:nvSpPr>
          <p:cNvPr id="9" name="TextBox 8"/>
          <p:cNvSpPr txBox="1"/>
          <p:nvPr/>
        </p:nvSpPr>
        <p:spPr>
          <a:xfrm rot="16200000">
            <a:off x="1762591" y="3434090"/>
            <a:ext cx="1295400" cy="523220"/>
          </a:xfrm>
          <a:prstGeom prst="rect">
            <a:avLst/>
          </a:prstGeom>
          <a:noFill/>
        </p:spPr>
        <p:txBody>
          <a:bodyPr wrap="square" rtlCol="0">
            <a:spAutoFit/>
          </a:bodyPr>
          <a:lstStyle/>
          <a:p>
            <a:r>
              <a:rPr lang="bn-IN" sz="2800" dirty="0" smtClean="0">
                <a:solidFill>
                  <a:schemeClr val="bg1"/>
                </a:solidFill>
                <a:latin typeface="Nikosh" pitchFamily="2" charset="0"/>
                <a:cs typeface="Nikosh" pitchFamily="2" charset="0"/>
              </a:rPr>
              <a:t>১৫ মিটার </a:t>
            </a:r>
            <a:endParaRPr lang="en-US" sz="2800" dirty="0">
              <a:solidFill>
                <a:schemeClr val="bg1"/>
              </a:solidFill>
              <a:latin typeface="Nikosh" pitchFamily="2" charset="0"/>
              <a:cs typeface="Nikosh" pitchFamily="2" charset="0"/>
            </a:endParaRPr>
          </a:p>
        </p:txBody>
      </p:sp>
      <p:sp>
        <p:nvSpPr>
          <p:cNvPr id="11" name="Rectangular Callout 10"/>
          <p:cNvSpPr/>
          <p:nvPr/>
        </p:nvSpPr>
        <p:spPr>
          <a:xfrm>
            <a:off x="3367881" y="533400"/>
            <a:ext cx="3429000" cy="838200"/>
          </a:xfrm>
          <a:prstGeom prst="wedgeRectCallout">
            <a:avLst>
              <a:gd name="adj1" fmla="val -20423"/>
              <a:gd name="adj2" fmla="val 99799"/>
            </a:avLst>
          </a:prstGeom>
          <a:solidFill>
            <a:schemeClr val="accent1">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solidFill>
                  <a:schemeClr val="tx1"/>
                </a:solidFill>
                <a:latin typeface="Nikosh" pitchFamily="2" charset="0"/>
                <a:cs typeface="Nikosh" pitchFamily="2" charset="0"/>
              </a:rPr>
              <a:t>জোড়ায় কাজ </a:t>
            </a:r>
            <a:endParaRPr lang="en-US" sz="4000" dirty="0">
              <a:solidFill>
                <a:schemeClr val="tx1"/>
              </a:solidFill>
              <a:latin typeface="Nikosh" pitchFamily="2" charset="0"/>
              <a:cs typeface="Nikosh" pitchFamily="2" charset="0"/>
            </a:endParaRPr>
          </a:p>
        </p:txBody>
      </p:sp>
      <p:sp>
        <p:nvSpPr>
          <p:cNvPr id="12" name="TextBox 11"/>
          <p:cNvSpPr txBox="1"/>
          <p:nvPr/>
        </p:nvSpPr>
        <p:spPr>
          <a:xfrm>
            <a:off x="3825081" y="1905000"/>
            <a:ext cx="2667000" cy="533400"/>
          </a:xfrm>
          <a:prstGeom prst="rect">
            <a:avLst/>
          </a:prstGeom>
          <a:noFill/>
        </p:spPr>
        <p:txBody>
          <a:bodyPr wrap="square" rtlCol="0">
            <a:spAutoFit/>
          </a:bodyPr>
          <a:lstStyle/>
          <a:p>
            <a:pPr algn="ctr"/>
            <a:r>
              <a:rPr lang="bn-IN" sz="2800" dirty="0" smtClean="0">
                <a:latin typeface="Nikosh" pitchFamily="2" charset="0"/>
                <a:cs typeface="Nikosh" pitchFamily="2" charset="0"/>
              </a:rPr>
              <a:t>রাস্তা ২ মিটার </a:t>
            </a:r>
            <a:endParaRPr lang="en-US" sz="2800" dirty="0">
              <a:latin typeface="Nikosh" pitchFamily="2" charset="0"/>
              <a:cs typeface="Nikosh" pitchFamily="2" charset="0"/>
            </a:endParaRPr>
          </a:p>
        </p:txBody>
      </p:sp>
      <p:sp>
        <p:nvSpPr>
          <p:cNvPr id="14" name="TextBox 13"/>
          <p:cNvSpPr txBox="1"/>
          <p:nvPr/>
        </p:nvSpPr>
        <p:spPr>
          <a:xfrm>
            <a:off x="3520281" y="5105400"/>
            <a:ext cx="2667000" cy="533400"/>
          </a:xfrm>
          <a:prstGeom prst="rect">
            <a:avLst/>
          </a:prstGeom>
          <a:noFill/>
        </p:spPr>
        <p:txBody>
          <a:bodyPr wrap="square" rtlCol="0">
            <a:spAutoFit/>
          </a:bodyPr>
          <a:lstStyle/>
          <a:p>
            <a:pPr algn="ctr"/>
            <a:r>
              <a:rPr lang="bn-IN" sz="2800" dirty="0" smtClean="0">
                <a:latin typeface="Nikosh" pitchFamily="2" charset="0"/>
                <a:cs typeface="Nikosh" pitchFamily="2" charset="0"/>
              </a:rPr>
              <a:t>রাস্তা ২ মিটার </a:t>
            </a:r>
            <a:endParaRPr lang="en-US" sz="2800" dirty="0">
              <a:latin typeface="Nikosh" pitchFamily="2" charset="0"/>
              <a:cs typeface="Nikosh" pitchFamily="2" charset="0"/>
            </a:endParaRPr>
          </a:p>
        </p:txBody>
      </p:sp>
      <p:sp>
        <p:nvSpPr>
          <p:cNvPr id="15" name="TextBox 14"/>
          <p:cNvSpPr txBox="1"/>
          <p:nvPr/>
        </p:nvSpPr>
        <p:spPr>
          <a:xfrm rot="16200000">
            <a:off x="6873081" y="3505200"/>
            <a:ext cx="2667000" cy="533400"/>
          </a:xfrm>
          <a:prstGeom prst="rect">
            <a:avLst/>
          </a:prstGeom>
          <a:noFill/>
        </p:spPr>
        <p:txBody>
          <a:bodyPr wrap="square" rtlCol="0">
            <a:spAutoFit/>
          </a:bodyPr>
          <a:lstStyle/>
          <a:p>
            <a:pPr algn="ctr"/>
            <a:r>
              <a:rPr lang="bn-IN" sz="2800" dirty="0" smtClean="0">
                <a:latin typeface="Nikosh" pitchFamily="2" charset="0"/>
                <a:cs typeface="Nikosh" pitchFamily="2" charset="0"/>
              </a:rPr>
              <a:t>রাস্তা ২ মিটার </a:t>
            </a:r>
            <a:endParaRPr lang="en-US" sz="2800" dirty="0">
              <a:latin typeface="Nikosh" pitchFamily="2" charset="0"/>
              <a:cs typeface="Nikosh" pitchFamily="2" charset="0"/>
            </a:endParaRPr>
          </a:p>
        </p:txBody>
      </p:sp>
      <p:sp>
        <p:nvSpPr>
          <p:cNvPr id="16" name="TextBox 15"/>
          <p:cNvSpPr txBox="1"/>
          <p:nvPr/>
        </p:nvSpPr>
        <p:spPr>
          <a:xfrm rot="16200000">
            <a:off x="472281" y="3505200"/>
            <a:ext cx="2667000" cy="533400"/>
          </a:xfrm>
          <a:prstGeom prst="rect">
            <a:avLst/>
          </a:prstGeom>
          <a:noFill/>
        </p:spPr>
        <p:txBody>
          <a:bodyPr wrap="square" rtlCol="0">
            <a:spAutoFit/>
          </a:bodyPr>
          <a:lstStyle/>
          <a:p>
            <a:pPr algn="ctr"/>
            <a:r>
              <a:rPr lang="bn-IN" sz="2800" dirty="0" smtClean="0">
                <a:latin typeface="Nikosh" pitchFamily="2" charset="0"/>
                <a:cs typeface="Nikosh" pitchFamily="2" charset="0"/>
              </a:rPr>
              <a:t>রাস্তা ২ মিটার </a:t>
            </a:r>
            <a:endParaRPr lang="en-US" sz="2800" dirty="0">
              <a:latin typeface="Nikosh" pitchFamily="2" charset="0"/>
              <a:cs typeface="Nikosh" pitchFamily="2" charset="0"/>
            </a:endParaRPr>
          </a:p>
        </p:txBody>
      </p:sp>
      <p:cxnSp>
        <p:nvCxnSpPr>
          <p:cNvPr id="17" name="Straight Arrow Connector 16"/>
          <p:cNvCxnSpPr/>
          <p:nvPr/>
        </p:nvCxnSpPr>
        <p:spPr>
          <a:xfrm>
            <a:off x="2301081" y="2667000"/>
            <a:ext cx="16764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2301081" y="4343400"/>
            <a:ext cx="0" cy="685800"/>
          </a:xfrm>
          <a:prstGeom prst="straightConnector1">
            <a:avLst/>
          </a:prstGeom>
          <a:ln w="28575">
            <a:solidFill>
              <a:schemeClr val="accent2">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2377281" y="2819400"/>
            <a:ext cx="0" cy="381000"/>
          </a:xfrm>
          <a:prstGeom prst="straightConnector1">
            <a:avLst/>
          </a:prstGeom>
          <a:ln w="28575">
            <a:solidFill>
              <a:schemeClr val="accent2">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5196681" y="2667000"/>
            <a:ext cx="24384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31" name="TextBox 1030"/>
          <p:cNvSpPr txBox="1"/>
          <p:nvPr/>
        </p:nvSpPr>
        <p:spPr>
          <a:xfrm>
            <a:off x="8854281" y="2209800"/>
            <a:ext cx="3200400" cy="353943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L="457200" indent="-457200">
              <a:buFont typeface="Wingdings" pitchFamily="2" charset="2"/>
              <a:buChar char="§"/>
            </a:pPr>
            <a:r>
              <a:rPr lang="bn-IN" sz="3200" dirty="0" smtClean="0">
                <a:latin typeface="Nikosh" pitchFamily="2" charset="0"/>
                <a:cs typeface="Nikosh" pitchFamily="2" charset="0"/>
              </a:rPr>
              <a:t>প্রতি বর্গমিটারে ২.৫০ টাকা দরে রাস্তাটিতে ঘাস লাগাতে মোট কতটাকা খরচ হবে? এবং বাগানের পরিসীমা কত? </a:t>
            </a:r>
            <a:endParaRPr lang="en-US" sz="3200" dirty="0">
              <a:latin typeface="Nikosh" pitchFamily="2" charset="0"/>
              <a:cs typeface="Nikosh" pitchFamily="2" charset="0"/>
            </a:endParaRPr>
          </a:p>
        </p:txBody>
      </p:sp>
    </p:spTree>
    <p:extLst>
      <p:ext uri="{BB962C8B-B14F-4D97-AF65-F5344CB8AC3E}">
        <p14:creationId xmlns:p14="http://schemas.microsoft.com/office/powerpoint/2010/main" val="904014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31"/>
                                        </p:tgtEl>
                                        <p:attrNameLst>
                                          <p:attrName>style.visibility</p:attrName>
                                        </p:attrNameLst>
                                      </p:cBhvr>
                                      <p:to>
                                        <p:strVal val="visible"/>
                                      </p:to>
                                    </p:set>
                                    <p:animEffect transition="in" filter="fade">
                                      <p:cBhvr>
                                        <p:cTn id="7" dur="500"/>
                                        <p:tgtEl>
                                          <p:spTgt spid="10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526963" cy="6858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Bevel 2"/>
          <p:cNvSpPr/>
          <p:nvPr/>
        </p:nvSpPr>
        <p:spPr>
          <a:xfrm>
            <a:off x="167481" y="152400"/>
            <a:ext cx="12192000" cy="6553200"/>
          </a:xfrm>
          <a:prstGeom prst="bevel">
            <a:avLst>
              <a:gd name="adj" fmla="val 1912"/>
            </a:avLst>
          </a:prstGeom>
          <a:ln/>
        </p:spPr>
        <p:style>
          <a:lnRef idx="3">
            <a:schemeClr val="lt1"/>
          </a:lnRef>
          <a:fillRef idx="1">
            <a:schemeClr val="accent1"/>
          </a:fillRef>
          <a:effectRef idx="1">
            <a:schemeClr val="accent1"/>
          </a:effectRef>
          <a:fontRef idx="minor">
            <a:schemeClr val="lt1"/>
          </a:fontRef>
        </p:style>
        <p:txBody>
          <a:bodyPr rtlCol="0" anchor="ctr"/>
          <a:lstStyle/>
          <a:p>
            <a:endParaRPr lang="en-US" dirty="0">
              <a:latin typeface="Nikosh" pitchFamily="2" charset="0"/>
              <a:cs typeface="Nikosh" pitchFamily="2" charset="0"/>
            </a:endParaRPr>
          </a:p>
        </p:txBody>
      </p:sp>
      <p:sp>
        <p:nvSpPr>
          <p:cNvPr id="4" name="Title 1"/>
          <p:cNvSpPr txBox="1">
            <a:spLocks/>
          </p:cNvSpPr>
          <p:nvPr/>
        </p:nvSpPr>
        <p:spPr>
          <a:xfrm>
            <a:off x="396081" y="4953000"/>
            <a:ext cx="11582400" cy="1524001"/>
          </a:xfrm>
          <a:prstGeom prst="rect">
            <a:avLst/>
          </a:prstGeom>
          <a:solidFill>
            <a:schemeClr val="accent1">
              <a:lumMod val="40000"/>
              <a:lumOff val="60000"/>
            </a:schemeClr>
          </a:solidFill>
          <a:ln w="38100">
            <a:noFill/>
          </a:ln>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bn-IN" sz="3200" dirty="0" smtClean="0">
                <a:latin typeface="Nikosh" pitchFamily="2" charset="0"/>
                <a:cs typeface="Nikosh" pitchFamily="2" charset="0"/>
              </a:rPr>
              <a:t>  </a:t>
            </a:r>
            <a:r>
              <a:rPr lang="en-US" sz="4100" dirty="0" smtClean="0">
                <a:latin typeface="Nikosh" pitchFamily="2" charset="0"/>
                <a:cs typeface="Nikosh" pitchFamily="2" charset="0"/>
              </a:rPr>
              <a:t>ক</a:t>
            </a:r>
            <a:r>
              <a:rPr lang="en-US" sz="4100" dirty="0">
                <a:latin typeface="Nikosh" pitchFamily="2" charset="0"/>
                <a:cs typeface="Nikosh" pitchFamily="2" charset="0"/>
              </a:rPr>
              <a:t>) </a:t>
            </a:r>
            <a:r>
              <a:rPr lang="en-US" sz="4100" dirty="0" smtClean="0">
                <a:latin typeface="Nikosh" pitchFamily="2" charset="0"/>
                <a:cs typeface="Nikosh" pitchFamily="2" charset="0"/>
              </a:rPr>
              <a:t>১</a:t>
            </a:r>
            <a:r>
              <a:rPr lang="bn-IN" sz="4100" dirty="0">
                <a:latin typeface="Nikosh" pitchFamily="2" charset="0"/>
                <a:cs typeface="Nikosh" pitchFamily="2" charset="0"/>
              </a:rPr>
              <a:t>০</a:t>
            </a:r>
            <a:r>
              <a:rPr lang="en-US" sz="4100" dirty="0" smtClean="0">
                <a:latin typeface="Nikosh" pitchFamily="2" charset="0"/>
                <a:cs typeface="Nikosh" pitchFamily="2" charset="0"/>
              </a:rPr>
              <a:t> </a:t>
            </a:r>
            <a:r>
              <a:rPr lang="en-US" sz="4100" dirty="0" err="1" smtClean="0">
                <a:latin typeface="Nikosh" pitchFamily="2" charset="0"/>
                <a:cs typeface="Nikosh" pitchFamily="2" charset="0"/>
              </a:rPr>
              <a:t>একরকে</a:t>
            </a:r>
            <a:r>
              <a:rPr lang="en-US" sz="4100" dirty="0" smtClean="0">
                <a:latin typeface="Nikosh" pitchFamily="2" charset="0"/>
                <a:cs typeface="Nikosh" pitchFamily="2" charset="0"/>
              </a:rPr>
              <a:t> </a:t>
            </a:r>
            <a:r>
              <a:rPr lang="en-US" sz="4100" dirty="0">
                <a:latin typeface="Nikosh" pitchFamily="2" charset="0"/>
                <a:cs typeface="Nikosh" pitchFamily="2" charset="0"/>
              </a:rPr>
              <a:t>বর্গমিটারে প্রকাশ কর। </a:t>
            </a:r>
          </a:p>
          <a:p>
            <a:r>
              <a:rPr lang="bn-BD" sz="4100" dirty="0" smtClean="0">
                <a:latin typeface="Nikosh" pitchFamily="2" charset="0"/>
                <a:cs typeface="Nikosh" pitchFamily="2" charset="0"/>
              </a:rPr>
              <a:t>  </a:t>
            </a:r>
            <a:r>
              <a:rPr lang="en-US" sz="4100" dirty="0" smtClean="0">
                <a:latin typeface="Nikosh" pitchFamily="2" charset="0"/>
                <a:cs typeface="Nikosh" pitchFamily="2" charset="0"/>
              </a:rPr>
              <a:t>খ</a:t>
            </a:r>
            <a:r>
              <a:rPr lang="en-US" sz="4100" dirty="0">
                <a:latin typeface="Nikosh" pitchFamily="2" charset="0"/>
                <a:cs typeface="Nikosh" pitchFamily="2" charset="0"/>
              </a:rPr>
              <a:t>) </a:t>
            </a:r>
            <a:r>
              <a:rPr lang="en-US" sz="4100" dirty="0" err="1">
                <a:latin typeface="Nikosh" pitchFamily="2" charset="0"/>
                <a:cs typeface="Nikosh" pitchFamily="2" charset="0"/>
              </a:rPr>
              <a:t>আয়তকার</a:t>
            </a:r>
            <a:r>
              <a:rPr lang="en-US" sz="4100" dirty="0">
                <a:latin typeface="Nikosh" pitchFamily="2" charset="0"/>
                <a:cs typeface="Nikosh" pitchFamily="2" charset="0"/>
              </a:rPr>
              <a:t> </a:t>
            </a:r>
            <a:r>
              <a:rPr lang="bn-IN" sz="4100" dirty="0" smtClean="0">
                <a:latin typeface="Nikosh" pitchFamily="2" charset="0"/>
                <a:cs typeface="Nikosh" pitchFamily="2" charset="0"/>
              </a:rPr>
              <a:t>ধান ক্ষেতের </a:t>
            </a:r>
            <a:r>
              <a:rPr lang="en-US" sz="4100" dirty="0" smtClean="0">
                <a:latin typeface="Nikosh" pitchFamily="2" charset="0"/>
                <a:cs typeface="Nikosh" pitchFamily="2" charset="0"/>
              </a:rPr>
              <a:t> </a:t>
            </a:r>
            <a:r>
              <a:rPr lang="en-US" sz="4100" dirty="0">
                <a:latin typeface="Nikosh" pitchFamily="2" charset="0"/>
                <a:cs typeface="Nikosh" pitchFamily="2" charset="0"/>
              </a:rPr>
              <a:t>দৈর্ঘ্য ও প্রস্থ নির্ণয় কর। </a:t>
            </a:r>
          </a:p>
          <a:p>
            <a:r>
              <a:rPr lang="bn-BD" sz="4100" dirty="0" smtClean="0">
                <a:latin typeface="Nikosh" pitchFamily="2" charset="0"/>
                <a:cs typeface="Nikosh" pitchFamily="2" charset="0"/>
              </a:rPr>
              <a:t>  </a:t>
            </a:r>
            <a:r>
              <a:rPr lang="en-US" sz="4100" dirty="0" smtClean="0">
                <a:latin typeface="Nikosh" pitchFamily="2" charset="0"/>
                <a:cs typeface="Nikosh" pitchFamily="2" charset="0"/>
              </a:rPr>
              <a:t>গ</a:t>
            </a:r>
            <a:r>
              <a:rPr lang="en-US" sz="4100" dirty="0">
                <a:latin typeface="Nikosh" pitchFamily="2" charset="0"/>
                <a:cs typeface="Nikosh" pitchFamily="2" charset="0"/>
              </a:rPr>
              <a:t>) </a:t>
            </a:r>
            <a:r>
              <a:rPr lang="en-US" sz="4100" dirty="0" err="1" smtClean="0">
                <a:latin typeface="Nikosh" pitchFamily="2" charset="0"/>
                <a:cs typeface="Nikosh" pitchFamily="2" charset="0"/>
              </a:rPr>
              <a:t>আয়তকার</a:t>
            </a:r>
            <a:r>
              <a:rPr lang="bn-IN" sz="4100" dirty="0" smtClean="0">
                <a:latin typeface="Nikosh" pitchFamily="2" charset="0"/>
                <a:cs typeface="Nikosh" pitchFamily="2" charset="0"/>
              </a:rPr>
              <a:t> ধান ক্ষেতের </a:t>
            </a:r>
            <a:r>
              <a:rPr lang="en-US" sz="4100" dirty="0" smtClean="0">
                <a:latin typeface="Nikosh" pitchFamily="2" charset="0"/>
                <a:cs typeface="Nikosh" pitchFamily="2" charset="0"/>
              </a:rPr>
              <a:t> </a:t>
            </a:r>
            <a:r>
              <a:rPr lang="bn-IN" sz="4100" dirty="0" smtClean="0">
                <a:latin typeface="Nikosh" pitchFamily="2" charset="0"/>
                <a:cs typeface="Nikosh" pitchFamily="2" charset="0"/>
              </a:rPr>
              <a:t>ক্ষেত্রের সমান </a:t>
            </a:r>
            <a:r>
              <a:rPr lang="en-US" sz="4100" dirty="0" err="1" smtClean="0">
                <a:latin typeface="Nikosh" pitchFamily="2" charset="0"/>
                <a:cs typeface="Nikosh" pitchFamily="2" charset="0"/>
              </a:rPr>
              <a:t>পরিসীমা</a:t>
            </a:r>
            <a:r>
              <a:rPr lang="en-US" sz="4100" dirty="0" smtClean="0">
                <a:latin typeface="Nikosh" pitchFamily="2" charset="0"/>
                <a:cs typeface="Nikosh" pitchFamily="2" charset="0"/>
              </a:rPr>
              <a:t> </a:t>
            </a:r>
            <a:r>
              <a:rPr lang="en-US" sz="4100" dirty="0">
                <a:latin typeface="Nikosh" pitchFamily="2" charset="0"/>
                <a:cs typeface="Nikosh" pitchFamily="2" charset="0"/>
              </a:rPr>
              <a:t>বিশিষ্ট একটি বর্গাকার ক্ষেত্রের ক্ষেত্রফল </a:t>
            </a:r>
            <a:r>
              <a:rPr lang="bn-BD" sz="4100" dirty="0" smtClean="0">
                <a:latin typeface="Nikosh" pitchFamily="2" charset="0"/>
                <a:cs typeface="Nikosh" pitchFamily="2" charset="0"/>
              </a:rPr>
              <a:t>   </a:t>
            </a:r>
            <a:endParaRPr lang="bn-BD" sz="4100" dirty="0">
              <a:latin typeface="Nikosh" pitchFamily="2" charset="0"/>
              <a:cs typeface="Nikosh" pitchFamily="2" charset="0"/>
            </a:endParaRPr>
          </a:p>
          <a:p>
            <a:r>
              <a:rPr lang="bn-BD" sz="4100" dirty="0" smtClean="0">
                <a:latin typeface="Nikosh" pitchFamily="2" charset="0"/>
                <a:cs typeface="Nikosh" pitchFamily="2" charset="0"/>
              </a:rPr>
              <a:t>      </a:t>
            </a:r>
            <a:r>
              <a:rPr lang="en-US" sz="4100" dirty="0" smtClean="0">
                <a:latin typeface="Nikosh" pitchFamily="2" charset="0"/>
                <a:cs typeface="Nikosh" pitchFamily="2" charset="0"/>
              </a:rPr>
              <a:t>নির্ণয় কর। </a:t>
            </a:r>
            <a:r>
              <a:rPr lang="bn-IN" sz="4100" dirty="0" smtClean="0">
                <a:latin typeface="Nikosh" pitchFamily="2" charset="0"/>
                <a:cs typeface="Nikosh" pitchFamily="2" charset="0"/>
              </a:rPr>
              <a:t> </a:t>
            </a:r>
            <a:endParaRPr lang="en-US" sz="4100" dirty="0">
              <a:latin typeface="Nikosh" pitchFamily="2" charset="0"/>
              <a:cs typeface="Nikosh" pitchFamily="2" charset="0"/>
            </a:endParaRPr>
          </a:p>
        </p:txBody>
      </p:sp>
      <p:sp>
        <p:nvSpPr>
          <p:cNvPr id="5" name="Rectangular Callout 4"/>
          <p:cNvSpPr/>
          <p:nvPr/>
        </p:nvSpPr>
        <p:spPr>
          <a:xfrm>
            <a:off x="3596481" y="457200"/>
            <a:ext cx="5029200" cy="990600"/>
          </a:xfrm>
          <a:prstGeom prst="wedgeRectCallout">
            <a:avLst>
              <a:gd name="adj1" fmla="val -19229"/>
              <a:gd name="adj2" fmla="val 107296"/>
            </a:avLst>
          </a:prstGeom>
          <a:solidFill>
            <a:schemeClr val="accent1">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solidFill>
                  <a:schemeClr val="tx1"/>
                </a:solidFill>
                <a:latin typeface="Nikosh" pitchFamily="2" charset="0"/>
                <a:cs typeface="Nikosh" pitchFamily="2" charset="0"/>
              </a:rPr>
              <a:t>দলগত কাজ </a:t>
            </a:r>
            <a:endParaRPr lang="en-US" sz="4000" dirty="0">
              <a:solidFill>
                <a:schemeClr val="tx1"/>
              </a:solidFill>
              <a:latin typeface="Nikosh" pitchFamily="2" charset="0"/>
              <a:cs typeface="Nikosh" pitchFamily="2" charset="0"/>
            </a:endParaRPr>
          </a:p>
        </p:txBody>
      </p:sp>
      <p:pic>
        <p:nvPicPr>
          <p:cNvPr id="2050" name="Picture 2" descr="C:\Users\i\Downloads\download (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4881" y="1981200"/>
            <a:ext cx="7620000" cy="23622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4282281" y="3200400"/>
            <a:ext cx="3048000" cy="584775"/>
          </a:xfrm>
          <a:prstGeom prst="rect">
            <a:avLst/>
          </a:prstGeom>
        </p:spPr>
        <p:txBody>
          <a:bodyPr wrap="square">
            <a:spAutoFit/>
          </a:bodyPr>
          <a:lstStyle/>
          <a:p>
            <a:r>
              <a:rPr lang="en-US" sz="3200" dirty="0" err="1">
                <a:latin typeface="Nikosh" pitchFamily="2" charset="0"/>
                <a:cs typeface="Nikosh" pitchFamily="2" charset="0"/>
              </a:rPr>
              <a:t>ক্ষেত্রফল</a:t>
            </a:r>
            <a:r>
              <a:rPr lang="en-US" sz="3200" dirty="0">
                <a:latin typeface="Nikosh" pitchFamily="2" charset="0"/>
                <a:cs typeface="Nikosh" pitchFamily="2" charset="0"/>
              </a:rPr>
              <a:t> </a:t>
            </a:r>
            <a:r>
              <a:rPr lang="bn-IN" sz="3200" dirty="0">
                <a:latin typeface="Nikosh" pitchFamily="2" charset="0"/>
                <a:cs typeface="Nikosh" pitchFamily="2" charset="0"/>
              </a:rPr>
              <a:t>১০</a:t>
            </a:r>
            <a:r>
              <a:rPr lang="en-US" sz="3200" dirty="0">
                <a:latin typeface="Nikosh" pitchFamily="2" charset="0"/>
                <a:cs typeface="Nikosh" pitchFamily="2" charset="0"/>
              </a:rPr>
              <a:t> </a:t>
            </a:r>
            <a:r>
              <a:rPr lang="en-US" sz="3200" dirty="0" err="1">
                <a:latin typeface="Nikosh" pitchFamily="2" charset="0"/>
                <a:cs typeface="Nikosh" pitchFamily="2" charset="0"/>
              </a:rPr>
              <a:t>একর</a:t>
            </a:r>
            <a:r>
              <a:rPr lang="en-US" sz="3200" dirty="0">
                <a:latin typeface="Nikosh" pitchFamily="2" charset="0"/>
                <a:cs typeface="Nikosh" pitchFamily="2" charset="0"/>
              </a:rPr>
              <a:t> </a:t>
            </a:r>
            <a:endParaRPr lang="en-US" sz="3200" dirty="0"/>
          </a:p>
        </p:txBody>
      </p:sp>
      <p:sp>
        <p:nvSpPr>
          <p:cNvPr id="8" name="Rectangle 7"/>
          <p:cNvSpPr/>
          <p:nvPr/>
        </p:nvSpPr>
        <p:spPr>
          <a:xfrm>
            <a:off x="4739481" y="4343400"/>
            <a:ext cx="2249334" cy="523220"/>
          </a:xfrm>
          <a:prstGeom prst="rect">
            <a:avLst/>
          </a:prstGeom>
        </p:spPr>
        <p:txBody>
          <a:bodyPr wrap="none">
            <a:spAutoFit/>
          </a:bodyPr>
          <a:lstStyle/>
          <a:p>
            <a:r>
              <a:rPr lang="en-US" sz="2800" dirty="0" smtClean="0">
                <a:latin typeface="Nikosh" pitchFamily="2" charset="0"/>
                <a:cs typeface="Nikosh" pitchFamily="2" charset="0"/>
              </a:rPr>
              <a:t> </a:t>
            </a:r>
            <a:r>
              <a:rPr lang="en-US" sz="2800" dirty="0" err="1">
                <a:latin typeface="Nikosh" pitchFamily="2" charset="0"/>
                <a:cs typeface="Nikosh" pitchFamily="2" charset="0"/>
              </a:rPr>
              <a:t>দৈর্ঘ্য</a:t>
            </a:r>
            <a:r>
              <a:rPr lang="en-US" sz="2800" dirty="0">
                <a:latin typeface="Nikosh" pitchFamily="2" charset="0"/>
                <a:cs typeface="Nikosh" pitchFamily="2" charset="0"/>
              </a:rPr>
              <a:t> </a:t>
            </a:r>
            <a:r>
              <a:rPr lang="en-US" sz="2800" dirty="0" err="1">
                <a:latin typeface="Nikosh" pitchFamily="2" charset="0"/>
                <a:cs typeface="Nikosh" pitchFamily="2" charset="0"/>
              </a:rPr>
              <a:t>প্রস্থের</a:t>
            </a:r>
            <a:r>
              <a:rPr lang="en-US" sz="2800" dirty="0">
                <a:latin typeface="Nikosh" pitchFamily="2" charset="0"/>
                <a:cs typeface="Nikosh" pitchFamily="2" charset="0"/>
              </a:rPr>
              <a:t> ৩গুন।</a:t>
            </a:r>
          </a:p>
        </p:txBody>
      </p:sp>
    </p:spTree>
    <p:extLst>
      <p:ext uri="{BB962C8B-B14F-4D97-AF65-F5344CB8AC3E}">
        <p14:creationId xmlns:p14="http://schemas.microsoft.com/office/powerpoint/2010/main" val="904014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526963" cy="6858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Bevel 2"/>
          <p:cNvSpPr/>
          <p:nvPr/>
        </p:nvSpPr>
        <p:spPr>
          <a:xfrm>
            <a:off x="167481" y="152400"/>
            <a:ext cx="12236830" cy="6477000"/>
          </a:xfrm>
          <a:prstGeom prst="bevel">
            <a:avLst>
              <a:gd name="adj" fmla="val 1912"/>
            </a:avLst>
          </a:prstGeom>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4" name="Rectangular Callout 3"/>
          <p:cNvSpPr/>
          <p:nvPr/>
        </p:nvSpPr>
        <p:spPr>
          <a:xfrm>
            <a:off x="3748881" y="457200"/>
            <a:ext cx="3733800" cy="914400"/>
          </a:xfrm>
          <a:prstGeom prst="wedgeRectCallout">
            <a:avLst>
              <a:gd name="adj1" fmla="val -39200"/>
              <a:gd name="adj2" fmla="val 100735"/>
            </a:avLst>
          </a:prstGeom>
          <a:solidFill>
            <a:schemeClr val="accent1">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dirty="0" smtClean="0">
                <a:solidFill>
                  <a:schemeClr val="tx1"/>
                </a:solidFill>
                <a:latin typeface="Nikosh" pitchFamily="2" charset="0"/>
                <a:cs typeface="Nikosh" pitchFamily="2" charset="0"/>
              </a:rPr>
              <a:t>মূল্যায়ন</a:t>
            </a:r>
            <a:r>
              <a:rPr lang="bn-IN" dirty="0" smtClean="0">
                <a:solidFill>
                  <a:schemeClr val="tx1"/>
                </a:solidFill>
              </a:rPr>
              <a:t> </a:t>
            </a:r>
            <a:endParaRPr lang="en-US" dirty="0">
              <a:solidFill>
                <a:schemeClr val="tx1"/>
              </a:solidFill>
            </a:endParaRPr>
          </a:p>
        </p:txBody>
      </p:sp>
      <p:sp>
        <p:nvSpPr>
          <p:cNvPr id="5" name="TextBox 4"/>
          <p:cNvSpPr txBox="1"/>
          <p:nvPr/>
        </p:nvSpPr>
        <p:spPr>
          <a:xfrm>
            <a:off x="1081881" y="2057400"/>
            <a:ext cx="10210800" cy="584775"/>
          </a:xfrm>
          <a:prstGeom prst="rect">
            <a:avLst/>
          </a:prstGeom>
          <a:noFill/>
        </p:spPr>
        <p:txBody>
          <a:bodyPr wrap="square" rtlCol="0">
            <a:spAutoFit/>
          </a:bodyPr>
          <a:lstStyle/>
          <a:p>
            <a:r>
              <a:rPr lang="bn-IN" sz="3200" dirty="0" smtClean="0">
                <a:latin typeface="Nikosh" pitchFamily="2" charset="0"/>
                <a:cs typeface="Nikosh" pitchFamily="2" charset="0"/>
              </a:rPr>
              <a:t>১। সামন্তরিক ক্ষেত্রের ক্ষেত্রফল নির্ণয়ের সূত্র কোনটি?  </a:t>
            </a:r>
            <a:endParaRPr lang="en-US" sz="3200" dirty="0">
              <a:latin typeface="Nikosh" pitchFamily="2" charset="0"/>
              <a:cs typeface="Nikosh" pitchFamily="2" charset="0"/>
            </a:endParaRPr>
          </a:p>
        </p:txBody>
      </p:sp>
      <p:grpSp>
        <p:nvGrpSpPr>
          <p:cNvPr id="11" name="Group 10"/>
          <p:cNvGrpSpPr/>
          <p:nvPr/>
        </p:nvGrpSpPr>
        <p:grpSpPr>
          <a:xfrm>
            <a:off x="1310481" y="2667000"/>
            <a:ext cx="3216088" cy="533400"/>
            <a:chOff x="1310481" y="2667000"/>
            <a:chExt cx="3216088" cy="533400"/>
          </a:xfrm>
        </p:grpSpPr>
        <p:sp>
          <p:nvSpPr>
            <p:cNvPr id="6" name="TextBox 5"/>
            <p:cNvSpPr txBox="1"/>
            <p:nvPr/>
          </p:nvSpPr>
          <p:spPr>
            <a:xfrm>
              <a:off x="1310481" y="2667000"/>
              <a:ext cx="3216088" cy="533400"/>
            </a:xfrm>
            <a:prstGeom prst="rect">
              <a:avLst/>
            </a:prstGeom>
            <a:noFill/>
          </p:spPr>
          <p:txBody>
            <a:bodyPr wrap="square" rtlCol="0">
              <a:spAutoFit/>
            </a:bodyPr>
            <a:lstStyle/>
            <a:p>
              <a:r>
                <a:rPr lang="bn-IN" sz="2800" dirty="0" smtClean="0">
                  <a:latin typeface="Nikosh" pitchFamily="2" charset="0"/>
                  <a:cs typeface="Nikosh" pitchFamily="2" charset="0"/>
                </a:rPr>
                <a:t>(ক) ১/২ (ভূমি    উচ্চতা) </a:t>
              </a:r>
              <a:endParaRPr lang="en-US" sz="2800" dirty="0">
                <a:latin typeface="Nikosh" pitchFamily="2" charset="0"/>
                <a:cs typeface="Nikosh" pitchFamily="2" charset="0"/>
              </a:endParaRPr>
            </a:p>
          </p:txBody>
        </p:sp>
        <p:sp>
          <p:nvSpPr>
            <p:cNvPr id="7" name="Multiply 6"/>
            <p:cNvSpPr/>
            <p:nvPr/>
          </p:nvSpPr>
          <p:spPr>
            <a:xfrm>
              <a:off x="2986881" y="2743200"/>
              <a:ext cx="228600" cy="381000"/>
            </a:xfrm>
            <a:prstGeom prst="mathMultiply">
              <a:avLst>
                <a:gd name="adj1"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0" name="Group 9"/>
          <p:cNvGrpSpPr/>
          <p:nvPr/>
        </p:nvGrpSpPr>
        <p:grpSpPr>
          <a:xfrm>
            <a:off x="4815681" y="2667000"/>
            <a:ext cx="3276600" cy="990600"/>
            <a:chOff x="4968081" y="2743200"/>
            <a:chExt cx="2590800" cy="954107"/>
          </a:xfrm>
        </p:grpSpPr>
        <p:sp>
          <p:nvSpPr>
            <p:cNvPr id="8" name="TextBox 7"/>
            <p:cNvSpPr txBox="1"/>
            <p:nvPr/>
          </p:nvSpPr>
          <p:spPr>
            <a:xfrm>
              <a:off x="4968081" y="2743200"/>
              <a:ext cx="2590800" cy="954107"/>
            </a:xfrm>
            <a:prstGeom prst="rect">
              <a:avLst/>
            </a:prstGeom>
            <a:noFill/>
          </p:spPr>
          <p:txBody>
            <a:bodyPr wrap="square" rtlCol="0">
              <a:spAutoFit/>
            </a:bodyPr>
            <a:lstStyle/>
            <a:p>
              <a:r>
                <a:rPr lang="bn-IN" sz="2800" dirty="0" smtClean="0">
                  <a:latin typeface="Nikosh" pitchFamily="2" charset="0"/>
                  <a:cs typeface="Nikosh" pitchFamily="2" charset="0"/>
                </a:rPr>
                <a:t>(খ) (দৈর্ঘ্য     প্রস্থ )ব</a:t>
              </a:r>
              <a:r>
                <a:rPr lang="en-US" sz="2800" dirty="0" smtClean="0">
                  <a:latin typeface="Nikosh" pitchFamily="2" charset="0"/>
                  <a:cs typeface="Nikosh" pitchFamily="2" charset="0"/>
                </a:rPr>
                <a:t>.</a:t>
              </a:r>
              <a:r>
                <a:rPr lang="bn-IN" sz="2800" dirty="0" smtClean="0">
                  <a:latin typeface="Nikosh" pitchFamily="2" charset="0"/>
                  <a:cs typeface="Nikosh" pitchFamily="2" charset="0"/>
                </a:rPr>
                <a:t>একক </a:t>
              </a:r>
              <a:endParaRPr lang="en-US" sz="2800" dirty="0">
                <a:latin typeface="Nikosh" pitchFamily="2" charset="0"/>
                <a:cs typeface="Nikosh" pitchFamily="2" charset="0"/>
              </a:endParaRPr>
            </a:p>
          </p:txBody>
        </p:sp>
        <p:sp>
          <p:nvSpPr>
            <p:cNvPr id="9" name="Multiply 8"/>
            <p:cNvSpPr/>
            <p:nvPr/>
          </p:nvSpPr>
          <p:spPr>
            <a:xfrm>
              <a:off x="5871848" y="2816593"/>
              <a:ext cx="339635" cy="381000"/>
            </a:xfrm>
            <a:prstGeom prst="mathMultiply">
              <a:avLst>
                <a:gd name="adj1" fmla="val 1699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2" name="TextBox 11"/>
          <p:cNvSpPr txBox="1"/>
          <p:nvPr/>
        </p:nvSpPr>
        <p:spPr>
          <a:xfrm>
            <a:off x="8168481" y="2667000"/>
            <a:ext cx="4267200" cy="523220"/>
          </a:xfrm>
          <a:prstGeom prst="rect">
            <a:avLst/>
          </a:prstGeom>
          <a:noFill/>
        </p:spPr>
        <p:txBody>
          <a:bodyPr wrap="square" rtlCol="0">
            <a:spAutoFit/>
          </a:bodyPr>
          <a:lstStyle/>
          <a:p>
            <a:r>
              <a:rPr lang="bn-IN" sz="2800" dirty="0" smtClean="0">
                <a:latin typeface="Nikosh" pitchFamily="2" charset="0"/>
                <a:cs typeface="Nikosh" pitchFamily="2" charset="0"/>
              </a:rPr>
              <a:t>(গ) (দৈর্ঘ্য     উচ্চতা) বর্গ একক  </a:t>
            </a:r>
            <a:endParaRPr lang="en-US" sz="2800" dirty="0">
              <a:latin typeface="Nikosh" pitchFamily="2" charset="0"/>
              <a:cs typeface="Nikosh" pitchFamily="2" charset="0"/>
            </a:endParaRPr>
          </a:p>
        </p:txBody>
      </p:sp>
      <p:sp>
        <p:nvSpPr>
          <p:cNvPr id="13" name="Multiply 12"/>
          <p:cNvSpPr/>
          <p:nvPr/>
        </p:nvSpPr>
        <p:spPr>
          <a:xfrm>
            <a:off x="9311481" y="2743200"/>
            <a:ext cx="381000" cy="304800"/>
          </a:xfrm>
          <a:prstGeom prst="mathMultiply">
            <a:avLst>
              <a:gd name="adj1" fmla="val 2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6" name="Group 15"/>
          <p:cNvGrpSpPr/>
          <p:nvPr/>
        </p:nvGrpSpPr>
        <p:grpSpPr>
          <a:xfrm>
            <a:off x="1310481" y="3429000"/>
            <a:ext cx="4038600" cy="523220"/>
            <a:chOff x="1539081" y="3352801"/>
            <a:chExt cx="4038600" cy="523220"/>
          </a:xfrm>
        </p:grpSpPr>
        <p:sp>
          <p:nvSpPr>
            <p:cNvPr id="14" name="TextBox 13"/>
            <p:cNvSpPr txBox="1"/>
            <p:nvPr/>
          </p:nvSpPr>
          <p:spPr>
            <a:xfrm>
              <a:off x="1539081" y="3352801"/>
              <a:ext cx="4038600" cy="523220"/>
            </a:xfrm>
            <a:prstGeom prst="rect">
              <a:avLst/>
            </a:prstGeom>
            <a:noFill/>
          </p:spPr>
          <p:txBody>
            <a:bodyPr wrap="square" rtlCol="0">
              <a:spAutoFit/>
            </a:bodyPr>
            <a:lstStyle/>
            <a:p>
              <a:r>
                <a:rPr lang="en-US" sz="2800" dirty="0" smtClean="0">
                  <a:latin typeface="Nikosh" pitchFamily="2" charset="0"/>
                  <a:cs typeface="Nikosh" pitchFamily="2" charset="0"/>
                </a:rPr>
                <a:t>(</a:t>
              </a:r>
              <a:r>
                <a:rPr lang="bn-IN" sz="2800" dirty="0" smtClean="0">
                  <a:latin typeface="Nikosh" pitchFamily="2" charset="0"/>
                  <a:cs typeface="Nikosh" pitchFamily="2" charset="0"/>
                </a:rPr>
                <a:t>ঘ)   (বাহু     বাহু ) বর্গ একক </a:t>
              </a:r>
              <a:endParaRPr lang="en-US" sz="2800" dirty="0">
                <a:latin typeface="Nikosh" pitchFamily="2" charset="0"/>
                <a:cs typeface="Nikosh" pitchFamily="2" charset="0"/>
              </a:endParaRPr>
            </a:p>
          </p:txBody>
        </p:sp>
        <p:sp>
          <p:nvSpPr>
            <p:cNvPr id="15" name="Multiply 14"/>
            <p:cNvSpPr/>
            <p:nvPr/>
          </p:nvSpPr>
          <p:spPr>
            <a:xfrm>
              <a:off x="2758281" y="3429000"/>
              <a:ext cx="381000" cy="381000"/>
            </a:xfrm>
            <a:prstGeom prst="mathMultiply">
              <a:avLst>
                <a:gd name="adj1" fmla="val 15238"/>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7" name="TextBox 16"/>
          <p:cNvSpPr txBox="1"/>
          <p:nvPr/>
        </p:nvSpPr>
        <p:spPr>
          <a:xfrm>
            <a:off x="1005681" y="4495800"/>
            <a:ext cx="11353800" cy="1066800"/>
          </a:xfrm>
          <a:prstGeom prst="rect">
            <a:avLst/>
          </a:prstGeom>
          <a:noFill/>
        </p:spPr>
        <p:txBody>
          <a:bodyPr wrap="square" rtlCol="0">
            <a:spAutoFit/>
          </a:bodyPr>
          <a:lstStyle/>
          <a:p>
            <a:r>
              <a:rPr lang="bn-IN" sz="3200" dirty="0" smtClean="0">
                <a:latin typeface="Nikosh" pitchFamily="2" charset="0"/>
                <a:cs typeface="Nikosh" pitchFamily="2" charset="0"/>
              </a:rPr>
              <a:t>২। একটি আয়তাকার বাগানের ক্ষেত্রফল ৪০০ বর্গমিটার এবং প্রস্থ ১৬ মিটার। বাগানের পরিসীমা কত মিটার?   </a:t>
            </a:r>
            <a:endParaRPr lang="en-US" sz="3200" dirty="0">
              <a:latin typeface="Nikosh" pitchFamily="2" charset="0"/>
              <a:cs typeface="Nikosh" pitchFamily="2" charset="0"/>
            </a:endParaRPr>
          </a:p>
        </p:txBody>
      </p:sp>
      <p:sp>
        <p:nvSpPr>
          <p:cNvPr id="18" name="TextBox 17"/>
          <p:cNvSpPr txBox="1"/>
          <p:nvPr/>
        </p:nvSpPr>
        <p:spPr>
          <a:xfrm>
            <a:off x="1158081" y="5715000"/>
            <a:ext cx="9525000" cy="523220"/>
          </a:xfrm>
          <a:prstGeom prst="rect">
            <a:avLst/>
          </a:prstGeom>
          <a:noFill/>
        </p:spPr>
        <p:txBody>
          <a:bodyPr wrap="square" rtlCol="0">
            <a:spAutoFit/>
          </a:bodyPr>
          <a:lstStyle/>
          <a:p>
            <a:r>
              <a:rPr lang="bn-IN" sz="2800" dirty="0" smtClean="0">
                <a:latin typeface="Nikosh" pitchFamily="2" charset="0"/>
                <a:cs typeface="Nikosh" pitchFamily="2" charset="0"/>
              </a:rPr>
              <a:t>(ক) ১৬ মিটার        (খ) ২৫ মিটার    (গ) ৪১ মিটার    (ঘ) ৮২ মিটার </a:t>
            </a:r>
            <a:endParaRPr lang="en-US" sz="2800" dirty="0">
              <a:latin typeface="Nikosh" pitchFamily="2" charset="0"/>
              <a:cs typeface="Nikosh" pitchFamily="2" charset="0"/>
            </a:endParaRPr>
          </a:p>
        </p:txBody>
      </p:sp>
      <p:sp>
        <p:nvSpPr>
          <p:cNvPr id="21" name="Flowchart: Connector 20"/>
          <p:cNvSpPr/>
          <p:nvPr/>
        </p:nvSpPr>
        <p:spPr>
          <a:xfrm>
            <a:off x="13273881" y="5715000"/>
            <a:ext cx="381000" cy="381000"/>
          </a:xfrm>
          <a:prstGeom prst="flowChartConnec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lowchart: Connector 21"/>
          <p:cNvSpPr/>
          <p:nvPr/>
        </p:nvSpPr>
        <p:spPr>
          <a:xfrm>
            <a:off x="13350081" y="2743200"/>
            <a:ext cx="381000" cy="381000"/>
          </a:xfrm>
          <a:prstGeom prst="flowChartConnec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04014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par>
                                <p:cTn id="20" presetID="10" presetClass="entr" presetSubtype="0"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path" presetSubtype="0" accel="50000" decel="50000" fill="hold" grpId="0" nodeType="clickEffect">
                                  <p:stCondLst>
                                    <p:cond delay="0"/>
                                  </p:stCondLst>
                                  <p:childTnLst>
                                    <p:animMotion origin="layout" path="M 1.40684E-6 -3.23699E-6 L -0.41052 -0.00555 " pathEditMode="relative" rAng="0" ptsTypes="AA">
                                      <p:cBhvr>
                                        <p:cTn id="26" dur="2000" fill="hold"/>
                                        <p:tgtEl>
                                          <p:spTgt spid="22"/>
                                        </p:tgtEl>
                                        <p:attrNameLst>
                                          <p:attrName>ppt_x</p:attrName>
                                          <p:attrName>ppt_y</p:attrName>
                                        </p:attrNameLst>
                                      </p:cBhvr>
                                      <p:rCtr x="-20532" y="-277"/>
                                    </p:animMotion>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500"/>
                                        <p:tgtEl>
                                          <p:spTgt spid="1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500"/>
                                        <p:tgtEl>
                                          <p:spTgt spid="18"/>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path" presetSubtype="0" accel="50000" decel="50000" fill="hold" grpId="0" nodeType="clickEffect">
                                  <p:stCondLst>
                                    <p:cond delay="0"/>
                                  </p:stCondLst>
                                  <p:childTnLst>
                                    <p:animMotion origin="layout" path="M -4.94297E-6 4.39306E-6 L -0.48352 0.00554 " pathEditMode="relative" rAng="0" ptsTypes="AA">
                                      <p:cBhvr>
                                        <p:cTn id="38" dur="2000" fill="hold"/>
                                        <p:tgtEl>
                                          <p:spTgt spid="21"/>
                                        </p:tgtEl>
                                        <p:attrNameLst>
                                          <p:attrName>ppt_x</p:attrName>
                                          <p:attrName>ppt_y</p:attrName>
                                        </p:attrNameLst>
                                      </p:cBhvr>
                                      <p:rCtr x="-24183" y="27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2" grpId="0"/>
      <p:bldP spid="13" grpId="0" animBg="1"/>
      <p:bldP spid="17" grpId="0"/>
      <p:bldP spid="18" grpId="0"/>
      <p:bldP spid="21" grpId="0" animBg="1"/>
      <p:bldP spid="2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526963" cy="6858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Bevel 2"/>
          <p:cNvSpPr/>
          <p:nvPr/>
        </p:nvSpPr>
        <p:spPr>
          <a:xfrm>
            <a:off x="167481" y="152400"/>
            <a:ext cx="12192000" cy="6553200"/>
          </a:xfrm>
          <a:prstGeom prst="bevel">
            <a:avLst>
              <a:gd name="adj" fmla="val 1912"/>
            </a:avLst>
          </a:prstGeom>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4" name="Rectangular Callout 3"/>
          <p:cNvSpPr/>
          <p:nvPr/>
        </p:nvSpPr>
        <p:spPr>
          <a:xfrm>
            <a:off x="3825081" y="457200"/>
            <a:ext cx="3733800" cy="914400"/>
          </a:xfrm>
          <a:prstGeom prst="wedgeRectCallout">
            <a:avLst>
              <a:gd name="adj1" fmla="val -48924"/>
              <a:gd name="adj2" fmla="val 100735"/>
            </a:avLst>
          </a:prstGeom>
          <a:solidFill>
            <a:schemeClr val="accent1">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dirty="0" smtClean="0">
                <a:solidFill>
                  <a:schemeClr val="tx1"/>
                </a:solidFill>
                <a:latin typeface="Nikosh" pitchFamily="2" charset="0"/>
                <a:cs typeface="Nikosh" pitchFamily="2" charset="0"/>
              </a:rPr>
              <a:t>মূল্যায়ন</a:t>
            </a:r>
            <a:r>
              <a:rPr lang="bn-IN" dirty="0" smtClean="0">
                <a:solidFill>
                  <a:schemeClr val="tx1"/>
                </a:solidFill>
              </a:rPr>
              <a:t> </a:t>
            </a:r>
            <a:endParaRPr lang="en-US" dirty="0">
              <a:solidFill>
                <a:schemeClr val="tx1"/>
              </a:solidFill>
            </a:endParaRPr>
          </a:p>
        </p:txBody>
      </p:sp>
      <p:sp>
        <p:nvSpPr>
          <p:cNvPr id="5" name="TextBox 4"/>
          <p:cNvSpPr txBox="1"/>
          <p:nvPr/>
        </p:nvSpPr>
        <p:spPr>
          <a:xfrm>
            <a:off x="853281" y="2057400"/>
            <a:ext cx="11201400" cy="584775"/>
          </a:xfrm>
          <a:prstGeom prst="rect">
            <a:avLst/>
          </a:prstGeom>
          <a:noFill/>
        </p:spPr>
        <p:txBody>
          <a:bodyPr wrap="square" rtlCol="0">
            <a:spAutoFit/>
          </a:bodyPr>
          <a:lstStyle/>
          <a:p>
            <a:r>
              <a:rPr lang="bn-IN" sz="3200" dirty="0" smtClean="0">
                <a:latin typeface="Nikosh" pitchFamily="2" charset="0"/>
                <a:cs typeface="Nikosh" pitchFamily="2" charset="0"/>
              </a:rPr>
              <a:t>৩। ১ মিটার সমান কত ইঞ্চি ?  </a:t>
            </a:r>
            <a:endParaRPr lang="en-US" sz="3200" dirty="0">
              <a:latin typeface="Nikosh" pitchFamily="2" charset="0"/>
              <a:cs typeface="Nikosh" pitchFamily="2" charset="0"/>
            </a:endParaRPr>
          </a:p>
        </p:txBody>
      </p:sp>
      <p:sp>
        <p:nvSpPr>
          <p:cNvPr id="6" name="TextBox 5"/>
          <p:cNvSpPr txBox="1"/>
          <p:nvPr/>
        </p:nvSpPr>
        <p:spPr>
          <a:xfrm>
            <a:off x="1539081" y="3124200"/>
            <a:ext cx="9448800" cy="523220"/>
          </a:xfrm>
          <a:prstGeom prst="rect">
            <a:avLst/>
          </a:prstGeom>
          <a:noFill/>
        </p:spPr>
        <p:txBody>
          <a:bodyPr wrap="square" rtlCol="0">
            <a:spAutoFit/>
          </a:bodyPr>
          <a:lstStyle/>
          <a:p>
            <a:r>
              <a:rPr lang="bn-IN" sz="2800" dirty="0" smtClean="0">
                <a:latin typeface="Nikosh" pitchFamily="2" charset="0"/>
                <a:cs typeface="Nikosh" pitchFamily="2" charset="0"/>
              </a:rPr>
              <a:t>(ক) ৩৬.৩৯     (খ)  ৩৭.৩৯     (গ) ৩৮.৩৯    (ঘ) ৩৯.৩৭  </a:t>
            </a:r>
            <a:endParaRPr lang="en-US" sz="2800" dirty="0">
              <a:latin typeface="Nikosh" pitchFamily="2" charset="0"/>
              <a:cs typeface="Nikosh" pitchFamily="2" charset="0"/>
            </a:endParaRPr>
          </a:p>
        </p:txBody>
      </p:sp>
      <p:sp>
        <p:nvSpPr>
          <p:cNvPr id="7" name="TextBox 6"/>
          <p:cNvSpPr txBox="1"/>
          <p:nvPr/>
        </p:nvSpPr>
        <p:spPr>
          <a:xfrm>
            <a:off x="929481" y="4495800"/>
            <a:ext cx="11049000" cy="584775"/>
          </a:xfrm>
          <a:prstGeom prst="rect">
            <a:avLst/>
          </a:prstGeom>
          <a:noFill/>
        </p:spPr>
        <p:txBody>
          <a:bodyPr wrap="square" rtlCol="0">
            <a:spAutoFit/>
          </a:bodyPr>
          <a:lstStyle/>
          <a:p>
            <a:r>
              <a:rPr lang="bn-IN" sz="3200" dirty="0" smtClean="0">
                <a:latin typeface="Nikosh" pitchFamily="2" charset="0"/>
                <a:cs typeface="Nikosh" pitchFamily="2" charset="0"/>
              </a:rPr>
              <a:t>৪। একটি বর্গ ক্ষেত্রে ক্ষেরেফল ৪০০০ বর্গমিটার হলে এর বাহুর দৈর্ঘ্য কত?  </a:t>
            </a:r>
            <a:endParaRPr lang="en-US" sz="3200" dirty="0">
              <a:latin typeface="Nikosh" pitchFamily="2" charset="0"/>
              <a:cs typeface="Nikosh" pitchFamily="2" charset="0"/>
            </a:endParaRPr>
          </a:p>
        </p:txBody>
      </p:sp>
      <p:sp>
        <p:nvSpPr>
          <p:cNvPr id="8" name="TextBox 7"/>
          <p:cNvSpPr txBox="1"/>
          <p:nvPr/>
        </p:nvSpPr>
        <p:spPr>
          <a:xfrm>
            <a:off x="1539081" y="5562600"/>
            <a:ext cx="9220200" cy="523220"/>
          </a:xfrm>
          <a:prstGeom prst="rect">
            <a:avLst/>
          </a:prstGeom>
          <a:noFill/>
        </p:spPr>
        <p:txBody>
          <a:bodyPr wrap="square" rtlCol="0">
            <a:spAutoFit/>
          </a:bodyPr>
          <a:lstStyle/>
          <a:p>
            <a:r>
              <a:rPr lang="bn-IN" sz="2800" dirty="0" smtClean="0">
                <a:latin typeface="Nikosh" pitchFamily="2" charset="0"/>
                <a:cs typeface="Nikosh" pitchFamily="2" charset="0"/>
              </a:rPr>
              <a:t>(ক) ২০০ মিটার   (খ) ৩০০ মিটার    (গ) ৪০০ মিটার  (ঘ) ৫০০ মিটার </a:t>
            </a:r>
            <a:endParaRPr lang="en-US" sz="2800" dirty="0">
              <a:latin typeface="Nikosh" pitchFamily="2" charset="0"/>
              <a:cs typeface="Nikosh" pitchFamily="2" charset="0"/>
            </a:endParaRPr>
          </a:p>
        </p:txBody>
      </p:sp>
      <p:sp>
        <p:nvSpPr>
          <p:cNvPr id="9" name="Flowchart: Connector 8"/>
          <p:cNvSpPr/>
          <p:nvPr/>
        </p:nvSpPr>
        <p:spPr>
          <a:xfrm>
            <a:off x="12740481" y="5791200"/>
            <a:ext cx="381000" cy="381000"/>
          </a:xfrm>
          <a:prstGeom prst="flowChartConnec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Connector 9"/>
          <p:cNvSpPr/>
          <p:nvPr/>
        </p:nvSpPr>
        <p:spPr>
          <a:xfrm>
            <a:off x="12664281" y="3200400"/>
            <a:ext cx="381000" cy="381000"/>
          </a:xfrm>
          <a:prstGeom prst="flowChartConnec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1075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0" nodeType="clickEffect">
                                  <p:stCondLst>
                                    <p:cond delay="0"/>
                                  </p:stCondLst>
                                  <p:childTnLst>
                                    <p:animMotion origin="layout" path="M 4.25856E-6 -2.83237E-6 L -0.47136 0.00555 " pathEditMode="relative" rAng="0" ptsTypes="AA">
                                      <p:cBhvr>
                                        <p:cTn id="14" dur="2000" fill="hold"/>
                                        <p:tgtEl>
                                          <p:spTgt spid="10"/>
                                        </p:tgtEl>
                                        <p:attrNameLst>
                                          <p:attrName>ppt_x</p:attrName>
                                          <p:attrName>ppt_y</p:attrName>
                                        </p:attrNameLst>
                                      </p:cBhvr>
                                      <p:rCtr x="-23574" y="277"/>
                                    </p:animMotion>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path" presetSubtype="0" accel="50000" decel="50000" fill="hold" grpId="0" nodeType="clickEffect">
                                  <p:stCondLst>
                                    <p:cond delay="0"/>
                                  </p:stCondLst>
                                  <p:childTnLst>
                                    <p:animMotion origin="layout" path="M 6.08365E-7 -3.87283E-6 L -0.89113 -0.02774 " pathEditMode="relative" rAng="0" ptsTypes="AA">
                                      <p:cBhvr>
                                        <p:cTn id="26" dur="2000" fill="hold"/>
                                        <p:tgtEl>
                                          <p:spTgt spid="9"/>
                                        </p:tgtEl>
                                        <p:attrNameLst>
                                          <p:attrName>ppt_x</p:attrName>
                                          <p:attrName>ppt_y</p:attrName>
                                        </p:attrNameLst>
                                      </p:cBhvr>
                                      <p:rCtr x="-44563" y="-138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animBg="1"/>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526963" cy="6858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Bevel 2"/>
          <p:cNvSpPr/>
          <p:nvPr/>
        </p:nvSpPr>
        <p:spPr>
          <a:xfrm>
            <a:off x="167481" y="152400"/>
            <a:ext cx="12192000" cy="6553200"/>
          </a:xfrm>
          <a:prstGeom prst="bevel">
            <a:avLst>
              <a:gd name="adj" fmla="val 1912"/>
            </a:avLst>
          </a:prstGeom>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4" name="Rounded Rectangular Callout 3"/>
          <p:cNvSpPr/>
          <p:nvPr/>
        </p:nvSpPr>
        <p:spPr>
          <a:xfrm>
            <a:off x="3596481" y="762000"/>
            <a:ext cx="4724400" cy="1295400"/>
          </a:xfrm>
          <a:prstGeom prst="wedgeRoundRectCallout">
            <a:avLst>
              <a:gd name="adj1" fmla="val -18682"/>
              <a:gd name="adj2" fmla="val 149895"/>
              <a:gd name="adj3" fmla="val 16667"/>
            </a:avLst>
          </a:prstGeom>
          <a:solidFill>
            <a:schemeClr val="accent1">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dirty="0" smtClean="0">
                <a:solidFill>
                  <a:schemeClr val="tx1"/>
                </a:solidFill>
                <a:latin typeface="Nikosh" pitchFamily="2" charset="0"/>
                <a:cs typeface="Nikosh" pitchFamily="2" charset="0"/>
              </a:rPr>
              <a:t>বাড়ির কাজ </a:t>
            </a:r>
            <a:endParaRPr lang="en-US" sz="4400" dirty="0">
              <a:solidFill>
                <a:schemeClr val="tx1"/>
              </a:solidFill>
              <a:latin typeface="Nikosh" pitchFamily="2" charset="0"/>
              <a:cs typeface="Nikosh" pitchFamily="2" charset="0"/>
            </a:endParaRPr>
          </a:p>
        </p:txBody>
      </p:sp>
      <p:sp>
        <p:nvSpPr>
          <p:cNvPr id="5" name="TextBox 4"/>
          <p:cNvSpPr txBox="1"/>
          <p:nvPr/>
        </p:nvSpPr>
        <p:spPr>
          <a:xfrm>
            <a:off x="1234281" y="3581400"/>
            <a:ext cx="9906000" cy="1569660"/>
          </a:xfrm>
          <a:prstGeom prst="rect">
            <a:avLst/>
          </a:prstGeom>
          <a:solidFill>
            <a:schemeClr val="accent1">
              <a:lumMod val="40000"/>
              <a:lumOff val="60000"/>
            </a:schemeClr>
          </a:solidFill>
        </p:spPr>
        <p:txBody>
          <a:bodyPr wrap="square" rtlCol="0">
            <a:spAutoFit/>
          </a:bodyPr>
          <a:lstStyle/>
          <a:p>
            <a:pPr marL="457200" indent="-457200">
              <a:buFont typeface="Wingdings" pitchFamily="2" charset="2"/>
              <a:buChar char="q"/>
            </a:pPr>
            <a:r>
              <a:rPr lang="bn-IN" sz="3200" dirty="0" smtClean="0">
                <a:latin typeface="Nikosh" pitchFamily="2" charset="0"/>
                <a:cs typeface="Nikosh" pitchFamily="2" charset="0"/>
              </a:rPr>
              <a:t>একটি </a:t>
            </a:r>
            <a:r>
              <a:rPr lang="bn-IN" sz="3200" dirty="0" smtClean="0">
                <a:latin typeface="Nikosh" pitchFamily="2" charset="0"/>
                <a:cs typeface="Nikosh" pitchFamily="2" charset="0"/>
              </a:rPr>
              <a:t>আয়তাকার ক্ষেত্রের দৈর্ঘ্য ৪৮ মিটার এবং প্রস্থ ৩২</a:t>
            </a:r>
            <a:r>
              <a:rPr lang="en-US" sz="3200" dirty="0" smtClean="0">
                <a:latin typeface="Nikosh" pitchFamily="2" charset="0"/>
                <a:cs typeface="Nikosh" pitchFamily="2" charset="0"/>
              </a:rPr>
              <a:t> </a:t>
            </a:r>
            <a:r>
              <a:rPr lang="bn-IN" sz="3200" dirty="0" smtClean="0">
                <a:latin typeface="Nikosh" pitchFamily="2" charset="0"/>
                <a:cs typeface="Nikosh" pitchFamily="2" charset="0"/>
              </a:rPr>
              <a:t>মিটার ৮০ সে</a:t>
            </a:r>
            <a:r>
              <a:rPr lang="en-US" sz="3200" dirty="0" smtClean="0">
                <a:latin typeface="Nikosh" pitchFamily="2" charset="0"/>
                <a:cs typeface="Nikosh" pitchFamily="2" charset="0"/>
              </a:rPr>
              <a:t>.</a:t>
            </a:r>
            <a:r>
              <a:rPr lang="bn-IN" sz="3200" dirty="0" smtClean="0">
                <a:latin typeface="Nikosh" pitchFamily="2" charset="0"/>
                <a:cs typeface="Nikosh" pitchFamily="2" charset="0"/>
              </a:rPr>
              <a:t>মি</a:t>
            </a:r>
            <a:r>
              <a:rPr lang="bn-IN" sz="3200" dirty="0" smtClean="0">
                <a:latin typeface="Nikosh" pitchFamily="2" charset="0"/>
                <a:cs typeface="Nikosh" pitchFamily="2" charset="0"/>
              </a:rPr>
              <a:t>। ক্ষেত্রেটির বাইরে চারদিক্র ৩ মিটার বিস্তৃত রাস্তা আছে ।রাস্তাটির ক্ষেত্রফল কত ? </a:t>
            </a:r>
            <a:endParaRPr lang="en-US" sz="3200" dirty="0">
              <a:latin typeface="Nikosh" pitchFamily="2" charset="0"/>
              <a:cs typeface="Nikosh" pitchFamily="2" charset="0"/>
            </a:endParaRPr>
          </a:p>
        </p:txBody>
      </p:sp>
    </p:spTree>
    <p:extLst>
      <p:ext uri="{BB962C8B-B14F-4D97-AF65-F5344CB8AC3E}">
        <p14:creationId xmlns:p14="http://schemas.microsoft.com/office/powerpoint/2010/main" val="26203017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526963" cy="6858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Bevel 2"/>
          <p:cNvSpPr/>
          <p:nvPr/>
        </p:nvSpPr>
        <p:spPr>
          <a:xfrm>
            <a:off x="167481" y="152400"/>
            <a:ext cx="12192000" cy="6553200"/>
          </a:xfrm>
          <a:prstGeom prst="bevel">
            <a:avLst>
              <a:gd name="adj" fmla="val 1912"/>
            </a:avLst>
          </a:prstGeom>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4" name="TextBox 3"/>
          <p:cNvSpPr txBox="1"/>
          <p:nvPr/>
        </p:nvSpPr>
        <p:spPr>
          <a:xfrm>
            <a:off x="3825081" y="609600"/>
            <a:ext cx="4876800" cy="838200"/>
          </a:xfrm>
          <a:prstGeom prst="rect">
            <a:avLst/>
          </a:prstGeom>
          <a:noFill/>
        </p:spPr>
        <p:txBody>
          <a:bodyPr wrap="square" rtlCol="0">
            <a:prstTxWarp prst="textPlain">
              <a:avLst/>
            </a:prstTxWarp>
            <a:spAutoFit/>
          </a:bodyPr>
          <a:lstStyle/>
          <a:p>
            <a:pPr algn="ctr"/>
            <a:r>
              <a:rPr lang="bn-IN" dirty="0" smtClean="0">
                <a:solidFill>
                  <a:schemeClr val="bg1"/>
                </a:solidFill>
              </a:rPr>
              <a:t>পরিচিতি</a:t>
            </a:r>
            <a:r>
              <a:rPr lang="bn-IN" dirty="0" smtClean="0"/>
              <a:t> </a:t>
            </a:r>
            <a:endParaRPr lang="en-US" dirty="0"/>
          </a:p>
        </p:txBody>
      </p:sp>
      <p:sp>
        <p:nvSpPr>
          <p:cNvPr id="5" name="TextBox 4"/>
          <p:cNvSpPr txBox="1"/>
          <p:nvPr/>
        </p:nvSpPr>
        <p:spPr>
          <a:xfrm>
            <a:off x="396081" y="2895600"/>
            <a:ext cx="5486400" cy="2554545"/>
          </a:xfrm>
          <a:prstGeom prst="rect">
            <a:avLst/>
          </a:prstGeom>
          <a:solidFill>
            <a:schemeClr val="accent2">
              <a:lumMod val="40000"/>
              <a:lumOff val="60000"/>
            </a:schemeClr>
          </a:solidFill>
        </p:spPr>
        <p:txBody>
          <a:bodyPr wrap="square" rtlCol="0">
            <a:spAutoFit/>
          </a:bodyPr>
          <a:lstStyle/>
          <a:p>
            <a:r>
              <a:rPr lang="bn-IN" sz="3200" dirty="0" smtClean="0">
                <a:latin typeface="Nikosh" pitchFamily="2" charset="0"/>
                <a:cs typeface="Nikosh" pitchFamily="2" charset="0"/>
              </a:rPr>
              <a:t>দেলওয়ারা বেগম </a:t>
            </a:r>
          </a:p>
          <a:p>
            <a:r>
              <a:rPr lang="bn-IN" sz="3200" dirty="0" smtClean="0">
                <a:latin typeface="Nikosh" pitchFamily="2" charset="0"/>
                <a:cs typeface="Nikosh" pitchFamily="2" charset="0"/>
              </a:rPr>
              <a:t>সহকারি শিক্ষক (গণিত)</a:t>
            </a:r>
          </a:p>
          <a:p>
            <a:r>
              <a:rPr lang="bn-IN" sz="3200" dirty="0" smtClean="0">
                <a:latin typeface="Nikosh" pitchFamily="2" charset="0"/>
                <a:cs typeface="Nikosh" pitchFamily="2" charset="0"/>
              </a:rPr>
              <a:t>আলতাদিঘী স্নাতক</a:t>
            </a:r>
            <a:r>
              <a:rPr lang="en-US" sz="3200" dirty="0" smtClean="0">
                <a:latin typeface="Nikosh" pitchFamily="2" charset="0"/>
                <a:cs typeface="Nikosh" pitchFamily="2" charset="0"/>
              </a:rPr>
              <a:t> </a:t>
            </a:r>
            <a:r>
              <a:rPr lang="bn-IN" sz="3200" dirty="0" smtClean="0">
                <a:latin typeface="Nikosh" pitchFamily="2" charset="0"/>
                <a:cs typeface="Nikosh" pitchFamily="2" charset="0"/>
              </a:rPr>
              <a:t>মাদরাসা,শেরপুর,বগুড়া </a:t>
            </a:r>
            <a:endParaRPr lang="en-US" sz="3200" dirty="0" smtClean="0">
              <a:latin typeface="Nikosh" pitchFamily="2" charset="0"/>
              <a:cs typeface="Nikosh" pitchFamily="2" charset="0"/>
            </a:endParaRPr>
          </a:p>
          <a:p>
            <a:r>
              <a:rPr lang="bn-IN" sz="3200" dirty="0" smtClean="0">
                <a:latin typeface="Nikosh" pitchFamily="2" charset="0"/>
                <a:cs typeface="Nikosh" pitchFamily="2" charset="0"/>
              </a:rPr>
              <a:t>মোবাইল নং- ০১৭২৮২৪৭৯১০</a:t>
            </a:r>
          </a:p>
          <a:p>
            <a:r>
              <a:rPr lang="bn-IN" sz="3200" dirty="0" smtClean="0">
                <a:latin typeface="Nikosh" pitchFamily="2" charset="0"/>
                <a:cs typeface="Nikosh" pitchFamily="2" charset="0"/>
              </a:rPr>
              <a:t>ই-মেইল- </a:t>
            </a:r>
            <a:r>
              <a:rPr lang="en-US" dirty="0" smtClean="0">
                <a:latin typeface="Nikosh" pitchFamily="2" charset="0"/>
                <a:cs typeface="Nikosh" pitchFamily="2" charset="0"/>
              </a:rPr>
              <a:t>delwara1979@gmail.com</a:t>
            </a:r>
            <a:r>
              <a:rPr lang="bn-IN" dirty="0" smtClean="0">
                <a:latin typeface="Nikosh" pitchFamily="2" charset="0"/>
                <a:cs typeface="Nikosh" pitchFamily="2" charset="0"/>
              </a:rPr>
              <a:t> </a:t>
            </a:r>
            <a:endParaRPr lang="en-US" dirty="0">
              <a:latin typeface="Nikosh" pitchFamily="2" charset="0"/>
              <a:cs typeface="Nikosh" pitchFamily="2" charset="0"/>
            </a:endParaRPr>
          </a:p>
        </p:txBody>
      </p:sp>
      <p:sp>
        <p:nvSpPr>
          <p:cNvPr id="6" name="TextBox 5"/>
          <p:cNvSpPr txBox="1"/>
          <p:nvPr/>
        </p:nvSpPr>
        <p:spPr>
          <a:xfrm>
            <a:off x="7177881" y="2895600"/>
            <a:ext cx="4724400" cy="2554545"/>
          </a:xfrm>
          <a:prstGeom prst="rect">
            <a:avLst/>
          </a:prstGeom>
          <a:solidFill>
            <a:schemeClr val="accent2">
              <a:lumMod val="40000"/>
              <a:lumOff val="60000"/>
            </a:schemeClr>
          </a:solidFill>
        </p:spPr>
        <p:txBody>
          <a:bodyPr wrap="square" rtlCol="0">
            <a:spAutoFit/>
          </a:bodyPr>
          <a:lstStyle/>
          <a:p>
            <a:r>
              <a:rPr lang="bn-IN" sz="3200" dirty="0" smtClean="0">
                <a:latin typeface="Nikosh" pitchFamily="2" charset="0"/>
                <a:cs typeface="Nikosh" pitchFamily="2" charset="0"/>
              </a:rPr>
              <a:t>শ্রেণিঃ- দাখিল ৮ম </a:t>
            </a:r>
          </a:p>
          <a:p>
            <a:r>
              <a:rPr lang="bn-IN" sz="3200" dirty="0" smtClean="0">
                <a:latin typeface="Nikosh" pitchFamily="2" charset="0"/>
                <a:cs typeface="Nikosh" pitchFamily="2" charset="0"/>
              </a:rPr>
              <a:t>বিষয়ঃ গণিত </a:t>
            </a:r>
          </a:p>
          <a:p>
            <a:r>
              <a:rPr lang="bn-IN" sz="3200" dirty="0" smtClean="0">
                <a:latin typeface="Nikosh" pitchFamily="2" charset="0"/>
                <a:cs typeface="Nikosh" pitchFamily="2" charset="0"/>
              </a:rPr>
              <a:t>অধ্যায়ঃ ৩য়</a:t>
            </a:r>
          </a:p>
          <a:p>
            <a:r>
              <a:rPr lang="bn-IN" sz="3200" dirty="0" smtClean="0">
                <a:latin typeface="Nikosh" pitchFamily="2" charset="0"/>
                <a:cs typeface="Nikosh" pitchFamily="2" charset="0"/>
              </a:rPr>
              <a:t>সময়ঃ ৪৫ মিনিট </a:t>
            </a:r>
          </a:p>
          <a:p>
            <a:r>
              <a:rPr lang="bn-IN" sz="3200" dirty="0" smtClean="0">
                <a:latin typeface="Nikosh" pitchFamily="2" charset="0"/>
                <a:cs typeface="Nikosh" pitchFamily="2" charset="0"/>
              </a:rPr>
              <a:t>তারিখঃ ১৯/১০/২০২০ ইং </a:t>
            </a:r>
            <a:endParaRPr lang="en-US" sz="3200" dirty="0">
              <a:latin typeface="Nikosh" pitchFamily="2" charset="0"/>
              <a:cs typeface="Nikosh" pitchFamily="2" charset="0"/>
            </a:endParaRPr>
          </a:p>
        </p:txBody>
      </p:sp>
      <p:pic>
        <p:nvPicPr>
          <p:cNvPr id="2050" name="Picture 2" descr="D:\Image\72653740_672369039920151_2355250272877412352_n.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5885" t="16811" r="14871"/>
          <a:stretch/>
        </p:blipFill>
        <p:spPr bwMode="auto">
          <a:xfrm>
            <a:off x="548481" y="762000"/>
            <a:ext cx="2057400" cy="192551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39533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526963" cy="6858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Bevel 2"/>
          <p:cNvSpPr/>
          <p:nvPr/>
        </p:nvSpPr>
        <p:spPr>
          <a:xfrm>
            <a:off x="167481" y="152400"/>
            <a:ext cx="12192000" cy="6553200"/>
          </a:xfrm>
          <a:prstGeom prst="bevel">
            <a:avLst>
              <a:gd name="adj" fmla="val 1912"/>
            </a:avLst>
          </a:prstGeom>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pic>
        <p:nvPicPr>
          <p:cNvPr id="4" name="Picture 2" descr="C:\Users\i\Downloads\lg_201402163-based-red-rose-wreat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081" y="304800"/>
            <a:ext cx="11811000" cy="612577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224881" y="3962400"/>
            <a:ext cx="7924800" cy="762000"/>
          </a:xfrm>
          <a:prstGeom prst="rect">
            <a:avLst/>
          </a:prstGeom>
          <a:noFill/>
        </p:spPr>
        <p:txBody>
          <a:bodyPr wrap="square" rtlCol="0">
            <a:prstTxWarp prst="textChevron">
              <a:avLst/>
            </a:prstTxWarp>
            <a:spAutoFit/>
          </a:bodyPr>
          <a:lstStyle/>
          <a:p>
            <a:pPr algn="ctr"/>
            <a:r>
              <a:rPr lang="bn-IN"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Nikosh" pitchFamily="2" charset="0"/>
                <a:cs typeface="Nikosh" pitchFamily="2" charset="0"/>
              </a:rPr>
              <a:t>ধন্যবাদ</a:t>
            </a:r>
            <a:r>
              <a:rPr lang="bn-IN"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Nikosh" pitchFamily="2" charset="0"/>
                <a:cs typeface="Nikosh" pitchFamily="2" charset="0"/>
              </a:rPr>
              <a:t> </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Nikosh" pitchFamily="2" charset="0"/>
              <a:cs typeface="Nikosh" pitchFamily="2" charset="0"/>
            </a:endParaRPr>
          </a:p>
        </p:txBody>
      </p:sp>
    </p:spTree>
    <p:extLst>
      <p:ext uri="{BB962C8B-B14F-4D97-AF65-F5344CB8AC3E}">
        <p14:creationId xmlns:p14="http://schemas.microsoft.com/office/powerpoint/2010/main" val="2620301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526963" cy="6858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Bevel 2"/>
          <p:cNvSpPr/>
          <p:nvPr/>
        </p:nvSpPr>
        <p:spPr>
          <a:xfrm>
            <a:off x="167481" y="152400"/>
            <a:ext cx="12192000" cy="6553200"/>
          </a:xfrm>
          <a:prstGeom prst="bevel">
            <a:avLst>
              <a:gd name="adj" fmla="val 1912"/>
            </a:avLst>
          </a:prstGeom>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 xmlns:a16="http://schemas.microsoft.com/office/drawing/2014/main" id="{43EC661A-07BE-4F6C-9B98-2190FB41E317}"/>
              </a:ext>
            </a:extLst>
          </p:cNvPr>
          <p:cNvGrpSpPr/>
          <p:nvPr/>
        </p:nvGrpSpPr>
        <p:grpSpPr>
          <a:xfrm>
            <a:off x="2758281" y="914400"/>
            <a:ext cx="6553200" cy="5562600"/>
            <a:chOff x="3151162" y="998696"/>
            <a:chExt cx="5289453" cy="4895668"/>
          </a:xfrm>
        </p:grpSpPr>
        <p:sp>
          <p:nvSpPr>
            <p:cNvPr id="13" name="Parallelogram 1">
              <a:extLst>
                <a:ext uri="{FF2B5EF4-FFF2-40B4-BE49-F238E27FC236}">
                  <a16:creationId xmlns="" xmlns:a16="http://schemas.microsoft.com/office/drawing/2014/main" id="{6A78B5CB-3B2D-4672-99E8-93BFB24B6F21}"/>
                </a:ext>
              </a:extLst>
            </p:cNvPr>
            <p:cNvSpPr/>
            <p:nvPr/>
          </p:nvSpPr>
          <p:spPr>
            <a:xfrm>
              <a:off x="3151162" y="998696"/>
              <a:ext cx="5269670" cy="2048607"/>
            </a:xfrm>
            <a:custGeom>
              <a:avLst/>
              <a:gdLst>
                <a:gd name="connsiteX0" fmla="*/ 0 w 5781822"/>
                <a:gd name="connsiteY0" fmla="*/ 2048607 h 2048607"/>
                <a:gd name="connsiteX1" fmla="*/ 512152 w 5781822"/>
                <a:gd name="connsiteY1" fmla="*/ 0 h 2048607"/>
                <a:gd name="connsiteX2" fmla="*/ 5781822 w 5781822"/>
                <a:gd name="connsiteY2" fmla="*/ 0 h 2048607"/>
                <a:gd name="connsiteX3" fmla="*/ 5269670 w 5781822"/>
                <a:gd name="connsiteY3" fmla="*/ 2048607 h 2048607"/>
                <a:gd name="connsiteX4" fmla="*/ 0 w 5781822"/>
                <a:gd name="connsiteY4" fmla="*/ 2048607 h 2048607"/>
                <a:gd name="connsiteX0" fmla="*/ 0 w 5303520"/>
                <a:gd name="connsiteY0" fmla="*/ 2062675 h 2062675"/>
                <a:gd name="connsiteX1" fmla="*/ 512152 w 5303520"/>
                <a:gd name="connsiteY1" fmla="*/ 14068 h 2062675"/>
                <a:gd name="connsiteX2" fmla="*/ 5303520 w 5303520"/>
                <a:gd name="connsiteY2" fmla="*/ 0 h 2062675"/>
                <a:gd name="connsiteX3" fmla="*/ 5269670 w 5303520"/>
                <a:gd name="connsiteY3" fmla="*/ 2062675 h 2062675"/>
                <a:gd name="connsiteX4" fmla="*/ 0 w 5303520"/>
                <a:gd name="connsiteY4" fmla="*/ 2062675 h 2062675"/>
                <a:gd name="connsiteX0" fmla="*/ 0 w 5269670"/>
                <a:gd name="connsiteY0" fmla="*/ 2062675 h 2062675"/>
                <a:gd name="connsiteX1" fmla="*/ 512152 w 5269670"/>
                <a:gd name="connsiteY1" fmla="*/ 14068 h 2062675"/>
                <a:gd name="connsiteX2" fmla="*/ 5205047 w 5269670"/>
                <a:gd name="connsiteY2" fmla="*/ 0 h 2062675"/>
                <a:gd name="connsiteX3" fmla="*/ 5269670 w 5269670"/>
                <a:gd name="connsiteY3" fmla="*/ 2062675 h 2062675"/>
                <a:gd name="connsiteX4" fmla="*/ 0 w 5269670"/>
                <a:gd name="connsiteY4" fmla="*/ 2062675 h 2062675"/>
                <a:gd name="connsiteX0" fmla="*/ 0 w 5269670"/>
                <a:gd name="connsiteY0" fmla="*/ 2062675 h 2062675"/>
                <a:gd name="connsiteX1" fmla="*/ 512152 w 5269670"/>
                <a:gd name="connsiteY1" fmla="*/ 14068 h 2062675"/>
                <a:gd name="connsiteX2" fmla="*/ 5120641 w 5269670"/>
                <a:gd name="connsiteY2" fmla="*/ 0 h 2062675"/>
                <a:gd name="connsiteX3" fmla="*/ 5269670 w 5269670"/>
                <a:gd name="connsiteY3" fmla="*/ 2062675 h 2062675"/>
                <a:gd name="connsiteX4" fmla="*/ 0 w 5269670"/>
                <a:gd name="connsiteY4" fmla="*/ 2062675 h 2062675"/>
                <a:gd name="connsiteX0" fmla="*/ 0 w 5269670"/>
                <a:gd name="connsiteY0" fmla="*/ 2048607 h 2048607"/>
                <a:gd name="connsiteX1" fmla="*/ 512152 w 5269670"/>
                <a:gd name="connsiteY1" fmla="*/ 0 h 2048607"/>
                <a:gd name="connsiteX2" fmla="*/ 5078438 w 5269670"/>
                <a:gd name="connsiteY2" fmla="*/ 0 h 2048607"/>
                <a:gd name="connsiteX3" fmla="*/ 5269670 w 5269670"/>
                <a:gd name="connsiteY3" fmla="*/ 2048607 h 2048607"/>
                <a:gd name="connsiteX4" fmla="*/ 0 w 5269670"/>
                <a:gd name="connsiteY4" fmla="*/ 2048607 h 20486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69670" h="2048607">
                  <a:moveTo>
                    <a:pt x="0" y="2048607"/>
                  </a:moveTo>
                  <a:lnTo>
                    <a:pt x="512152" y="0"/>
                  </a:lnTo>
                  <a:lnTo>
                    <a:pt x="5078438" y="0"/>
                  </a:lnTo>
                  <a:lnTo>
                    <a:pt x="5269670" y="2048607"/>
                  </a:lnTo>
                  <a:lnTo>
                    <a:pt x="0" y="2048607"/>
                  </a:lnTo>
                  <a:close/>
                </a:path>
              </a:pathLst>
            </a:cu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4" name="Rectangle 13">
              <a:extLst>
                <a:ext uri="{FF2B5EF4-FFF2-40B4-BE49-F238E27FC236}">
                  <a16:creationId xmlns="" xmlns:a16="http://schemas.microsoft.com/office/drawing/2014/main" id="{FBA042C9-A77E-43FE-93F4-EA9E6A9C9E1C}"/>
                </a:ext>
              </a:extLst>
            </p:cNvPr>
            <p:cNvSpPr/>
            <p:nvPr/>
          </p:nvSpPr>
          <p:spPr>
            <a:xfrm>
              <a:off x="3151164" y="3117754"/>
              <a:ext cx="5289451" cy="622495"/>
            </a:xfrm>
            <a:prstGeom prst="rect">
              <a:avLst/>
            </a:prstGeom>
            <a:blipFill>
              <a:blip r:embed="rId3"/>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5" name="Rectangle 14">
              <a:extLst>
                <a:ext uri="{FF2B5EF4-FFF2-40B4-BE49-F238E27FC236}">
                  <a16:creationId xmlns="" xmlns:a16="http://schemas.microsoft.com/office/drawing/2014/main" id="{D15D066B-A9A1-44FC-A43B-C847F4BCA3CC}"/>
                </a:ext>
              </a:extLst>
            </p:cNvPr>
            <p:cNvSpPr/>
            <p:nvPr/>
          </p:nvSpPr>
          <p:spPr>
            <a:xfrm>
              <a:off x="3151162" y="3712113"/>
              <a:ext cx="407963" cy="2182249"/>
            </a:xfrm>
            <a:prstGeom prst="rect">
              <a:avLst/>
            </a:prstGeom>
            <a:solidFill>
              <a:srgbClr val="CC97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6" name="Rectangle 15">
              <a:extLst>
                <a:ext uri="{FF2B5EF4-FFF2-40B4-BE49-F238E27FC236}">
                  <a16:creationId xmlns="" xmlns:a16="http://schemas.microsoft.com/office/drawing/2014/main" id="{2477BC91-80A3-4255-A580-4BF1E98AD4F4}"/>
                </a:ext>
              </a:extLst>
            </p:cNvPr>
            <p:cNvSpPr/>
            <p:nvPr/>
          </p:nvSpPr>
          <p:spPr>
            <a:xfrm>
              <a:off x="3671666" y="3712112"/>
              <a:ext cx="407963" cy="2182249"/>
            </a:xfrm>
            <a:prstGeom prst="rect">
              <a:avLst/>
            </a:prstGeom>
            <a:solidFill>
              <a:srgbClr val="CC97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7" name="Rectangle 16">
              <a:extLst>
                <a:ext uri="{FF2B5EF4-FFF2-40B4-BE49-F238E27FC236}">
                  <a16:creationId xmlns="" xmlns:a16="http://schemas.microsoft.com/office/drawing/2014/main" id="{5004CC5E-BABE-4EA6-8DB9-A00EABA591C8}"/>
                </a:ext>
              </a:extLst>
            </p:cNvPr>
            <p:cNvSpPr/>
            <p:nvPr/>
          </p:nvSpPr>
          <p:spPr>
            <a:xfrm>
              <a:off x="7519182" y="3726182"/>
              <a:ext cx="407963" cy="2168179"/>
            </a:xfrm>
            <a:prstGeom prst="rect">
              <a:avLst/>
            </a:prstGeom>
            <a:solidFill>
              <a:srgbClr val="CC97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8" name="Rectangle 17">
              <a:extLst>
                <a:ext uri="{FF2B5EF4-FFF2-40B4-BE49-F238E27FC236}">
                  <a16:creationId xmlns="" xmlns:a16="http://schemas.microsoft.com/office/drawing/2014/main" id="{6C41C421-FEA0-40BC-954A-D5C4B2AF0B1F}"/>
                </a:ext>
              </a:extLst>
            </p:cNvPr>
            <p:cNvSpPr/>
            <p:nvPr/>
          </p:nvSpPr>
          <p:spPr>
            <a:xfrm>
              <a:off x="8027991" y="3726182"/>
              <a:ext cx="407963" cy="2168182"/>
            </a:xfrm>
            <a:prstGeom prst="rect">
              <a:avLst/>
            </a:prstGeom>
            <a:solidFill>
              <a:srgbClr val="CC97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pic>
        <p:nvPicPr>
          <p:cNvPr id="19" name="Picture 18">
            <a:extLst>
              <a:ext uri="{FF2B5EF4-FFF2-40B4-BE49-F238E27FC236}">
                <a16:creationId xmlns="" xmlns:a16="http://schemas.microsoft.com/office/drawing/2014/main" id="{FB3D7775-7352-43B7-B5DC-D7116DC1C862}"/>
              </a:ext>
            </a:extLst>
          </p:cNvPr>
          <p:cNvPicPr>
            <a:picLocks noChangeAspect="1"/>
          </p:cNvPicPr>
          <p:nvPr/>
        </p:nvPicPr>
        <p:blipFill rotWithShape="1">
          <a:blip r:embed="rId4">
            <a:extLst>
              <a:ext uri="{28A0092B-C50C-407E-A947-70E740481C1C}">
                <a14:useLocalDpi xmlns:a14="http://schemas.microsoft.com/office/drawing/2010/main" val="0"/>
              </a:ext>
            </a:extLst>
          </a:blip>
          <a:srcRect t="40918" r="7181" b="41648"/>
          <a:stretch/>
        </p:blipFill>
        <p:spPr>
          <a:xfrm>
            <a:off x="2682081" y="3200400"/>
            <a:ext cx="6629400" cy="935596"/>
          </a:xfrm>
          <a:prstGeom prst="rect">
            <a:avLst/>
          </a:prstGeom>
        </p:spPr>
      </p:pic>
      <p:pic>
        <p:nvPicPr>
          <p:cNvPr id="20" name="Picture 19">
            <a:extLst>
              <a:ext uri="{FF2B5EF4-FFF2-40B4-BE49-F238E27FC236}">
                <a16:creationId xmlns="" xmlns:a16="http://schemas.microsoft.com/office/drawing/2014/main" id="{2064E823-A20D-4709-900F-E7D29A94DD03}"/>
              </a:ext>
            </a:extLst>
          </p:cNvPr>
          <p:cNvPicPr>
            <a:picLocks noChangeAspect="1"/>
          </p:cNvPicPr>
          <p:nvPr/>
        </p:nvPicPr>
        <p:blipFill rotWithShape="1">
          <a:blip r:embed="rId4">
            <a:extLst>
              <a:ext uri="{28A0092B-C50C-407E-A947-70E740481C1C}">
                <a14:useLocalDpi xmlns:a14="http://schemas.microsoft.com/office/drawing/2010/main" val="0"/>
              </a:ext>
            </a:extLst>
          </a:blip>
          <a:srcRect l="1" t="40918" r="64547" b="41648"/>
          <a:stretch/>
        </p:blipFill>
        <p:spPr>
          <a:xfrm rot="5400000">
            <a:off x="4997074" y="1571207"/>
            <a:ext cx="2368983" cy="902970"/>
          </a:xfrm>
          <a:prstGeom prst="rect">
            <a:avLst/>
          </a:prstGeom>
        </p:spPr>
      </p:pic>
      <p:sp>
        <p:nvSpPr>
          <p:cNvPr id="21" name="TextBox 20"/>
          <p:cNvSpPr txBox="1"/>
          <p:nvPr/>
        </p:nvSpPr>
        <p:spPr>
          <a:xfrm>
            <a:off x="1539081" y="4724400"/>
            <a:ext cx="10134600" cy="984885"/>
          </a:xfrm>
          <a:prstGeom prst="rect">
            <a:avLst/>
          </a:prstGeom>
          <a:noFill/>
        </p:spPr>
        <p:txBody>
          <a:bodyPr wrap="square" rtlCol="0">
            <a:spAutoFit/>
          </a:bodyPr>
          <a:lstStyle/>
          <a:p>
            <a:pPr algn="ctr"/>
            <a:r>
              <a:rPr lang="en-US" sz="2000" dirty="0"/>
              <a:t> </a:t>
            </a:r>
            <a:r>
              <a:rPr lang="en-US" sz="4000" dirty="0" err="1" smtClean="0">
                <a:latin typeface="Nikosh" pitchFamily="2" charset="0"/>
                <a:cs typeface="Nikosh" pitchFamily="2" charset="0"/>
              </a:rPr>
              <a:t>দৈর্ঘ্য</a:t>
            </a:r>
            <a:r>
              <a:rPr lang="en-US" sz="4000" dirty="0" smtClean="0">
                <a:latin typeface="Nikosh" pitchFamily="2" charset="0"/>
                <a:cs typeface="Nikosh" pitchFamily="2" charset="0"/>
              </a:rPr>
              <a:t> ও </a:t>
            </a:r>
            <a:r>
              <a:rPr lang="en-US" sz="4000" dirty="0" err="1" smtClean="0">
                <a:latin typeface="Nikosh" pitchFamily="2" charset="0"/>
                <a:cs typeface="Nikosh" pitchFamily="2" charset="0"/>
              </a:rPr>
              <a:t>প্রস্থ</a:t>
            </a:r>
            <a:r>
              <a:rPr lang="en-US" sz="4000" dirty="0" smtClean="0">
                <a:latin typeface="Nikosh" pitchFamily="2" charset="0"/>
                <a:cs typeface="Nikosh" pitchFamily="2" charset="0"/>
              </a:rPr>
              <a:t> </a:t>
            </a:r>
            <a:r>
              <a:rPr lang="en-US" sz="4000" dirty="0" err="1" smtClean="0">
                <a:latin typeface="Nikosh" pitchFamily="2" charset="0"/>
                <a:cs typeface="Nikosh" pitchFamily="2" charset="0"/>
              </a:rPr>
              <a:t>জানতে</a:t>
            </a:r>
            <a:r>
              <a:rPr lang="en-US" sz="4000" dirty="0" smtClean="0">
                <a:latin typeface="Nikosh" pitchFamily="2" charset="0"/>
                <a:cs typeface="Nikosh" pitchFamily="2" charset="0"/>
              </a:rPr>
              <a:t> </a:t>
            </a:r>
            <a:r>
              <a:rPr lang="en-US" sz="4000" dirty="0" err="1" smtClean="0">
                <a:latin typeface="Nikosh" pitchFamily="2" charset="0"/>
                <a:cs typeface="Nikosh" pitchFamily="2" charset="0"/>
              </a:rPr>
              <a:t>হলে</a:t>
            </a:r>
            <a:r>
              <a:rPr lang="en-US" sz="4000" dirty="0" smtClean="0">
                <a:latin typeface="Nikosh" pitchFamily="2" charset="0"/>
                <a:cs typeface="Nikosh" pitchFamily="2" charset="0"/>
              </a:rPr>
              <a:t> </a:t>
            </a:r>
            <a:r>
              <a:rPr lang="en-US" sz="4000" dirty="0" err="1" smtClean="0">
                <a:latin typeface="Nikosh" pitchFamily="2" charset="0"/>
                <a:cs typeface="Nikosh" pitchFamily="2" charset="0"/>
              </a:rPr>
              <a:t>কি</a:t>
            </a:r>
            <a:r>
              <a:rPr lang="en-US" sz="4000" dirty="0" smtClean="0">
                <a:latin typeface="Nikosh" pitchFamily="2" charset="0"/>
                <a:cs typeface="Nikosh" pitchFamily="2" charset="0"/>
              </a:rPr>
              <a:t> </a:t>
            </a:r>
            <a:r>
              <a:rPr lang="en-US" sz="4000" dirty="0" err="1" smtClean="0">
                <a:latin typeface="Nikosh" pitchFamily="2" charset="0"/>
                <a:cs typeface="Nikosh" pitchFamily="2" charset="0"/>
              </a:rPr>
              <a:t>করতে</a:t>
            </a:r>
            <a:r>
              <a:rPr lang="en-US" sz="4000" dirty="0" smtClean="0">
                <a:latin typeface="Nikosh" pitchFamily="2" charset="0"/>
                <a:cs typeface="Nikosh" pitchFamily="2" charset="0"/>
              </a:rPr>
              <a:t> </a:t>
            </a:r>
            <a:r>
              <a:rPr lang="en-US" sz="4000" dirty="0" err="1" smtClean="0">
                <a:latin typeface="Nikosh" pitchFamily="2" charset="0"/>
                <a:cs typeface="Nikosh" pitchFamily="2" charset="0"/>
              </a:rPr>
              <a:t>হবে</a:t>
            </a:r>
            <a:r>
              <a:rPr lang="en-US" sz="4000" dirty="0" smtClean="0">
                <a:latin typeface="Nikosh" pitchFamily="2" charset="0"/>
                <a:cs typeface="Nikosh" pitchFamily="2" charset="0"/>
              </a:rPr>
              <a:t> ?</a:t>
            </a:r>
            <a:endParaRPr lang="en-US" sz="4000" dirty="0">
              <a:latin typeface="Nikosh" pitchFamily="2" charset="0"/>
              <a:cs typeface="Nikosh" pitchFamily="2" charset="0"/>
            </a:endParaRPr>
          </a:p>
          <a:p>
            <a:pPr algn="ctr"/>
            <a:r>
              <a:rPr lang="en-US" dirty="0" smtClean="0"/>
              <a:t> </a:t>
            </a:r>
            <a:endParaRPr lang="en-US" dirty="0"/>
          </a:p>
        </p:txBody>
      </p:sp>
      <p:sp>
        <p:nvSpPr>
          <p:cNvPr id="22" name="TextBox 21">
            <a:extLst>
              <a:ext uri="{FF2B5EF4-FFF2-40B4-BE49-F238E27FC236}">
                <a16:creationId xmlns:a16="http://schemas.microsoft.com/office/drawing/2014/main" xmlns="" id="{9EDE2371-73CB-4E76-AAD4-25C072FAE847}"/>
              </a:ext>
            </a:extLst>
          </p:cNvPr>
          <p:cNvSpPr txBox="1"/>
          <p:nvPr/>
        </p:nvSpPr>
        <p:spPr>
          <a:xfrm>
            <a:off x="5196681" y="4038600"/>
            <a:ext cx="2725404" cy="541422"/>
          </a:xfrm>
          <a:prstGeom prst="rect">
            <a:avLst/>
          </a:prstGeom>
          <a:noFill/>
        </p:spPr>
        <p:txBody>
          <a:bodyPr wrap="square" rtlCol="0">
            <a:spAutoFit/>
          </a:bodyPr>
          <a:lstStyle/>
          <a:p>
            <a:r>
              <a:rPr lang="en-US" sz="2800" dirty="0">
                <a:latin typeface="Nikosh" pitchFamily="2" charset="0"/>
                <a:cs typeface="Nikosh" pitchFamily="2" charset="0"/>
              </a:rPr>
              <a:t>দ</a:t>
            </a:r>
            <a:r>
              <a:rPr lang="as-IN" sz="2800" dirty="0">
                <a:latin typeface="Nikosh" pitchFamily="2" charset="0"/>
                <a:cs typeface="Nikosh" pitchFamily="2" charset="0"/>
              </a:rPr>
              <a:t>ৈ</a:t>
            </a:r>
            <a:r>
              <a:rPr lang="en-US" sz="2800" dirty="0" err="1">
                <a:latin typeface="Nikosh" pitchFamily="2" charset="0"/>
                <a:cs typeface="Nikosh" pitchFamily="2" charset="0"/>
              </a:rPr>
              <a:t>র্ঘ্য</a:t>
            </a:r>
            <a:r>
              <a:rPr lang="en-US" sz="2800" dirty="0">
                <a:latin typeface="Nikosh" pitchFamily="2" charset="0"/>
                <a:cs typeface="Nikosh" pitchFamily="2" charset="0"/>
              </a:rPr>
              <a:t> ৩০ </a:t>
            </a:r>
            <a:r>
              <a:rPr lang="en-US" sz="2800" dirty="0" err="1">
                <a:latin typeface="Nikosh" pitchFamily="2" charset="0"/>
                <a:cs typeface="Nikosh" pitchFamily="2" charset="0"/>
              </a:rPr>
              <a:t>সে.মি</a:t>
            </a:r>
            <a:r>
              <a:rPr lang="en-US" sz="2800" dirty="0">
                <a:latin typeface="Nikosh" pitchFamily="2" charset="0"/>
                <a:cs typeface="Nikosh" pitchFamily="2" charset="0"/>
              </a:rPr>
              <a:t>.</a:t>
            </a:r>
            <a:endParaRPr lang="en-SG" sz="2800" dirty="0">
              <a:latin typeface="Nikosh" pitchFamily="2" charset="0"/>
              <a:cs typeface="Nikosh" pitchFamily="2" charset="0"/>
            </a:endParaRPr>
          </a:p>
        </p:txBody>
      </p:sp>
      <p:sp>
        <p:nvSpPr>
          <p:cNvPr id="23" name="TextBox 22">
            <a:extLst>
              <a:ext uri="{FF2B5EF4-FFF2-40B4-BE49-F238E27FC236}">
                <a16:creationId xmlns:a16="http://schemas.microsoft.com/office/drawing/2014/main" xmlns="" id="{B1D7758B-D22A-44E3-8F05-7A1B3567EC0C}"/>
              </a:ext>
            </a:extLst>
          </p:cNvPr>
          <p:cNvSpPr txBox="1"/>
          <p:nvPr/>
        </p:nvSpPr>
        <p:spPr>
          <a:xfrm rot="17018031">
            <a:off x="1626315" y="1701943"/>
            <a:ext cx="2032241" cy="523220"/>
          </a:xfrm>
          <a:prstGeom prst="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800" dirty="0" err="1">
                <a:latin typeface="Nikosh" pitchFamily="2" charset="0"/>
                <a:cs typeface="Nikosh" pitchFamily="2" charset="0"/>
              </a:rPr>
              <a:t>প্রস্থ</a:t>
            </a:r>
            <a:r>
              <a:rPr lang="en-US" sz="2800" dirty="0">
                <a:latin typeface="Nikosh" pitchFamily="2" charset="0"/>
                <a:cs typeface="Nikosh" pitchFamily="2" charset="0"/>
              </a:rPr>
              <a:t> </a:t>
            </a:r>
            <a:r>
              <a:rPr lang="as-IN" sz="2800" dirty="0">
                <a:latin typeface="Nikosh" pitchFamily="2" charset="0"/>
                <a:cs typeface="Nikosh" pitchFamily="2" charset="0"/>
              </a:rPr>
              <a:t>১</a:t>
            </a:r>
            <a:r>
              <a:rPr lang="en-US" sz="2800" dirty="0">
                <a:latin typeface="Nikosh" pitchFamily="2" charset="0"/>
                <a:cs typeface="Nikosh" pitchFamily="2" charset="0"/>
              </a:rPr>
              <a:t>১ </a:t>
            </a:r>
            <a:r>
              <a:rPr lang="en-US" sz="2800" dirty="0" err="1">
                <a:latin typeface="Nikosh" pitchFamily="2" charset="0"/>
                <a:cs typeface="Nikosh" pitchFamily="2" charset="0"/>
              </a:rPr>
              <a:t>সে.মি</a:t>
            </a:r>
            <a:r>
              <a:rPr lang="en-US" sz="2800" dirty="0">
                <a:latin typeface="NikoshBAN" panose="02000000000000000000" pitchFamily="2" charset="0"/>
                <a:cs typeface="NikoshBAN" panose="02000000000000000000" pitchFamily="2" charset="0"/>
              </a:rPr>
              <a:t>.</a:t>
            </a:r>
            <a:endParaRPr lang="en-SG" sz="2800" dirty="0">
              <a:latin typeface="NikoshBAN" panose="02000000000000000000" pitchFamily="2" charset="0"/>
              <a:cs typeface="NikoshBAN" panose="02000000000000000000" pitchFamily="2" charset="0"/>
            </a:endParaRPr>
          </a:p>
        </p:txBody>
      </p:sp>
      <p:sp>
        <p:nvSpPr>
          <p:cNvPr id="10" name="TextBox 9"/>
          <p:cNvSpPr txBox="1"/>
          <p:nvPr/>
        </p:nvSpPr>
        <p:spPr>
          <a:xfrm>
            <a:off x="1539081" y="304800"/>
            <a:ext cx="10134600" cy="707886"/>
          </a:xfrm>
          <a:prstGeom prst="rect">
            <a:avLst/>
          </a:prstGeom>
          <a:noFill/>
        </p:spPr>
        <p:txBody>
          <a:bodyPr wrap="square" rtlCol="0">
            <a:spAutoFit/>
          </a:bodyPr>
          <a:lstStyle/>
          <a:p>
            <a:pPr algn="ctr"/>
            <a:r>
              <a:rPr lang="bn-IN" sz="4000" dirty="0" smtClean="0">
                <a:latin typeface="Nikosh" pitchFamily="2" charset="0"/>
                <a:cs typeface="Nikosh" pitchFamily="2" charset="0"/>
              </a:rPr>
              <a:t>এবার বলতো টেবিলের দৈর্ঘ্য ও</a:t>
            </a:r>
            <a:r>
              <a:rPr lang="en-US" sz="4000" dirty="0" smtClean="0">
                <a:latin typeface="Nikosh" pitchFamily="2" charset="0"/>
                <a:cs typeface="Nikosh" pitchFamily="2" charset="0"/>
              </a:rPr>
              <a:t> </a:t>
            </a:r>
            <a:r>
              <a:rPr lang="bn-IN" sz="4000" dirty="0" smtClean="0">
                <a:latin typeface="Nikosh" pitchFamily="2" charset="0"/>
                <a:cs typeface="Nikosh" pitchFamily="2" charset="0"/>
              </a:rPr>
              <a:t>প্রস্থ কত সে</a:t>
            </a:r>
            <a:r>
              <a:rPr lang="en-US" sz="4000" dirty="0" smtClean="0">
                <a:latin typeface="Nikosh" pitchFamily="2" charset="0"/>
                <a:cs typeface="Nikosh" pitchFamily="2" charset="0"/>
              </a:rPr>
              <a:t>.</a:t>
            </a:r>
            <a:r>
              <a:rPr lang="bn-IN" sz="4000" dirty="0" smtClean="0">
                <a:latin typeface="Nikosh" pitchFamily="2" charset="0"/>
                <a:cs typeface="Nikosh" pitchFamily="2" charset="0"/>
              </a:rPr>
              <a:t>মি</a:t>
            </a:r>
            <a:r>
              <a:rPr lang="en-US" sz="4000" dirty="0" smtClean="0">
                <a:latin typeface="Nikosh" pitchFamily="2" charset="0"/>
                <a:cs typeface="Nikosh" pitchFamily="2" charset="0"/>
              </a:rPr>
              <a:t>?</a:t>
            </a:r>
            <a:endParaRPr lang="en-US" sz="4000" dirty="0">
              <a:latin typeface="Nikosh" pitchFamily="2" charset="0"/>
              <a:cs typeface="Nikosh" pitchFamily="2" charset="0"/>
            </a:endParaRPr>
          </a:p>
        </p:txBody>
      </p:sp>
    </p:spTree>
    <p:extLst>
      <p:ext uri="{BB962C8B-B14F-4D97-AF65-F5344CB8AC3E}">
        <p14:creationId xmlns:p14="http://schemas.microsoft.com/office/powerpoint/2010/main" val="3141075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barn(inVertical)">
                                      <p:cBhvr>
                                        <p:cTn id="10" dur="500"/>
                                        <p:tgtEl>
                                          <p:spTgt spid="2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500"/>
                                        <p:tgtEl>
                                          <p:spTgt spid="1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500"/>
                                        <p:tgtEl>
                                          <p:spTgt spid="2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fade">
                                      <p:cBhvr>
                                        <p:cTn id="30" dur="500"/>
                                        <p:tgtEl>
                                          <p:spTgt spid="22"/>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fade">
                                      <p:cBhvr>
                                        <p:cTn id="33"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animBg="1"/>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526963" cy="6858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Bevel 2"/>
          <p:cNvSpPr/>
          <p:nvPr/>
        </p:nvSpPr>
        <p:spPr>
          <a:xfrm>
            <a:off x="167481" y="152400"/>
            <a:ext cx="12192000" cy="6553200"/>
          </a:xfrm>
          <a:prstGeom prst="bevel">
            <a:avLst>
              <a:gd name="adj" fmla="val 1912"/>
            </a:avLst>
          </a:prstGeom>
          <a:ln/>
        </p:spPr>
        <p:style>
          <a:lnRef idx="3">
            <a:schemeClr val="lt1"/>
          </a:lnRef>
          <a:fillRef idx="1">
            <a:schemeClr val="accent1"/>
          </a:fillRef>
          <a:effectRef idx="1">
            <a:schemeClr val="accent1"/>
          </a:effectRef>
          <a:fontRef idx="minor">
            <a:schemeClr val="lt1"/>
          </a:fontRef>
        </p:style>
        <p:txBody>
          <a:bodyPr rtlCol="0" anchor="ctr"/>
          <a:lstStyle/>
          <a:p>
            <a:pPr algn="ctr"/>
            <a:r>
              <a:rPr lang="bn-IN" dirty="0" smtClean="0"/>
              <a:t> </a:t>
            </a:r>
            <a:endParaRPr lang="en-US" dirty="0"/>
          </a:p>
        </p:txBody>
      </p:sp>
      <p:pic>
        <p:nvPicPr>
          <p:cNvPr id="13" name="Picture 3" descr="C:\Users\i\Downloads\download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081" y="1752600"/>
            <a:ext cx="3810000" cy="3166842"/>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777081" y="5029200"/>
            <a:ext cx="3505200" cy="646331"/>
          </a:xfrm>
          <a:prstGeom prst="rect">
            <a:avLst/>
          </a:prstGeom>
          <a:noFill/>
        </p:spPr>
        <p:txBody>
          <a:bodyPr wrap="square" rtlCol="0">
            <a:spAutoFit/>
          </a:bodyPr>
          <a:lstStyle/>
          <a:p>
            <a:pPr algn="ctr"/>
            <a:r>
              <a:rPr lang="bn-IN" sz="3600" dirty="0" smtClean="0">
                <a:latin typeface="Nikosh" pitchFamily="2" charset="0"/>
                <a:cs typeface="Nikosh" pitchFamily="2" charset="0"/>
              </a:rPr>
              <a:t>বর্গাকার ফুলের বাগান </a:t>
            </a:r>
            <a:endParaRPr lang="en-US" sz="3600" dirty="0">
              <a:latin typeface="Nikosh" pitchFamily="2" charset="0"/>
              <a:cs typeface="Nikosh" pitchFamily="2" charset="0"/>
            </a:endParaRPr>
          </a:p>
        </p:txBody>
      </p:sp>
      <p:sp>
        <p:nvSpPr>
          <p:cNvPr id="15" name="TextBox 14"/>
          <p:cNvSpPr txBox="1"/>
          <p:nvPr/>
        </p:nvSpPr>
        <p:spPr>
          <a:xfrm>
            <a:off x="2605881" y="4267200"/>
            <a:ext cx="1371600" cy="584775"/>
          </a:xfrm>
          <a:prstGeom prst="rect">
            <a:avLst/>
          </a:prstGeom>
          <a:noFill/>
        </p:spPr>
        <p:txBody>
          <a:bodyPr wrap="square" rtlCol="0">
            <a:spAutoFit/>
          </a:bodyPr>
          <a:lstStyle/>
          <a:p>
            <a:r>
              <a:rPr lang="en-US" sz="3200" dirty="0" smtClean="0">
                <a:latin typeface="Nikosh" pitchFamily="2" charset="0"/>
                <a:cs typeface="Nikosh" pitchFamily="2" charset="0"/>
              </a:rPr>
              <a:t>a</a:t>
            </a:r>
            <a:r>
              <a:rPr lang="bn-IN" sz="3200" dirty="0" smtClean="0">
                <a:latin typeface="Nikosh" pitchFamily="2" charset="0"/>
                <a:cs typeface="Nikosh" pitchFamily="2" charset="0"/>
              </a:rPr>
              <a:t> মিটার </a:t>
            </a:r>
            <a:endParaRPr lang="en-US" sz="3200" dirty="0">
              <a:latin typeface="Nikosh" pitchFamily="2" charset="0"/>
              <a:cs typeface="Nikosh" pitchFamily="2" charset="0"/>
            </a:endParaRPr>
          </a:p>
        </p:txBody>
      </p:sp>
      <p:sp>
        <p:nvSpPr>
          <p:cNvPr id="16" name="TextBox 15"/>
          <p:cNvSpPr txBox="1"/>
          <p:nvPr/>
        </p:nvSpPr>
        <p:spPr>
          <a:xfrm rot="16200000">
            <a:off x="-149730" y="2755613"/>
            <a:ext cx="1371600" cy="584775"/>
          </a:xfrm>
          <a:prstGeom prst="rect">
            <a:avLst/>
          </a:prstGeom>
          <a:noFill/>
        </p:spPr>
        <p:txBody>
          <a:bodyPr wrap="square" rtlCol="0">
            <a:spAutoFit/>
          </a:bodyPr>
          <a:lstStyle/>
          <a:p>
            <a:r>
              <a:rPr lang="en-US" sz="3200" dirty="0" smtClean="0">
                <a:latin typeface="Nikosh" pitchFamily="2" charset="0"/>
                <a:cs typeface="Nikosh" pitchFamily="2" charset="0"/>
              </a:rPr>
              <a:t>a</a:t>
            </a:r>
            <a:r>
              <a:rPr lang="bn-IN" sz="3200" dirty="0" smtClean="0">
                <a:latin typeface="Nikosh" pitchFamily="2" charset="0"/>
                <a:cs typeface="Nikosh" pitchFamily="2" charset="0"/>
              </a:rPr>
              <a:t> মিটার </a:t>
            </a:r>
            <a:endParaRPr lang="en-US" sz="3200" dirty="0">
              <a:latin typeface="Nikosh" pitchFamily="2" charset="0"/>
              <a:cs typeface="Nikosh" pitchFamily="2" charset="0"/>
            </a:endParaRPr>
          </a:p>
        </p:txBody>
      </p:sp>
      <p:pic>
        <p:nvPicPr>
          <p:cNvPr id="17" name="Picture 2" descr="C:\Users\i\Downloads\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77681" y="1752600"/>
            <a:ext cx="5143713" cy="3200400"/>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5806281" y="5029200"/>
            <a:ext cx="4038600" cy="646331"/>
          </a:xfrm>
          <a:prstGeom prst="rect">
            <a:avLst/>
          </a:prstGeom>
          <a:noFill/>
        </p:spPr>
        <p:txBody>
          <a:bodyPr wrap="square" rtlCol="0">
            <a:spAutoFit/>
          </a:bodyPr>
          <a:lstStyle/>
          <a:p>
            <a:pPr algn="ctr"/>
            <a:r>
              <a:rPr lang="bn-IN" sz="3600" dirty="0" smtClean="0">
                <a:latin typeface="Nikosh" pitchFamily="2" charset="0"/>
                <a:cs typeface="Nikosh" pitchFamily="2" charset="0"/>
              </a:rPr>
              <a:t>আয়তকার পুকুর </a:t>
            </a:r>
            <a:endParaRPr lang="en-US" sz="3600" dirty="0">
              <a:latin typeface="Nikosh" pitchFamily="2" charset="0"/>
              <a:cs typeface="Nikosh" pitchFamily="2" charset="0"/>
            </a:endParaRPr>
          </a:p>
        </p:txBody>
      </p:sp>
      <p:sp>
        <p:nvSpPr>
          <p:cNvPr id="19" name="TextBox 18"/>
          <p:cNvSpPr txBox="1"/>
          <p:nvPr/>
        </p:nvSpPr>
        <p:spPr>
          <a:xfrm>
            <a:off x="7406481" y="4267200"/>
            <a:ext cx="1447800" cy="584775"/>
          </a:xfrm>
          <a:prstGeom prst="rect">
            <a:avLst/>
          </a:prstGeom>
          <a:noFill/>
        </p:spPr>
        <p:txBody>
          <a:bodyPr wrap="square" rtlCol="0">
            <a:spAutoFit/>
          </a:bodyPr>
          <a:lstStyle/>
          <a:p>
            <a:r>
              <a:rPr lang="en-US" sz="3200" dirty="0" smtClean="0">
                <a:latin typeface="Nikosh" pitchFamily="2" charset="0"/>
                <a:cs typeface="Nikosh" pitchFamily="2" charset="0"/>
              </a:rPr>
              <a:t>a</a:t>
            </a:r>
            <a:r>
              <a:rPr lang="bn-IN" sz="3200" dirty="0" smtClean="0">
                <a:latin typeface="Nikosh" pitchFamily="2" charset="0"/>
                <a:cs typeface="Nikosh" pitchFamily="2" charset="0"/>
              </a:rPr>
              <a:t> মিটার </a:t>
            </a:r>
            <a:endParaRPr lang="en-US" sz="3200" dirty="0">
              <a:latin typeface="Nikosh" pitchFamily="2" charset="0"/>
              <a:cs typeface="Nikosh" pitchFamily="2" charset="0"/>
            </a:endParaRPr>
          </a:p>
        </p:txBody>
      </p:sp>
      <p:sp>
        <p:nvSpPr>
          <p:cNvPr id="20" name="TextBox 19"/>
          <p:cNvSpPr txBox="1"/>
          <p:nvPr/>
        </p:nvSpPr>
        <p:spPr>
          <a:xfrm>
            <a:off x="10759281" y="3200400"/>
            <a:ext cx="1447800" cy="584775"/>
          </a:xfrm>
          <a:prstGeom prst="rect">
            <a:avLst/>
          </a:prstGeom>
          <a:noFill/>
        </p:spPr>
        <p:txBody>
          <a:bodyPr wrap="square" rtlCol="0">
            <a:spAutoFit/>
          </a:bodyPr>
          <a:lstStyle/>
          <a:p>
            <a:r>
              <a:rPr lang="en-US" sz="3200" dirty="0" smtClean="0">
                <a:latin typeface="Nikosh" pitchFamily="2" charset="0"/>
                <a:cs typeface="Nikosh" pitchFamily="2" charset="0"/>
              </a:rPr>
              <a:t>b</a:t>
            </a:r>
            <a:r>
              <a:rPr lang="bn-IN" sz="3200" dirty="0" smtClean="0">
                <a:latin typeface="Nikosh" pitchFamily="2" charset="0"/>
                <a:cs typeface="Nikosh" pitchFamily="2" charset="0"/>
              </a:rPr>
              <a:t> মিটার </a:t>
            </a:r>
            <a:endParaRPr lang="en-US" sz="3200" dirty="0">
              <a:latin typeface="Nikosh" pitchFamily="2" charset="0"/>
              <a:cs typeface="Nikosh" pitchFamily="2" charset="0"/>
            </a:endParaRPr>
          </a:p>
        </p:txBody>
      </p:sp>
      <p:sp>
        <p:nvSpPr>
          <p:cNvPr id="21" name="TextBox 20"/>
          <p:cNvSpPr txBox="1"/>
          <p:nvPr/>
        </p:nvSpPr>
        <p:spPr>
          <a:xfrm>
            <a:off x="396081" y="5029200"/>
            <a:ext cx="4876800" cy="707886"/>
          </a:xfrm>
          <a:prstGeom prst="rect">
            <a:avLst/>
          </a:prstGeom>
          <a:noFill/>
        </p:spPr>
        <p:txBody>
          <a:bodyPr wrap="square" rtlCol="0">
            <a:spAutoFit/>
          </a:bodyPr>
          <a:lstStyle/>
          <a:p>
            <a:pPr algn="ctr"/>
            <a:r>
              <a:rPr lang="bn-IN" sz="4000" dirty="0" smtClean="0">
                <a:latin typeface="Nikosh" pitchFamily="2" charset="0"/>
                <a:cs typeface="Nikosh" pitchFamily="2" charset="0"/>
              </a:rPr>
              <a:t>এটা কি ধরনের ফুলের </a:t>
            </a:r>
            <a:r>
              <a:rPr lang="bn-IN" sz="3600" dirty="0" smtClean="0">
                <a:latin typeface="Nikosh" pitchFamily="2" charset="0"/>
                <a:cs typeface="Nikosh" pitchFamily="2" charset="0"/>
              </a:rPr>
              <a:t>বাগান</a:t>
            </a:r>
            <a:r>
              <a:rPr lang="bn-IN" sz="4000" dirty="0" smtClean="0">
                <a:latin typeface="Nikosh" pitchFamily="2" charset="0"/>
                <a:cs typeface="Nikosh" pitchFamily="2" charset="0"/>
              </a:rPr>
              <a:t>? </a:t>
            </a:r>
            <a:endParaRPr lang="en-US" sz="4000" dirty="0">
              <a:latin typeface="Nikosh" pitchFamily="2" charset="0"/>
              <a:cs typeface="Nikosh" pitchFamily="2" charset="0"/>
            </a:endParaRPr>
          </a:p>
        </p:txBody>
      </p:sp>
      <p:sp>
        <p:nvSpPr>
          <p:cNvPr id="22" name="TextBox 21"/>
          <p:cNvSpPr txBox="1"/>
          <p:nvPr/>
        </p:nvSpPr>
        <p:spPr>
          <a:xfrm>
            <a:off x="5958681" y="5029200"/>
            <a:ext cx="5029200" cy="707886"/>
          </a:xfrm>
          <a:prstGeom prst="rect">
            <a:avLst/>
          </a:prstGeom>
          <a:noFill/>
        </p:spPr>
        <p:txBody>
          <a:bodyPr wrap="square" rtlCol="0">
            <a:spAutoFit/>
          </a:bodyPr>
          <a:lstStyle/>
          <a:p>
            <a:pPr algn="ctr"/>
            <a:r>
              <a:rPr lang="bn-IN" sz="4000" dirty="0" smtClean="0">
                <a:latin typeface="Nikosh" pitchFamily="2" charset="0"/>
                <a:cs typeface="Nikosh" pitchFamily="2" charset="0"/>
              </a:rPr>
              <a:t>এটা কি ধরণের </a:t>
            </a:r>
            <a:r>
              <a:rPr lang="bn-IN" sz="3600" dirty="0" smtClean="0">
                <a:latin typeface="Nikosh" pitchFamily="2" charset="0"/>
                <a:cs typeface="Nikosh" pitchFamily="2" charset="0"/>
              </a:rPr>
              <a:t>পুকুর</a:t>
            </a:r>
            <a:r>
              <a:rPr lang="bn-IN" sz="4000" dirty="0" smtClean="0">
                <a:latin typeface="Nikosh" pitchFamily="2" charset="0"/>
                <a:cs typeface="Nikosh" pitchFamily="2" charset="0"/>
              </a:rPr>
              <a:t>? </a:t>
            </a:r>
            <a:endParaRPr lang="en-US" sz="4000" dirty="0">
              <a:latin typeface="Nikosh" pitchFamily="2" charset="0"/>
              <a:cs typeface="Nikosh" pitchFamily="2" charset="0"/>
            </a:endParaRPr>
          </a:p>
        </p:txBody>
      </p:sp>
      <p:sp>
        <p:nvSpPr>
          <p:cNvPr id="23" name="TextBox 22"/>
          <p:cNvSpPr txBox="1"/>
          <p:nvPr/>
        </p:nvSpPr>
        <p:spPr>
          <a:xfrm>
            <a:off x="319881" y="304800"/>
            <a:ext cx="11887200" cy="1323439"/>
          </a:xfrm>
          <a:prstGeom prst="rect">
            <a:avLst/>
          </a:prstGeom>
          <a:noFill/>
        </p:spPr>
        <p:txBody>
          <a:bodyPr wrap="square" rtlCol="0">
            <a:spAutoFit/>
          </a:bodyPr>
          <a:lstStyle/>
          <a:p>
            <a:pPr algn="ctr"/>
            <a:r>
              <a:rPr lang="bn-IN" sz="4000" dirty="0" smtClean="0">
                <a:latin typeface="Nikosh" pitchFamily="2" charset="0"/>
                <a:cs typeface="Nikosh" pitchFamily="2" charset="0"/>
              </a:rPr>
              <a:t>এবার বলতো  এই ধরণের কোন জায়গা বা বস্তুর সম্পূর্ণ পরিমাপ বের করতে হলে কী করতে হবে?  </a:t>
            </a:r>
            <a:endParaRPr lang="en-US" sz="4000" dirty="0">
              <a:latin typeface="Nikosh" pitchFamily="2" charset="0"/>
              <a:cs typeface="Nikosh" pitchFamily="2" charset="0"/>
            </a:endParaRPr>
          </a:p>
        </p:txBody>
      </p:sp>
      <p:sp>
        <p:nvSpPr>
          <p:cNvPr id="25" name="TextBox 24"/>
          <p:cNvSpPr txBox="1"/>
          <p:nvPr/>
        </p:nvSpPr>
        <p:spPr>
          <a:xfrm>
            <a:off x="1158081" y="5791200"/>
            <a:ext cx="5029200" cy="646331"/>
          </a:xfrm>
          <a:prstGeom prst="rect">
            <a:avLst/>
          </a:prstGeom>
          <a:noFill/>
        </p:spPr>
        <p:txBody>
          <a:bodyPr wrap="square" rtlCol="0">
            <a:spAutoFit/>
          </a:bodyPr>
          <a:lstStyle/>
          <a:p>
            <a:pPr algn="ctr"/>
            <a:r>
              <a:rPr lang="bn-IN" sz="3600" dirty="0" smtClean="0">
                <a:latin typeface="Nikosh" pitchFamily="2" charset="0"/>
                <a:cs typeface="Nikosh" pitchFamily="2" charset="0"/>
              </a:rPr>
              <a:t>দৈর্ঘ্য, প্রস্থ গুণ করে কি পাব? </a:t>
            </a:r>
            <a:endParaRPr lang="en-US" sz="3600" dirty="0">
              <a:latin typeface="Nikosh" pitchFamily="2" charset="0"/>
              <a:cs typeface="Nikosh" pitchFamily="2" charset="0"/>
            </a:endParaRPr>
          </a:p>
        </p:txBody>
      </p:sp>
      <p:sp>
        <p:nvSpPr>
          <p:cNvPr id="26" name="TextBox 25"/>
          <p:cNvSpPr txBox="1"/>
          <p:nvPr/>
        </p:nvSpPr>
        <p:spPr>
          <a:xfrm>
            <a:off x="7711281" y="5791200"/>
            <a:ext cx="3048000" cy="646331"/>
          </a:xfrm>
          <a:prstGeom prst="rect">
            <a:avLst/>
          </a:prstGeom>
          <a:noFill/>
        </p:spPr>
        <p:txBody>
          <a:bodyPr wrap="square" rtlCol="0">
            <a:spAutoFit/>
          </a:bodyPr>
          <a:lstStyle/>
          <a:p>
            <a:pPr algn="ctr"/>
            <a:r>
              <a:rPr lang="bn-IN" sz="3600" dirty="0" smtClean="0">
                <a:latin typeface="Nikosh" pitchFamily="2" charset="0"/>
                <a:cs typeface="Nikosh" pitchFamily="2" charset="0"/>
              </a:rPr>
              <a:t>আবার চেষ্টা কর </a:t>
            </a:r>
            <a:endParaRPr lang="en-US" sz="3600" dirty="0">
              <a:latin typeface="Nikosh" pitchFamily="2" charset="0"/>
              <a:cs typeface="Nikosh" pitchFamily="2" charset="0"/>
            </a:endParaRPr>
          </a:p>
        </p:txBody>
      </p:sp>
    </p:spTree>
    <p:extLst>
      <p:ext uri="{BB962C8B-B14F-4D97-AF65-F5344CB8AC3E}">
        <p14:creationId xmlns:p14="http://schemas.microsoft.com/office/powerpoint/2010/main" val="3141075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21"/>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fade">
                                      <p:cBhvr>
                                        <p:cTn id="21" dur="500"/>
                                        <p:tgtEl>
                                          <p:spTgt spid="22"/>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xit" presetSubtype="0" fill="hold" grpId="1" nodeType="clickEffect">
                                  <p:stCondLst>
                                    <p:cond delay="0"/>
                                  </p:stCondLst>
                                  <p:childTnLst>
                                    <p:set>
                                      <p:cBhvr>
                                        <p:cTn id="25" dur="1" fill="hold">
                                          <p:stCondLst>
                                            <p:cond delay="0"/>
                                          </p:stCondLst>
                                        </p:cTn>
                                        <p:tgtEl>
                                          <p:spTgt spid="22"/>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fade">
                                      <p:cBhvr>
                                        <p:cTn id="30" dur="500"/>
                                        <p:tgtEl>
                                          <p:spTgt spid="18"/>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fade">
                                      <p:cBhvr>
                                        <p:cTn id="35" dur="500"/>
                                        <p:tgtEl>
                                          <p:spTgt spid="23"/>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fade">
                                      <p:cBhvr>
                                        <p:cTn id="40" dur="500"/>
                                        <p:tgtEl>
                                          <p:spTgt spid="25"/>
                                        </p:tgtEl>
                                      </p:cBhvr>
                                    </p:animEffect>
                                  </p:childTnLst>
                                </p:cTn>
                              </p:par>
                            </p:childTnLst>
                          </p:cTn>
                        </p:par>
                      </p:childTnLst>
                    </p:cTn>
                  </p:par>
                  <p:par>
                    <p:cTn id="41" fill="hold">
                      <p:stCondLst>
                        <p:cond delay="indefinite"/>
                      </p:stCondLst>
                      <p:childTnLst>
                        <p:par>
                          <p:cTn id="42" fill="hold">
                            <p:stCondLst>
                              <p:cond delay="0"/>
                            </p:stCondLst>
                            <p:childTnLst>
                              <p:par>
                                <p:cTn id="43" presetID="45" presetClass="entr" presetSubtype="0" fill="hold" grpId="0" nodeType="click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2000"/>
                                        <p:tgtEl>
                                          <p:spTgt spid="26"/>
                                        </p:tgtEl>
                                      </p:cBhvr>
                                    </p:animEffect>
                                    <p:anim calcmode="lin" valueType="num">
                                      <p:cBhvr>
                                        <p:cTn id="46" dur="2000" fill="hold"/>
                                        <p:tgtEl>
                                          <p:spTgt spid="26"/>
                                        </p:tgtEl>
                                        <p:attrNameLst>
                                          <p:attrName>ppt_w</p:attrName>
                                        </p:attrNameLst>
                                      </p:cBhvr>
                                      <p:tavLst>
                                        <p:tav tm="0" fmla="#ppt_w*sin(2.5*pi*$)">
                                          <p:val>
                                            <p:fltVal val="0"/>
                                          </p:val>
                                        </p:tav>
                                        <p:tav tm="100000">
                                          <p:val>
                                            <p:fltVal val="1"/>
                                          </p:val>
                                        </p:tav>
                                      </p:tavLst>
                                    </p:anim>
                                    <p:anim calcmode="lin" valueType="num">
                                      <p:cBhvr>
                                        <p:cTn id="47" dur="2000" fill="hold"/>
                                        <p:tgtEl>
                                          <p:spTgt spid="2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8" grpId="0"/>
      <p:bldP spid="21" grpId="0"/>
      <p:bldP spid="21" grpId="1"/>
      <p:bldP spid="22" grpId="0"/>
      <p:bldP spid="22" grpId="1"/>
      <p:bldP spid="23" grpId="0"/>
      <p:bldP spid="25" grpId="0"/>
      <p:bldP spid="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526963" cy="6858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Bevel 2"/>
          <p:cNvSpPr/>
          <p:nvPr/>
        </p:nvSpPr>
        <p:spPr>
          <a:xfrm>
            <a:off x="167481" y="152400"/>
            <a:ext cx="12192000" cy="6553200"/>
          </a:xfrm>
          <a:prstGeom prst="bevel">
            <a:avLst>
              <a:gd name="adj" fmla="val 1912"/>
            </a:avLst>
          </a:prstGeom>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4" name="TextBox 3"/>
          <p:cNvSpPr txBox="1"/>
          <p:nvPr/>
        </p:nvSpPr>
        <p:spPr>
          <a:xfrm>
            <a:off x="1615281" y="2590800"/>
            <a:ext cx="9525000" cy="1219200"/>
          </a:xfrm>
          <a:prstGeom prst="rect">
            <a:avLst/>
          </a:prstGeom>
          <a:noFill/>
        </p:spPr>
        <p:txBody>
          <a:bodyPr wrap="square" rtlCol="0">
            <a:prstTxWarp prst="textPlain">
              <a:avLst/>
            </a:prstTxWarp>
            <a:spAutoFit/>
          </a:bodyPr>
          <a:lstStyle/>
          <a:p>
            <a:pPr algn="ctr"/>
            <a:r>
              <a:rPr lang="bn-IN" dirty="0" smtClean="0">
                <a:latin typeface="Nikosh" pitchFamily="2" charset="0"/>
                <a:cs typeface="Nikosh" pitchFamily="2" charset="0"/>
              </a:rPr>
              <a:t>আয়তকার ক্ষেত্রের ক্ষেত্রফল নির্ণয় </a:t>
            </a:r>
            <a:endParaRPr lang="en-US" dirty="0">
              <a:latin typeface="Nikosh" pitchFamily="2" charset="0"/>
              <a:cs typeface="Nikosh" pitchFamily="2" charset="0"/>
            </a:endParaRPr>
          </a:p>
        </p:txBody>
      </p:sp>
    </p:spTree>
    <p:extLst>
      <p:ext uri="{BB962C8B-B14F-4D97-AF65-F5344CB8AC3E}">
        <p14:creationId xmlns:p14="http://schemas.microsoft.com/office/powerpoint/2010/main" val="31410751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526963" cy="6858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Bevel 2"/>
          <p:cNvSpPr/>
          <p:nvPr/>
        </p:nvSpPr>
        <p:spPr>
          <a:xfrm>
            <a:off x="167481" y="152400"/>
            <a:ext cx="12192000" cy="6553200"/>
          </a:xfrm>
          <a:prstGeom prst="bevel">
            <a:avLst>
              <a:gd name="adj" fmla="val 1912"/>
            </a:avLst>
          </a:prstGeom>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4" name="Rounded Rectangular Callout 3"/>
          <p:cNvSpPr/>
          <p:nvPr/>
        </p:nvSpPr>
        <p:spPr>
          <a:xfrm>
            <a:off x="929481" y="1066800"/>
            <a:ext cx="4191000" cy="1295400"/>
          </a:xfrm>
          <a:prstGeom prst="wedgeRoundRectCallout">
            <a:avLst>
              <a:gd name="adj1" fmla="val -20191"/>
              <a:gd name="adj2" fmla="val 115441"/>
              <a:gd name="adj3" fmla="val 16667"/>
            </a:avLst>
          </a:prstGeom>
          <a:solidFill>
            <a:schemeClr val="accent1">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solidFill>
                  <a:schemeClr val="tx1"/>
                </a:solidFill>
                <a:latin typeface="Nikosh" pitchFamily="2" charset="0"/>
                <a:cs typeface="Nikosh" pitchFamily="2" charset="0"/>
              </a:rPr>
              <a:t>পাঠ শেষে শিক্ষার্থীরা ......</a:t>
            </a:r>
            <a:endParaRPr lang="en-US" sz="3600" dirty="0">
              <a:solidFill>
                <a:schemeClr val="tx1"/>
              </a:solidFill>
              <a:latin typeface="Nikosh" pitchFamily="2" charset="0"/>
              <a:cs typeface="Nikosh" pitchFamily="2" charset="0"/>
            </a:endParaRPr>
          </a:p>
        </p:txBody>
      </p:sp>
      <p:sp>
        <p:nvSpPr>
          <p:cNvPr id="5" name="TextBox 4"/>
          <p:cNvSpPr txBox="1"/>
          <p:nvPr/>
        </p:nvSpPr>
        <p:spPr>
          <a:xfrm>
            <a:off x="1920081" y="3429001"/>
            <a:ext cx="10210800" cy="2062103"/>
          </a:xfrm>
          <a:prstGeom prst="rect">
            <a:avLst/>
          </a:prstGeom>
          <a:solidFill>
            <a:schemeClr val="accent1">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r>
              <a:rPr lang="bn-IN" sz="2800" dirty="0" smtClean="0">
                <a:latin typeface="Nikosh" pitchFamily="2" charset="0"/>
                <a:cs typeface="Nikosh" pitchFamily="2" charset="0"/>
              </a:rPr>
              <a:t>১</a:t>
            </a:r>
            <a:r>
              <a:rPr lang="en-US" sz="3200" dirty="0" smtClean="0">
                <a:latin typeface="Nikosh" pitchFamily="2" charset="0"/>
                <a:cs typeface="Nikosh" pitchFamily="2" charset="0"/>
              </a:rPr>
              <a:t>.</a:t>
            </a:r>
            <a:r>
              <a:rPr lang="bn-IN" sz="3200" dirty="0" smtClean="0">
                <a:latin typeface="Nikosh" pitchFamily="2" charset="0"/>
                <a:cs typeface="Nikosh" pitchFamily="2" charset="0"/>
              </a:rPr>
              <a:t> পরিমাপের বিভিন্ন এককের মধ্যে সম্পর্ক তৈরি করতে পারবে; </a:t>
            </a:r>
          </a:p>
          <a:p>
            <a:r>
              <a:rPr lang="bn-IN" sz="3200" dirty="0" smtClean="0">
                <a:latin typeface="Nikosh" pitchFamily="2" charset="0"/>
                <a:cs typeface="Nikosh" pitchFamily="2" charset="0"/>
              </a:rPr>
              <a:t>২</a:t>
            </a:r>
            <a:r>
              <a:rPr lang="en-US" sz="3200" dirty="0" smtClean="0">
                <a:latin typeface="Nikosh" pitchFamily="2" charset="0"/>
                <a:cs typeface="Nikosh" pitchFamily="2" charset="0"/>
              </a:rPr>
              <a:t>.</a:t>
            </a:r>
            <a:r>
              <a:rPr lang="bn-IN" sz="3200" dirty="0" smtClean="0">
                <a:latin typeface="Nikosh" pitchFamily="2" charset="0"/>
                <a:cs typeface="Nikosh" pitchFamily="2" charset="0"/>
              </a:rPr>
              <a:t> চতুর্ভূজ আকৃতির বিভিন্ন ক্ষেত্রের ক্ষেত্রফল পরিমাপ পদ্ধতি ব্যাখ্যা করতে পারবে; </a:t>
            </a:r>
          </a:p>
          <a:p>
            <a:r>
              <a:rPr lang="bn-IN" sz="3200" dirty="0" smtClean="0">
                <a:latin typeface="Nikosh" pitchFamily="2" charset="0"/>
                <a:cs typeface="Nikosh" pitchFamily="2" charset="0"/>
              </a:rPr>
              <a:t>৩</a:t>
            </a:r>
            <a:r>
              <a:rPr lang="en-US" sz="3200" dirty="0" smtClean="0">
                <a:latin typeface="Nikosh" pitchFamily="2" charset="0"/>
                <a:cs typeface="Nikosh" pitchFamily="2" charset="0"/>
              </a:rPr>
              <a:t>.</a:t>
            </a:r>
            <a:r>
              <a:rPr lang="bn-IN" sz="3200" dirty="0" smtClean="0">
                <a:latin typeface="Nikosh" pitchFamily="2" charset="0"/>
                <a:cs typeface="Nikosh" pitchFamily="2" charset="0"/>
              </a:rPr>
              <a:t> দেশীয়,ব্রিটিশ ও আন্তর্জাতিক পরিমাপ পদ্ধতির সাহায্যে আয়তাকার ক্ষেত্রের ক্ষেত্রফল সম্পর্কিত সমস্যা সমাধান করতে পারবে।   </a:t>
            </a:r>
            <a:endParaRPr lang="en-US" sz="3200" dirty="0">
              <a:latin typeface="Nikosh" pitchFamily="2" charset="0"/>
              <a:cs typeface="Nikosh" pitchFamily="2" charset="0"/>
            </a:endParaRPr>
          </a:p>
        </p:txBody>
      </p:sp>
    </p:spTree>
    <p:extLst>
      <p:ext uri="{BB962C8B-B14F-4D97-AF65-F5344CB8AC3E}">
        <p14:creationId xmlns:p14="http://schemas.microsoft.com/office/powerpoint/2010/main" val="22067201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526963" cy="6858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Bevel 2"/>
          <p:cNvSpPr/>
          <p:nvPr/>
        </p:nvSpPr>
        <p:spPr>
          <a:xfrm>
            <a:off x="167481" y="152400"/>
            <a:ext cx="12192000" cy="6553200"/>
          </a:xfrm>
          <a:prstGeom prst="bevel">
            <a:avLst>
              <a:gd name="adj" fmla="val 1912"/>
            </a:avLst>
          </a:prstGeom>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graphicFrame>
        <p:nvGraphicFramePr>
          <p:cNvPr id="4" name="Table 3"/>
          <p:cNvGraphicFramePr>
            <a:graphicFrameLocks noGrp="1"/>
          </p:cNvGraphicFramePr>
          <p:nvPr>
            <p:extLst>
              <p:ext uri="{D42A27DB-BD31-4B8C-83A1-F6EECF244321}">
                <p14:modId xmlns:p14="http://schemas.microsoft.com/office/powerpoint/2010/main" val="2587634985"/>
              </p:ext>
            </p:extLst>
          </p:nvPr>
        </p:nvGraphicFramePr>
        <p:xfrm>
          <a:off x="2072481" y="2133600"/>
          <a:ext cx="7772400" cy="4219302"/>
        </p:xfrm>
        <a:graphic>
          <a:graphicData uri="http://schemas.openxmlformats.org/drawingml/2006/table">
            <a:tbl>
              <a:tblPr firstRow="1" bandRow="1">
                <a:tableStyleId>{5C22544A-7EE6-4342-B048-85BDC9FD1C3A}</a:tableStyleId>
              </a:tblPr>
              <a:tblGrid>
                <a:gridCol w="3886200"/>
                <a:gridCol w="3886200"/>
              </a:tblGrid>
              <a:tr h="0">
                <a:tc>
                  <a:txBody>
                    <a:bodyPr/>
                    <a:lstStyle/>
                    <a:p>
                      <a:pPr algn="ctr"/>
                      <a:r>
                        <a:rPr lang="en-US" sz="2800" dirty="0" err="1" smtClean="0">
                          <a:latin typeface="Nikosh" pitchFamily="2" charset="0"/>
                          <a:cs typeface="Nikosh" pitchFamily="2" charset="0"/>
                        </a:rPr>
                        <a:t>মেট্রিক</a:t>
                      </a:r>
                      <a:r>
                        <a:rPr lang="en-US" sz="2800" baseline="0" dirty="0" smtClean="0">
                          <a:latin typeface="Nikosh" pitchFamily="2" charset="0"/>
                          <a:cs typeface="Nikosh" pitchFamily="2" charset="0"/>
                        </a:rPr>
                        <a:t> </a:t>
                      </a:r>
                      <a:r>
                        <a:rPr lang="en-US" sz="2800" baseline="0" dirty="0" err="1" smtClean="0">
                          <a:latin typeface="Nikosh" pitchFamily="2" charset="0"/>
                          <a:cs typeface="Nikosh" pitchFamily="2" charset="0"/>
                        </a:rPr>
                        <a:t>পদ্ধতি</a:t>
                      </a:r>
                      <a:r>
                        <a:rPr lang="en-US" sz="2800" baseline="0" dirty="0" smtClean="0">
                          <a:latin typeface="Nikosh" pitchFamily="2" charset="0"/>
                          <a:cs typeface="Nikosh" pitchFamily="2" charset="0"/>
                        </a:rPr>
                        <a:t> </a:t>
                      </a:r>
                      <a:endParaRPr lang="en-US" sz="2800" dirty="0">
                        <a:latin typeface="Nikosh" pitchFamily="2" charset="0"/>
                        <a:cs typeface="Nikosh" pitchFamily="2" charset="0"/>
                      </a:endParaRPr>
                    </a:p>
                  </a:txBody>
                  <a:tcPr/>
                </a:tc>
                <a:tc>
                  <a:txBody>
                    <a:bodyPr/>
                    <a:lstStyle/>
                    <a:p>
                      <a:pPr algn="ctr"/>
                      <a:r>
                        <a:rPr lang="en-US" sz="2800" dirty="0" err="1" smtClean="0">
                          <a:latin typeface="Nikosh" pitchFamily="2" charset="0"/>
                          <a:cs typeface="Nikosh" pitchFamily="2" charset="0"/>
                        </a:rPr>
                        <a:t>ব্রিটিশ</a:t>
                      </a:r>
                      <a:r>
                        <a:rPr lang="en-US" sz="2800" dirty="0" smtClean="0">
                          <a:latin typeface="Nikosh" pitchFamily="2" charset="0"/>
                          <a:cs typeface="Nikosh" pitchFamily="2" charset="0"/>
                        </a:rPr>
                        <a:t> </a:t>
                      </a:r>
                      <a:r>
                        <a:rPr lang="en-US" sz="2800" dirty="0" err="1" smtClean="0">
                          <a:latin typeface="Nikosh" pitchFamily="2" charset="0"/>
                          <a:cs typeface="Nikosh" pitchFamily="2" charset="0"/>
                        </a:rPr>
                        <a:t>পদ্ধতি</a:t>
                      </a:r>
                      <a:r>
                        <a:rPr lang="en-US" sz="2800" baseline="0" dirty="0" smtClean="0">
                          <a:latin typeface="Nikosh" pitchFamily="2" charset="0"/>
                          <a:cs typeface="Nikosh" pitchFamily="2" charset="0"/>
                        </a:rPr>
                        <a:t> </a:t>
                      </a:r>
                      <a:endParaRPr lang="en-US" sz="2800" dirty="0">
                        <a:latin typeface="Nikosh" pitchFamily="2" charset="0"/>
                        <a:cs typeface="Nikosh" pitchFamily="2" charset="0"/>
                      </a:endParaRPr>
                    </a:p>
                  </a:txBody>
                  <a:tcPr/>
                </a:tc>
              </a:tr>
              <a:tr h="616857">
                <a:tc>
                  <a:txBody>
                    <a:bodyPr/>
                    <a:lstStyle/>
                    <a:p>
                      <a:r>
                        <a:rPr lang="en-US" sz="2800" dirty="0" smtClean="0">
                          <a:latin typeface="Nikosh" pitchFamily="2" charset="0"/>
                          <a:cs typeface="Nikosh" pitchFamily="2" charset="0"/>
                        </a:rPr>
                        <a:t>১০ </a:t>
                      </a:r>
                      <a:r>
                        <a:rPr lang="en-US" sz="2800" dirty="0" err="1" smtClean="0">
                          <a:latin typeface="Nikosh" pitchFamily="2" charset="0"/>
                          <a:cs typeface="Nikosh" pitchFamily="2" charset="0"/>
                        </a:rPr>
                        <a:t>মিলি</a:t>
                      </a:r>
                      <a:r>
                        <a:rPr lang="en-US" sz="2800" baseline="0" dirty="0" err="1" smtClean="0">
                          <a:latin typeface="Nikosh" pitchFamily="2" charset="0"/>
                          <a:cs typeface="Nikosh" pitchFamily="2" charset="0"/>
                        </a:rPr>
                        <a:t>মিটার</a:t>
                      </a:r>
                      <a:r>
                        <a:rPr lang="en-US" sz="2800" baseline="0" dirty="0" smtClean="0">
                          <a:latin typeface="Nikosh" pitchFamily="2" charset="0"/>
                          <a:cs typeface="Nikosh" pitchFamily="2" charset="0"/>
                        </a:rPr>
                        <a:t> = ১ </a:t>
                      </a:r>
                      <a:r>
                        <a:rPr lang="en-US" sz="2800" baseline="0" dirty="0" err="1" smtClean="0">
                          <a:latin typeface="Nikosh" pitchFamily="2" charset="0"/>
                          <a:cs typeface="Nikosh" pitchFamily="2" charset="0"/>
                        </a:rPr>
                        <a:t>সেন্টিমিটার</a:t>
                      </a:r>
                      <a:r>
                        <a:rPr lang="en-US" sz="2800" baseline="0" dirty="0" smtClean="0">
                          <a:latin typeface="Nikosh" pitchFamily="2" charset="0"/>
                          <a:cs typeface="Nikosh" pitchFamily="2" charset="0"/>
                        </a:rPr>
                        <a:t> </a:t>
                      </a:r>
                      <a:endParaRPr lang="en-US" sz="2800" dirty="0">
                        <a:latin typeface="Nikosh" pitchFamily="2" charset="0"/>
                        <a:cs typeface="Nikosh" pitchFamily="2" charset="0"/>
                      </a:endParaRPr>
                    </a:p>
                  </a:txBody>
                  <a:tcPr/>
                </a:tc>
                <a:tc>
                  <a:txBody>
                    <a:bodyPr/>
                    <a:lstStyle/>
                    <a:p>
                      <a:r>
                        <a:rPr lang="en-US" sz="2800" dirty="0" smtClean="0">
                          <a:latin typeface="Nikosh" pitchFamily="2" charset="0"/>
                          <a:cs typeface="Nikosh" pitchFamily="2" charset="0"/>
                        </a:rPr>
                        <a:t>১২ </a:t>
                      </a:r>
                      <a:r>
                        <a:rPr lang="en-US" sz="2800" dirty="0" err="1" smtClean="0">
                          <a:latin typeface="Nikosh" pitchFamily="2" charset="0"/>
                          <a:cs typeface="Nikosh" pitchFamily="2" charset="0"/>
                        </a:rPr>
                        <a:t>ইঞ্চি</a:t>
                      </a:r>
                      <a:r>
                        <a:rPr lang="en-US" sz="2800" baseline="0" dirty="0" smtClean="0">
                          <a:latin typeface="Nikosh" pitchFamily="2" charset="0"/>
                          <a:cs typeface="Nikosh" pitchFamily="2" charset="0"/>
                        </a:rPr>
                        <a:t> = ১ </a:t>
                      </a:r>
                      <a:r>
                        <a:rPr lang="en-US" sz="2800" baseline="0" dirty="0" err="1" smtClean="0">
                          <a:latin typeface="Nikosh" pitchFamily="2" charset="0"/>
                          <a:cs typeface="Nikosh" pitchFamily="2" charset="0"/>
                        </a:rPr>
                        <a:t>ফুট</a:t>
                      </a:r>
                      <a:r>
                        <a:rPr lang="en-US" sz="2800" baseline="0" dirty="0" smtClean="0">
                          <a:latin typeface="Nikosh" pitchFamily="2" charset="0"/>
                          <a:cs typeface="Nikosh" pitchFamily="2" charset="0"/>
                        </a:rPr>
                        <a:t> </a:t>
                      </a:r>
                      <a:endParaRPr lang="en-US" sz="2800" dirty="0">
                        <a:latin typeface="Nikosh" pitchFamily="2" charset="0"/>
                        <a:cs typeface="Nikosh" pitchFamily="2" charset="0"/>
                      </a:endParaRPr>
                    </a:p>
                  </a:txBody>
                  <a:tcPr/>
                </a:tc>
              </a:tr>
              <a:tr h="616857">
                <a:tc>
                  <a:txBody>
                    <a:bodyPr/>
                    <a:lstStyle/>
                    <a:p>
                      <a:r>
                        <a:rPr lang="en-US" sz="2800" dirty="0" smtClean="0">
                          <a:latin typeface="Nikosh" pitchFamily="2" charset="0"/>
                          <a:cs typeface="Nikosh" pitchFamily="2" charset="0"/>
                        </a:rPr>
                        <a:t>১০ </a:t>
                      </a:r>
                      <a:r>
                        <a:rPr lang="en-US" sz="2800" dirty="0" err="1" smtClean="0">
                          <a:latin typeface="Nikosh" pitchFamily="2" charset="0"/>
                          <a:cs typeface="Nikosh" pitchFamily="2" charset="0"/>
                        </a:rPr>
                        <a:t>সেন্টিমিটার</a:t>
                      </a:r>
                      <a:r>
                        <a:rPr lang="en-US" sz="2800" dirty="0" smtClean="0">
                          <a:latin typeface="Nikosh" pitchFamily="2" charset="0"/>
                          <a:cs typeface="Nikosh" pitchFamily="2" charset="0"/>
                        </a:rPr>
                        <a:t>=১  </a:t>
                      </a:r>
                      <a:r>
                        <a:rPr lang="en-US" sz="2800" dirty="0" err="1" smtClean="0">
                          <a:latin typeface="Nikosh" pitchFamily="2" charset="0"/>
                          <a:cs typeface="Nikosh" pitchFamily="2" charset="0"/>
                        </a:rPr>
                        <a:t>ডেসিমিটা্র</a:t>
                      </a:r>
                      <a:endParaRPr lang="en-US" sz="2800" dirty="0">
                        <a:latin typeface="Nikosh" pitchFamily="2" charset="0"/>
                        <a:cs typeface="Nikosh" pitchFamily="2" charset="0"/>
                      </a:endParaRPr>
                    </a:p>
                  </a:txBody>
                  <a:tcPr/>
                </a:tc>
                <a:tc>
                  <a:txBody>
                    <a:bodyPr/>
                    <a:lstStyle/>
                    <a:p>
                      <a:r>
                        <a:rPr lang="en-US" sz="2800" dirty="0" smtClean="0">
                          <a:latin typeface="Nikosh" pitchFamily="2" charset="0"/>
                          <a:cs typeface="Nikosh" pitchFamily="2" charset="0"/>
                        </a:rPr>
                        <a:t>৩ </a:t>
                      </a:r>
                      <a:r>
                        <a:rPr lang="en-US" sz="2800" dirty="0" err="1" smtClean="0">
                          <a:latin typeface="Nikosh" pitchFamily="2" charset="0"/>
                          <a:cs typeface="Nikosh" pitchFamily="2" charset="0"/>
                        </a:rPr>
                        <a:t>ফুট</a:t>
                      </a:r>
                      <a:r>
                        <a:rPr lang="en-US" sz="2800" dirty="0" smtClean="0">
                          <a:latin typeface="Nikosh" pitchFamily="2" charset="0"/>
                          <a:cs typeface="Nikosh" pitchFamily="2" charset="0"/>
                        </a:rPr>
                        <a:t> = ১ </a:t>
                      </a:r>
                      <a:r>
                        <a:rPr lang="en-US" sz="2800" dirty="0" err="1" smtClean="0">
                          <a:latin typeface="Nikosh" pitchFamily="2" charset="0"/>
                          <a:cs typeface="Nikosh" pitchFamily="2" charset="0"/>
                        </a:rPr>
                        <a:t>গজ</a:t>
                      </a:r>
                      <a:r>
                        <a:rPr lang="en-US" sz="2800" dirty="0" smtClean="0">
                          <a:latin typeface="Nikosh" pitchFamily="2" charset="0"/>
                          <a:cs typeface="Nikosh" pitchFamily="2" charset="0"/>
                        </a:rPr>
                        <a:t> </a:t>
                      </a:r>
                      <a:endParaRPr lang="en-US" sz="2800" dirty="0">
                        <a:latin typeface="Nikosh" pitchFamily="2" charset="0"/>
                        <a:cs typeface="Nikosh" pitchFamily="2" charset="0"/>
                      </a:endParaRPr>
                    </a:p>
                  </a:txBody>
                  <a:tcPr/>
                </a:tc>
              </a:tr>
              <a:tr h="616857">
                <a:tc>
                  <a:txBody>
                    <a:bodyPr/>
                    <a:lstStyle/>
                    <a:p>
                      <a:r>
                        <a:rPr lang="en-US" sz="2800" dirty="0" smtClean="0">
                          <a:latin typeface="Nikosh" pitchFamily="2" charset="0"/>
                          <a:cs typeface="Nikosh" pitchFamily="2" charset="0"/>
                        </a:rPr>
                        <a:t>১০ </a:t>
                      </a:r>
                      <a:r>
                        <a:rPr lang="en-US" sz="2800" dirty="0" err="1" smtClean="0">
                          <a:latin typeface="Nikosh" pitchFamily="2" charset="0"/>
                          <a:cs typeface="Nikosh" pitchFamily="2" charset="0"/>
                        </a:rPr>
                        <a:t>ডেসিমিটার</a:t>
                      </a:r>
                      <a:r>
                        <a:rPr lang="en-US" sz="2800" dirty="0" smtClean="0">
                          <a:latin typeface="Nikosh" pitchFamily="2" charset="0"/>
                          <a:cs typeface="Nikosh" pitchFamily="2" charset="0"/>
                        </a:rPr>
                        <a:t> = ১ </a:t>
                      </a:r>
                      <a:r>
                        <a:rPr lang="en-US" sz="2800" dirty="0" err="1" smtClean="0">
                          <a:latin typeface="Nikosh" pitchFamily="2" charset="0"/>
                          <a:cs typeface="Nikosh" pitchFamily="2" charset="0"/>
                        </a:rPr>
                        <a:t>মিটার</a:t>
                      </a:r>
                      <a:endParaRPr lang="en-US" sz="2800" dirty="0">
                        <a:latin typeface="Nikosh" pitchFamily="2" charset="0"/>
                        <a:cs typeface="Nikosh" pitchFamily="2" charset="0"/>
                      </a:endParaRPr>
                    </a:p>
                  </a:txBody>
                  <a:tcPr/>
                </a:tc>
                <a:tc>
                  <a:txBody>
                    <a:bodyPr/>
                    <a:lstStyle/>
                    <a:p>
                      <a:r>
                        <a:rPr lang="en-US" sz="2800" dirty="0" smtClean="0">
                          <a:latin typeface="Nikosh" pitchFamily="2" charset="0"/>
                          <a:cs typeface="Nikosh" pitchFamily="2" charset="0"/>
                        </a:rPr>
                        <a:t>১৭৬০ </a:t>
                      </a:r>
                      <a:r>
                        <a:rPr lang="en-US" sz="2800" dirty="0" err="1" smtClean="0">
                          <a:latin typeface="Nikosh" pitchFamily="2" charset="0"/>
                          <a:cs typeface="Nikosh" pitchFamily="2" charset="0"/>
                        </a:rPr>
                        <a:t>গজ</a:t>
                      </a:r>
                      <a:r>
                        <a:rPr lang="en-US" sz="2800" baseline="0" dirty="0" smtClean="0">
                          <a:latin typeface="Nikosh" pitchFamily="2" charset="0"/>
                          <a:cs typeface="Nikosh" pitchFamily="2" charset="0"/>
                        </a:rPr>
                        <a:t> = ১ </a:t>
                      </a:r>
                      <a:r>
                        <a:rPr lang="en-US" sz="2800" baseline="0" dirty="0" err="1" smtClean="0">
                          <a:latin typeface="Nikosh" pitchFamily="2" charset="0"/>
                          <a:cs typeface="Nikosh" pitchFamily="2" charset="0"/>
                        </a:rPr>
                        <a:t>মাইল</a:t>
                      </a:r>
                      <a:r>
                        <a:rPr lang="en-US" sz="2800" baseline="0" dirty="0" smtClean="0">
                          <a:latin typeface="Nikosh" pitchFamily="2" charset="0"/>
                          <a:cs typeface="Nikosh" pitchFamily="2" charset="0"/>
                        </a:rPr>
                        <a:t> </a:t>
                      </a:r>
                      <a:endParaRPr lang="en-US" sz="2800" dirty="0">
                        <a:latin typeface="Nikosh" pitchFamily="2" charset="0"/>
                        <a:cs typeface="Nikosh" pitchFamily="2" charset="0"/>
                      </a:endParaRPr>
                    </a:p>
                  </a:txBody>
                  <a:tcPr/>
                </a:tc>
              </a:tr>
              <a:tr h="616857">
                <a:tc>
                  <a:txBody>
                    <a:bodyPr/>
                    <a:lstStyle/>
                    <a:p>
                      <a:r>
                        <a:rPr lang="en-US" sz="2800" dirty="0" smtClean="0">
                          <a:latin typeface="Nikosh" pitchFamily="2" charset="0"/>
                          <a:cs typeface="Nikosh" pitchFamily="2" charset="0"/>
                        </a:rPr>
                        <a:t>১০ </a:t>
                      </a:r>
                      <a:r>
                        <a:rPr lang="en-US" sz="2800" dirty="0" err="1" smtClean="0">
                          <a:latin typeface="Nikosh" pitchFamily="2" charset="0"/>
                          <a:cs typeface="Nikosh" pitchFamily="2" charset="0"/>
                        </a:rPr>
                        <a:t>মিটার</a:t>
                      </a:r>
                      <a:r>
                        <a:rPr lang="en-US" sz="2800" dirty="0" smtClean="0">
                          <a:latin typeface="Nikosh" pitchFamily="2" charset="0"/>
                          <a:cs typeface="Nikosh" pitchFamily="2" charset="0"/>
                        </a:rPr>
                        <a:t> = ১ </a:t>
                      </a:r>
                      <a:r>
                        <a:rPr lang="en-US" sz="2800" dirty="0" err="1" smtClean="0">
                          <a:latin typeface="Nikosh" pitchFamily="2" charset="0"/>
                          <a:cs typeface="Nikosh" pitchFamily="2" charset="0"/>
                        </a:rPr>
                        <a:t>ডেকামিটার</a:t>
                      </a:r>
                      <a:r>
                        <a:rPr lang="en-US" sz="2800" dirty="0" smtClean="0">
                          <a:latin typeface="Nikosh" pitchFamily="2" charset="0"/>
                          <a:cs typeface="Nikosh" pitchFamily="2" charset="0"/>
                        </a:rPr>
                        <a:t> </a:t>
                      </a:r>
                      <a:endParaRPr lang="en-US" sz="2800" dirty="0">
                        <a:latin typeface="Nikosh" pitchFamily="2" charset="0"/>
                        <a:cs typeface="Nikosh" pitchFamily="2" charset="0"/>
                      </a:endParaRPr>
                    </a:p>
                  </a:txBody>
                  <a:tcPr/>
                </a:tc>
                <a:tc>
                  <a:txBody>
                    <a:bodyPr/>
                    <a:lstStyle/>
                    <a:p>
                      <a:r>
                        <a:rPr lang="en-US" sz="2800" dirty="0" smtClean="0">
                          <a:latin typeface="Nikosh" pitchFamily="2" charset="0"/>
                          <a:cs typeface="Nikosh" pitchFamily="2" charset="0"/>
                        </a:rPr>
                        <a:t>৬০৮০ </a:t>
                      </a:r>
                      <a:r>
                        <a:rPr lang="en-US" sz="2800" dirty="0" err="1" smtClean="0">
                          <a:latin typeface="Nikosh" pitchFamily="2" charset="0"/>
                          <a:cs typeface="Nikosh" pitchFamily="2" charset="0"/>
                        </a:rPr>
                        <a:t>ফুট</a:t>
                      </a:r>
                      <a:r>
                        <a:rPr lang="en-US" sz="2800" dirty="0" smtClean="0">
                          <a:latin typeface="Nikosh" pitchFamily="2" charset="0"/>
                          <a:cs typeface="Nikosh" pitchFamily="2" charset="0"/>
                        </a:rPr>
                        <a:t> = ১ </a:t>
                      </a:r>
                      <a:r>
                        <a:rPr lang="en-US" sz="2800" dirty="0" err="1" smtClean="0">
                          <a:latin typeface="Nikosh" pitchFamily="2" charset="0"/>
                          <a:cs typeface="Nikosh" pitchFamily="2" charset="0"/>
                        </a:rPr>
                        <a:t>নটিকেল</a:t>
                      </a:r>
                      <a:r>
                        <a:rPr lang="en-US" sz="2800" dirty="0" smtClean="0">
                          <a:latin typeface="Nikosh" pitchFamily="2" charset="0"/>
                          <a:cs typeface="Nikosh" pitchFamily="2" charset="0"/>
                        </a:rPr>
                        <a:t> </a:t>
                      </a:r>
                      <a:r>
                        <a:rPr lang="en-US" sz="2800" dirty="0" err="1" smtClean="0">
                          <a:latin typeface="Nikosh" pitchFamily="2" charset="0"/>
                          <a:cs typeface="Nikosh" pitchFamily="2" charset="0"/>
                        </a:rPr>
                        <a:t>মাইল</a:t>
                      </a:r>
                      <a:r>
                        <a:rPr lang="en-US" sz="2800" dirty="0" smtClean="0">
                          <a:latin typeface="Nikosh" pitchFamily="2" charset="0"/>
                          <a:cs typeface="Nikosh" pitchFamily="2" charset="0"/>
                        </a:rPr>
                        <a:t> </a:t>
                      </a:r>
                      <a:endParaRPr lang="en-US" sz="2800" dirty="0">
                        <a:latin typeface="Nikosh" pitchFamily="2" charset="0"/>
                        <a:cs typeface="Nikosh" pitchFamily="2" charset="0"/>
                      </a:endParaRPr>
                    </a:p>
                  </a:txBody>
                  <a:tcPr/>
                </a:tc>
              </a:tr>
              <a:tr h="616857">
                <a:tc>
                  <a:txBody>
                    <a:bodyPr/>
                    <a:lstStyle/>
                    <a:p>
                      <a:r>
                        <a:rPr lang="en-US" sz="2800" dirty="0" smtClean="0">
                          <a:latin typeface="Nikosh" pitchFamily="2" charset="0"/>
                          <a:cs typeface="Nikosh" pitchFamily="2" charset="0"/>
                        </a:rPr>
                        <a:t>১০ </a:t>
                      </a:r>
                      <a:r>
                        <a:rPr lang="en-US" sz="2800" dirty="0" err="1" smtClean="0">
                          <a:latin typeface="Nikosh" pitchFamily="2" charset="0"/>
                          <a:cs typeface="Nikosh" pitchFamily="2" charset="0"/>
                        </a:rPr>
                        <a:t>ডেকামিটার</a:t>
                      </a:r>
                      <a:r>
                        <a:rPr lang="en-US" sz="2800" baseline="0" dirty="0" smtClean="0">
                          <a:latin typeface="Nikosh" pitchFamily="2" charset="0"/>
                          <a:cs typeface="Nikosh" pitchFamily="2" charset="0"/>
                        </a:rPr>
                        <a:t> = ১ </a:t>
                      </a:r>
                      <a:r>
                        <a:rPr lang="en-US" sz="2800" baseline="0" dirty="0" err="1" smtClean="0">
                          <a:latin typeface="Nikosh" pitchFamily="2" charset="0"/>
                          <a:cs typeface="Nikosh" pitchFamily="2" charset="0"/>
                        </a:rPr>
                        <a:t>হেক্টো</a:t>
                      </a:r>
                      <a:r>
                        <a:rPr lang="en-US" sz="2800" dirty="0" err="1" smtClean="0">
                          <a:latin typeface="Nikosh" pitchFamily="2" charset="0"/>
                          <a:cs typeface="Nikosh" pitchFamily="2" charset="0"/>
                        </a:rPr>
                        <a:t>মিটার</a:t>
                      </a:r>
                      <a:r>
                        <a:rPr lang="en-US" sz="2800" dirty="0" smtClean="0">
                          <a:latin typeface="Nikosh" pitchFamily="2" charset="0"/>
                          <a:cs typeface="Nikosh" pitchFamily="2" charset="0"/>
                        </a:rPr>
                        <a:t> </a:t>
                      </a:r>
                      <a:endParaRPr lang="en-US" sz="2800" dirty="0">
                        <a:latin typeface="Nikosh" pitchFamily="2" charset="0"/>
                        <a:cs typeface="Nikosh" pitchFamily="2" charset="0"/>
                      </a:endParaRPr>
                    </a:p>
                  </a:txBody>
                  <a:tcPr/>
                </a:tc>
                <a:tc>
                  <a:txBody>
                    <a:bodyPr/>
                    <a:lstStyle/>
                    <a:p>
                      <a:r>
                        <a:rPr lang="en-US" sz="2800" dirty="0" smtClean="0">
                          <a:latin typeface="Nikosh" pitchFamily="2" charset="0"/>
                          <a:cs typeface="Nikosh" pitchFamily="2" charset="0"/>
                        </a:rPr>
                        <a:t>২২০ </a:t>
                      </a:r>
                      <a:r>
                        <a:rPr lang="en-US" sz="2800" dirty="0" err="1" smtClean="0">
                          <a:latin typeface="Nikosh" pitchFamily="2" charset="0"/>
                          <a:cs typeface="Nikosh" pitchFamily="2" charset="0"/>
                        </a:rPr>
                        <a:t>গজ</a:t>
                      </a:r>
                      <a:r>
                        <a:rPr lang="en-US" sz="2800" dirty="0" smtClean="0">
                          <a:latin typeface="Nikosh" pitchFamily="2" charset="0"/>
                          <a:cs typeface="Nikosh" pitchFamily="2" charset="0"/>
                        </a:rPr>
                        <a:t> = ১ </a:t>
                      </a:r>
                      <a:r>
                        <a:rPr lang="en-US" sz="2800" dirty="0" err="1" smtClean="0">
                          <a:latin typeface="Nikosh" pitchFamily="2" charset="0"/>
                          <a:cs typeface="Nikosh" pitchFamily="2" charset="0"/>
                        </a:rPr>
                        <a:t>ফার্লং</a:t>
                      </a:r>
                      <a:r>
                        <a:rPr lang="en-US" sz="2800" baseline="0" dirty="0" smtClean="0">
                          <a:latin typeface="Nikosh" pitchFamily="2" charset="0"/>
                          <a:cs typeface="Nikosh" pitchFamily="2" charset="0"/>
                        </a:rPr>
                        <a:t> </a:t>
                      </a:r>
                      <a:endParaRPr lang="en-US" sz="2800" dirty="0">
                        <a:latin typeface="Nikosh" pitchFamily="2" charset="0"/>
                        <a:cs typeface="Nikosh" pitchFamily="2" charset="0"/>
                      </a:endParaRPr>
                    </a:p>
                  </a:txBody>
                  <a:tcPr/>
                </a:tc>
              </a:tr>
              <a:tr h="616857">
                <a:tc>
                  <a:txBody>
                    <a:bodyPr/>
                    <a:lstStyle/>
                    <a:p>
                      <a:r>
                        <a:rPr lang="en-US" sz="2800" dirty="0" smtClean="0">
                          <a:latin typeface="Nikosh" pitchFamily="2" charset="0"/>
                          <a:cs typeface="Nikosh" pitchFamily="2" charset="0"/>
                        </a:rPr>
                        <a:t>১০ </a:t>
                      </a:r>
                      <a:r>
                        <a:rPr lang="en-US" sz="2800" dirty="0" err="1" smtClean="0">
                          <a:latin typeface="Nikosh" pitchFamily="2" charset="0"/>
                          <a:cs typeface="Nikosh" pitchFamily="2" charset="0"/>
                        </a:rPr>
                        <a:t>হেক্টোমিটার</a:t>
                      </a:r>
                      <a:r>
                        <a:rPr lang="en-US" sz="2800" dirty="0" smtClean="0">
                          <a:latin typeface="Nikosh" pitchFamily="2" charset="0"/>
                          <a:cs typeface="Nikosh" pitchFamily="2" charset="0"/>
                        </a:rPr>
                        <a:t> = ১ </a:t>
                      </a:r>
                      <a:r>
                        <a:rPr lang="en-US" sz="2800" dirty="0" err="1" smtClean="0">
                          <a:latin typeface="Nikosh" pitchFamily="2" charset="0"/>
                          <a:cs typeface="Nikosh" pitchFamily="2" charset="0"/>
                        </a:rPr>
                        <a:t>কিলোমিটার</a:t>
                      </a:r>
                      <a:r>
                        <a:rPr lang="en-US" sz="2800" dirty="0" smtClean="0">
                          <a:latin typeface="Nikosh" pitchFamily="2" charset="0"/>
                          <a:cs typeface="Nikosh" pitchFamily="2" charset="0"/>
                        </a:rPr>
                        <a:t> </a:t>
                      </a:r>
                      <a:endParaRPr lang="en-US" sz="2800" dirty="0">
                        <a:latin typeface="Nikosh" pitchFamily="2" charset="0"/>
                        <a:cs typeface="Nikosh" pitchFamily="2" charset="0"/>
                      </a:endParaRPr>
                    </a:p>
                  </a:txBody>
                  <a:tcPr/>
                </a:tc>
                <a:tc>
                  <a:txBody>
                    <a:bodyPr/>
                    <a:lstStyle/>
                    <a:p>
                      <a:r>
                        <a:rPr lang="en-US" sz="2800" dirty="0" smtClean="0">
                          <a:latin typeface="Nikosh" pitchFamily="2" charset="0"/>
                          <a:cs typeface="Nikosh" pitchFamily="2" charset="0"/>
                        </a:rPr>
                        <a:t>৮ </a:t>
                      </a:r>
                      <a:r>
                        <a:rPr lang="en-US" sz="2800" dirty="0" err="1" smtClean="0">
                          <a:latin typeface="Nikosh" pitchFamily="2" charset="0"/>
                          <a:cs typeface="Nikosh" pitchFamily="2" charset="0"/>
                        </a:rPr>
                        <a:t>ফার্লং</a:t>
                      </a:r>
                      <a:r>
                        <a:rPr lang="en-US" sz="2800" baseline="0" dirty="0" smtClean="0">
                          <a:latin typeface="Nikosh" pitchFamily="2" charset="0"/>
                          <a:cs typeface="Nikosh" pitchFamily="2" charset="0"/>
                        </a:rPr>
                        <a:t> = ১ </a:t>
                      </a:r>
                      <a:r>
                        <a:rPr lang="en-US" sz="2800" baseline="0" dirty="0" err="1" smtClean="0">
                          <a:latin typeface="Nikosh" pitchFamily="2" charset="0"/>
                          <a:cs typeface="Nikosh" pitchFamily="2" charset="0"/>
                        </a:rPr>
                        <a:t>মাইল</a:t>
                      </a:r>
                      <a:r>
                        <a:rPr lang="en-US" sz="2800" baseline="0" dirty="0" smtClean="0">
                          <a:latin typeface="Nikosh" pitchFamily="2" charset="0"/>
                          <a:cs typeface="Nikosh" pitchFamily="2" charset="0"/>
                        </a:rPr>
                        <a:t>  </a:t>
                      </a:r>
                      <a:endParaRPr lang="en-US" sz="2800" dirty="0">
                        <a:latin typeface="Nikosh" pitchFamily="2" charset="0"/>
                        <a:cs typeface="Nikosh" pitchFamily="2" charset="0"/>
                      </a:endParaRPr>
                    </a:p>
                  </a:txBody>
                  <a:tcPr/>
                </a:tc>
              </a:tr>
            </a:tbl>
          </a:graphicData>
        </a:graphic>
      </p:graphicFrame>
      <p:sp>
        <p:nvSpPr>
          <p:cNvPr id="5" name="Rectangular Callout 4"/>
          <p:cNvSpPr/>
          <p:nvPr/>
        </p:nvSpPr>
        <p:spPr>
          <a:xfrm>
            <a:off x="3215481" y="533400"/>
            <a:ext cx="5486400" cy="990600"/>
          </a:xfrm>
          <a:prstGeom prst="wedgeRectCallout">
            <a:avLst>
              <a:gd name="adj1" fmla="val -19853"/>
              <a:gd name="adj2" fmla="val 92364"/>
            </a:avLst>
          </a:prstGeom>
          <a:solidFill>
            <a:schemeClr val="accent1">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solidFill>
                  <a:schemeClr val="tx1"/>
                </a:solidFill>
                <a:latin typeface="Nikosh" pitchFamily="2" charset="0"/>
                <a:cs typeface="Nikosh" pitchFamily="2" charset="0"/>
              </a:rPr>
              <a:t>দৈর্ঘ্য পরিমাপের একক </a:t>
            </a:r>
            <a:endParaRPr lang="en-US" sz="4000" dirty="0">
              <a:solidFill>
                <a:schemeClr val="tx1"/>
              </a:solidFill>
              <a:latin typeface="Nikosh" pitchFamily="2" charset="0"/>
              <a:cs typeface="Nikosh" pitchFamily="2" charset="0"/>
            </a:endParaRPr>
          </a:p>
        </p:txBody>
      </p:sp>
    </p:spTree>
    <p:extLst>
      <p:ext uri="{BB962C8B-B14F-4D97-AF65-F5344CB8AC3E}">
        <p14:creationId xmlns:p14="http://schemas.microsoft.com/office/powerpoint/2010/main" val="3141075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526963" cy="6858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Bevel 2"/>
          <p:cNvSpPr/>
          <p:nvPr/>
        </p:nvSpPr>
        <p:spPr>
          <a:xfrm>
            <a:off x="167481" y="152400"/>
            <a:ext cx="12192000" cy="6553200"/>
          </a:xfrm>
          <a:prstGeom prst="bevel">
            <a:avLst>
              <a:gd name="adj" fmla="val 1912"/>
            </a:avLst>
          </a:prstGeom>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4" name="Freeform 3"/>
          <p:cNvSpPr/>
          <p:nvPr/>
        </p:nvSpPr>
        <p:spPr>
          <a:xfrm>
            <a:off x="3291681" y="1524000"/>
            <a:ext cx="6775979" cy="1255447"/>
          </a:xfrm>
          <a:custGeom>
            <a:avLst/>
            <a:gdLst>
              <a:gd name="connsiteX0" fmla="*/ 209245 w 1255447"/>
              <a:gd name="connsiteY0" fmla="*/ 0 h 6775979"/>
              <a:gd name="connsiteX1" fmla="*/ 1046202 w 1255447"/>
              <a:gd name="connsiteY1" fmla="*/ 0 h 6775979"/>
              <a:gd name="connsiteX2" fmla="*/ 1255447 w 1255447"/>
              <a:gd name="connsiteY2" fmla="*/ 209245 h 6775979"/>
              <a:gd name="connsiteX3" fmla="*/ 1255447 w 1255447"/>
              <a:gd name="connsiteY3" fmla="*/ 6775979 h 6775979"/>
              <a:gd name="connsiteX4" fmla="*/ 1255447 w 1255447"/>
              <a:gd name="connsiteY4" fmla="*/ 6775979 h 6775979"/>
              <a:gd name="connsiteX5" fmla="*/ 0 w 1255447"/>
              <a:gd name="connsiteY5" fmla="*/ 6775979 h 6775979"/>
              <a:gd name="connsiteX6" fmla="*/ 0 w 1255447"/>
              <a:gd name="connsiteY6" fmla="*/ 6775979 h 6775979"/>
              <a:gd name="connsiteX7" fmla="*/ 0 w 1255447"/>
              <a:gd name="connsiteY7" fmla="*/ 209245 h 6775979"/>
              <a:gd name="connsiteX8" fmla="*/ 209245 w 1255447"/>
              <a:gd name="connsiteY8" fmla="*/ 0 h 6775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55447" h="6775979">
                <a:moveTo>
                  <a:pt x="1255447" y="1129352"/>
                </a:moveTo>
                <a:lnTo>
                  <a:pt x="1255447" y="5646627"/>
                </a:lnTo>
                <a:cubicBezTo>
                  <a:pt x="1255447" y="6270350"/>
                  <a:pt x="1238090" y="6775976"/>
                  <a:pt x="1216678" y="6775976"/>
                </a:cubicBezTo>
                <a:lnTo>
                  <a:pt x="0" y="6775976"/>
                </a:lnTo>
                <a:lnTo>
                  <a:pt x="0" y="6775976"/>
                </a:lnTo>
                <a:lnTo>
                  <a:pt x="0" y="3"/>
                </a:lnTo>
                <a:lnTo>
                  <a:pt x="0" y="3"/>
                </a:lnTo>
                <a:lnTo>
                  <a:pt x="1216678" y="3"/>
                </a:lnTo>
                <a:cubicBezTo>
                  <a:pt x="1238090" y="3"/>
                  <a:pt x="1255447" y="505629"/>
                  <a:pt x="1255447" y="1129352"/>
                </a:cubicBezTo>
                <a:close/>
              </a:path>
            </a:pathLst>
          </a:cu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63144" tIns="84781" rIns="84781" bIns="84781" numCol="1" spcCol="1270" anchor="ctr" anchorCtr="0">
            <a:noAutofit/>
          </a:bodyPr>
          <a:lstStyle/>
          <a:p>
            <a:pPr marL="285750" lvl="1" indent="-285750" algn="l" defTabSz="1644650">
              <a:lnSpc>
                <a:spcPct val="90000"/>
              </a:lnSpc>
              <a:spcBef>
                <a:spcPct val="0"/>
              </a:spcBef>
              <a:spcAft>
                <a:spcPct val="15000"/>
              </a:spcAft>
              <a:buChar char="••"/>
            </a:pPr>
            <a:r>
              <a:rPr lang="en-US" sz="3600" kern="1200" dirty="0" smtClean="0">
                <a:solidFill>
                  <a:schemeClr val="tx1"/>
                </a:solidFill>
                <a:effectLst>
                  <a:outerShdw blurRad="38100" dist="38100" dir="2700000" algn="tl">
                    <a:srgbClr val="000000">
                      <a:alpha val="43137"/>
                    </a:srgbClr>
                  </a:outerShdw>
                </a:effectLst>
                <a:latin typeface="Nikosh" pitchFamily="2" charset="0"/>
                <a:cs typeface="Nikosh" pitchFamily="2" charset="0"/>
              </a:rPr>
              <a:t>১ </a:t>
            </a:r>
            <a:r>
              <a:rPr lang="en-US" sz="3600" kern="1200" dirty="0" err="1" smtClean="0">
                <a:solidFill>
                  <a:schemeClr val="tx1"/>
                </a:solidFill>
                <a:effectLst>
                  <a:outerShdw blurRad="38100" dist="38100" dir="2700000" algn="tl">
                    <a:srgbClr val="000000">
                      <a:alpha val="43137"/>
                    </a:srgbClr>
                  </a:outerShdw>
                </a:effectLst>
                <a:latin typeface="Nikosh" pitchFamily="2" charset="0"/>
                <a:cs typeface="Nikosh" pitchFamily="2" charset="0"/>
              </a:rPr>
              <a:t>মিটার</a:t>
            </a:r>
            <a:r>
              <a:rPr lang="en-US" sz="3600" kern="1200" dirty="0" smtClean="0">
                <a:solidFill>
                  <a:schemeClr val="tx1"/>
                </a:solidFill>
                <a:effectLst>
                  <a:outerShdw blurRad="38100" dist="38100" dir="2700000" algn="tl">
                    <a:srgbClr val="000000">
                      <a:alpha val="43137"/>
                    </a:srgbClr>
                  </a:outerShdw>
                </a:effectLst>
                <a:latin typeface="Nikosh" pitchFamily="2" charset="0"/>
                <a:cs typeface="Nikosh" pitchFamily="2" charset="0"/>
              </a:rPr>
              <a:t> = ১০০ </a:t>
            </a:r>
            <a:r>
              <a:rPr lang="en-US" sz="3600" kern="1200" dirty="0" err="1" smtClean="0">
                <a:solidFill>
                  <a:schemeClr val="tx1"/>
                </a:solidFill>
                <a:effectLst>
                  <a:outerShdw blurRad="38100" dist="38100" dir="2700000" algn="tl">
                    <a:srgbClr val="000000">
                      <a:alpha val="43137"/>
                    </a:srgbClr>
                  </a:outerShdw>
                </a:effectLst>
                <a:latin typeface="Nikosh" pitchFamily="2" charset="0"/>
                <a:cs typeface="Nikosh" pitchFamily="2" charset="0"/>
              </a:rPr>
              <a:t>সেন্টমিটার</a:t>
            </a:r>
            <a:endParaRPr lang="en-US" sz="3600" kern="1200" dirty="0">
              <a:solidFill>
                <a:schemeClr val="tx1"/>
              </a:solidFill>
              <a:effectLst>
                <a:outerShdw blurRad="38100" dist="38100" dir="2700000" algn="tl">
                  <a:srgbClr val="000000">
                    <a:alpha val="43137"/>
                  </a:srgbClr>
                </a:outerShdw>
              </a:effectLst>
              <a:latin typeface="Nikosh" pitchFamily="2" charset="0"/>
              <a:cs typeface="Nikosh" pitchFamily="2" charset="0"/>
            </a:endParaRPr>
          </a:p>
          <a:p>
            <a:pPr marL="285750" lvl="1" indent="-285750" algn="l" defTabSz="1644650">
              <a:lnSpc>
                <a:spcPct val="90000"/>
              </a:lnSpc>
              <a:spcBef>
                <a:spcPct val="0"/>
              </a:spcBef>
              <a:spcAft>
                <a:spcPct val="15000"/>
              </a:spcAft>
              <a:buChar char="••"/>
            </a:pPr>
            <a:r>
              <a:rPr lang="en-US" sz="3600" kern="1200" dirty="0" smtClean="0">
                <a:solidFill>
                  <a:schemeClr val="tx1"/>
                </a:solidFill>
                <a:effectLst>
                  <a:outerShdw blurRad="38100" dist="38100" dir="2700000" algn="tl">
                    <a:srgbClr val="000000">
                      <a:alpha val="43137"/>
                    </a:srgbClr>
                  </a:outerShdw>
                </a:effectLst>
                <a:latin typeface="Nikosh" pitchFamily="2" charset="0"/>
                <a:cs typeface="Nikosh" pitchFamily="2" charset="0"/>
              </a:rPr>
              <a:t>১ </a:t>
            </a:r>
            <a:r>
              <a:rPr lang="en-US" sz="3600" kern="1200" dirty="0" err="1" smtClean="0">
                <a:solidFill>
                  <a:schemeClr val="tx1"/>
                </a:solidFill>
                <a:effectLst>
                  <a:outerShdw blurRad="38100" dist="38100" dir="2700000" algn="tl">
                    <a:srgbClr val="000000">
                      <a:alpha val="43137"/>
                    </a:srgbClr>
                  </a:outerShdw>
                </a:effectLst>
                <a:latin typeface="Nikosh" pitchFamily="2" charset="0"/>
                <a:cs typeface="Nikosh" pitchFamily="2" charset="0"/>
              </a:rPr>
              <a:t>গজ</a:t>
            </a:r>
            <a:r>
              <a:rPr lang="en-US" sz="3600" kern="1200" dirty="0" smtClean="0">
                <a:solidFill>
                  <a:schemeClr val="tx1"/>
                </a:solidFill>
                <a:effectLst>
                  <a:outerShdw blurRad="38100" dist="38100" dir="2700000" algn="tl">
                    <a:srgbClr val="000000">
                      <a:alpha val="43137"/>
                    </a:srgbClr>
                  </a:outerShdw>
                </a:effectLst>
                <a:latin typeface="Nikosh" pitchFamily="2" charset="0"/>
                <a:cs typeface="Nikosh" pitchFamily="2" charset="0"/>
              </a:rPr>
              <a:t> = ৩ </a:t>
            </a:r>
            <a:r>
              <a:rPr lang="en-US" sz="3600" kern="1200" dirty="0" err="1" smtClean="0">
                <a:solidFill>
                  <a:schemeClr val="tx1"/>
                </a:solidFill>
                <a:effectLst>
                  <a:outerShdw blurRad="38100" dist="38100" dir="2700000" algn="tl">
                    <a:srgbClr val="000000">
                      <a:alpha val="43137"/>
                    </a:srgbClr>
                  </a:outerShdw>
                </a:effectLst>
                <a:latin typeface="Nikosh" pitchFamily="2" charset="0"/>
                <a:cs typeface="Nikosh" pitchFamily="2" charset="0"/>
              </a:rPr>
              <a:t>ফুট</a:t>
            </a:r>
            <a:endParaRPr lang="en-US" sz="3600" kern="1200" dirty="0">
              <a:solidFill>
                <a:schemeClr val="tx1"/>
              </a:solidFill>
              <a:effectLst>
                <a:outerShdw blurRad="38100" dist="38100" dir="2700000" algn="tl">
                  <a:srgbClr val="000000">
                    <a:alpha val="43137"/>
                  </a:srgbClr>
                </a:outerShdw>
              </a:effectLst>
              <a:latin typeface="Nikosh" pitchFamily="2" charset="0"/>
              <a:cs typeface="Nikosh" pitchFamily="2" charset="0"/>
            </a:endParaRPr>
          </a:p>
        </p:txBody>
      </p:sp>
      <p:sp>
        <p:nvSpPr>
          <p:cNvPr id="5" name="Freeform 4"/>
          <p:cNvSpPr/>
          <p:nvPr/>
        </p:nvSpPr>
        <p:spPr>
          <a:xfrm>
            <a:off x="3291681" y="3200400"/>
            <a:ext cx="6775979" cy="1255447"/>
          </a:xfrm>
          <a:custGeom>
            <a:avLst/>
            <a:gdLst>
              <a:gd name="connsiteX0" fmla="*/ 209245 w 1255447"/>
              <a:gd name="connsiteY0" fmla="*/ 0 h 6775979"/>
              <a:gd name="connsiteX1" fmla="*/ 1046202 w 1255447"/>
              <a:gd name="connsiteY1" fmla="*/ 0 h 6775979"/>
              <a:gd name="connsiteX2" fmla="*/ 1255447 w 1255447"/>
              <a:gd name="connsiteY2" fmla="*/ 209245 h 6775979"/>
              <a:gd name="connsiteX3" fmla="*/ 1255447 w 1255447"/>
              <a:gd name="connsiteY3" fmla="*/ 6775979 h 6775979"/>
              <a:gd name="connsiteX4" fmla="*/ 1255447 w 1255447"/>
              <a:gd name="connsiteY4" fmla="*/ 6775979 h 6775979"/>
              <a:gd name="connsiteX5" fmla="*/ 0 w 1255447"/>
              <a:gd name="connsiteY5" fmla="*/ 6775979 h 6775979"/>
              <a:gd name="connsiteX6" fmla="*/ 0 w 1255447"/>
              <a:gd name="connsiteY6" fmla="*/ 6775979 h 6775979"/>
              <a:gd name="connsiteX7" fmla="*/ 0 w 1255447"/>
              <a:gd name="connsiteY7" fmla="*/ 209245 h 6775979"/>
              <a:gd name="connsiteX8" fmla="*/ 209245 w 1255447"/>
              <a:gd name="connsiteY8" fmla="*/ 0 h 6775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55447" h="6775979">
                <a:moveTo>
                  <a:pt x="1255447" y="1129352"/>
                </a:moveTo>
                <a:lnTo>
                  <a:pt x="1255447" y="5646627"/>
                </a:lnTo>
                <a:cubicBezTo>
                  <a:pt x="1255447" y="6270350"/>
                  <a:pt x="1238090" y="6775976"/>
                  <a:pt x="1216678" y="6775976"/>
                </a:cubicBezTo>
                <a:lnTo>
                  <a:pt x="0" y="6775976"/>
                </a:lnTo>
                <a:lnTo>
                  <a:pt x="0" y="6775976"/>
                </a:lnTo>
                <a:lnTo>
                  <a:pt x="0" y="3"/>
                </a:lnTo>
                <a:lnTo>
                  <a:pt x="0" y="3"/>
                </a:lnTo>
                <a:lnTo>
                  <a:pt x="1216678" y="3"/>
                </a:lnTo>
                <a:cubicBezTo>
                  <a:pt x="1238090" y="3"/>
                  <a:pt x="1255447" y="505629"/>
                  <a:pt x="1255447" y="1129352"/>
                </a:cubicBezTo>
                <a:close/>
              </a:path>
            </a:pathLst>
          </a:cu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63144" tIns="84781" rIns="84781" bIns="84781" numCol="1" spcCol="1270" anchor="ctr" anchorCtr="0">
            <a:noAutofit/>
          </a:bodyPr>
          <a:lstStyle/>
          <a:p>
            <a:pPr marL="285750" lvl="1" indent="-285750" algn="l" defTabSz="1644650">
              <a:lnSpc>
                <a:spcPct val="90000"/>
              </a:lnSpc>
              <a:spcBef>
                <a:spcPct val="0"/>
              </a:spcBef>
              <a:spcAft>
                <a:spcPct val="15000"/>
              </a:spcAft>
              <a:buChar char="••"/>
            </a:pPr>
            <a:r>
              <a:rPr lang="en-US" sz="3600" kern="1200" dirty="0" smtClean="0">
                <a:solidFill>
                  <a:schemeClr val="tx1"/>
                </a:solidFill>
                <a:effectLst>
                  <a:outerShdw blurRad="38100" dist="38100" dir="2700000" algn="tl">
                    <a:srgbClr val="000000">
                      <a:alpha val="43137"/>
                    </a:srgbClr>
                  </a:outerShdw>
                </a:effectLst>
                <a:latin typeface="Nikosh" pitchFamily="2" charset="0"/>
                <a:cs typeface="Nikosh" pitchFamily="2" charset="0"/>
              </a:rPr>
              <a:t>১ </a:t>
            </a:r>
            <a:r>
              <a:rPr lang="en-US" sz="3600" kern="1200" dirty="0" err="1" smtClean="0">
                <a:solidFill>
                  <a:schemeClr val="tx1"/>
                </a:solidFill>
                <a:effectLst>
                  <a:outerShdw blurRad="38100" dist="38100" dir="2700000" algn="tl">
                    <a:srgbClr val="000000">
                      <a:alpha val="43137"/>
                    </a:srgbClr>
                  </a:outerShdw>
                </a:effectLst>
                <a:latin typeface="Nikosh" pitchFamily="2" charset="0"/>
                <a:cs typeface="Nikosh" pitchFamily="2" charset="0"/>
              </a:rPr>
              <a:t>মাইল</a:t>
            </a:r>
            <a:r>
              <a:rPr lang="en-US" sz="3600" kern="1200" dirty="0" smtClean="0">
                <a:solidFill>
                  <a:schemeClr val="tx1"/>
                </a:solidFill>
                <a:effectLst>
                  <a:outerShdw blurRad="38100" dist="38100" dir="2700000" algn="tl">
                    <a:srgbClr val="000000">
                      <a:alpha val="43137"/>
                    </a:srgbClr>
                  </a:outerShdw>
                </a:effectLst>
                <a:latin typeface="Nikosh" pitchFamily="2" charset="0"/>
                <a:cs typeface="Nikosh" pitchFamily="2" charset="0"/>
              </a:rPr>
              <a:t> = ১৭৬০ </a:t>
            </a:r>
            <a:r>
              <a:rPr lang="en-US" sz="3600" kern="1200" dirty="0" err="1" smtClean="0">
                <a:solidFill>
                  <a:schemeClr val="tx1"/>
                </a:solidFill>
                <a:effectLst>
                  <a:outerShdw blurRad="38100" dist="38100" dir="2700000" algn="tl">
                    <a:srgbClr val="000000">
                      <a:alpha val="43137"/>
                    </a:srgbClr>
                  </a:outerShdw>
                </a:effectLst>
                <a:latin typeface="Nikosh" pitchFamily="2" charset="0"/>
                <a:cs typeface="Nikosh" pitchFamily="2" charset="0"/>
              </a:rPr>
              <a:t>গজ</a:t>
            </a:r>
            <a:endParaRPr lang="en-US" sz="3600" kern="1200" dirty="0">
              <a:solidFill>
                <a:schemeClr val="tx1"/>
              </a:solidFill>
              <a:effectLst>
                <a:outerShdw blurRad="38100" dist="38100" dir="2700000" algn="tl">
                  <a:srgbClr val="000000">
                    <a:alpha val="43137"/>
                  </a:srgbClr>
                </a:outerShdw>
              </a:effectLst>
              <a:latin typeface="Nikosh" pitchFamily="2" charset="0"/>
              <a:cs typeface="Nikosh" pitchFamily="2" charset="0"/>
            </a:endParaRPr>
          </a:p>
          <a:p>
            <a:pPr marL="285750" lvl="1" indent="-285750" algn="l" defTabSz="1644650">
              <a:lnSpc>
                <a:spcPct val="90000"/>
              </a:lnSpc>
              <a:spcBef>
                <a:spcPct val="0"/>
              </a:spcBef>
              <a:spcAft>
                <a:spcPct val="15000"/>
              </a:spcAft>
              <a:buChar char="••"/>
            </a:pPr>
            <a:r>
              <a:rPr lang="en-US" sz="3600" kern="1200" dirty="0" smtClean="0">
                <a:solidFill>
                  <a:schemeClr val="tx1"/>
                </a:solidFill>
                <a:effectLst>
                  <a:outerShdw blurRad="38100" dist="38100" dir="2700000" algn="tl">
                    <a:srgbClr val="000000">
                      <a:alpha val="43137"/>
                    </a:srgbClr>
                  </a:outerShdw>
                </a:effectLst>
                <a:latin typeface="Nikosh" pitchFamily="2" charset="0"/>
                <a:cs typeface="Nikosh" pitchFamily="2" charset="0"/>
              </a:rPr>
              <a:t>১ </a:t>
            </a:r>
            <a:r>
              <a:rPr lang="en-US" sz="3600" kern="1200" dirty="0" err="1" smtClean="0">
                <a:solidFill>
                  <a:schemeClr val="tx1"/>
                </a:solidFill>
                <a:effectLst>
                  <a:outerShdw blurRad="38100" dist="38100" dir="2700000" algn="tl">
                    <a:srgbClr val="000000">
                      <a:alpha val="43137"/>
                    </a:srgbClr>
                  </a:outerShdw>
                </a:effectLst>
                <a:latin typeface="Nikosh" pitchFamily="2" charset="0"/>
                <a:cs typeface="Nikosh" pitchFamily="2" charset="0"/>
              </a:rPr>
              <a:t>বিঘা</a:t>
            </a:r>
            <a:r>
              <a:rPr lang="en-US" sz="3600" kern="1200" dirty="0" smtClean="0">
                <a:solidFill>
                  <a:schemeClr val="tx1"/>
                </a:solidFill>
                <a:effectLst>
                  <a:outerShdw blurRad="38100" dist="38100" dir="2700000" algn="tl">
                    <a:srgbClr val="000000">
                      <a:alpha val="43137"/>
                    </a:srgbClr>
                  </a:outerShdw>
                </a:effectLst>
                <a:latin typeface="Nikosh" pitchFamily="2" charset="0"/>
                <a:cs typeface="Nikosh" pitchFamily="2" charset="0"/>
              </a:rPr>
              <a:t> = ১৬০০ </a:t>
            </a:r>
            <a:r>
              <a:rPr lang="en-US" sz="3600" kern="1200" dirty="0" err="1" smtClean="0">
                <a:solidFill>
                  <a:schemeClr val="tx1"/>
                </a:solidFill>
                <a:effectLst>
                  <a:outerShdw blurRad="38100" dist="38100" dir="2700000" algn="tl">
                    <a:srgbClr val="000000">
                      <a:alpha val="43137"/>
                    </a:srgbClr>
                  </a:outerShdw>
                </a:effectLst>
                <a:latin typeface="Nikosh" pitchFamily="2" charset="0"/>
                <a:cs typeface="Nikosh" pitchFamily="2" charset="0"/>
              </a:rPr>
              <a:t>বর্গগজ</a:t>
            </a:r>
            <a:endParaRPr lang="en-US" sz="3600" kern="1200" dirty="0">
              <a:solidFill>
                <a:schemeClr val="tx1"/>
              </a:solidFill>
              <a:effectLst>
                <a:outerShdw blurRad="38100" dist="38100" dir="2700000" algn="tl">
                  <a:srgbClr val="000000">
                    <a:alpha val="43137"/>
                  </a:srgbClr>
                </a:outerShdw>
              </a:effectLst>
              <a:latin typeface="Nikosh" pitchFamily="2" charset="0"/>
              <a:cs typeface="Nikosh" pitchFamily="2" charset="0"/>
            </a:endParaRPr>
          </a:p>
        </p:txBody>
      </p:sp>
      <p:sp>
        <p:nvSpPr>
          <p:cNvPr id="6" name="Freeform 5"/>
          <p:cNvSpPr/>
          <p:nvPr/>
        </p:nvSpPr>
        <p:spPr>
          <a:xfrm>
            <a:off x="3291681" y="4953000"/>
            <a:ext cx="6775979" cy="1255447"/>
          </a:xfrm>
          <a:custGeom>
            <a:avLst/>
            <a:gdLst>
              <a:gd name="connsiteX0" fmla="*/ 209245 w 1255447"/>
              <a:gd name="connsiteY0" fmla="*/ 0 h 6775979"/>
              <a:gd name="connsiteX1" fmla="*/ 1046202 w 1255447"/>
              <a:gd name="connsiteY1" fmla="*/ 0 h 6775979"/>
              <a:gd name="connsiteX2" fmla="*/ 1255447 w 1255447"/>
              <a:gd name="connsiteY2" fmla="*/ 209245 h 6775979"/>
              <a:gd name="connsiteX3" fmla="*/ 1255447 w 1255447"/>
              <a:gd name="connsiteY3" fmla="*/ 6775979 h 6775979"/>
              <a:gd name="connsiteX4" fmla="*/ 1255447 w 1255447"/>
              <a:gd name="connsiteY4" fmla="*/ 6775979 h 6775979"/>
              <a:gd name="connsiteX5" fmla="*/ 0 w 1255447"/>
              <a:gd name="connsiteY5" fmla="*/ 6775979 h 6775979"/>
              <a:gd name="connsiteX6" fmla="*/ 0 w 1255447"/>
              <a:gd name="connsiteY6" fmla="*/ 6775979 h 6775979"/>
              <a:gd name="connsiteX7" fmla="*/ 0 w 1255447"/>
              <a:gd name="connsiteY7" fmla="*/ 209245 h 6775979"/>
              <a:gd name="connsiteX8" fmla="*/ 209245 w 1255447"/>
              <a:gd name="connsiteY8" fmla="*/ 0 h 6775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55447" h="6775979">
                <a:moveTo>
                  <a:pt x="1255447" y="1129352"/>
                </a:moveTo>
                <a:lnTo>
                  <a:pt x="1255447" y="5646627"/>
                </a:lnTo>
                <a:cubicBezTo>
                  <a:pt x="1255447" y="6270350"/>
                  <a:pt x="1238090" y="6775976"/>
                  <a:pt x="1216678" y="6775976"/>
                </a:cubicBezTo>
                <a:lnTo>
                  <a:pt x="0" y="6775976"/>
                </a:lnTo>
                <a:lnTo>
                  <a:pt x="0" y="6775976"/>
                </a:lnTo>
                <a:lnTo>
                  <a:pt x="0" y="3"/>
                </a:lnTo>
                <a:lnTo>
                  <a:pt x="0" y="3"/>
                </a:lnTo>
                <a:lnTo>
                  <a:pt x="1216678" y="3"/>
                </a:lnTo>
                <a:cubicBezTo>
                  <a:pt x="1238090" y="3"/>
                  <a:pt x="1255447" y="505629"/>
                  <a:pt x="1255447" y="1129352"/>
                </a:cubicBezTo>
                <a:close/>
              </a:path>
            </a:pathLst>
          </a:cu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63144" tIns="84781" rIns="84781" bIns="84781" numCol="1" spcCol="1270" anchor="ctr" anchorCtr="0">
            <a:noAutofit/>
          </a:bodyPr>
          <a:lstStyle/>
          <a:p>
            <a:pPr marL="285750" lvl="1" indent="-285750" algn="l" defTabSz="1644650">
              <a:lnSpc>
                <a:spcPct val="90000"/>
              </a:lnSpc>
              <a:spcBef>
                <a:spcPct val="0"/>
              </a:spcBef>
              <a:spcAft>
                <a:spcPct val="15000"/>
              </a:spcAft>
              <a:buChar char="••"/>
            </a:pPr>
            <a:r>
              <a:rPr lang="en-US" sz="3600" kern="1200" dirty="0" smtClean="0">
                <a:solidFill>
                  <a:schemeClr val="tx1"/>
                </a:solidFill>
                <a:effectLst>
                  <a:outerShdw blurRad="38100" dist="38100" dir="2700000" algn="tl">
                    <a:srgbClr val="000000">
                      <a:alpha val="43137"/>
                    </a:srgbClr>
                  </a:outerShdw>
                </a:effectLst>
                <a:latin typeface="Nikosh" pitchFamily="2" charset="0"/>
                <a:cs typeface="Nikosh" pitchFamily="2" charset="0"/>
              </a:rPr>
              <a:t>১ </a:t>
            </a:r>
            <a:r>
              <a:rPr lang="en-US" sz="3600" kern="1200" dirty="0" err="1" smtClean="0">
                <a:solidFill>
                  <a:schemeClr val="tx1"/>
                </a:solidFill>
                <a:effectLst>
                  <a:outerShdw blurRad="38100" dist="38100" dir="2700000" algn="tl">
                    <a:srgbClr val="000000">
                      <a:alpha val="43137"/>
                    </a:srgbClr>
                  </a:outerShdw>
                </a:effectLst>
                <a:latin typeface="Nikosh" pitchFamily="2" charset="0"/>
                <a:cs typeface="Nikosh" pitchFamily="2" charset="0"/>
              </a:rPr>
              <a:t>বর্গগজ</a:t>
            </a:r>
            <a:r>
              <a:rPr lang="en-US" sz="3600" kern="1200" dirty="0" smtClean="0">
                <a:solidFill>
                  <a:schemeClr val="tx1"/>
                </a:solidFill>
                <a:effectLst>
                  <a:outerShdw blurRad="38100" dist="38100" dir="2700000" algn="tl">
                    <a:srgbClr val="000000">
                      <a:alpha val="43137"/>
                    </a:srgbClr>
                  </a:outerShdw>
                </a:effectLst>
                <a:latin typeface="Nikosh" pitchFamily="2" charset="0"/>
                <a:cs typeface="Nikosh" pitchFamily="2" charset="0"/>
              </a:rPr>
              <a:t> = ৯ </a:t>
            </a:r>
            <a:r>
              <a:rPr lang="en-US" sz="3600" kern="1200" dirty="0" err="1" smtClean="0">
                <a:solidFill>
                  <a:schemeClr val="tx1"/>
                </a:solidFill>
                <a:effectLst>
                  <a:outerShdw blurRad="38100" dist="38100" dir="2700000" algn="tl">
                    <a:srgbClr val="000000">
                      <a:alpha val="43137"/>
                    </a:srgbClr>
                  </a:outerShdw>
                </a:effectLst>
                <a:latin typeface="Nikosh" pitchFamily="2" charset="0"/>
                <a:cs typeface="Nikosh" pitchFamily="2" charset="0"/>
              </a:rPr>
              <a:t>বর্গফুট</a:t>
            </a:r>
            <a:endParaRPr lang="en-US" sz="3600" kern="1200" dirty="0">
              <a:solidFill>
                <a:schemeClr val="tx1"/>
              </a:solidFill>
              <a:effectLst>
                <a:outerShdw blurRad="38100" dist="38100" dir="2700000" algn="tl">
                  <a:srgbClr val="000000">
                    <a:alpha val="43137"/>
                  </a:srgbClr>
                </a:outerShdw>
              </a:effectLst>
              <a:latin typeface="Nikosh" pitchFamily="2" charset="0"/>
              <a:cs typeface="Nikosh" pitchFamily="2" charset="0"/>
            </a:endParaRPr>
          </a:p>
          <a:p>
            <a:pPr marL="285750" lvl="1" indent="-285750" algn="l" defTabSz="1644650">
              <a:lnSpc>
                <a:spcPct val="90000"/>
              </a:lnSpc>
              <a:spcBef>
                <a:spcPct val="0"/>
              </a:spcBef>
              <a:spcAft>
                <a:spcPct val="15000"/>
              </a:spcAft>
              <a:buChar char="••"/>
            </a:pPr>
            <a:r>
              <a:rPr lang="en-US" sz="3600" kern="1200" dirty="0" smtClean="0">
                <a:solidFill>
                  <a:schemeClr val="tx1"/>
                </a:solidFill>
                <a:effectLst>
                  <a:outerShdw blurRad="38100" dist="38100" dir="2700000" algn="tl">
                    <a:srgbClr val="000000">
                      <a:alpha val="43137"/>
                    </a:srgbClr>
                  </a:outerShdw>
                </a:effectLst>
                <a:latin typeface="Nikosh" pitchFamily="2" charset="0"/>
                <a:cs typeface="Nikosh" pitchFamily="2" charset="0"/>
              </a:rPr>
              <a:t>১ </a:t>
            </a:r>
            <a:r>
              <a:rPr lang="en-US" sz="3600" kern="1200" dirty="0" err="1" smtClean="0">
                <a:solidFill>
                  <a:schemeClr val="tx1"/>
                </a:solidFill>
                <a:effectLst>
                  <a:outerShdw blurRad="38100" dist="38100" dir="2700000" algn="tl">
                    <a:srgbClr val="000000">
                      <a:alpha val="43137"/>
                    </a:srgbClr>
                  </a:outerShdw>
                </a:effectLst>
                <a:latin typeface="Nikosh" pitchFamily="2" charset="0"/>
                <a:cs typeface="Nikosh" pitchFamily="2" charset="0"/>
              </a:rPr>
              <a:t>একর</a:t>
            </a:r>
            <a:r>
              <a:rPr lang="en-US" sz="3600" kern="1200" dirty="0" smtClean="0">
                <a:solidFill>
                  <a:schemeClr val="tx1"/>
                </a:solidFill>
                <a:effectLst>
                  <a:outerShdw blurRad="38100" dist="38100" dir="2700000" algn="tl">
                    <a:srgbClr val="000000">
                      <a:alpha val="43137"/>
                    </a:srgbClr>
                  </a:outerShdw>
                </a:effectLst>
                <a:latin typeface="Nikosh" pitchFamily="2" charset="0"/>
                <a:cs typeface="Nikosh" pitchFamily="2" charset="0"/>
              </a:rPr>
              <a:t> = ৪০৪৬.৮৬ </a:t>
            </a:r>
            <a:r>
              <a:rPr lang="en-US" sz="3600" kern="1200" dirty="0" err="1" smtClean="0">
                <a:solidFill>
                  <a:schemeClr val="tx1"/>
                </a:solidFill>
                <a:effectLst>
                  <a:outerShdw blurRad="38100" dist="38100" dir="2700000" algn="tl">
                    <a:srgbClr val="000000">
                      <a:alpha val="43137"/>
                    </a:srgbClr>
                  </a:outerShdw>
                </a:effectLst>
                <a:latin typeface="Nikosh" pitchFamily="2" charset="0"/>
                <a:cs typeface="Nikosh" pitchFamily="2" charset="0"/>
              </a:rPr>
              <a:t>বর্গমিটার</a:t>
            </a:r>
            <a:endParaRPr lang="en-US" sz="3600" kern="1200" dirty="0">
              <a:solidFill>
                <a:schemeClr val="tx1"/>
              </a:solidFill>
              <a:effectLst>
                <a:outerShdw blurRad="38100" dist="38100" dir="2700000" algn="tl">
                  <a:srgbClr val="000000">
                    <a:alpha val="43137"/>
                  </a:srgbClr>
                </a:outerShdw>
              </a:effectLst>
              <a:latin typeface="Nikosh" pitchFamily="2" charset="0"/>
              <a:cs typeface="Nikosh" pitchFamily="2" charset="0"/>
            </a:endParaRPr>
          </a:p>
        </p:txBody>
      </p:sp>
      <p:sp>
        <p:nvSpPr>
          <p:cNvPr id="7" name="Flowchart: Off-page Connector 6"/>
          <p:cNvSpPr/>
          <p:nvPr/>
        </p:nvSpPr>
        <p:spPr>
          <a:xfrm rot="16200000">
            <a:off x="2034381" y="1333500"/>
            <a:ext cx="914400" cy="1600200"/>
          </a:xfrm>
          <a:prstGeom prst="flowChartOffpageConnector">
            <a:avLst/>
          </a:prstGeom>
          <a:solidFill>
            <a:schemeClr val="accent4">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owchart: Off-page Connector 8"/>
          <p:cNvSpPr/>
          <p:nvPr/>
        </p:nvSpPr>
        <p:spPr>
          <a:xfrm rot="16200000">
            <a:off x="1996281" y="3048000"/>
            <a:ext cx="990600" cy="1600200"/>
          </a:xfrm>
          <a:prstGeom prst="flowChartOffpageConnector">
            <a:avLst/>
          </a:prstGeom>
          <a:solidFill>
            <a:schemeClr val="accent4">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Off-page Connector 9"/>
          <p:cNvSpPr/>
          <p:nvPr/>
        </p:nvSpPr>
        <p:spPr>
          <a:xfrm rot="16200000">
            <a:off x="1958181" y="4610100"/>
            <a:ext cx="990600" cy="1676400"/>
          </a:xfrm>
          <a:prstGeom prst="flowChartOffpageConnector">
            <a:avLst/>
          </a:prstGeom>
          <a:solidFill>
            <a:schemeClr val="accent4">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996281" y="1905000"/>
            <a:ext cx="838200" cy="707886"/>
          </a:xfrm>
          <a:prstGeom prst="rect">
            <a:avLst/>
          </a:prstGeom>
          <a:noFill/>
        </p:spPr>
        <p:txBody>
          <a:bodyPr wrap="square" rtlCol="0">
            <a:spAutoFit/>
          </a:bodyPr>
          <a:lstStyle/>
          <a:p>
            <a:pPr algn="ctr"/>
            <a:r>
              <a:rPr lang="bn-IN" sz="4000" dirty="0" smtClean="0">
                <a:latin typeface="Nikosh" pitchFamily="2" charset="0"/>
                <a:cs typeface="Nikosh" pitchFamily="2" charset="0"/>
              </a:rPr>
              <a:t>১</a:t>
            </a:r>
            <a:r>
              <a:rPr lang="en-US" sz="4000" dirty="0" smtClean="0">
                <a:latin typeface="Nikosh" pitchFamily="2" charset="0"/>
                <a:cs typeface="Nikosh" pitchFamily="2" charset="0"/>
              </a:rPr>
              <a:t>.</a:t>
            </a:r>
            <a:endParaRPr lang="en-US" sz="4000" dirty="0">
              <a:latin typeface="Nikosh" pitchFamily="2" charset="0"/>
              <a:cs typeface="Nikosh" pitchFamily="2" charset="0"/>
            </a:endParaRPr>
          </a:p>
        </p:txBody>
      </p:sp>
      <p:sp>
        <p:nvSpPr>
          <p:cNvPr id="12" name="TextBox 11"/>
          <p:cNvSpPr txBox="1"/>
          <p:nvPr/>
        </p:nvSpPr>
        <p:spPr>
          <a:xfrm>
            <a:off x="2148681" y="3657600"/>
            <a:ext cx="685800" cy="707886"/>
          </a:xfrm>
          <a:prstGeom prst="rect">
            <a:avLst/>
          </a:prstGeom>
          <a:noFill/>
        </p:spPr>
        <p:txBody>
          <a:bodyPr wrap="square" rtlCol="0">
            <a:spAutoFit/>
          </a:bodyPr>
          <a:lstStyle/>
          <a:p>
            <a:pPr algn="ctr"/>
            <a:r>
              <a:rPr lang="bn-IN" sz="4000" dirty="0" smtClean="0">
                <a:latin typeface="Nikosh" pitchFamily="2" charset="0"/>
                <a:cs typeface="Nikosh" pitchFamily="2" charset="0"/>
              </a:rPr>
              <a:t>২</a:t>
            </a:r>
            <a:r>
              <a:rPr lang="en-US" sz="4000" dirty="0" smtClean="0">
                <a:latin typeface="Nikosh" pitchFamily="2" charset="0"/>
                <a:cs typeface="Nikosh" pitchFamily="2" charset="0"/>
              </a:rPr>
              <a:t>.</a:t>
            </a:r>
            <a:endParaRPr lang="en-US" sz="4000" dirty="0">
              <a:latin typeface="Nikosh" pitchFamily="2" charset="0"/>
              <a:cs typeface="Nikosh" pitchFamily="2" charset="0"/>
            </a:endParaRPr>
          </a:p>
        </p:txBody>
      </p:sp>
      <p:sp>
        <p:nvSpPr>
          <p:cNvPr id="13" name="TextBox 12"/>
          <p:cNvSpPr txBox="1"/>
          <p:nvPr/>
        </p:nvSpPr>
        <p:spPr>
          <a:xfrm>
            <a:off x="2072481" y="5257800"/>
            <a:ext cx="762000" cy="707886"/>
          </a:xfrm>
          <a:prstGeom prst="rect">
            <a:avLst/>
          </a:prstGeom>
          <a:noFill/>
        </p:spPr>
        <p:txBody>
          <a:bodyPr wrap="square" rtlCol="0">
            <a:spAutoFit/>
          </a:bodyPr>
          <a:lstStyle/>
          <a:p>
            <a:pPr algn="ctr"/>
            <a:r>
              <a:rPr lang="bn-IN" sz="4000" dirty="0" smtClean="0">
                <a:latin typeface="Nikosh" pitchFamily="2" charset="0"/>
                <a:cs typeface="Nikosh" pitchFamily="2" charset="0"/>
              </a:rPr>
              <a:t>৩</a:t>
            </a:r>
            <a:r>
              <a:rPr lang="en-US" sz="4000" dirty="0" smtClean="0"/>
              <a:t>.</a:t>
            </a:r>
            <a:endParaRPr lang="en-US" sz="4000" dirty="0"/>
          </a:p>
        </p:txBody>
      </p:sp>
      <p:sp>
        <p:nvSpPr>
          <p:cNvPr id="14" name="TextBox 13"/>
          <p:cNvSpPr txBox="1"/>
          <p:nvPr/>
        </p:nvSpPr>
        <p:spPr>
          <a:xfrm>
            <a:off x="2910681" y="457200"/>
            <a:ext cx="7420210" cy="707886"/>
          </a:xfrm>
          <a:prstGeom prst="rect">
            <a:avLst/>
          </a:prstGeom>
          <a:solidFill>
            <a:schemeClr val="accent4">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4000" dirty="0" err="1" smtClean="0">
                <a:effectLst>
                  <a:outerShdw blurRad="38100" dist="38100" dir="2700000" algn="tl">
                    <a:srgbClr val="000000">
                      <a:alpha val="43137"/>
                    </a:srgbClr>
                  </a:outerShdw>
                </a:effectLst>
                <a:latin typeface="Nikosh" pitchFamily="2" charset="0"/>
                <a:cs typeface="Nikosh" pitchFamily="2" charset="0"/>
              </a:rPr>
              <a:t>পরিমাপের</a:t>
            </a:r>
            <a:r>
              <a:rPr lang="en-US" sz="4000" dirty="0" smtClean="0">
                <a:effectLst>
                  <a:outerShdw blurRad="38100" dist="38100" dir="2700000" algn="tl">
                    <a:srgbClr val="000000">
                      <a:alpha val="43137"/>
                    </a:srgbClr>
                  </a:outerShdw>
                </a:effectLst>
                <a:latin typeface="Nikosh" pitchFamily="2" charset="0"/>
                <a:cs typeface="Nikosh" pitchFamily="2" charset="0"/>
              </a:rPr>
              <a:t> </a:t>
            </a:r>
            <a:r>
              <a:rPr lang="en-US" sz="4000" dirty="0" err="1">
                <a:effectLst>
                  <a:outerShdw blurRad="38100" dist="38100" dir="2700000" algn="tl">
                    <a:srgbClr val="000000">
                      <a:alpha val="43137"/>
                    </a:srgbClr>
                  </a:outerShdw>
                </a:effectLst>
                <a:latin typeface="Nikosh" pitchFamily="2" charset="0"/>
                <a:cs typeface="Nikosh" pitchFamily="2" charset="0"/>
              </a:rPr>
              <a:t>বিভিন্ন</a:t>
            </a:r>
            <a:r>
              <a:rPr lang="en-US" sz="4000" dirty="0">
                <a:effectLst>
                  <a:outerShdw blurRad="38100" dist="38100" dir="2700000" algn="tl">
                    <a:srgbClr val="000000">
                      <a:alpha val="43137"/>
                    </a:srgbClr>
                  </a:outerShdw>
                </a:effectLst>
                <a:latin typeface="Nikosh" pitchFamily="2" charset="0"/>
                <a:cs typeface="Nikosh" pitchFamily="2" charset="0"/>
              </a:rPr>
              <a:t> </a:t>
            </a:r>
            <a:r>
              <a:rPr lang="en-US" sz="4000" dirty="0" err="1">
                <a:effectLst>
                  <a:outerShdw blurRad="38100" dist="38100" dir="2700000" algn="tl">
                    <a:srgbClr val="000000">
                      <a:alpha val="43137"/>
                    </a:srgbClr>
                  </a:outerShdw>
                </a:effectLst>
                <a:latin typeface="Nikosh" pitchFamily="2" charset="0"/>
                <a:cs typeface="Nikosh" pitchFamily="2" charset="0"/>
              </a:rPr>
              <a:t>এককের</a:t>
            </a:r>
            <a:r>
              <a:rPr lang="en-US" sz="4000" dirty="0">
                <a:effectLst>
                  <a:outerShdw blurRad="38100" dist="38100" dir="2700000" algn="tl">
                    <a:srgbClr val="000000">
                      <a:alpha val="43137"/>
                    </a:srgbClr>
                  </a:outerShdw>
                </a:effectLst>
                <a:latin typeface="Nikosh" pitchFamily="2" charset="0"/>
                <a:cs typeface="Nikosh" pitchFamily="2" charset="0"/>
              </a:rPr>
              <a:t> </a:t>
            </a:r>
            <a:r>
              <a:rPr lang="en-US" sz="4000" dirty="0" err="1">
                <a:effectLst>
                  <a:outerShdw blurRad="38100" dist="38100" dir="2700000" algn="tl">
                    <a:srgbClr val="000000">
                      <a:alpha val="43137"/>
                    </a:srgbClr>
                  </a:outerShdw>
                </a:effectLst>
                <a:latin typeface="Nikosh" pitchFamily="2" charset="0"/>
                <a:cs typeface="Nikosh" pitchFamily="2" charset="0"/>
              </a:rPr>
              <a:t>মধ্যে</a:t>
            </a:r>
            <a:r>
              <a:rPr lang="en-US" sz="4000" dirty="0">
                <a:effectLst>
                  <a:outerShdw blurRad="38100" dist="38100" dir="2700000" algn="tl">
                    <a:srgbClr val="000000">
                      <a:alpha val="43137"/>
                    </a:srgbClr>
                  </a:outerShdw>
                </a:effectLst>
                <a:latin typeface="Nikosh" pitchFamily="2" charset="0"/>
                <a:cs typeface="Nikosh" pitchFamily="2" charset="0"/>
              </a:rPr>
              <a:t> </a:t>
            </a:r>
            <a:r>
              <a:rPr lang="en-US" sz="4000" dirty="0" err="1">
                <a:effectLst>
                  <a:outerShdw blurRad="38100" dist="38100" dir="2700000" algn="tl">
                    <a:srgbClr val="000000">
                      <a:alpha val="43137"/>
                    </a:srgbClr>
                  </a:outerShdw>
                </a:effectLst>
                <a:latin typeface="Nikosh" pitchFamily="2" charset="0"/>
                <a:cs typeface="Nikosh" pitchFamily="2" charset="0"/>
              </a:rPr>
              <a:t>সম্পর্ক</a:t>
            </a:r>
            <a:r>
              <a:rPr lang="en-US" sz="4000" dirty="0">
                <a:effectLst>
                  <a:outerShdw blurRad="38100" dist="38100" dir="2700000" algn="tl">
                    <a:srgbClr val="000000">
                      <a:alpha val="43137"/>
                    </a:srgbClr>
                  </a:outerShdw>
                </a:effectLst>
                <a:latin typeface="Nikosh" pitchFamily="2" charset="0"/>
                <a:cs typeface="Nikosh" pitchFamily="2" charset="0"/>
              </a:rPr>
              <a:t> :</a:t>
            </a:r>
          </a:p>
        </p:txBody>
      </p:sp>
    </p:spTree>
    <p:extLst>
      <p:ext uri="{BB962C8B-B14F-4D97-AF65-F5344CB8AC3E}">
        <p14:creationId xmlns:p14="http://schemas.microsoft.com/office/powerpoint/2010/main" val="3141075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526963" cy="6858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Bevel 2"/>
          <p:cNvSpPr/>
          <p:nvPr/>
        </p:nvSpPr>
        <p:spPr>
          <a:xfrm>
            <a:off x="167481" y="152400"/>
            <a:ext cx="12192000" cy="6553200"/>
          </a:xfrm>
          <a:prstGeom prst="bevel">
            <a:avLst>
              <a:gd name="adj" fmla="val 1912"/>
            </a:avLst>
          </a:prstGeom>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4" name="Freeform 3"/>
          <p:cNvSpPr/>
          <p:nvPr/>
        </p:nvSpPr>
        <p:spPr>
          <a:xfrm>
            <a:off x="3444081" y="1752600"/>
            <a:ext cx="6775979" cy="1255447"/>
          </a:xfrm>
          <a:custGeom>
            <a:avLst/>
            <a:gdLst>
              <a:gd name="connsiteX0" fmla="*/ 209245 w 1255447"/>
              <a:gd name="connsiteY0" fmla="*/ 0 h 6775979"/>
              <a:gd name="connsiteX1" fmla="*/ 1046202 w 1255447"/>
              <a:gd name="connsiteY1" fmla="*/ 0 h 6775979"/>
              <a:gd name="connsiteX2" fmla="*/ 1255447 w 1255447"/>
              <a:gd name="connsiteY2" fmla="*/ 209245 h 6775979"/>
              <a:gd name="connsiteX3" fmla="*/ 1255447 w 1255447"/>
              <a:gd name="connsiteY3" fmla="*/ 6775979 h 6775979"/>
              <a:gd name="connsiteX4" fmla="*/ 1255447 w 1255447"/>
              <a:gd name="connsiteY4" fmla="*/ 6775979 h 6775979"/>
              <a:gd name="connsiteX5" fmla="*/ 0 w 1255447"/>
              <a:gd name="connsiteY5" fmla="*/ 6775979 h 6775979"/>
              <a:gd name="connsiteX6" fmla="*/ 0 w 1255447"/>
              <a:gd name="connsiteY6" fmla="*/ 6775979 h 6775979"/>
              <a:gd name="connsiteX7" fmla="*/ 0 w 1255447"/>
              <a:gd name="connsiteY7" fmla="*/ 209245 h 6775979"/>
              <a:gd name="connsiteX8" fmla="*/ 209245 w 1255447"/>
              <a:gd name="connsiteY8" fmla="*/ 0 h 6775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55447" h="6775979">
                <a:moveTo>
                  <a:pt x="1255447" y="1129352"/>
                </a:moveTo>
                <a:lnTo>
                  <a:pt x="1255447" y="5646627"/>
                </a:lnTo>
                <a:cubicBezTo>
                  <a:pt x="1255447" y="6270350"/>
                  <a:pt x="1238090" y="6775976"/>
                  <a:pt x="1216678" y="6775976"/>
                </a:cubicBezTo>
                <a:lnTo>
                  <a:pt x="0" y="6775976"/>
                </a:lnTo>
                <a:lnTo>
                  <a:pt x="0" y="6775976"/>
                </a:lnTo>
                <a:lnTo>
                  <a:pt x="0" y="3"/>
                </a:lnTo>
                <a:lnTo>
                  <a:pt x="0" y="3"/>
                </a:lnTo>
                <a:lnTo>
                  <a:pt x="1216678" y="3"/>
                </a:lnTo>
                <a:cubicBezTo>
                  <a:pt x="1238090" y="3"/>
                  <a:pt x="1255447" y="505629"/>
                  <a:pt x="1255447" y="1129352"/>
                </a:cubicBezTo>
                <a:close/>
              </a:path>
            </a:pathLst>
          </a:cu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63144" tIns="84781" rIns="84781" bIns="84781" numCol="1" spcCol="0" anchor="ctr" anchorCtr="0">
            <a:noAutofit/>
          </a:bodyPr>
          <a:lstStyle/>
          <a:p>
            <a:pPr marL="285750" lvl="1" indent="-285750" algn="l" defTabSz="1644650">
              <a:lnSpc>
                <a:spcPct val="90000"/>
              </a:lnSpc>
              <a:spcBef>
                <a:spcPct val="0"/>
              </a:spcBef>
              <a:spcAft>
                <a:spcPct val="15000"/>
              </a:spcAft>
              <a:buChar char="••"/>
            </a:pPr>
            <a:r>
              <a:rPr lang="en-US" sz="3600" kern="1200" dirty="0" smtClean="0">
                <a:solidFill>
                  <a:schemeClr val="tx1"/>
                </a:solidFill>
                <a:effectLst>
                  <a:outerShdw blurRad="38100" dist="38100" dir="2700000" algn="tl">
                    <a:srgbClr val="000000">
                      <a:alpha val="43137"/>
                    </a:srgbClr>
                  </a:outerShdw>
                </a:effectLst>
                <a:latin typeface="Nikosh" pitchFamily="2" charset="0"/>
                <a:cs typeface="Nikosh" pitchFamily="2" charset="0"/>
              </a:rPr>
              <a:t>১ </a:t>
            </a:r>
            <a:r>
              <a:rPr lang="en-US" sz="3600" kern="1200" dirty="0" err="1" smtClean="0">
                <a:solidFill>
                  <a:schemeClr val="tx1"/>
                </a:solidFill>
                <a:effectLst>
                  <a:outerShdw blurRad="38100" dist="38100" dir="2700000" algn="tl">
                    <a:srgbClr val="000000">
                      <a:alpha val="43137"/>
                    </a:srgbClr>
                  </a:outerShdw>
                </a:effectLst>
                <a:latin typeface="Nikosh" pitchFamily="2" charset="0"/>
                <a:cs typeface="Nikosh" pitchFamily="2" charset="0"/>
              </a:rPr>
              <a:t>বর্গমাইল</a:t>
            </a:r>
            <a:r>
              <a:rPr lang="en-US" sz="3600" kern="1200" dirty="0" smtClean="0">
                <a:solidFill>
                  <a:schemeClr val="tx1"/>
                </a:solidFill>
                <a:effectLst>
                  <a:outerShdw blurRad="38100" dist="38100" dir="2700000" algn="tl">
                    <a:srgbClr val="000000">
                      <a:alpha val="43137"/>
                    </a:srgbClr>
                  </a:outerShdw>
                </a:effectLst>
                <a:latin typeface="Nikosh" pitchFamily="2" charset="0"/>
                <a:cs typeface="Nikosh" pitchFamily="2" charset="0"/>
              </a:rPr>
              <a:t> = ১৯৩৬ </a:t>
            </a:r>
            <a:r>
              <a:rPr lang="en-US" sz="3600" kern="1200" dirty="0" err="1" smtClean="0">
                <a:solidFill>
                  <a:schemeClr val="tx1"/>
                </a:solidFill>
                <a:effectLst>
                  <a:outerShdw blurRad="38100" dist="38100" dir="2700000" algn="tl">
                    <a:srgbClr val="000000">
                      <a:alpha val="43137"/>
                    </a:srgbClr>
                  </a:outerShdw>
                </a:effectLst>
                <a:latin typeface="Nikosh" pitchFamily="2" charset="0"/>
                <a:cs typeface="Nikosh" pitchFamily="2" charset="0"/>
              </a:rPr>
              <a:t>বিঘা</a:t>
            </a:r>
            <a:endParaRPr lang="en-US" sz="3600" dirty="0">
              <a:solidFill>
                <a:schemeClr val="tx1"/>
              </a:solidFill>
              <a:effectLst>
                <a:outerShdw blurRad="38100" dist="38100" dir="2700000" algn="tl">
                  <a:srgbClr val="000000">
                    <a:alpha val="43137"/>
                  </a:srgbClr>
                </a:outerShdw>
              </a:effectLst>
              <a:latin typeface="Nikosh" pitchFamily="2" charset="0"/>
              <a:cs typeface="Nikosh" pitchFamily="2" charset="0"/>
            </a:endParaRPr>
          </a:p>
          <a:p>
            <a:pPr marL="285750" lvl="1" indent="-285750" algn="l" defTabSz="1644650">
              <a:lnSpc>
                <a:spcPct val="90000"/>
              </a:lnSpc>
              <a:spcBef>
                <a:spcPct val="0"/>
              </a:spcBef>
              <a:spcAft>
                <a:spcPct val="15000"/>
              </a:spcAft>
              <a:buChar char="••"/>
            </a:pPr>
            <a:r>
              <a:rPr lang="en-US" sz="3600" kern="1200" dirty="0" smtClean="0">
                <a:solidFill>
                  <a:schemeClr val="tx1"/>
                </a:solidFill>
                <a:effectLst>
                  <a:outerShdw blurRad="38100" dist="38100" dir="2700000" algn="tl">
                    <a:srgbClr val="000000">
                      <a:alpha val="43137"/>
                    </a:srgbClr>
                  </a:outerShdw>
                </a:effectLst>
                <a:latin typeface="Nikosh" pitchFamily="2" charset="0"/>
                <a:cs typeface="Nikosh" pitchFamily="2" charset="0"/>
              </a:rPr>
              <a:t>১ </a:t>
            </a:r>
            <a:r>
              <a:rPr lang="en-US" sz="3600" kern="1200" dirty="0" err="1" smtClean="0">
                <a:solidFill>
                  <a:schemeClr val="tx1"/>
                </a:solidFill>
                <a:effectLst>
                  <a:outerShdw blurRad="38100" dist="38100" dir="2700000" algn="tl">
                    <a:srgbClr val="000000">
                      <a:alpha val="43137"/>
                    </a:srgbClr>
                  </a:outerShdw>
                </a:effectLst>
                <a:latin typeface="Nikosh" pitchFamily="2" charset="0"/>
                <a:cs typeface="Nikosh" pitchFamily="2" charset="0"/>
              </a:rPr>
              <a:t>কাঠা</a:t>
            </a:r>
            <a:r>
              <a:rPr lang="en-US" sz="3600" kern="1200" dirty="0" smtClean="0">
                <a:solidFill>
                  <a:schemeClr val="tx1"/>
                </a:solidFill>
                <a:effectLst>
                  <a:outerShdw blurRad="38100" dist="38100" dir="2700000" algn="tl">
                    <a:srgbClr val="000000">
                      <a:alpha val="43137"/>
                    </a:srgbClr>
                  </a:outerShdw>
                </a:effectLst>
                <a:latin typeface="Nikosh" pitchFamily="2" charset="0"/>
                <a:cs typeface="Nikosh" pitchFamily="2" charset="0"/>
              </a:rPr>
              <a:t> = ৭২০ </a:t>
            </a:r>
            <a:r>
              <a:rPr lang="en-US" sz="3600" kern="1200" dirty="0" err="1" smtClean="0">
                <a:solidFill>
                  <a:schemeClr val="tx1"/>
                </a:solidFill>
                <a:effectLst>
                  <a:outerShdw blurRad="38100" dist="38100" dir="2700000" algn="tl">
                    <a:srgbClr val="000000">
                      <a:alpha val="43137"/>
                    </a:srgbClr>
                  </a:outerShdw>
                </a:effectLst>
                <a:latin typeface="Nikosh" pitchFamily="2" charset="0"/>
                <a:cs typeface="Nikosh" pitchFamily="2" charset="0"/>
              </a:rPr>
              <a:t>বর্গফুট</a:t>
            </a:r>
            <a:endParaRPr lang="en-US" sz="3600" kern="1200" dirty="0">
              <a:solidFill>
                <a:schemeClr val="tx1"/>
              </a:solidFill>
              <a:effectLst>
                <a:outerShdw blurRad="38100" dist="38100" dir="2700000" algn="tl">
                  <a:srgbClr val="000000">
                    <a:alpha val="43137"/>
                  </a:srgbClr>
                </a:outerShdw>
              </a:effectLst>
              <a:latin typeface="Nikosh" pitchFamily="2" charset="0"/>
              <a:cs typeface="Nikosh" pitchFamily="2" charset="0"/>
            </a:endParaRPr>
          </a:p>
        </p:txBody>
      </p:sp>
      <p:sp>
        <p:nvSpPr>
          <p:cNvPr id="5" name="Freeform 4"/>
          <p:cNvSpPr/>
          <p:nvPr/>
        </p:nvSpPr>
        <p:spPr>
          <a:xfrm>
            <a:off x="3444081" y="3352800"/>
            <a:ext cx="6775979" cy="1255447"/>
          </a:xfrm>
          <a:custGeom>
            <a:avLst/>
            <a:gdLst>
              <a:gd name="connsiteX0" fmla="*/ 209245 w 1255447"/>
              <a:gd name="connsiteY0" fmla="*/ 0 h 6775979"/>
              <a:gd name="connsiteX1" fmla="*/ 1046202 w 1255447"/>
              <a:gd name="connsiteY1" fmla="*/ 0 h 6775979"/>
              <a:gd name="connsiteX2" fmla="*/ 1255447 w 1255447"/>
              <a:gd name="connsiteY2" fmla="*/ 209245 h 6775979"/>
              <a:gd name="connsiteX3" fmla="*/ 1255447 w 1255447"/>
              <a:gd name="connsiteY3" fmla="*/ 6775979 h 6775979"/>
              <a:gd name="connsiteX4" fmla="*/ 1255447 w 1255447"/>
              <a:gd name="connsiteY4" fmla="*/ 6775979 h 6775979"/>
              <a:gd name="connsiteX5" fmla="*/ 0 w 1255447"/>
              <a:gd name="connsiteY5" fmla="*/ 6775979 h 6775979"/>
              <a:gd name="connsiteX6" fmla="*/ 0 w 1255447"/>
              <a:gd name="connsiteY6" fmla="*/ 6775979 h 6775979"/>
              <a:gd name="connsiteX7" fmla="*/ 0 w 1255447"/>
              <a:gd name="connsiteY7" fmla="*/ 209245 h 6775979"/>
              <a:gd name="connsiteX8" fmla="*/ 209245 w 1255447"/>
              <a:gd name="connsiteY8" fmla="*/ 0 h 6775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55447" h="6775979">
                <a:moveTo>
                  <a:pt x="1255447" y="1129352"/>
                </a:moveTo>
                <a:lnTo>
                  <a:pt x="1255447" y="5646627"/>
                </a:lnTo>
                <a:cubicBezTo>
                  <a:pt x="1255447" y="6270350"/>
                  <a:pt x="1238090" y="6775976"/>
                  <a:pt x="1216678" y="6775976"/>
                </a:cubicBezTo>
                <a:lnTo>
                  <a:pt x="0" y="6775976"/>
                </a:lnTo>
                <a:lnTo>
                  <a:pt x="0" y="6775976"/>
                </a:lnTo>
                <a:lnTo>
                  <a:pt x="0" y="3"/>
                </a:lnTo>
                <a:lnTo>
                  <a:pt x="0" y="3"/>
                </a:lnTo>
                <a:lnTo>
                  <a:pt x="1216678" y="3"/>
                </a:lnTo>
                <a:cubicBezTo>
                  <a:pt x="1238090" y="3"/>
                  <a:pt x="1255447" y="505629"/>
                  <a:pt x="1255447" y="1129352"/>
                </a:cubicBezTo>
                <a:close/>
              </a:path>
            </a:pathLst>
          </a:cu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63144" tIns="84781" rIns="84781" bIns="84781" numCol="1" spcCol="1270" anchor="ctr" anchorCtr="0">
            <a:noAutofit/>
          </a:bodyPr>
          <a:lstStyle/>
          <a:p>
            <a:pPr marL="285750" lvl="1" indent="-285750" algn="l" defTabSz="1644650">
              <a:lnSpc>
                <a:spcPct val="90000"/>
              </a:lnSpc>
              <a:spcBef>
                <a:spcPct val="0"/>
              </a:spcBef>
              <a:spcAft>
                <a:spcPct val="15000"/>
              </a:spcAft>
              <a:buChar char="••"/>
            </a:pPr>
            <a:r>
              <a:rPr lang="en-US" sz="3600" kern="1200" dirty="0" smtClean="0">
                <a:solidFill>
                  <a:schemeClr val="tx1"/>
                </a:solidFill>
                <a:effectLst>
                  <a:outerShdw blurRad="38100" dist="38100" dir="2700000" algn="tl">
                    <a:srgbClr val="000000">
                      <a:alpha val="43137"/>
                    </a:srgbClr>
                  </a:outerShdw>
                </a:effectLst>
                <a:latin typeface="Nikosh" pitchFamily="2" charset="0"/>
                <a:cs typeface="Nikosh" pitchFamily="2" charset="0"/>
              </a:rPr>
              <a:t>১ </a:t>
            </a:r>
            <a:r>
              <a:rPr lang="en-US" sz="3600" kern="1200" dirty="0" err="1" smtClean="0">
                <a:solidFill>
                  <a:schemeClr val="tx1"/>
                </a:solidFill>
                <a:effectLst>
                  <a:outerShdw blurRad="38100" dist="38100" dir="2700000" algn="tl">
                    <a:srgbClr val="000000">
                      <a:alpha val="43137"/>
                    </a:srgbClr>
                  </a:outerShdw>
                </a:effectLst>
                <a:latin typeface="Nikosh" pitchFamily="2" charset="0"/>
                <a:cs typeface="Nikosh" pitchFamily="2" charset="0"/>
              </a:rPr>
              <a:t>বিঘা</a:t>
            </a:r>
            <a:r>
              <a:rPr lang="en-US" sz="3600" kern="1200" dirty="0" smtClean="0">
                <a:solidFill>
                  <a:schemeClr val="tx1"/>
                </a:solidFill>
                <a:effectLst>
                  <a:outerShdw blurRad="38100" dist="38100" dir="2700000" algn="tl">
                    <a:srgbClr val="000000">
                      <a:alpha val="43137"/>
                    </a:srgbClr>
                  </a:outerShdw>
                </a:effectLst>
                <a:latin typeface="Nikosh" pitchFamily="2" charset="0"/>
                <a:cs typeface="Nikosh" pitchFamily="2" charset="0"/>
              </a:rPr>
              <a:t> = ২০ </a:t>
            </a:r>
            <a:r>
              <a:rPr lang="en-US" sz="3600" kern="1200" dirty="0" err="1" smtClean="0">
                <a:solidFill>
                  <a:schemeClr val="tx1"/>
                </a:solidFill>
                <a:effectLst>
                  <a:outerShdw blurRad="38100" dist="38100" dir="2700000" algn="tl">
                    <a:srgbClr val="000000">
                      <a:alpha val="43137"/>
                    </a:srgbClr>
                  </a:outerShdw>
                </a:effectLst>
                <a:latin typeface="Nikosh" pitchFamily="2" charset="0"/>
                <a:cs typeface="Nikosh" pitchFamily="2" charset="0"/>
              </a:rPr>
              <a:t>কাঠা</a:t>
            </a:r>
            <a:endParaRPr lang="en-US" sz="3600" kern="1200" dirty="0">
              <a:solidFill>
                <a:schemeClr val="tx1"/>
              </a:solidFill>
              <a:effectLst>
                <a:outerShdw blurRad="38100" dist="38100" dir="2700000" algn="tl">
                  <a:srgbClr val="000000">
                    <a:alpha val="43137"/>
                  </a:srgbClr>
                </a:outerShdw>
              </a:effectLst>
              <a:latin typeface="Nikosh" pitchFamily="2" charset="0"/>
              <a:cs typeface="Nikosh" pitchFamily="2" charset="0"/>
            </a:endParaRPr>
          </a:p>
          <a:p>
            <a:pPr marL="285750" lvl="1" indent="-285750" algn="l" defTabSz="1644650">
              <a:lnSpc>
                <a:spcPct val="90000"/>
              </a:lnSpc>
              <a:spcBef>
                <a:spcPct val="0"/>
              </a:spcBef>
              <a:spcAft>
                <a:spcPct val="15000"/>
              </a:spcAft>
              <a:buChar char="••"/>
            </a:pPr>
            <a:r>
              <a:rPr lang="en-US" sz="3600" kern="1200" dirty="0" smtClean="0">
                <a:solidFill>
                  <a:schemeClr val="tx1"/>
                </a:solidFill>
                <a:effectLst>
                  <a:outerShdw blurRad="38100" dist="38100" dir="2700000" algn="tl">
                    <a:srgbClr val="000000">
                      <a:alpha val="43137"/>
                    </a:srgbClr>
                  </a:outerShdw>
                </a:effectLst>
                <a:latin typeface="Nikosh" pitchFamily="2" charset="0"/>
                <a:cs typeface="Nikosh" pitchFamily="2" charset="0"/>
              </a:rPr>
              <a:t>১ </a:t>
            </a:r>
            <a:r>
              <a:rPr lang="en-US" sz="3600" kern="1200" dirty="0" err="1" smtClean="0">
                <a:solidFill>
                  <a:schemeClr val="tx1"/>
                </a:solidFill>
                <a:effectLst>
                  <a:outerShdw blurRad="38100" dist="38100" dir="2700000" algn="tl">
                    <a:srgbClr val="000000">
                      <a:alpha val="43137"/>
                    </a:srgbClr>
                  </a:outerShdw>
                </a:effectLst>
                <a:latin typeface="Nikosh" pitchFamily="2" charset="0"/>
                <a:cs typeface="Nikosh" pitchFamily="2" charset="0"/>
              </a:rPr>
              <a:t>একর</a:t>
            </a:r>
            <a:r>
              <a:rPr lang="en-US" sz="3600" kern="1200" dirty="0" smtClean="0">
                <a:solidFill>
                  <a:schemeClr val="tx1"/>
                </a:solidFill>
                <a:effectLst>
                  <a:outerShdw blurRad="38100" dist="38100" dir="2700000" algn="tl">
                    <a:srgbClr val="000000">
                      <a:alpha val="43137"/>
                    </a:srgbClr>
                  </a:outerShdw>
                </a:effectLst>
                <a:latin typeface="Nikosh" pitchFamily="2" charset="0"/>
                <a:cs typeface="Nikosh" pitchFamily="2" charset="0"/>
              </a:rPr>
              <a:t> = ৪৮৪০ </a:t>
            </a:r>
            <a:r>
              <a:rPr lang="en-US" sz="3600" kern="1200" dirty="0" err="1" smtClean="0">
                <a:solidFill>
                  <a:schemeClr val="tx1"/>
                </a:solidFill>
                <a:effectLst>
                  <a:outerShdw blurRad="38100" dist="38100" dir="2700000" algn="tl">
                    <a:srgbClr val="000000">
                      <a:alpha val="43137"/>
                    </a:srgbClr>
                  </a:outerShdw>
                </a:effectLst>
                <a:latin typeface="Nikosh" pitchFamily="2" charset="0"/>
                <a:cs typeface="Nikosh" pitchFamily="2" charset="0"/>
              </a:rPr>
              <a:t>বর্গগজ</a:t>
            </a:r>
            <a:endParaRPr lang="en-US" sz="3600" kern="1200" dirty="0">
              <a:solidFill>
                <a:schemeClr val="tx1"/>
              </a:solidFill>
              <a:effectLst>
                <a:outerShdw blurRad="38100" dist="38100" dir="2700000" algn="tl">
                  <a:srgbClr val="000000">
                    <a:alpha val="43137"/>
                  </a:srgbClr>
                </a:outerShdw>
              </a:effectLst>
              <a:latin typeface="Nikosh" pitchFamily="2" charset="0"/>
              <a:cs typeface="Nikosh" pitchFamily="2" charset="0"/>
            </a:endParaRPr>
          </a:p>
        </p:txBody>
      </p:sp>
      <p:sp>
        <p:nvSpPr>
          <p:cNvPr id="6" name="Freeform 5"/>
          <p:cNvSpPr/>
          <p:nvPr/>
        </p:nvSpPr>
        <p:spPr>
          <a:xfrm>
            <a:off x="3444081" y="4876800"/>
            <a:ext cx="6775979" cy="1255447"/>
          </a:xfrm>
          <a:custGeom>
            <a:avLst/>
            <a:gdLst>
              <a:gd name="connsiteX0" fmla="*/ 209245 w 1255447"/>
              <a:gd name="connsiteY0" fmla="*/ 0 h 6775979"/>
              <a:gd name="connsiteX1" fmla="*/ 1046202 w 1255447"/>
              <a:gd name="connsiteY1" fmla="*/ 0 h 6775979"/>
              <a:gd name="connsiteX2" fmla="*/ 1255447 w 1255447"/>
              <a:gd name="connsiteY2" fmla="*/ 209245 h 6775979"/>
              <a:gd name="connsiteX3" fmla="*/ 1255447 w 1255447"/>
              <a:gd name="connsiteY3" fmla="*/ 6775979 h 6775979"/>
              <a:gd name="connsiteX4" fmla="*/ 1255447 w 1255447"/>
              <a:gd name="connsiteY4" fmla="*/ 6775979 h 6775979"/>
              <a:gd name="connsiteX5" fmla="*/ 0 w 1255447"/>
              <a:gd name="connsiteY5" fmla="*/ 6775979 h 6775979"/>
              <a:gd name="connsiteX6" fmla="*/ 0 w 1255447"/>
              <a:gd name="connsiteY6" fmla="*/ 6775979 h 6775979"/>
              <a:gd name="connsiteX7" fmla="*/ 0 w 1255447"/>
              <a:gd name="connsiteY7" fmla="*/ 209245 h 6775979"/>
              <a:gd name="connsiteX8" fmla="*/ 209245 w 1255447"/>
              <a:gd name="connsiteY8" fmla="*/ 0 h 6775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55447" h="6775979">
                <a:moveTo>
                  <a:pt x="1255447" y="1129352"/>
                </a:moveTo>
                <a:lnTo>
                  <a:pt x="1255447" y="5646627"/>
                </a:lnTo>
                <a:cubicBezTo>
                  <a:pt x="1255447" y="6270350"/>
                  <a:pt x="1238090" y="6775976"/>
                  <a:pt x="1216678" y="6775976"/>
                </a:cubicBezTo>
                <a:lnTo>
                  <a:pt x="0" y="6775976"/>
                </a:lnTo>
                <a:lnTo>
                  <a:pt x="0" y="6775976"/>
                </a:lnTo>
                <a:lnTo>
                  <a:pt x="0" y="3"/>
                </a:lnTo>
                <a:lnTo>
                  <a:pt x="0" y="3"/>
                </a:lnTo>
                <a:lnTo>
                  <a:pt x="1216678" y="3"/>
                </a:lnTo>
                <a:cubicBezTo>
                  <a:pt x="1238090" y="3"/>
                  <a:pt x="1255447" y="505629"/>
                  <a:pt x="1255447" y="1129352"/>
                </a:cubicBezTo>
                <a:close/>
              </a:path>
            </a:pathLst>
          </a:cu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63144" tIns="84781" rIns="84781" bIns="84781" numCol="1" spcCol="1270" anchor="ctr" anchorCtr="0">
            <a:noAutofit/>
          </a:bodyPr>
          <a:lstStyle/>
          <a:p>
            <a:pPr marL="285750" lvl="1" indent="-285750" algn="l" defTabSz="1644650">
              <a:lnSpc>
                <a:spcPct val="90000"/>
              </a:lnSpc>
              <a:spcBef>
                <a:spcPct val="0"/>
              </a:spcBef>
              <a:spcAft>
                <a:spcPct val="15000"/>
              </a:spcAft>
              <a:buChar char="••"/>
            </a:pPr>
            <a:r>
              <a:rPr lang="en-US" sz="3600" kern="1200" dirty="0" smtClean="0">
                <a:solidFill>
                  <a:schemeClr val="tx1"/>
                </a:solidFill>
                <a:effectLst>
                  <a:outerShdw blurRad="38100" dist="38100" dir="2700000" algn="tl">
                    <a:srgbClr val="000000">
                      <a:alpha val="43137"/>
                    </a:srgbClr>
                  </a:outerShdw>
                </a:effectLst>
                <a:latin typeface="Nikosh" pitchFamily="2" charset="0"/>
                <a:cs typeface="Nikosh" pitchFamily="2" charset="0"/>
              </a:rPr>
              <a:t>১ </a:t>
            </a:r>
            <a:r>
              <a:rPr lang="en-US" sz="3600" kern="1200" dirty="0" err="1" smtClean="0">
                <a:solidFill>
                  <a:schemeClr val="tx1"/>
                </a:solidFill>
                <a:effectLst>
                  <a:outerShdw blurRad="38100" dist="38100" dir="2700000" algn="tl">
                    <a:srgbClr val="000000">
                      <a:alpha val="43137"/>
                    </a:srgbClr>
                  </a:outerShdw>
                </a:effectLst>
                <a:latin typeface="Nikosh" pitchFamily="2" charset="0"/>
                <a:cs typeface="Nikosh" pitchFamily="2" charset="0"/>
              </a:rPr>
              <a:t>লিটার</a:t>
            </a:r>
            <a:r>
              <a:rPr lang="en-US" sz="3600" kern="1200" dirty="0" smtClean="0">
                <a:solidFill>
                  <a:schemeClr val="tx1"/>
                </a:solidFill>
                <a:effectLst>
                  <a:outerShdw blurRad="38100" dist="38100" dir="2700000" algn="tl">
                    <a:srgbClr val="000000">
                      <a:alpha val="43137"/>
                    </a:srgbClr>
                  </a:outerShdw>
                </a:effectLst>
                <a:latin typeface="Nikosh" pitchFamily="2" charset="0"/>
                <a:cs typeface="Nikosh" pitchFamily="2" charset="0"/>
              </a:rPr>
              <a:t> = ১০ </a:t>
            </a:r>
            <a:r>
              <a:rPr lang="en-US" sz="3600" kern="1200" dirty="0" err="1" smtClean="0">
                <a:solidFill>
                  <a:schemeClr val="tx1"/>
                </a:solidFill>
                <a:effectLst>
                  <a:outerShdw blurRad="38100" dist="38100" dir="2700000" algn="tl">
                    <a:srgbClr val="000000">
                      <a:alpha val="43137"/>
                    </a:srgbClr>
                  </a:outerShdw>
                </a:effectLst>
                <a:latin typeface="Nikosh" pitchFamily="2" charset="0"/>
                <a:cs typeface="Nikosh" pitchFamily="2" charset="0"/>
              </a:rPr>
              <a:t>ডেসিলিটার</a:t>
            </a:r>
            <a:endParaRPr lang="en-US" sz="3600" kern="1200" dirty="0">
              <a:solidFill>
                <a:schemeClr val="tx1"/>
              </a:solidFill>
              <a:effectLst>
                <a:outerShdw blurRad="38100" dist="38100" dir="2700000" algn="tl">
                  <a:srgbClr val="000000">
                    <a:alpha val="43137"/>
                  </a:srgbClr>
                </a:outerShdw>
              </a:effectLst>
              <a:latin typeface="Nikosh" pitchFamily="2" charset="0"/>
              <a:cs typeface="Nikosh" pitchFamily="2" charset="0"/>
            </a:endParaRPr>
          </a:p>
          <a:p>
            <a:pPr marL="285750" lvl="1" indent="-285750" algn="l" defTabSz="1644650">
              <a:lnSpc>
                <a:spcPct val="90000"/>
              </a:lnSpc>
              <a:spcBef>
                <a:spcPct val="0"/>
              </a:spcBef>
              <a:spcAft>
                <a:spcPct val="15000"/>
              </a:spcAft>
              <a:buChar char="••"/>
            </a:pPr>
            <a:r>
              <a:rPr lang="en-US" sz="3600" kern="1200" dirty="0" smtClean="0">
                <a:solidFill>
                  <a:schemeClr val="tx1"/>
                </a:solidFill>
                <a:effectLst>
                  <a:outerShdw blurRad="38100" dist="38100" dir="2700000" algn="tl">
                    <a:srgbClr val="000000">
                      <a:alpha val="43137"/>
                    </a:srgbClr>
                  </a:outerShdw>
                </a:effectLst>
                <a:latin typeface="Nikosh" pitchFamily="2" charset="0"/>
                <a:cs typeface="Nikosh" pitchFamily="2" charset="0"/>
              </a:rPr>
              <a:t>১ </a:t>
            </a:r>
            <a:r>
              <a:rPr lang="en-US" sz="3600" kern="1200" dirty="0" err="1" smtClean="0">
                <a:solidFill>
                  <a:schemeClr val="tx1"/>
                </a:solidFill>
                <a:effectLst>
                  <a:outerShdw blurRad="38100" dist="38100" dir="2700000" algn="tl">
                    <a:srgbClr val="000000">
                      <a:alpha val="43137"/>
                    </a:srgbClr>
                  </a:outerShdw>
                </a:effectLst>
                <a:latin typeface="Nikosh" pitchFamily="2" charset="0"/>
                <a:cs typeface="Nikosh" pitchFamily="2" charset="0"/>
              </a:rPr>
              <a:t>কি.মি</a:t>
            </a:r>
            <a:r>
              <a:rPr lang="en-US" sz="3600" kern="1200" dirty="0" smtClean="0">
                <a:solidFill>
                  <a:schemeClr val="tx1"/>
                </a:solidFill>
                <a:effectLst>
                  <a:outerShdw blurRad="38100" dist="38100" dir="2700000" algn="tl">
                    <a:srgbClr val="000000">
                      <a:alpha val="43137"/>
                    </a:srgbClr>
                  </a:outerShdw>
                </a:effectLst>
                <a:latin typeface="Nikosh" pitchFamily="2" charset="0"/>
                <a:cs typeface="Nikosh" pitchFamily="2" charset="0"/>
              </a:rPr>
              <a:t>. = ১০০০ </a:t>
            </a:r>
            <a:r>
              <a:rPr lang="en-US" sz="3600" kern="1200" dirty="0" err="1" smtClean="0">
                <a:solidFill>
                  <a:schemeClr val="tx1"/>
                </a:solidFill>
                <a:effectLst>
                  <a:outerShdw blurRad="38100" dist="38100" dir="2700000" algn="tl">
                    <a:srgbClr val="000000">
                      <a:alpha val="43137"/>
                    </a:srgbClr>
                  </a:outerShdw>
                </a:effectLst>
                <a:latin typeface="Nikosh" pitchFamily="2" charset="0"/>
                <a:cs typeface="Nikosh" pitchFamily="2" charset="0"/>
              </a:rPr>
              <a:t>মিটার</a:t>
            </a:r>
            <a:endParaRPr lang="en-US" sz="3600" kern="1200" dirty="0">
              <a:solidFill>
                <a:schemeClr val="tx1"/>
              </a:solidFill>
              <a:effectLst>
                <a:outerShdw blurRad="38100" dist="38100" dir="2700000" algn="tl">
                  <a:srgbClr val="000000">
                    <a:alpha val="43137"/>
                  </a:srgbClr>
                </a:outerShdw>
              </a:effectLst>
              <a:latin typeface="Nikosh" pitchFamily="2" charset="0"/>
              <a:cs typeface="Nikosh" pitchFamily="2" charset="0"/>
            </a:endParaRPr>
          </a:p>
        </p:txBody>
      </p:sp>
      <p:grpSp>
        <p:nvGrpSpPr>
          <p:cNvPr id="8" name="Group 7"/>
          <p:cNvGrpSpPr/>
          <p:nvPr/>
        </p:nvGrpSpPr>
        <p:grpSpPr>
          <a:xfrm>
            <a:off x="1767682" y="1905001"/>
            <a:ext cx="1595487" cy="990600"/>
            <a:chOff x="1767682" y="1905001"/>
            <a:chExt cx="1595487" cy="990600"/>
          </a:xfrm>
        </p:grpSpPr>
        <p:sp>
          <p:nvSpPr>
            <p:cNvPr id="7" name="Flowchart: Off-page Connector 6"/>
            <p:cNvSpPr/>
            <p:nvPr/>
          </p:nvSpPr>
          <p:spPr>
            <a:xfrm rot="16200000">
              <a:off x="2070126" y="1602557"/>
              <a:ext cx="990600" cy="1595487"/>
            </a:xfrm>
            <a:prstGeom prst="flowChartOffpageConnector">
              <a:avLst/>
            </a:prstGeom>
            <a:solidFill>
              <a:schemeClr val="accent4">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2224881" y="1981200"/>
              <a:ext cx="609600" cy="707886"/>
            </a:xfrm>
            <a:prstGeom prst="rect">
              <a:avLst/>
            </a:prstGeom>
            <a:noFill/>
          </p:spPr>
          <p:txBody>
            <a:bodyPr wrap="square" rtlCol="0">
              <a:spAutoFit/>
            </a:bodyPr>
            <a:lstStyle/>
            <a:p>
              <a:pPr algn="ctr"/>
              <a:r>
                <a:rPr lang="bn-IN" sz="4000" dirty="0" smtClean="0">
                  <a:latin typeface="Nikosh" pitchFamily="2" charset="0"/>
                  <a:cs typeface="Nikosh" pitchFamily="2" charset="0"/>
                </a:rPr>
                <a:t>৪</a:t>
              </a:r>
              <a:r>
                <a:rPr lang="en-US" sz="4000" dirty="0" smtClean="0">
                  <a:latin typeface="Nikosh" pitchFamily="2" charset="0"/>
                  <a:cs typeface="Nikosh" pitchFamily="2" charset="0"/>
                </a:rPr>
                <a:t>.</a:t>
              </a:r>
              <a:endParaRPr lang="en-US" sz="4000" dirty="0">
                <a:latin typeface="Nikosh" pitchFamily="2" charset="0"/>
                <a:cs typeface="Nikosh" pitchFamily="2" charset="0"/>
              </a:endParaRPr>
            </a:p>
          </p:txBody>
        </p:sp>
      </p:grpSp>
      <p:grpSp>
        <p:nvGrpSpPr>
          <p:cNvPr id="14" name="Group 13"/>
          <p:cNvGrpSpPr/>
          <p:nvPr/>
        </p:nvGrpSpPr>
        <p:grpSpPr>
          <a:xfrm>
            <a:off x="1767681" y="3505200"/>
            <a:ext cx="1600200" cy="990600"/>
            <a:chOff x="1767681" y="3505200"/>
            <a:chExt cx="1600200" cy="990600"/>
          </a:xfrm>
        </p:grpSpPr>
        <p:sp>
          <p:nvSpPr>
            <p:cNvPr id="10" name="Flowchart: Off-page Connector 9"/>
            <p:cNvSpPr/>
            <p:nvPr/>
          </p:nvSpPr>
          <p:spPr>
            <a:xfrm rot="16200000">
              <a:off x="2072481" y="3200400"/>
              <a:ext cx="990600" cy="1600200"/>
            </a:xfrm>
            <a:prstGeom prst="flowChartOffpageConnector">
              <a:avLst/>
            </a:prstGeom>
            <a:solidFill>
              <a:schemeClr val="accent4">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2072481" y="3581400"/>
              <a:ext cx="762000" cy="769441"/>
            </a:xfrm>
            <a:prstGeom prst="rect">
              <a:avLst/>
            </a:prstGeom>
            <a:noFill/>
          </p:spPr>
          <p:txBody>
            <a:bodyPr wrap="square" rtlCol="0">
              <a:spAutoFit/>
            </a:bodyPr>
            <a:lstStyle/>
            <a:p>
              <a:pPr algn="ctr"/>
              <a:r>
                <a:rPr lang="bn-IN" sz="4400" dirty="0">
                  <a:latin typeface="Nikosh" pitchFamily="2" charset="0"/>
                  <a:cs typeface="Nikosh" pitchFamily="2" charset="0"/>
                </a:rPr>
                <a:t>৫</a:t>
              </a:r>
              <a:r>
                <a:rPr lang="en-US" sz="4400" dirty="0" smtClean="0">
                  <a:latin typeface="Nikosh" pitchFamily="2" charset="0"/>
                  <a:cs typeface="Nikosh" pitchFamily="2" charset="0"/>
                </a:rPr>
                <a:t>.</a:t>
              </a:r>
              <a:r>
                <a:rPr lang="bn-IN" sz="4400" dirty="0" smtClean="0">
                  <a:latin typeface="Nikosh" pitchFamily="2" charset="0"/>
                  <a:cs typeface="Nikosh" pitchFamily="2" charset="0"/>
                </a:rPr>
                <a:t> </a:t>
              </a:r>
              <a:endParaRPr lang="en-US" sz="4400" dirty="0">
                <a:latin typeface="Nikosh" pitchFamily="2" charset="0"/>
                <a:cs typeface="Nikosh" pitchFamily="2" charset="0"/>
              </a:endParaRPr>
            </a:p>
          </p:txBody>
        </p:sp>
      </p:grpSp>
      <p:grpSp>
        <p:nvGrpSpPr>
          <p:cNvPr id="15" name="Group 14"/>
          <p:cNvGrpSpPr/>
          <p:nvPr/>
        </p:nvGrpSpPr>
        <p:grpSpPr>
          <a:xfrm>
            <a:off x="1767681" y="4953000"/>
            <a:ext cx="1600200" cy="990600"/>
            <a:chOff x="1767681" y="4953000"/>
            <a:chExt cx="1600200" cy="990600"/>
          </a:xfrm>
        </p:grpSpPr>
        <p:sp>
          <p:nvSpPr>
            <p:cNvPr id="11" name="Flowchart: Off-page Connector 10"/>
            <p:cNvSpPr/>
            <p:nvPr/>
          </p:nvSpPr>
          <p:spPr>
            <a:xfrm rot="16200000">
              <a:off x="2072481" y="4648200"/>
              <a:ext cx="990600" cy="1600200"/>
            </a:xfrm>
            <a:prstGeom prst="flowChartOffpageConnector">
              <a:avLst/>
            </a:prstGeom>
            <a:solidFill>
              <a:schemeClr val="accent4">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2148681" y="5029200"/>
              <a:ext cx="685800" cy="769441"/>
            </a:xfrm>
            <a:prstGeom prst="rect">
              <a:avLst/>
            </a:prstGeom>
            <a:noFill/>
          </p:spPr>
          <p:txBody>
            <a:bodyPr wrap="square" rtlCol="0">
              <a:spAutoFit/>
            </a:bodyPr>
            <a:lstStyle/>
            <a:p>
              <a:pPr algn="ctr"/>
              <a:r>
                <a:rPr lang="bn-IN" sz="4400" dirty="0" smtClean="0">
                  <a:latin typeface="Nikosh" pitchFamily="2" charset="0"/>
                  <a:cs typeface="Nikosh" pitchFamily="2" charset="0"/>
                </a:rPr>
                <a:t>৬</a:t>
              </a:r>
              <a:r>
                <a:rPr lang="en-US" sz="4400" dirty="0" smtClean="0">
                  <a:latin typeface="Nikosh" pitchFamily="2" charset="0"/>
                  <a:cs typeface="Nikosh" pitchFamily="2" charset="0"/>
                </a:rPr>
                <a:t>.</a:t>
              </a:r>
              <a:r>
                <a:rPr lang="bn-IN" sz="4400" dirty="0" smtClean="0">
                  <a:latin typeface="Nikosh" pitchFamily="2" charset="0"/>
                  <a:cs typeface="Nikosh" pitchFamily="2" charset="0"/>
                </a:rPr>
                <a:t> </a:t>
              </a:r>
              <a:endParaRPr lang="en-US" sz="4400" dirty="0">
                <a:latin typeface="Nikosh" pitchFamily="2" charset="0"/>
                <a:cs typeface="Nikosh" pitchFamily="2" charset="0"/>
              </a:endParaRPr>
            </a:p>
          </p:txBody>
        </p:sp>
      </p:grpSp>
      <p:sp>
        <p:nvSpPr>
          <p:cNvPr id="16" name="TextBox 15"/>
          <p:cNvSpPr txBox="1"/>
          <p:nvPr/>
        </p:nvSpPr>
        <p:spPr>
          <a:xfrm>
            <a:off x="2910681" y="457200"/>
            <a:ext cx="7420210" cy="707886"/>
          </a:xfrm>
          <a:prstGeom prst="rect">
            <a:avLst/>
          </a:prstGeom>
          <a:solidFill>
            <a:schemeClr val="accent4">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4000" dirty="0" err="1" smtClean="0">
                <a:effectLst>
                  <a:outerShdw blurRad="38100" dist="38100" dir="2700000" algn="tl">
                    <a:srgbClr val="000000">
                      <a:alpha val="43137"/>
                    </a:srgbClr>
                  </a:outerShdw>
                </a:effectLst>
                <a:latin typeface="Nikosh" pitchFamily="2" charset="0"/>
                <a:cs typeface="Nikosh" pitchFamily="2" charset="0"/>
              </a:rPr>
              <a:t>পরিমাপের</a:t>
            </a:r>
            <a:r>
              <a:rPr lang="en-US" sz="4000" dirty="0" smtClean="0">
                <a:effectLst>
                  <a:outerShdw blurRad="38100" dist="38100" dir="2700000" algn="tl">
                    <a:srgbClr val="000000">
                      <a:alpha val="43137"/>
                    </a:srgbClr>
                  </a:outerShdw>
                </a:effectLst>
                <a:latin typeface="Nikosh" pitchFamily="2" charset="0"/>
                <a:cs typeface="Nikosh" pitchFamily="2" charset="0"/>
              </a:rPr>
              <a:t> </a:t>
            </a:r>
            <a:r>
              <a:rPr lang="en-US" sz="4000" dirty="0" err="1">
                <a:effectLst>
                  <a:outerShdw blurRad="38100" dist="38100" dir="2700000" algn="tl">
                    <a:srgbClr val="000000">
                      <a:alpha val="43137"/>
                    </a:srgbClr>
                  </a:outerShdw>
                </a:effectLst>
                <a:latin typeface="Nikosh" pitchFamily="2" charset="0"/>
                <a:cs typeface="Nikosh" pitchFamily="2" charset="0"/>
              </a:rPr>
              <a:t>বিভিন্ন</a:t>
            </a:r>
            <a:r>
              <a:rPr lang="en-US" sz="4000" dirty="0">
                <a:effectLst>
                  <a:outerShdw blurRad="38100" dist="38100" dir="2700000" algn="tl">
                    <a:srgbClr val="000000">
                      <a:alpha val="43137"/>
                    </a:srgbClr>
                  </a:outerShdw>
                </a:effectLst>
                <a:latin typeface="Nikosh" pitchFamily="2" charset="0"/>
                <a:cs typeface="Nikosh" pitchFamily="2" charset="0"/>
              </a:rPr>
              <a:t> </a:t>
            </a:r>
            <a:r>
              <a:rPr lang="en-US" sz="4000" dirty="0" err="1">
                <a:effectLst>
                  <a:outerShdw blurRad="38100" dist="38100" dir="2700000" algn="tl">
                    <a:srgbClr val="000000">
                      <a:alpha val="43137"/>
                    </a:srgbClr>
                  </a:outerShdw>
                </a:effectLst>
                <a:latin typeface="Nikosh" pitchFamily="2" charset="0"/>
                <a:cs typeface="Nikosh" pitchFamily="2" charset="0"/>
              </a:rPr>
              <a:t>এককের</a:t>
            </a:r>
            <a:r>
              <a:rPr lang="en-US" sz="4000" dirty="0">
                <a:effectLst>
                  <a:outerShdw blurRad="38100" dist="38100" dir="2700000" algn="tl">
                    <a:srgbClr val="000000">
                      <a:alpha val="43137"/>
                    </a:srgbClr>
                  </a:outerShdw>
                </a:effectLst>
                <a:latin typeface="Nikosh" pitchFamily="2" charset="0"/>
                <a:cs typeface="Nikosh" pitchFamily="2" charset="0"/>
              </a:rPr>
              <a:t> </a:t>
            </a:r>
            <a:r>
              <a:rPr lang="en-US" sz="4000" dirty="0" err="1">
                <a:effectLst>
                  <a:outerShdw blurRad="38100" dist="38100" dir="2700000" algn="tl">
                    <a:srgbClr val="000000">
                      <a:alpha val="43137"/>
                    </a:srgbClr>
                  </a:outerShdw>
                </a:effectLst>
                <a:latin typeface="Nikosh" pitchFamily="2" charset="0"/>
                <a:cs typeface="Nikosh" pitchFamily="2" charset="0"/>
              </a:rPr>
              <a:t>মধ্যে</a:t>
            </a:r>
            <a:r>
              <a:rPr lang="en-US" sz="4000" dirty="0">
                <a:effectLst>
                  <a:outerShdw blurRad="38100" dist="38100" dir="2700000" algn="tl">
                    <a:srgbClr val="000000">
                      <a:alpha val="43137"/>
                    </a:srgbClr>
                  </a:outerShdw>
                </a:effectLst>
                <a:latin typeface="Nikosh" pitchFamily="2" charset="0"/>
                <a:cs typeface="Nikosh" pitchFamily="2" charset="0"/>
              </a:rPr>
              <a:t> </a:t>
            </a:r>
            <a:r>
              <a:rPr lang="en-US" sz="4000" dirty="0" err="1">
                <a:effectLst>
                  <a:outerShdw blurRad="38100" dist="38100" dir="2700000" algn="tl">
                    <a:srgbClr val="000000">
                      <a:alpha val="43137"/>
                    </a:srgbClr>
                  </a:outerShdw>
                </a:effectLst>
                <a:latin typeface="Nikosh" pitchFamily="2" charset="0"/>
                <a:cs typeface="Nikosh" pitchFamily="2" charset="0"/>
              </a:rPr>
              <a:t>সম্পর্ক</a:t>
            </a:r>
            <a:r>
              <a:rPr lang="en-US" sz="4000" dirty="0">
                <a:effectLst>
                  <a:outerShdw blurRad="38100" dist="38100" dir="2700000" algn="tl">
                    <a:srgbClr val="000000">
                      <a:alpha val="43137"/>
                    </a:srgbClr>
                  </a:outerShdw>
                </a:effectLst>
                <a:latin typeface="Nikosh" pitchFamily="2" charset="0"/>
                <a:cs typeface="Nikosh" pitchFamily="2" charset="0"/>
              </a:rPr>
              <a:t> :</a:t>
            </a:r>
          </a:p>
        </p:txBody>
      </p:sp>
      <p:pic>
        <p:nvPicPr>
          <p:cNvPr id="17" name="Picture 16">
            <a:extLst>
              <a:ext uri="{FF2B5EF4-FFF2-40B4-BE49-F238E27FC236}">
                <a16:creationId xmlns:a16="http://schemas.microsoft.com/office/drawing/2014/main" xmlns="" id="{15B904A3-790C-49EC-9884-4CB804475E4C}"/>
              </a:ext>
            </a:extLst>
          </p:cNvPr>
          <p:cNvPicPr>
            <a:picLocks noChangeAspect="1"/>
          </p:cNvPicPr>
          <p:nvPr/>
        </p:nvPicPr>
        <p:blipFill rotWithShape="1">
          <a:blip r:embed="rId2">
            <a:duotone>
              <a:prstClr val="black"/>
              <a:schemeClr val="accent1">
                <a:tint val="45000"/>
                <a:satMod val="400000"/>
              </a:schemeClr>
            </a:duotone>
          </a:blip>
          <a:srcRect l="2138" t="4865" r="1504" b="5996"/>
          <a:stretch/>
        </p:blipFill>
        <p:spPr>
          <a:xfrm>
            <a:off x="929481" y="2286000"/>
            <a:ext cx="10280279" cy="2667000"/>
          </a:xfrm>
          <a:prstGeom prst="rect">
            <a:avLst/>
          </a:prstGeom>
          <a:solidFill>
            <a:schemeClr val="accent2">
              <a:lumMod val="75000"/>
            </a:schemeClr>
          </a:solidFill>
        </p:spPr>
      </p:pic>
    </p:spTree>
    <p:extLst>
      <p:ext uri="{BB962C8B-B14F-4D97-AF65-F5344CB8AC3E}">
        <p14:creationId xmlns:p14="http://schemas.microsoft.com/office/powerpoint/2010/main" val="3141075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xit" presetSubtype="0" fill="hold" grpId="1" nodeType="clickEffect">
                                  <p:stCondLst>
                                    <p:cond delay="0"/>
                                  </p:stCondLst>
                                  <p:childTnLst>
                                    <p:set>
                                      <p:cBhvr>
                                        <p:cTn id="21" dur="1" fill="hold">
                                          <p:stCondLst>
                                            <p:cond delay="0"/>
                                          </p:stCondLst>
                                        </p:cTn>
                                        <p:tgtEl>
                                          <p:spTgt spid="4"/>
                                        </p:tgtEl>
                                        <p:attrNameLst>
                                          <p:attrName>style.visibility</p:attrName>
                                        </p:attrNameLst>
                                      </p:cBhvr>
                                      <p:to>
                                        <p:strVal val="hidden"/>
                                      </p:to>
                                    </p:set>
                                  </p:childTnLst>
                                </p:cTn>
                              </p:par>
                              <p:par>
                                <p:cTn id="22" presetID="1" presetClass="exit" presetSubtype="0" fill="hold" grpId="1" nodeType="withEffect">
                                  <p:stCondLst>
                                    <p:cond delay="0"/>
                                  </p:stCondLst>
                                  <p:childTnLst>
                                    <p:set>
                                      <p:cBhvr>
                                        <p:cTn id="23" dur="1" fill="hold">
                                          <p:stCondLst>
                                            <p:cond delay="0"/>
                                          </p:stCondLst>
                                        </p:cTn>
                                        <p:tgtEl>
                                          <p:spTgt spid="5"/>
                                        </p:tgtEl>
                                        <p:attrNameLst>
                                          <p:attrName>style.visibility</p:attrName>
                                        </p:attrNameLst>
                                      </p:cBhvr>
                                      <p:to>
                                        <p:strVal val="hidden"/>
                                      </p:to>
                                    </p:set>
                                  </p:childTnLst>
                                </p:cTn>
                              </p:par>
                              <p:par>
                                <p:cTn id="24" presetID="1" presetClass="exit" presetSubtype="0" fill="hold" grpId="1" nodeType="withEffect">
                                  <p:stCondLst>
                                    <p:cond delay="0"/>
                                  </p:stCondLst>
                                  <p:childTnLst>
                                    <p:set>
                                      <p:cBhvr>
                                        <p:cTn id="25" dur="1" fill="hold">
                                          <p:stCondLst>
                                            <p:cond delay="0"/>
                                          </p:stCondLst>
                                        </p:cTn>
                                        <p:tgtEl>
                                          <p:spTgt spid="6"/>
                                        </p:tgtEl>
                                        <p:attrNameLst>
                                          <p:attrName>style.visibility</p:attrName>
                                        </p:attrNameLst>
                                      </p:cBhvr>
                                      <p:to>
                                        <p:strVal val="hidden"/>
                                      </p:to>
                                    </p:set>
                                  </p:childTnLst>
                                </p:cTn>
                              </p:par>
                              <p:par>
                                <p:cTn id="26" presetID="1" presetClass="exit" presetSubtype="0" fill="hold" nodeType="withEffect">
                                  <p:stCondLst>
                                    <p:cond delay="0"/>
                                  </p:stCondLst>
                                  <p:childTnLst>
                                    <p:set>
                                      <p:cBhvr>
                                        <p:cTn id="27" dur="1" fill="hold">
                                          <p:stCondLst>
                                            <p:cond delay="0"/>
                                          </p:stCondLst>
                                        </p:cTn>
                                        <p:tgtEl>
                                          <p:spTgt spid="8"/>
                                        </p:tgtEl>
                                        <p:attrNameLst>
                                          <p:attrName>style.visibility</p:attrName>
                                        </p:attrNameLst>
                                      </p:cBhvr>
                                      <p:to>
                                        <p:strVal val="hidden"/>
                                      </p:to>
                                    </p:set>
                                  </p:childTnLst>
                                </p:cTn>
                              </p:par>
                              <p:par>
                                <p:cTn id="28" presetID="1" presetClass="exit" presetSubtype="0" fill="hold" nodeType="withEffect">
                                  <p:stCondLst>
                                    <p:cond delay="0"/>
                                  </p:stCondLst>
                                  <p:childTnLst>
                                    <p:set>
                                      <p:cBhvr>
                                        <p:cTn id="29" dur="1" fill="hold">
                                          <p:stCondLst>
                                            <p:cond delay="0"/>
                                          </p:stCondLst>
                                        </p:cTn>
                                        <p:tgtEl>
                                          <p:spTgt spid="14"/>
                                        </p:tgtEl>
                                        <p:attrNameLst>
                                          <p:attrName>style.visibility</p:attrName>
                                        </p:attrNameLst>
                                      </p:cBhvr>
                                      <p:to>
                                        <p:strVal val="hidden"/>
                                      </p:to>
                                    </p:set>
                                  </p:childTnLst>
                                </p:cTn>
                              </p:par>
                              <p:par>
                                <p:cTn id="30" presetID="1" presetClass="exit" presetSubtype="0" fill="hold" nodeType="withEffect">
                                  <p:stCondLst>
                                    <p:cond delay="0"/>
                                  </p:stCondLst>
                                  <p:childTnLst>
                                    <p:set>
                                      <p:cBhvr>
                                        <p:cTn id="31" dur="1" fill="hold">
                                          <p:stCondLst>
                                            <p:cond delay="0"/>
                                          </p:stCondLst>
                                        </p:cTn>
                                        <p:tgtEl>
                                          <p:spTgt spid="15"/>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wipe(down)">
                                      <p:cBhvr>
                                        <p:cTn id="3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6" grpId="0" animBg="1"/>
      <p:bldP spid="6" grpId="1" animBg="1"/>
    </p:bldLst>
  </p:timing>
</p:sld>
</file>

<file path=ppt/theme/theme1.xml><?xml version="1.0" encoding="utf-8"?>
<a:theme xmlns:a="http://schemas.openxmlformats.org/drawingml/2006/main" name="Office Theme">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803</TotalTime>
  <Words>860</Words>
  <Application>Microsoft Office PowerPoint</Application>
  <PresentationFormat>Custom</PresentationFormat>
  <Paragraphs>155</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i</cp:lastModifiedBy>
  <cp:revision>80</cp:revision>
  <dcterms:created xsi:type="dcterms:W3CDTF">2006-08-16T00:00:00Z</dcterms:created>
  <dcterms:modified xsi:type="dcterms:W3CDTF">2020-11-03T12:21:44Z</dcterms:modified>
</cp:coreProperties>
</file>