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3" r:id="rId21"/>
    <p:sldId id="274" r:id="rId22"/>
    <p:sldId id="279" r:id="rId23"/>
    <p:sldId id="277" r:id="rId24"/>
    <p:sldId id="278" r:id="rId25"/>
    <p:sldId id="276" r:id="rId26"/>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812" y="-102"/>
      </p:cViewPr>
      <p:guideLst>
        <p:guide orient="horz" pos="2160"/>
        <p:guide pos="374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48639" y="1371600"/>
            <a:ext cx="1069848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783080" y="3331698"/>
            <a:ext cx="832104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39"/>
            <a:ext cx="267462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94360" y="274639"/>
            <a:ext cx="782574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80260" y="609600"/>
            <a:ext cx="921258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080260" y="2507786"/>
            <a:ext cx="921258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302240" y="6416676"/>
            <a:ext cx="9906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94360" y="1600201"/>
            <a:ext cx="525018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042660" y="1600201"/>
            <a:ext cx="525018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273050"/>
            <a:ext cx="1069848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94360" y="1535113"/>
            <a:ext cx="5252244"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038533" y="1535113"/>
            <a:ext cx="525430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94360" y="2362201"/>
            <a:ext cx="5252244"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038533" y="2362201"/>
            <a:ext cx="525430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273050"/>
            <a:ext cx="3910807"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94361" y="1524001"/>
            <a:ext cx="3910807"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647565" y="273051"/>
            <a:ext cx="6645275"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7440" y="609600"/>
            <a:ext cx="713232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377440" y="1831975"/>
            <a:ext cx="713232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377440" y="1166787"/>
            <a:ext cx="713232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tx1"/>
          </a:fgClr>
          <a:bgClr>
            <a:schemeClr val="accent1">
              <a:lumMod val="40000"/>
              <a:lumOff val="60000"/>
            </a:schemeClr>
          </a:bgClr>
        </a:patt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594360" y="274638"/>
            <a:ext cx="1069848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94360" y="1600200"/>
            <a:ext cx="1069848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594360" y="6416676"/>
            <a:ext cx="277368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11/3/2020</a:t>
            </a:fld>
            <a:endParaRPr lang="en-US"/>
          </a:p>
        </p:txBody>
      </p:sp>
      <p:sp>
        <p:nvSpPr>
          <p:cNvPr id="3" name="Footer Placeholder 2"/>
          <p:cNvSpPr>
            <a:spLocks noGrp="1"/>
          </p:cNvSpPr>
          <p:nvPr>
            <p:ph type="ftr" sz="quarter" idx="3"/>
          </p:nvPr>
        </p:nvSpPr>
        <p:spPr>
          <a:xfrm>
            <a:off x="4061460" y="6416676"/>
            <a:ext cx="376428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302240" y="6416676"/>
            <a:ext cx="9906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mannan12818@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11887200" cy="1371600"/>
          </a:xfrm>
        </p:spPr>
        <p:txBody>
          <a:bodyPr>
            <a:normAutofit/>
          </a:bodyPr>
          <a:lstStyle/>
          <a:p>
            <a:r>
              <a:rPr lang="en-US" sz="7200" b="1" dirty="0" err="1" smtClean="0">
                <a:solidFill>
                  <a:schemeClr val="bg2">
                    <a:lumMod val="10000"/>
                  </a:schemeClr>
                </a:solidFill>
                <a:latin typeface="NikoshBAN" pitchFamily="2" charset="0"/>
                <a:cs typeface="NikoshBAN" pitchFamily="2" charset="0"/>
              </a:rPr>
              <a:t>সবাইকে</a:t>
            </a:r>
            <a:r>
              <a:rPr lang="en-US" sz="7200" b="1" dirty="0" smtClean="0">
                <a:solidFill>
                  <a:schemeClr val="bg2">
                    <a:lumMod val="10000"/>
                  </a:schemeClr>
                </a:solidFill>
                <a:latin typeface="NikoshBAN" pitchFamily="2" charset="0"/>
                <a:cs typeface="NikoshBAN" pitchFamily="2" charset="0"/>
              </a:rPr>
              <a:t> </a:t>
            </a:r>
            <a:r>
              <a:rPr lang="en-US" sz="7200" b="1" dirty="0" err="1" smtClean="0">
                <a:solidFill>
                  <a:schemeClr val="bg2">
                    <a:lumMod val="10000"/>
                  </a:schemeClr>
                </a:solidFill>
                <a:latin typeface="NikoshBAN" pitchFamily="2" charset="0"/>
                <a:cs typeface="NikoshBAN" pitchFamily="2" charset="0"/>
              </a:rPr>
              <a:t>ফাগুনের</a:t>
            </a:r>
            <a:r>
              <a:rPr lang="en-US" sz="7200" b="1" dirty="0" smtClean="0">
                <a:solidFill>
                  <a:schemeClr val="bg2">
                    <a:lumMod val="10000"/>
                  </a:schemeClr>
                </a:solidFill>
                <a:latin typeface="NikoshBAN" pitchFamily="2" charset="0"/>
                <a:cs typeface="NikoshBAN" pitchFamily="2" charset="0"/>
              </a:rPr>
              <a:t> </a:t>
            </a:r>
            <a:r>
              <a:rPr lang="en-US" sz="7200" b="1" dirty="0" err="1" smtClean="0">
                <a:solidFill>
                  <a:schemeClr val="bg2">
                    <a:lumMod val="10000"/>
                  </a:schemeClr>
                </a:solidFill>
                <a:latin typeface="NikoshBAN" pitchFamily="2" charset="0"/>
                <a:cs typeface="NikoshBAN" pitchFamily="2" charset="0"/>
              </a:rPr>
              <a:t>শুভেচ্ছা</a:t>
            </a:r>
            <a:endParaRPr lang="en-US" sz="7200" b="1" dirty="0">
              <a:solidFill>
                <a:schemeClr val="bg2">
                  <a:lumMod val="10000"/>
                </a:schemeClr>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524000"/>
            <a:ext cx="11887200" cy="5410200"/>
          </a:xfrm>
          <a:prstGeom prst="rect">
            <a:avLst/>
          </a:prstGeom>
        </p:spPr>
      </p:pic>
    </p:spTree>
    <p:extLst>
      <p:ext uri="{BB962C8B-B14F-4D97-AF65-F5344CB8AC3E}">
        <p14:creationId xmlns="" xmlns:p14="http://schemas.microsoft.com/office/powerpoint/2010/main" val="26104286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452651"/>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5400" dirty="0" smtClean="0">
                <a:solidFill>
                  <a:schemeClr val="bg1">
                    <a:lumMod val="95000"/>
                    <a:lumOff val="5000"/>
                  </a:schemeClr>
                </a:solidFill>
                <a:latin typeface="NikoshBAN" pitchFamily="2" charset="0"/>
                <a:cs typeface="NikoshBAN" pitchFamily="2" charset="0"/>
              </a:rPr>
              <a:t>জ্ঞান বিজ্ঞানের স্বর্ণযুগ</a:t>
            </a:r>
            <a:endParaRPr lang="en-US" sz="5400" dirty="0">
              <a:solidFill>
                <a:schemeClr val="bg1">
                  <a:lumMod val="95000"/>
                  <a:lumOff val="5000"/>
                </a:schemeClr>
              </a:solidFill>
              <a:latin typeface="NikoshBAN" pitchFamily="2" charset="0"/>
              <a:cs typeface="NikoshBAN" pitchFamily="2" charset="0"/>
            </a:endParaRPr>
          </a:p>
        </p:txBody>
      </p:sp>
      <p:sp>
        <p:nvSpPr>
          <p:cNvPr id="3" name="Content Placeholder 2"/>
          <p:cNvSpPr>
            <a:spLocks noGrp="1"/>
          </p:cNvSpPr>
          <p:nvPr>
            <p:ph idx="1"/>
          </p:nvPr>
        </p:nvSpPr>
        <p:spPr>
          <a:xfrm>
            <a:off x="594360" y="1600200"/>
            <a:ext cx="10698480" cy="5029200"/>
          </a:xfrm>
        </p:spPr>
        <p:txBody>
          <a:bodyPr>
            <a:noAutofit/>
          </a:bodyPr>
          <a:lstStyle/>
          <a:p>
            <a:pPr marL="0" indent="0">
              <a:buNone/>
            </a:pPr>
            <a:r>
              <a:rPr lang="bn-IN" sz="3200" dirty="0" smtClean="0">
                <a:solidFill>
                  <a:schemeClr val="bg1">
                    <a:lumMod val="95000"/>
                    <a:lumOff val="5000"/>
                  </a:schemeClr>
                </a:solidFill>
                <a:latin typeface="NikoshBAN" pitchFamily="2" charset="0"/>
                <a:cs typeface="NikoshBAN" pitchFamily="2" charset="0"/>
              </a:rPr>
              <a:t>আব্বাসীয় আমলে মুসলিম শিক্ষা-সংস্কৃতি ও জ্ঞান বিজ্ঞানের ক্ষেত্রে প্রভূত উন্নতি সাধিত হয়েছিল বলে এই যুগকে জ্ঞান বিজ্ঞানের স্বর্ণযুগ বলা হয়।</a:t>
            </a:r>
            <a:endParaRPr lang="bn-IN" dirty="0" smtClean="0">
              <a:solidFill>
                <a:schemeClr val="bg1">
                  <a:lumMod val="95000"/>
                  <a:lumOff val="5000"/>
                </a:schemeClr>
              </a:solidFill>
              <a:latin typeface="NikoshBAN" pitchFamily="2" charset="0"/>
              <a:cs typeface="NikoshBAN" pitchFamily="2" charset="0"/>
            </a:endParaRPr>
          </a:p>
          <a:p>
            <a:pPr marL="0" indent="0" algn="just">
              <a:buNone/>
            </a:pPr>
            <a:r>
              <a:rPr lang="bn-IN" sz="3200" dirty="0" smtClean="0">
                <a:solidFill>
                  <a:schemeClr val="bg1">
                    <a:lumMod val="95000"/>
                    <a:lumOff val="5000"/>
                  </a:schemeClr>
                </a:solidFill>
                <a:latin typeface="NikoshBAN" pitchFamily="2" charset="0"/>
                <a:cs typeface="NikoshBAN" pitchFamily="2" charset="0"/>
              </a:rPr>
              <a:t>আব্বাসীয় খলফাদের মধ্যে আল মনসুর, হারুন অর রসিদ ও আল মামুন ছিলেন জ্ঞান-পিপাসু এবং জ্ঞান,বিজ্ঞান ও শিক্ষা সংস্কৃতির উদার পৃষ্ঠপোষক। তাদের ঐকান্তিক প্রচেষ্টায় জ্ঞানবিজ্ঞানের বিভিন্ন ক্ষেত্রে এক নতুন মাত্রা লাভ করে। মৌলিক গবেষণা ছাড়াও ব্যাপক হারে অনুবাদ কার্য এ সময় সম্পন্ন হয়। এইজন্য শিক্ষা-সংস্কৃতি ও জ্ঞান বিজ্ঞানের উন্নতির জন্য ইসলামের ইতিহাসে আব্বাসীয় যুগকে স্বর্ণযুগ বলে।</a:t>
            </a:r>
            <a:endParaRPr lang="en-US" sz="32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40704138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6096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6000" dirty="0" smtClean="0">
                <a:solidFill>
                  <a:schemeClr val="bg1">
                    <a:lumMod val="95000"/>
                    <a:lumOff val="5000"/>
                  </a:schemeClr>
                </a:solidFill>
                <a:latin typeface="NikoshBAN" pitchFamily="2" charset="0"/>
                <a:cs typeface="NikoshBAN" pitchFamily="2" charset="0"/>
              </a:rPr>
              <a:t>জোড়ায় কাজ</a:t>
            </a:r>
            <a:endParaRPr lang="en-US" sz="6000" dirty="0">
              <a:solidFill>
                <a:schemeClr val="bg1">
                  <a:lumMod val="95000"/>
                  <a:lumOff val="5000"/>
                </a:schemeClr>
              </a:solidFill>
              <a:latin typeface="NikoshBAN" pitchFamily="2" charset="0"/>
              <a:cs typeface="NikoshBAN" pitchFamily="2" charset="0"/>
            </a:endParaRPr>
          </a:p>
        </p:txBody>
      </p:sp>
      <p:sp>
        <p:nvSpPr>
          <p:cNvPr id="3" name="Content Placeholder 2"/>
          <p:cNvSpPr>
            <a:spLocks noGrp="1"/>
          </p:cNvSpPr>
          <p:nvPr>
            <p:ph idx="1"/>
          </p:nvPr>
        </p:nvSpPr>
        <p:spPr>
          <a:xfrm>
            <a:off x="594360" y="2057400"/>
            <a:ext cx="10698480" cy="4251960"/>
          </a:xfrm>
        </p:spPr>
        <p:txBody>
          <a:bodyPr>
            <a:normAutofit/>
          </a:bodyPr>
          <a:lstStyle/>
          <a:p>
            <a:pPr marL="685800" indent="-685800">
              <a:buFont typeface="Wingdings" pitchFamily="2" charset="2"/>
              <a:buChar char="q"/>
            </a:pPr>
            <a:r>
              <a:rPr lang="bn-IN" sz="4800" dirty="0" smtClean="0">
                <a:solidFill>
                  <a:schemeClr val="bg1">
                    <a:lumMod val="95000"/>
                    <a:lumOff val="5000"/>
                  </a:schemeClr>
                </a:solidFill>
                <a:latin typeface="NikoshBAN" pitchFamily="2" charset="0"/>
                <a:cs typeface="NikoshBAN" pitchFamily="2" charset="0"/>
              </a:rPr>
              <a:t>বায়তুল হিকমাহ কেন প্রতিষ্ঠা করা হয়?</a:t>
            </a:r>
          </a:p>
          <a:p>
            <a:pPr marL="685800" indent="-685800">
              <a:buFont typeface="Wingdings" pitchFamily="2" charset="2"/>
              <a:buChar char="q"/>
            </a:pPr>
            <a:r>
              <a:rPr lang="bn-IN" sz="4800" dirty="0" smtClean="0">
                <a:solidFill>
                  <a:schemeClr val="bg1">
                    <a:lumMod val="95000"/>
                    <a:lumOff val="5000"/>
                  </a:schemeClr>
                </a:solidFill>
                <a:latin typeface="NikoshBAN" pitchFamily="2" charset="0"/>
                <a:cs typeface="NikoshBAN" pitchFamily="2" charset="0"/>
              </a:rPr>
              <a:t>আব্বাসীয় খিলাফতকে জ্ঞান বিজ্ঞানের স্বর্ণযুগ বলা হয় কেন?</a:t>
            </a:r>
            <a:endParaRPr lang="en-US" sz="48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22186877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7620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dirty="0" smtClean="0">
                <a:latin typeface="NikoshBAN" pitchFamily="2" charset="0"/>
                <a:cs typeface="NikoshBAN" pitchFamily="2" charset="0"/>
              </a:rPr>
              <a:t>জ্ঞান বিজ্ঞানে আব্বাসীয়দের অবদান</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98120" y="2057400"/>
            <a:ext cx="10698480" cy="4480560"/>
          </a:xfrm>
        </p:spPr>
        <p:txBody>
          <a:bodyPr>
            <a:noAutofit/>
          </a:bodyPr>
          <a:lstStyle/>
          <a:p>
            <a:pPr marL="0" indent="0" algn="just">
              <a:buNone/>
            </a:pPr>
            <a:r>
              <a:rPr lang="bn-IN" sz="4000" b="1" u="sng" dirty="0" smtClean="0">
                <a:solidFill>
                  <a:schemeClr val="bg1">
                    <a:lumMod val="95000"/>
                    <a:lumOff val="5000"/>
                  </a:schemeClr>
                </a:solidFill>
                <a:latin typeface="NikoshBAN" pitchFamily="2" charset="0"/>
                <a:cs typeface="NikoshBAN" pitchFamily="2" charset="0"/>
              </a:rPr>
              <a:t>অনুবাদকার্যঃ </a:t>
            </a:r>
            <a:endParaRPr lang="bn-IN" sz="4000" b="1" u="sng" dirty="0">
              <a:solidFill>
                <a:schemeClr val="bg1">
                  <a:lumMod val="95000"/>
                  <a:lumOff val="5000"/>
                </a:schemeClr>
              </a:solidFill>
              <a:latin typeface="NikoshBAN" pitchFamily="2" charset="0"/>
              <a:cs typeface="NikoshBAN" pitchFamily="2" charset="0"/>
            </a:endParaRPr>
          </a:p>
          <a:p>
            <a:pPr marL="0" indent="0" algn="just">
              <a:buNone/>
            </a:pPr>
            <a:r>
              <a:rPr lang="bn-IN" sz="3200" dirty="0" smtClean="0">
                <a:solidFill>
                  <a:schemeClr val="bg1">
                    <a:lumMod val="95000"/>
                    <a:lumOff val="5000"/>
                  </a:schemeClr>
                </a:solidFill>
                <a:latin typeface="NikoshBAN" pitchFamily="2" charset="0"/>
                <a:cs typeface="NikoshBAN" pitchFamily="2" charset="0"/>
              </a:rPr>
              <a:t>আব্বাসীয় যুগে মুসলিম মনীষী গণ জ্ঞান বিজ্ঞান, শিল্প সাহিত্যের বিভিন্ন ক্ষেত্রে মৌলিক অবদান রাখেন। ৮৩০ খ্রিঃ খলিফা মামুন বাগদাদ নগরীতে বায়তুল হিকমাহ নামে একটি প্রতিষ্ঠান স্থাপন করেন, যার অন্যতম প্রধান উদ্দেশ্য হচ্ছে বিভিন্ন ভাষার গ্রন্থগুলো আরবীতে অনুবাদ করা। প্রতিষ্ঠানটি ৩টি শাখায় বিভক্ত ছিল। গ্রন্থাগার, শিক্ষায়তন ও অনুবাদ কার্যালয়। সুপণ্ডিত হুনায়ন-বিন-ইসহাক এর তত্ত্বাবধায়ক নিযুক্ত করা হয়।</a:t>
            </a:r>
            <a:endParaRPr lang="en-US" sz="32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339895473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5334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scene3d>
              <a:camera prst="orthographicFront"/>
              <a:lightRig rig="soft" dir="t">
                <a:rot lat="0" lon="0" rev="16800000"/>
              </a:lightRig>
            </a:scene3d>
            <a:sp3d prstMaterial="softEdge">
              <a:bevelT w="38100" h="38100"/>
            </a:sp3d>
          </a:bodyPr>
          <a:lstStyle/>
          <a:p>
            <a:r>
              <a:rPr lang="bn-IN" dirty="0">
                <a:latin typeface="NikoshBAN" pitchFamily="2" charset="0"/>
                <a:cs typeface="NikoshBAN" pitchFamily="2" charset="0"/>
              </a:rPr>
              <a:t>জ্ঞান বিজ্ঞানে আব্বাসীয়দের অবদান</a:t>
            </a:r>
            <a:endParaRPr lang="en-US" dirty="0"/>
          </a:p>
        </p:txBody>
      </p:sp>
      <p:sp>
        <p:nvSpPr>
          <p:cNvPr id="3" name="Content Placeholder 2"/>
          <p:cNvSpPr>
            <a:spLocks noGrp="1"/>
          </p:cNvSpPr>
          <p:nvPr>
            <p:ph idx="1"/>
          </p:nvPr>
        </p:nvSpPr>
        <p:spPr>
          <a:xfrm>
            <a:off x="594360" y="1828801"/>
            <a:ext cx="10698480" cy="4297363"/>
          </a:xfrm>
          <a:effectLst>
            <a:outerShdw blurRad="76200" dist="12700" dir="8100000" sy="-23000" kx="800400" algn="br" rotWithShape="0">
              <a:prstClr val="black">
                <a:alpha val="20000"/>
              </a:prstClr>
            </a:outerShdw>
          </a:effectLst>
        </p:spPr>
        <p:txBody>
          <a:bodyPr>
            <a:noAutofit/>
          </a:bodyPr>
          <a:lstStyle/>
          <a:p>
            <a:pPr marL="0" indent="0">
              <a:buNone/>
            </a:pPr>
            <a:r>
              <a:rPr lang="bn-IN" sz="3600" b="1" u="sng" dirty="0" smtClean="0">
                <a:solidFill>
                  <a:schemeClr val="bg1">
                    <a:lumMod val="95000"/>
                    <a:lumOff val="5000"/>
                  </a:schemeClr>
                </a:solidFill>
                <a:latin typeface="NikoshBAN" pitchFamily="2" charset="0"/>
                <a:cs typeface="NikoshBAN" pitchFamily="2" charset="0"/>
              </a:rPr>
              <a:t>শিক্ষা প্রতিষ্ঠান নির্মানঃ </a:t>
            </a:r>
          </a:p>
          <a:p>
            <a:pPr marL="0" indent="0">
              <a:buNone/>
            </a:pPr>
            <a:r>
              <a:rPr lang="bn-IN" sz="3200" dirty="0" smtClean="0">
                <a:solidFill>
                  <a:schemeClr val="bg1">
                    <a:lumMod val="95000"/>
                    <a:lumOff val="5000"/>
                  </a:schemeClr>
                </a:solidFill>
                <a:latin typeface="NikoshBAN" pitchFamily="2" charset="0"/>
                <a:cs typeface="NikoshBAN" pitchFamily="2" charset="0"/>
              </a:rPr>
              <a:t>খলিফা মামুন সর্বপ্রথম বাগদাদে একটি কলেজ নির্মান করেন। এছাড়া নিজামিয়া কলেজও এ সময় প্রতিষ্ঠিত হয়। আব্বাসীয় খলিফাগণ শিক্ষাকে সার্বজনীন করার জন্য দেশের সর্বত্র স্কুল মাদ্রাসা ও একাডেমি স্থাপন করেন।</a:t>
            </a:r>
          </a:p>
          <a:p>
            <a:pPr marL="0" indent="0">
              <a:buNone/>
            </a:pPr>
            <a:endParaRPr lang="bn-IN" sz="3200" dirty="0" smtClean="0">
              <a:solidFill>
                <a:schemeClr val="bg1">
                  <a:lumMod val="95000"/>
                  <a:lumOff val="5000"/>
                </a:schemeClr>
              </a:solidFill>
              <a:latin typeface="NikoshBAN" pitchFamily="2" charset="0"/>
              <a:cs typeface="NikoshBAN" pitchFamily="2" charset="0"/>
            </a:endParaRPr>
          </a:p>
          <a:p>
            <a:pPr marL="0" indent="0">
              <a:buNone/>
            </a:pPr>
            <a:r>
              <a:rPr lang="bn-IN" sz="3200" dirty="0" smtClean="0">
                <a:solidFill>
                  <a:schemeClr val="bg1">
                    <a:lumMod val="95000"/>
                    <a:lumOff val="5000"/>
                  </a:schemeClr>
                </a:solidFill>
                <a:latin typeface="NikoshBAN" pitchFamily="2" charset="0"/>
                <a:cs typeface="NikoshBAN" pitchFamily="2" charset="0"/>
              </a:rPr>
              <a:t>এছাড়া ইতিহাস দর্শন, ভূগোল গণিতশাস্ত্র জ্যোতিবিদ্যা, রসায়ন ও চিকিৎসা শাস্ত্রে আব্বাসীয় খিলাফতের অবদান অপরিসীম।</a:t>
            </a:r>
            <a:endParaRPr lang="en-US" sz="32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2891265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174" y="609600"/>
            <a:ext cx="10709487" cy="990600"/>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scene3d>
              <a:camera prst="orthographicFront"/>
              <a:lightRig rig="soft" dir="t">
                <a:rot lat="0" lon="0" rev="16800000"/>
              </a:lightRig>
            </a:scene3d>
            <a:sp3d prstMaterial="softEdge">
              <a:bevelT w="38100" h="38100"/>
            </a:sp3d>
          </a:bodyPr>
          <a:lstStyle/>
          <a:p>
            <a:r>
              <a:rPr lang="bn-IN" dirty="0">
                <a:solidFill>
                  <a:schemeClr val="bg1">
                    <a:lumMod val="95000"/>
                    <a:lumOff val="5000"/>
                  </a:schemeClr>
                </a:solidFill>
                <a:latin typeface="NikoshBAN" pitchFamily="2" charset="0"/>
                <a:cs typeface="NikoshBAN" pitchFamily="2" charset="0"/>
              </a:rPr>
              <a:t>জ্ঞান বিজ্ঞানে আব্বাসীয়দের অবদান</a:t>
            </a:r>
            <a:endParaRPr lang="en-US" dirty="0">
              <a:solidFill>
                <a:schemeClr val="bg1">
                  <a:lumMod val="95000"/>
                  <a:lumOff val="5000"/>
                </a:schemeClr>
              </a:solidFill>
            </a:endParaRPr>
          </a:p>
        </p:txBody>
      </p:sp>
      <p:sp>
        <p:nvSpPr>
          <p:cNvPr id="3" name="Content Placeholder 2"/>
          <p:cNvSpPr>
            <a:spLocks noGrp="1"/>
          </p:cNvSpPr>
          <p:nvPr>
            <p:ph idx="1"/>
          </p:nvPr>
        </p:nvSpPr>
        <p:spPr>
          <a:xfrm>
            <a:off x="297180" y="1828800"/>
            <a:ext cx="10698480" cy="4876800"/>
          </a:xfrm>
        </p:spPr>
        <p:txBody>
          <a:bodyPr>
            <a:normAutofit fontScale="92500" lnSpcReduction="10000"/>
          </a:bodyPr>
          <a:lstStyle/>
          <a:p>
            <a:pPr marL="0" indent="0">
              <a:buNone/>
            </a:pPr>
            <a:r>
              <a:rPr lang="bn-IN" sz="4300" b="1" u="sng" dirty="0" smtClean="0">
                <a:solidFill>
                  <a:schemeClr val="bg1">
                    <a:lumMod val="95000"/>
                    <a:lumOff val="5000"/>
                  </a:schemeClr>
                </a:solidFill>
                <a:latin typeface="NikoshBAN" pitchFamily="2" charset="0"/>
                <a:cs typeface="NikoshBAN" pitchFamily="2" charset="0"/>
              </a:rPr>
              <a:t>ইতিহাসঃ </a:t>
            </a:r>
            <a:endParaRPr lang="bn-IN" sz="3900" b="1" u="sng" dirty="0" smtClean="0">
              <a:solidFill>
                <a:schemeClr val="bg1">
                  <a:lumMod val="95000"/>
                  <a:lumOff val="5000"/>
                </a:schemeClr>
              </a:solidFill>
              <a:latin typeface="NikoshBAN" pitchFamily="2" charset="0"/>
              <a:cs typeface="NikoshBAN" pitchFamily="2" charset="0"/>
            </a:endParaRPr>
          </a:p>
          <a:p>
            <a:pPr marL="0" indent="0">
              <a:buNone/>
            </a:pPr>
            <a:r>
              <a:rPr lang="bn-IN" sz="3500" dirty="0" smtClean="0">
                <a:solidFill>
                  <a:schemeClr val="bg1">
                    <a:lumMod val="95000"/>
                    <a:lumOff val="5000"/>
                  </a:schemeClr>
                </a:solidFill>
                <a:latin typeface="NikoshBAN" pitchFamily="2" charset="0"/>
                <a:cs typeface="NikoshBAN" pitchFamily="2" charset="0"/>
              </a:rPr>
              <a:t>ইতিহাস গ্রন্থের মধ্যে উল্লেখযোগ্য গ্রন্থ বালাজুরীর ফুতুহুল বুলদান, তারাবীর “তারিখ আল-রসুল ওয়াল মুলুক”। এ যুগের খ্যাতনামা ঐতিহাসিক ছিলেন মাসুদী, আল বিরুনী ও ওয়াকিদী।</a:t>
            </a:r>
          </a:p>
          <a:p>
            <a:pPr marL="0" indent="0">
              <a:buNone/>
            </a:pPr>
            <a:endParaRPr lang="bn-IN" sz="3500" dirty="0">
              <a:solidFill>
                <a:schemeClr val="bg1">
                  <a:lumMod val="95000"/>
                  <a:lumOff val="5000"/>
                </a:schemeClr>
              </a:solidFill>
              <a:latin typeface="NikoshBAN" pitchFamily="2" charset="0"/>
              <a:cs typeface="NikoshBAN" pitchFamily="2" charset="0"/>
            </a:endParaRPr>
          </a:p>
          <a:p>
            <a:pPr marL="0" indent="0">
              <a:buNone/>
            </a:pPr>
            <a:r>
              <a:rPr lang="bn-IN" sz="4300" b="1" u="sng" dirty="0" smtClean="0">
                <a:solidFill>
                  <a:schemeClr val="bg1">
                    <a:lumMod val="95000"/>
                    <a:lumOff val="5000"/>
                  </a:schemeClr>
                </a:solidFill>
                <a:latin typeface="NikoshBAN" pitchFamily="2" charset="0"/>
                <a:cs typeface="NikoshBAN" pitchFamily="2" charset="0"/>
              </a:rPr>
              <a:t>দর্শনঃ </a:t>
            </a:r>
          </a:p>
          <a:p>
            <a:pPr marL="0" indent="0">
              <a:buNone/>
            </a:pPr>
            <a:r>
              <a:rPr lang="bn-IN" sz="3500" dirty="0" smtClean="0">
                <a:solidFill>
                  <a:schemeClr val="bg1">
                    <a:lumMod val="95000"/>
                    <a:lumOff val="5000"/>
                  </a:schemeClr>
                </a:solidFill>
                <a:latin typeface="NikoshBAN" pitchFamily="2" charset="0"/>
                <a:cs typeface="NikoshBAN" pitchFamily="2" charset="0"/>
              </a:rPr>
              <a:t>দর্শন শাস্ত্রে আব্বাসীয়রা প্রভূত জ্ঞান লাভ করেন। এ যুগের খ্যাতনামা চিন্তাশীল দার্শনিক ছিলেন আলকিন্দি, আল ফাবারী ইমাম গাজ্জালী।</a:t>
            </a:r>
          </a:p>
          <a:p>
            <a:pPr marL="0" indent="0">
              <a:buNone/>
            </a:pPr>
            <a:endParaRPr lang="bn-IN" sz="3500" dirty="0" smtClean="0">
              <a:latin typeface="NikoshBAN" pitchFamily="2" charset="0"/>
              <a:cs typeface="NikoshBAN" pitchFamily="2" charset="0"/>
            </a:endParaRPr>
          </a:p>
        </p:txBody>
      </p:sp>
    </p:spTree>
    <p:extLst>
      <p:ext uri="{BB962C8B-B14F-4D97-AF65-F5344CB8AC3E}">
        <p14:creationId xmlns="" xmlns:p14="http://schemas.microsoft.com/office/powerpoint/2010/main" val="1777608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5334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scene3d>
              <a:camera prst="orthographicFront"/>
              <a:lightRig rig="soft" dir="t">
                <a:rot lat="0" lon="0" rev="16800000"/>
              </a:lightRig>
            </a:scene3d>
            <a:sp3d prstMaterial="softEdge">
              <a:bevelT w="38100" h="38100"/>
            </a:sp3d>
          </a:bodyPr>
          <a:lstStyle/>
          <a:p>
            <a:r>
              <a:rPr lang="bn-IN" dirty="0">
                <a:latin typeface="NikoshBAN" pitchFamily="2" charset="0"/>
                <a:cs typeface="NikoshBAN" pitchFamily="2" charset="0"/>
              </a:rPr>
              <a:t>জ্ঞান বিজ্ঞানে আব্বাসীয়দের অবদান</a:t>
            </a:r>
            <a:endParaRPr lang="en-US" dirty="0"/>
          </a:p>
        </p:txBody>
      </p:sp>
      <p:sp>
        <p:nvSpPr>
          <p:cNvPr id="3" name="Content Placeholder 2"/>
          <p:cNvSpPr>
            <a:spLocks noGrp="1"/>
          </p:cNvSpPr>
          <p:nvPr>
            <p:ph idx="1"/>
          </p:nvPr>
        </p:nvSpPr>
        <p:spPr>
          <a:xfrm>
            <a:off x="594360" y="1828800"/>
            <a:ext cx="10698480" cy="4800600"/>
          </a:xfrm>
        </p:spPr>
        <p:txBody>
          <a:bodyPr>
            <a:normAutofit fontScale="92500" lnSpcReduction="20000"/>
          </a:bodyPr>
          <a:lstStyle/>
          <a:p>
            <a:pPr marL="0" indent="0">
              <a:buNone/>
            </a:pPr>
            <a:r>
              <a:rPr lang="bn-IN" sz="3900" b="1" u="sng" dirty="0">
                <a:solidFill>
                  <a:schemeClr val="bg1">
                    <a:lumMod val="95000"/>
                    <a:lumOff val="5000"/>
                  </a:schemeClr>
                </a:solidFill>
                <a:latin typeface="NikoshBAN" pitchFamily="2" charset="0"/>
                <a:cs typeface="NikoshBAN" pitchFamily="2" charset="0"/>
              </a:rPr>
              <a:t>গণিতশাস্ত্রঃ</a:t>
            </a:r>
            <a:endParaRPr lang="bn-IN" sz="4000" b="1" u="sng" dirty="0">
              <a:solidFill>
                <a:schemeClr val="bg1">
                  <a:lumMod val="95000"/>
                  <a:lumOff val="5000"/>
                </a:schemeClr>
              </a:solidFill>
              <a:latin typeface="NikoshBAN" pitchFamily="2" charset="0"/>
              <a:cs typeface="NikoshBAN" pitchFamily="2" charset="0"/>
            </a:endParaRPr>
          </a:p>
          <a:p>
            <a:pPr marL="0" indent="0">
              <a:buNone/>
            </a:pPr>
            <a:r>
              <a:rPr lang="bn-IN" sz="3500" dirty="0" smtClean="0">
                <a:solidFill>
                  <a:schemeClr val="bg1">
                    <a:lumMod val="95000"/>
                    <a:lumOff val="5000"/>
                  </a:schemeClr>
                </a:solidFill>
                <a:latin typeface="NikoshBAN" pitchFamily="2" charset="0"/>
                <a:cs typeface="NikoshBAN" pitchFamily="2" charset="0"/>
              </a:rPr>
              <a:t>বিখ্যাত </a:t>
            </a:r>
            <a:r>
              <a:rPr lang="bn-IN" sz="3500" dirty="0">
                <a:solidFill>
                  <a:schemeClr val="bg1">
                    <a:lumMod val="95000"/>
                    <a:lumOff val="5000"/>
                  </a:schemeClr>
                </a:solidFill>
                <a:latin typeface="NikoshBAN" pitchFamily="2" charset="0"/>
                <a:cs typeface="NikoshBAN" pitchFamily="2" charset="0"/>
              </a:rPr>
              <a:t>গণিতবিদ আল জাবের ও আল খাওয়ারিজমী, আর্কিমিডিস ও টলেমীর সূত্রের ব্যাখ্যা দান করেন। আলবেরুনী, ইবনেসিনা ও ওমর খৈয়াম শ্রেষ্ঠ গণিতবিদ ছিলেন।</a:t>
            </a:r>
            <a:endParaRPr lang="en-US" sz="3500" dirty="0">
              <a:solidFill>
                <a:schemeClr val="bg1">
                  <a:lumMod val="95000"/>
                  <a:lumOff val="5000"/>
                </a:schemeClr>
              </a:solidFill>
              <a:latin typeface="NikoshBAN" pitchFamily="2" charset="0"/>
              <a:cs typeface="NikoshBAN" pitchFamily="2" charset="0"/>
            </a:endParaRPr>
          </a:p>
          <a:p>
            <a:pPr marL="0" indent="0" algn="just">
              <a:buNone/>
            </a:pPr>
            <a:endParaRPr lang="bn-IN" dirty="0">
              <a:solidFill>
                <a:schemeClr val="bg1">
                  <a:lumMod val="95000"/>
                  <a:lumOff val="5000"/>
                </a:schemeClr>
              </a:solidFill>
              <a:latin typeface="NikoshBAN" pitchFamily="2" charset="0"/>
              <a:cs typeface="NikoshBAN" pitchFamily="2" charset="0"/>
            </a:endParaRPr>
          </a:p>
          <a:p>
            <a:pPr marL="0" indent="0" algn="just">
              <a:buNone/>
            </a:pPr>
            <a:r>
              <a:rPr lang="bn-IN" sz="3900" b="1" u="sng" dirty="0" smtClean="0">
                <a:solidFill>
                  <a:schemeClr val="bg1">
                    <a:lumMod val="95000"/>
                    <a:lumOff val="5000"/>
                  </a:schemeClr>
                </a:solidFill>
                <a:latin typeface="NikoshBAN" pitchFamily="2" charset="0"/>
                <a:cs typeface="NikoshBAN" pitchFamily="2" charset="0"/>
              </a:rPr>
              <a:t>জ্যোতিবিদ্যাঃ </a:t>
            </a:r>
          </a:p>
          <a:p>
            <a:pPr marL="0" indent="0" algn="just">
              <a:buNone/>
            </a:pPr>
            <a:r>
              <a:rPr lang="bn-IN" sz="3500" dirty="0" smtClean="0">
                <a:solidFill>
                  <a:schemeClr val="bg1">
                    <a:lumMod val="95000"/>
                    <a:lumOff val="5000"/>
                  </a:schemeClr>
                </a:solidFill>
                <a:latin typeface="NikoshBAN" pitchFamily="2" charset="0"/>
                <a:cs typeface="NikoshBAN" pitchFamily="2" charset="0"/>
              </a:rPr>
              <a:t>খলিফা মামুন জ্যোতিবিদ্যায় বিশেষ অনুরাগী ছিলেন। বাগদাদের ষামসিয়াতে তিনি একটি মানমন্দির স্থাপন করেন। জ্যোতিবিদগণ সৌরমণ্ডল, গ্রহ, নক্ষত্র, ধূমকেতু, অক্ষাংশ, বিষুবরেখা ইত্যাদি নিয়ে মূল্যবান তথ্য আবিষ্কার করেছিলেন।</a:t>
            </a:r>
          </a:p>
        </p:txBody>
      </p:sp>
    </p:spTree>
    <p:extLst>
      <p:ext uri="{BB962C8B-B14F-4D97-AF65-F5344CB8AC3E}">
        <p14:creationId xmlns="" xmlns:p14="http://schemas.microsoft.com/office/powerpoint/2010/main" val="6218732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437866"/>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scene3d>
              <a:camera prst="orthographicFront"/>
              <a:lightRig rig="soft" dir="t">
                <a:rot lat="0" lon="0" rev="16800000"/>
              </a:lightRig>
            </a:scene3d>
            <a:sp3d prstMaterial="softEdge">
              <a:bevelT w="38100" h="38100"/>
            </a:sp3d>
          </a:bodyPr>
          <a:lstStyle/>
          <a:p>
            <a:r>
              <a:rPr lang="bn-IN" dirty="0">
                <a:latin typeface="NikoshBAN" pitchFamily="2" charset="0"/>
                <a:cs typeface="NikoshBAN" pitchFamily="2" charset="0"/>
              </a:rPr>
              <a:t>জ্ঞান বিজ্ঞানে আব্বাসীয়দের অবদান</a:t>
            </a:r>
            <a:endParaRPr lang="en-US" dirty="0"/>
          </a:p>
        </p:txBody>
      </p:sp>
      <p:sp>
        <p:nvSpPr>
          <p:cNvPr id="3" name="Content Placeholder 2"/>
          <p:cNvSpPr>
            <a:spLocks noGrp="1"/>
          </p:cNvSpPr>
          <p:nvPr>
            <p:ph idx="1"/>
          </p:nvPr>
        </p:nvSpPr>
        <p:spPr>
          <a:solidFill>
            <a:schemeClr val="tx2">
              <a:lumMod val="40000"/>
              <a:lumOff val="60000"/>
            </a:schemeClr>
          </a:solidFill>
        </p:spPr>
        <p:txBody>
          <a:bodyPr>
            <a:noAutofit/>
          </a:bodyPr>
          <a:lstStyle/>
          <a:p>
            <a:pPr marL="0" indent="0" algn="just">
              <a:buNone/>
            </a:pPr>
            <a:r>
              <a:rPr lang="bn-IN" sz="3600" b="1" u="sng" dirty="0" smtClean="0">
                <a:solidFill>
                  <a:schemeClr val="bg1"/>
                </a:solidFill>
                <a:latin typeface="NikoshBAN" pitchFamily="2" charset="0"/>
                <a:cs typeface="NikoshBAN" pitchFamily="2" charset="0"/>
              </a:rPr>
              <a:t>চিকিৎসাশাস্ত্রঃ</a:t>
            </a:r>
            <a:r>
              <a:rPr lang="bn-IN" sz="3200" u="sng" dirty="0" smtClean="0">
                <a:solidFill>
                  <a:schemeClr val="bg1"/>
                </a:solidFill>
                <a:latin typeface="NikoshBAN" pitchFamily="2" charset="0"/>
                <a:cs typeface="NikoshBAN" pitchFamily="2" charset="0"/>
              </a:rPr>
              <a:t> </a:t>
            </a:r>
            <a:endParaRPr lang="bn-IN" sz="3200" u="sng" dirty="0">
              <a:solidFill>
                <a:schemeClr val="bg1"/>
              </a:solidFill>
              <a:latin typeface="NikoshBAN" pitchFamily="2" charset="0"/>
              <a:cs typeface="NikoshBAN" pitchFamily="2" charset="0"/>
            </a:endParaRPr>
          </a:p>
          <a:p>
            <a:pPr marL="0" indent="0" algn="just">
              <a:buNone/>
            </a:pPr>
            <a:r>
              <a:rPr lang="bn-IN" sz="3200" dirty="0">
                <a:solidFill>
                  <a:schemeClr val="bg1"/>
                </a:solidFill>
                <a:latin typeface="NikoshBAN" pitchFamily="2" charset="0"/>
                <a:cs typeface="NikoshBAN" pitchFamily="2" charset="0"/>
              </a:rPr>
              <a:t>মুসলিম চিকিৎসকদের মধ্যে সর্বশ্রেষ্ঠ ছিলেন আলরাজি। তার সর্বশ্রেষ্ঠ চিকিৎসা বিষয়ক গ্রন্থ হচ্ছে আল-হাভি। এছাড়া ইবনে সিনার লিখিত “কানুন” কে চিকিৎসা শাস্ত্রের বাইবেল বলা হয়</a:t>
            </a:r>
            <a:endParaRPr lang="en-US" sz="3200" dirty="0">
              <a:solidFill>
                <a:schemeClr val="bg1"/>
              </a:solidFill>
              <a:latin typeface="NikoshBAN" pitchFamily="2" charset="0"/>
              <a:cs typeface="NikoshBAN" pitchFamily="2" charset="0"/>
            </a:endParaRPr>
          </a:p>
          <a:p>
            <a:pPr marL="0" indent="0">
              <a:buNone/>
            </a:pPr>
            <a:endParaRPr lang="bn-IN" sz="3200" dirty="0" smtClean="0">
              <a:solidFill>
                <a:schemeClr val="bg1"/>
              </a:solidFill>
              <a:latin typeface="NikoshBAN" pitchFamily="2" charset="0"/>
              <a:cs typeface="NikoshBAN" pitchFamily="2" charset="0"/>
            </a:endParaRPr>
          </a:p>
          <a:p>
            <a:pPr marL="0" indent="0">
              <a:buNone/>
            </a:pPr>
            <a:r>
              <a:rPr lang="bn-IN" sz="3600" b="1" u="sng" dirty="0" smtClean="0">
                <a:solidFill>
                  <a:schemeClr val="bg1"/>
                </a:solidFill>
                <a:latin typeface="NikoshBAN" pitchFamily="2" charset="0"/>
                <a:cs typeface="NikoshBAN" pitchFamily="2" charset="0"/>
              </a:rPr>
              <a:t>সিহাহ সিত্তাহঃ </a:t>
            </a:r>
            <a:endParaRPr lang="bn-IN" sz="3200" b="1" u="sng" dirty="0" smtClean="0">
              <a:solidFill>
                <a:schemeClr val="bg1"/>
              </a:solidFill>
              <a:latin typeface="NikoshBAN" pitchFamily="2" charset="0"/>
              <a:cs typeface="NikoshBAN" pitchFamily="2" charset="0"/>
            </a:endParaRPr>
          </a:p>
          <a:p>
            <a:pPr marL="0" indent="0">
              <a:buNone/>
            </a:pPr>
            <a:r>
              <a:rPr lang="bn-IN" sz="3200" dirty="0" smtClean="0">
                <a:solidFill>
                  <a:schemeClr val="bg1"/>
                </a:solidFill>
                <a:latin typeface="NikoshBAN" pitchFamily="2" charset="0"/>
                <a:cs typeface="NikoshBAN" pitchFamily="2" charset="0"/>
              </a:rPr>
              <a:t>আব্বাসীয় যুগকে হাদীস সাহিত্যের স্বর্ণযুগ বলা হয়। ছয়জন বিখ্যাত হাদিসবেত্তার হাদিসগ্রন্থ সিহাহ সিত্তাহ এ সময় সংকলিত হয়। </a:t>
            </a:r>
          </a:p>
        </p:txBody>
      </p:sp>
    </p:spTree>
    <p:extLst>
      <p:ext uri="{BB962C8B-B14F-4D97-AF65-F5344CB8AC3E}">
        <p14:creationId xmlns="" xmlns:p14="http://schemas.microsoft.com/office/powerpoint/2010/main" val="19081457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ircle(in)">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4572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dirty="0" smtClean="0">
                <a:latin typeface="NikoshBAN" pitchFamily="2" charset="0"/>
                <a:cs typeface="NikoshBAN" pitchFamily="2" charset="0"/>
              </a:rPr>
              <a:t>আব্বাসীয়দের সাহিত্য ও সংস্কৃতি চর্চা</a:t>
            </a:r>
            <a:endParaRPr lang="en-US" dirty="0">
              <a:latin typeface="NikoshBAN" pitchFamily="2" charset="0"/>
              <a:cs typeface="NikoshBAN" pitchFamily="2" charset="0"/>
            </a:endParaRPr>
          </a:p>
        </p:txBody>
      </p:sp>
      <p:sp>
        <p:nvSpPr>
          <p:cNvPr id="3" name="Content Placeholder 2"/>
          <p:cNvSpPr>
            <a:spLocks noGrp="1"/>
          </p:cNvSpPr>
          <p:nvPr>
            <p:ph idx="1"/>
          </p:nvPr>
        </p:nvSpPr>
        <p:spPr/>
        <p:txBody>
          <a:bodyPr>
            <a:noAutofit/>
          </a:bodyPr>
          <a:lstStyle/>
          <a:p>
            <a:pPr marL="0" indent="0">
              <a:buNone/>
            </a:pPr>
            <a:r>
              <a:rPr lang="bn-IN" sz="4000" dirty="0" smtClean="0">
                <a:solidFill>
                  <a:schemeClr val="bg1"/>
                </a:solidFill>
                <a:latin typeface="NikoshBAN" pitchFamily="2" charset="0"/>
                <a:cs typeface="NikoshBAN" pitchFamily="2" charset="0"/>
              </a:rPr>
              <a:t>আব্বাসীয় যুগে মুসলমানগণ সাহিত্য সংস্কৃতিতে উল্লেখযোগ্য কৃতিত্বের পরিচয় দেয়। এ যুগে আরবী ও ফারসী সাহিত্য উন্নতির চরম শিখরে পৌঁছায়।</a:t>
            </a:r>
          </a:p>
          <a:p>
            <a:pPr marL="0" indent="0">
              <a:buNone/>
            </a:pPr>
            <a:endParaRPr lang="bn-IN" sz="2000" dirty="0" smtClean="0">
              <a:solidFill>
                <a:schemeClr val="bg1"/>
              </a:solidFill>
              <a:latin typeface="NikoshBAN" pitchFamily="2" charset="0"/>
              <a:cs typeface="NikoshBAN" pitchFamily="2" charset="0"/>
            </a:endParaRPr>
          </a:p>
          <a:p>
            <a:pPr marL="0" indent="0">
              <a:buNone/>
            </a:pPr>
            <a:r>
              <a:rPr lang="bn-IN" sz="4400" b="1" u="sng" dirty="0" smtClean="0">
                <a:solidFill>
                  <a:schemeClr val="bg1"/>
                </a:solidFill>
                <a:latin typeface="NikoshBAN" pitchFamily="2" charset="0"/>
                <a:cs typeface="NikoshBAN" pitchFamily="2" charset="0"/>
              </a:rPr>
              <a:t>আরবী কবি ও সাহিত্যিকঃ</a:t>
            </a:r>
            <a:r>
              <a:rPr lang="en-US" sz="4400" b="1" u="sng" dirty="0">
                <a:solidFill>
                  <a:schemeClr val="bg1"/>
                </a:solidFill>
                <a:latin typeface="NikoshBAN" pitchFamily="2" charset="0"/>
                <a:cs typeface="NikoshBAN" pitchFamily="2" charset="0"/>
              </a:rPr>
              <a:t> </a:t>
            </a:r>
            <a:endParaRPr lang="bn-IN" sz="4400" b="1" u="sng" dirty="0" smtClean="0">
              <a:solidFill>
                <a:schemeClr val="bg1"/>
              </a:solidFill>
              <a:latin typeface="NikoshBAN" pitchFamily="2" charset="0"/>
              <a:cs typeface="NikoshBAN" pitchFamily="2" charset="0"/>
            </a:endParaRPr>
          </a:p>
          <a:p>
            <a:pPr marL="0" indent="0">
              <a:buNone/>
            </a:pPr>
            <a:r>
              <a:rPr lang="en-US" sz="4000" dirty="0" err="1" smtClean="0">
                <a:solidFill>
                  <a:schemeClr val="bg1"/>
                </a:solidFill>
                <a:latin typeface="NikoshBAN" pitchFamily="2" charset="0"/>
                <a:cs typeface="NikoshBAN" pitchFamily="2" charset="0"/>
              </a:rPr>
              <a:t>আবুল</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ফারাজ</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আবু</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নওয়াস</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উতবি</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ইবনে</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খাল্লিকান</a:t>
            </a:r>
            <a:r>
              <a:rPr lang="en-US" sz="4000" dirty="0" smtClean="0">
                <a:solidFill>
                  <a:schemeClr val="bg1"/>
                </a:solidFill>
                <a:latin typeface="NikoshBAN" pitchFamily="2" charset="0"/>
                <a:cs typeface="NikoshBAN" pitchFamily="2" charset="0"/>
              </a:rPr>
              <a:t> </a:t>
            </a:r>
            <a:r>
              <a:rPr lang="en-US" sz="4000" dirty="0" err="1" smtClean="0">
                <a:solidFill>
                  <a:schemeClr val="bg1"/>
                </a:solidFill>
                <a:latin typeface="NikoshBAN" pitchFamily="2" charset="0"/>
                <a:cs typeface="NikoshBAN" pitchFamily="2" charset="0"/>
              </a:rPr>
              <a:t>উল্লেখযোগ্য</a:t>
            </a:r>
            <a:r>
              <a:rPr lang="en-US" sz="4000" dirty="0" smtClean="0">
                <a:solidFill>
                  <a:schemeClr val="bg1"/>
                </a:solidFill>
                <a:latin typeface="NikoshBAN" pitchFamily="2" charset="0"/>
                <a:cs typeface="NikoshBAN" pitchFamily="2" charset="0"/>
              </a:rPr>
              <a:t>।</a:t>
            </a:r>
          </a:p>
        </p:txBody>
      </p:sp>
    </p:spTree>
    <p:extLst>
      <p:ext uri="{BB962C8B-B14F-4D97-AF65-F5344CB8AC3E}">
        <p14:creationId xmlns="" xmlns:p14="http://schemas.microsoft.com/office/powerpoint/2010/main" val="273943243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4572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4800" dirty="0">
                <a:latin typeface="NikoshBAN" pitchFamily="2" charset="0"/>
                <a:cs typeface="NikoshBAN" pitchFamily="2" charset="0"/>
              </a:rPr>
              <a:t>আব্বাসীয়দের সাহিত্য ও সংস্কৃতি চর্চা</a:t>
            </a:r>
            <a:endParaRPr lang="en-US" sz="4800" dirty="0"/>
          </a:p>
        </p:txBody>
      </p:sp>
      <p:sp>
        <p:nvSpPr>
          <p:cNvPr id="3" name="Content Placeholder 2"/>
          <p:cNvSpPr>
            <a:spLocks noGrp="1"/>
          </p:cNvSpPr>
          <p:nvPr>
            <p:ph idx="1"/>
          </p:nvPr>
        </p:nvSpPr>
        <p:spPr/>
        <p:txBody>
          <a:bodyPr>
            <a:noAutofit/>
          </a:bodyPr>
          <a:lstStyle/>
          <a:p>
            <a:pPr marL="0" lvl="0" indent="0">
              <a:buNone/>
            </a:pPr>
            <a:r>
              <a:rPr lang="bn-IN" sz="4000" b="1" u="sng" dirty="0">
                <a:solidFill>
                  <a:srgbClr val="002060"/>
                </a:solidFill>
                <a:latin typeface="NikoshBAN" pitchFamily="2" charset="0"/>
                <a:cs typeface="NikoshBAN" pitchFamily="2" charset="0"/>
              </a:rPr>
              <a:t>ফারসি কবি ও সাহিত্যিকঃ</a:t>
            </a:r>
            <a:r>
              <a:rPr lang="en-US" sz="4000" b="1" u="sng" dirty="0">
                <a:solidFill>
                  <a:srgbClr val="002060"/>
                </a:solidFill>
                <a:latin typeface="NikoshBAN" pitchFamily="2" charset="0"/>
                <a:cs typeface="NikoshBAN" pitchFamily="2" charset="0"/>
              </a:rPr>
              <a:t> </a:t>
            </a:r>
          </a:p>
          <a:p>
            <a:pPr marL="0" lvl="0" indent="0">
              <a:buNone/>
            </a:pPr>
            <a:r>
              <a:rPr lang="bn-IN" sz="3600" dirty="0">
                <a:solidFill>
                  <a:srgbClr val="002060"/>
                </a:solidFill>
                <a:latin typeface="NikoshBAN" pitchFamily="2" charset="0"/>
                <a:cs typeface="NikoshBAN" pitchFamily="2" charset="0"/>
              </a:rPr>
              <a:t>ফের</a:t>
            </a:r>
            <a:r>
              <a:rPr lang="en-US" sz="3600" dirty="0" err="1">
                <a:solidFill>
                  <a:srgbClr val="002060"/>
                </a:solidFill>
                <a:latin typeface="NikoshBAN" pitchFamily="2" charset="0"/>
                <a:cs typeface="NikoshBAN" pitchFamily="2" charset="0"/>
              </a:rPr>
              <a:t>দৌ</a:t>
            </a:r>
            <a:r>
              <a:rPr lang="bn-IN" sz="3600" dirty="0">
                <a:solidFill>
                  <a:srgbClr val="002060"/>
                </a:solidFill>
                <a:latin typeface="NikoshBAN" pitchFamily="2" charset="0"/>
                <a:cs typeface="NikoshBAN" pitchFamily="2" charset="0"/>
              </a:rPr>
              <a:t>সি,</a:t>
            </a:r>
            <a:r>
              <a:rPr lang="en-US" sz="3600" dirty="0">
                <a:solidFill>
                  <a:srgbClr val="002060"/>
                </a:solidFill>
                <a:latin typeface="NikoshBAN" pitchFamily="2" charset="0"/>
                <a:cs typeface="NikoshBAN" pitchFamily="2" charset="0"/>
              </a:rPr>
              <a:t> </a:t>
            </a:r>
            <a:r>
              <a:rPr lang="bn-IN" sz="3600" dirty="0">
                <a:solidFill>
                  <a:srgbClr val="002060"/>
                </a:solidFill>
                <a:latin typeface="NikoshBAN" pitchFamily="2" charset="0"/>
                <a:cs typeface="NikoshBAN" pitchFamily="2" charset="0"/>
              </a:rPr>
              <a:t>উমর </a:t>
            </a:r>
            <a:r>
              <a:rPr lang="en-US" sz="3600" dirty="0" err="1">
                <a:solidFill>
                  <a:srgbClr val="002060"/>
                </a:solidFill>
                <a:latin typeface="NikoshBAN" pitchFamily="2" charset="0"/>
                <a:cs typeface="NikoshBAN" pitchFamily="2" charset="0"/>
              </a:rPr>
              <a:t>খৈ</a:t>
            </a:r>
            <a:r>
              <a:rPr lang="bn-IN" sz="3600" dirty="0">
                <a:solidFill>
                  <a:srgbClr val="002060"/>
                </a:solidFill>
                <a:latin typeface="NikoshBAN" pitchFamily="2" charset="0"/>
                <a:cs typeface="NikoshBAN" pitchFamily="2" charset="0"/>
              </a:rPr>
              <a:t>য়াম,</a:t>
            </a:r>
            <a:r>
              <a:rPr lang="en-US" sz="3600" dirty="0">
                <a:solidFill>
                  <a:srgbClr val="002060"/>
                </a:solidFill>
                <a:latin typeface="NikoshBAN" pitchFamily="2" charset="0"/>
                <a:cs typeface="NikoshBAN" pitchFamily="2" charset="0"/>
              </a:rPr>
              <a:t> </a:t>
            </a:r>
            <a:r>
              <a:rPr lang="bn-IN" sz="3600" dirty="0">
                <a:solidFill>
                  <a:srgbClr val="002060"/>
                </a:solidFill>
                <a:latin typeface="NikoshBAN" pitchFamily="2" charset="0"/>
                <a:cs typeface="NikoshBAN" pitchFamily="2" charset="0"/>
              </a:rPr>
              <a:t>শেখ সাদি,</a:t>
            </a:r>
            <a:r>
              <a:rPr lang="en-US" sz="3600" dirty="0">
                <a:solidFill>
                  <a:srgbClr val="002060"/>
                </a:solidFill>
                <a:latin typeface="NikoshBAN" pitchFamily="2" charset="0"/>
                <a:cs typeface="NikoshBAN" pitchFamily="2" charset="0"/>
              </a:rPr>
              <a:t> </a:t>
            </a:r>
            <a:r>
              <a:rPr lang="bn-IN" sz="3600" dirty="0">
                <a:solidFill>
                  <a:srgbClr val="002060"/>
                </a:solidFill>
                <a:latin typeface="NikoshBAN" pitchFamily="2" charset="0"/>
                <a:cs typeface="NikoshBAN" pitchFamily="2" charset="0"/>
              </a:rPr>
              <a:t>নিজামি,</a:t>
            </a:r>
            <a:r>
              <a:rPr lang="en-US" sz="3600" dirty="0">
                <a:solidFill>
                  <a:srgbClr val="002060"/>
                </a:solidFill>
                <a:latin typeface="NikoshBAN" pitchFamily="2" charset="0"/>
                <a:cs typeface="NikoshBAN" pitchFamily="2" charset="0"/>
              </a:rPr>
              <a:t> </a:t>
            </a:r>
            <a:r>
              <a:rPr lang="bn-IN" sz="3600" dirty="0">
                <a:solidFill>
                  <a:srgbClr val="002060"/>
                </a:solidFill>
                <a:latin typeface="NikoshBAN" pitchFamily="2" charset="0"/>
                <a:cs typeface="NikoshBAN" pitchFamily="2" charset="0"/>
              </a:rPr>
              <a:t>ফরিদ </a:t>
            </a:r>
            <a:r>
              <a:rPr lang="bn-IN" sz="3600" dirty="0" smtClean="0">
                <a:solidFill>
                  <a:srgbClr val="002060"/>
                </a:solidFill>
                <a:latin typeface="NikoshBAN" pitchFamily="2" charset="0"/>
                <a:cs typeface="NikoshBAN" pitchFamily="2" charset="0"/>
              </a:rPr>
              <a:t>উদ্দিন,</a:t>
            </a:r>
            <a:r>
              <a:rPr lang="en-US" sz="3600" dirty="0" smtClean="0">
                <a:solidFill>
                  <a:srgbClr val="002060"/>
                </a:solidFill>
                <a:latin typeface="NikoshBAN" pitchFamily="2" charset="0"/>
                <a:cs typeface="NikoshBAN" pitchFamily="2" charset="0"/>
              </a:rPr>
              <a:t> </a:t>
            </a:r>
            <a:r>
              <a:rPr lang="bn-IN" sz="3600" dirty="0">
                <a:solidFill>
                  <a:srgbClr val="002060"/>
                </a:solidFill>
                <a:latin typeface="NikoshBAN" pitchFamily="2" charset="0"/>
                <a:cs typeface="NikoshBAN" pitchFamily="2" charset="0"/>
              </a:rPr>
              <a:t>জালাল উদ্দিন রুমি উল্লেখযোগ্য</a:t>
            </a:r>
            <a:r>
              <a:rPr lang="bn-IN" sz="3600" dirty="0" smtClean="0">
                <a:solidFill>
                  <a:srgbClr val="002060"/>
                </a:solidFill>
                <a:latin typeface="NikoshBAN" pitchFamily="2" charset="0"/>
                <a:cs typeface="NikoshBAN" pitchFamily="2" charset="0"/>
              </a:rPr>
              <a:t>।</a:t>
            </a:r>
            <a:endParaRPr lang="bn-IN" sz="3600" dirty="0">
              <a:solidFill>
                <a:srgbClr val="002060"/>
              </a:solidFill>
              <a:latin typeface="NikoshBAN" pitchFamily="2" charset="0"/>
              <a:cs typeface="NikoshBAN" pitchFamily="2" charset="0"/>
            </a:endParaRPr>
          </a:p>
          <a:p>
            <a:pPr marL="0" lvl="0" indent="0">
              <a:buNone/>
            </a:pPr>
            <a:r>
              <a:rPr lang="bn-IN" sz="4000" b="1" u="sng" dirty="0" smtClean="0">
                <a:solidFill>
                  <a:srgbClr val="002060"/>
                </a:solidFill>
                <a:latin typeface="NikoshBAN" pitchFamily="2" charset="0"/>
                <a:cs typeface="NikoshBAN" pitchFamily="2" charset="0"/>
              </a:rPr>
              <a:t>সংগীতঃ</a:t>
            </a:r>
            <a:endParaRPr lang="bn-IN" sz="3600" b="1" u="sng" dirty="0" smtClean="0">
              <a:solidFill>
                <a:srgbClr val="002060"/>
              </a:solidFill>
              <a:latin typeface="NikoshBAN" pitchFamily="2" charset="0"/>
              <a:cs typeface="NikoshBAN" pitchFamily="2" charset="0"/>
            </a:endParaRPr>
          </a:p>
          <a:p>
            <a:pPr marL="0" lvl="0" indent="0">
              <a:buNone/>
            </a:pPr>
            <a:r>
              <a:rPr lang="bn-IN" sz="3600" dirty="0" smtClean="0">
                <a:solidFill>
                  <a:srgbClr val="002060"/>
                </a:solidFill>
                <a:latin typeface="NikoshBAN" pitchFamily="2" charset="0"/>
                <a:cs typeface="NikoshBAN" pitchFamily="2" charset="0"/>
              </a:rPr>
              <a:t>আব্বাসীয় </a:t>
            </a:r>
            <a:r>
              <a:rPr lang="bn-IN" sz="3600" dirty="0">
                <a:solidFill>
                  <a:srgbClr val="002060"/>
                </a:solidFill>
                <a:latin typeface="NikoshBAN" pitchFamily="2" charset="0"/>
                <a:cs typeface="NikoshBAN" pitchFamily="2" charset="0"/>
              </a:rPr>
              <a:t>যুগে সংগীত চর্চার অগ্রগতি সাদিত </a:t>
            </a:r>
            <a:r>
              <a:rPr lang="bn-IN" sz="3600" dirty="0" smtClean="0">
                <a:solidFill>
                  <a:srgbClr val="002060"/>
                </a:solidFill>
                <a:latin typeface="NikoshBAN" pitchFamily="2" charset="0"/>
                <a:cs typeface="NikoshBAN" pitchFamily="2" charset="0"/>
              </a:rPr>
              <a:t>হয়। আল </a:t>
            </a:r>
            <a:r>
              <a:rPr lang="bn-IN" sz="3600" dirty="0">
                <a:solidFill>
                  <a:srgbClr val="002060"/>
                </a:solidFill>
                <a:latin typeface="NikoshBAN" pitchFamily="2" charset="0"/>
                <a:cs typeface="NikoshBAN" pitchFamily="2" charset="0"/>
              </a:rPr>
              <a:t>কিন্দি,এবং আল ফারাবি সংগীত সম্পর্কে গ্রন্থ রচনা </a:t>
            </a:r>
            <a:r>
              <a:rPr lang="bn-IN" sz="3600" dirty="0" smtClean="0">
                <a:solidFill>
                  <a:srgbClr val="002060"/>
                </a:solidFill>
                <a:latin typeface="NikoshBAN" pitchFamily="2" charset="0"/>
                <a:cs typeface="NikoshBAN" pitchFamily="2" charset="0"/>
              </a:rPr>
              <a:t>করেন। </a:t>
            </a:r>
            <a:r>
              <a:rPr lang="bn-IN" sz="3600" dirty="0">
                <a:solidFill>
                  <a:srgbClr val="002060"/>
                </a:solidFill>
                <a:latin typeface="NikoshBAN" pitchFamily="2" charset="0"/>
                <a:cs typeface="NikoshBAN" pitchFamily="2" charset="0"/>
              </a:rPr>
              <a:t>আল ফারাবি শ্রেস্ত সংগীত ও ছিলেন</a:t>
            </a:r>
            <a:r>
              <a:rPr lang="bn-IN" sz="3600" dirty="0" smtClean="0">
                <a:solidFill>
                  <a:srgbClr val="002060"/>
                </a:solidFill>
                <a:latin typeface="NikoshBAN" pitchFamily="2" charset="0"/>
                <a:cs typeface="NikoshBAN" pitchFamily="2" charset="0"/>
              </a:rPr>
              <a:t>।</a:t>
            </a:r>
            <a:endParaRPr lang="en-US" sz="3600" dirty="0">
              <a:solidFill>
                <a:srgbClr val="002060"/>
              </a:solidFill>
              <a:latin typeface="NikoshBAN" pitchFamily="2" charset="0"/>
              <a:cs typeface="NikoshBAN" pitchFamily="2" charset="0"/>
            </a:endParaRPr>
          </a:p>
        </p:txBody>
      </p:sp>
    </p:spTree>
    <p:extLst>
      <p:ext uri="{BB962C8B-B14F-4D97-AF65-F5344CB8AC3E}">
        <p14:creationId xmlns="" xmlns:p14="http://schemas.microsoft.com/office/powerpoint/2010/main" val="30098144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4800" dirty="0">
                <a:latin typeface="NikoshBAN" pitchFamily="2" charset="0"/>
                <a:cs typeface="NikoshBAN" pitchFamily="2" charset="0"/>
              </a:rPr>
              <a:t>আব্বাসীয়দের সাহিত্য ও সংস্কৃতি চর্চা</a:t>
            </a:r>
            <a:endParaRPr lang="en-US" sz="4800" dirty="0"/>
          </a:p>
        </p:txBody>
      </p:sp>
      <p:sp>
        <p:nvSpPr>
          <p:cNvPr id="3" name="Content Placeholder 2"/>
          <p:cNvSpPr>
            <a:spLocks noGrp="1"/>
          </p:cNvSpPr>
          <p:nvPr>
            <p:ph idx="1"/>
          </p:nvPr>
        </p:nvSpPr>
        <p:spPr>
          <a:xfrm>
            <a:off x="594360" y="1676400"/>
            <a:ext cx="10698480" cy="4709160"/>
          </a:xfrm>
        </p:spPr>
        <p:txBody>
          <a:bodyPr>
            <a:noAutofit/>
          </a:bodyPr>
          <a:lstStyle/>
          <a:p>
            <a:pPr marL="0" lvl="0" indent="0">
              <a:buNone/>
            </a:pPr>
            <a:r>
              <a:rPr lang="bn-IN" sz="4000" u="sng" dirty="0">
                <a:solidFill>
                  <a:schemeClr val="bg1">
                    <a:lumMod val="95000"/>
                    <a:lumOff val="5000"/>
                  </a:schemeClr>
                </a:solidFill>
                <a:latin typeface="NikoshBAN" pitchFamily="2" charset="0"/>
                <a:cs typeface="NikoshBAN" pitchFamily="2" charset="0"/>
              </a:rPr>
              <a:t>গল্প গ্রন্থঃ</a:t>
            </a:r>
          </a:p>
          <a:p>
            <a:pPr marL="0" lvl="0" indent="0">
              <a:buNone/>
            </a:pPr>
            <a:r>
              <a:rPr lang="bn-IN" sz="3600" dirty="0">
                <a:solidFill>
                  <a:schemeClr val="bg1">
                    <a:lumMod val="95000"/>
                    <a:lumOff val="5000"/>
                  </a:schemeClr>
                </a:solidFill>
                <a:latin typeface="NikoshBAN" pitchFamily="2" charset="0"/>
                <a:cs typeface="NikoshBAN" pitchFamily="2" charset="0"/>
              </a:rPr>
              <a:t>আলিফ লায়লা</a:t>
            </a:r>
            <a:r>
              <a:rPr lang="bn-IN" sz="3600" dirty="0" smtClean="0">
                <a:solidFill>
                  <a:schemeClr val="bg1">
                    <a:lumMod val="95000"/>
                    <a:lumOff val="5000"/>
                  </a:schemeClr>
                </a:solidFill>
                <a:latin typeface="NikoshBAN" pitchFamily="2" charset="0"/>
                <a:cs typeface="NikoshBAN" pitchFamily="2" charset="0"/>
              </a:rPr>
              <a:t>, ইউসুফ </a:t>
            </a:r>
            <a:r>
              <a:rPr lang="bn-IN" sz="3600" dirty="0">
                <a:solidFill>
                  <a:schemeClr val="bg1">
                    <a:lumMod val="95000"/>
                    <a:lumOff val="5000"/>
                  </a:schemeClr>
                </a:solidFill>
                <a:latin typeface="NikoshBAN" pitchFamily="2" charset="0"/>
                <a:cs typeface="NikoshBAN" pitchFamily="2" charset="0"/>
              </a:rPr>
              <a:t>জুলেখা</a:t>
            </a:r>
            <a:r>
              <a:rPr lang="bn-IN" sz="3600" dirty="0" smtClean="0">
                <a:solidFill>
                  <a:schemeClr val="bg1">
                    <a:lumMod val="95000"/>
                    <a:lumOff val="5000"/>
                  </a:schemeClr>
                </a:solidFill>
                <a:latin typeface="NikoshBAN" pitchFamily="2" charset="0"/>
                <a:cs typeface="NikoshBAN" pitchFamily="2" charset="0"/>
              </a:rPr>
              <a:t>, লাইলি </a:t>
            </a:r>
            <a:r>
              <a:rPr lang="bn-IN" sz="3600" dirty="0">
                <a:solidFill>
                  <a:schemeClr val="bg1">
                    <a:lumMod val="95000"/>
                    <a:lumOff val="5000"/>
                  </a:schemeClr>
                </a:solidFill>
                <a:latin typeface="NikoshBAN" pitchFamily="2" charset="0"/>
                <a:cs typeface="NikoshBAN" pitchFamily="2" charset="0"/>
              </a:rPr>
              <a:t>মজনু </a:t>
            </a:r>
            <a:r>
              <a:rPr lang="bn-IN" sz="3600" dirty="0" smtClean="0">
                <a:solidFill>
                  <a:schemeClr val="bg1">
                    <a:lumMod val="95000"/>
                    <a:lumOff val="5000"/>
                  </a:schemeClr>
                </a:solidFill>
                <a:latin typeface="NikoshBAN" pitchFamily="2" charset="0"/>
                <a:cs typeface="NikoshBAN" pitchFamily="2" charset="0"/>
              </a:rPr>
              <a:t>উল্লেখযোগ্য।</a:t>
            </a:r>
            <a:endParaRPr lang="en-US" sz="3600" dirty="0">
              <a:solidFill>
                <a:schemeClr val="bg1">
                  <a:lumMod val="95000"/>
                  <a:lumOff val="5000"/>
                </a:schemeClr>
              </a:solidFill>
              <a:latin typeface="NikoshBAN" pitchFamily="2" charset="0"/>
              <a:cs typeface="NikoshBAN" pitchFamily="2" charset="0"/>
            </a:endParaRPr>
          </a:p>
          <a:p>
            <a:pPr marL="0" lvl="0" indent="0">
              <a:buNone/>
            </a:pPr>
            <a:r>
              <a:rPr lang="bn-IN" sz="4000" u="sng" dirty="0" smtClean="0">
                <a:solidFill>
                  <a:schemeClr val="bg1">
                    <a:lumMod val="95000"/>
                    <a:lumOff val="5000"/>
                  </a:schemeClr>
                </a:solidFill>
                <a:latin typeface="NikoshBAN" pitchFamily="2" charset="0"/>
                <a:cs typeface="NikoshBAN" pitchFamily="2" charset="0"/>
              </a:rPr>
              <a:t>শিল্পকলাঃ</a:t>
            </a:r>
          </a:p>
          <a:p>
            <a:pPr marL="0" lvl="0" indent="0">
              <a:buNone/>
            </a:pPr>
            <a:r>
              <a:rPr lang="bn-IN" sz="3600" dirty="0" smtClean="0">
                <a:solidFill>
                  <a:schemeClr val="bg1">
                    <a:lumMod val="95000"/>
                    <a:lumOff val="5000"/>
                  </a:schemeClr>
                </a:solidFill>
                <a:latin typeface="NikoshBAN" pitchFamily="2" charset="0"/>
                <a:cs typeface="NikoshBAN" pitchFamily="2" charset="0"/>
              </a:rPr>
              <a:t>আব্বাসীয় </a:t>
            </a:r>
            <a:r>
              <a:rPr lang="bn-IN" sz="3600" dirty="0">
                <a:solidFill>
                  <a:schemeClr val="bg1">
                    <a:lumMod val="95000"/>
                    <a:lumOff val="5000"/>
                  </a:schemeClr>
                </a:solidFill>
                <a:latin typeface="NikoshBAN" pitchFamily="2" charset="0"/>
                <a:cs typeface="NikoshBAN" pitchFamily="2" charset="0"/>
              </a:rPr>
              <a:t>যুগে মুসলিম স্থাপত্য </a:t>
            </a:r>
            <a:r>
              <a:rPr lang="bn-IN" sz="3600" dirty="0" smtClean="0">
                <a:solidFill>
                  <a:schemeClr val="bg1">
                    <a:lumMod val="95000"/>
                    <a:lumOff val="5000"/>
                  </a:schemeClr>
                </a:solidFill>
                <a:latin typeface="NikoshBAN" pitchFamily="2" charset="0"/>
                <a:cs typeface="NikoshBAN" pitchFamily="2" charset="0"/>
              </a:rPr>
              <a:t>চিত্রকলা, মৃৎশিল্প , কারপেট </a:t>
            </a:r>
            <a:r>
              <a:rPr lang="bn-IN" sz="3600" dirty="0">
                <a:solidFill>
                  <a:schemeClr val="bg1">
                    <a:lumMod val="95000"/>
                    <a:lumOff val="5000"/>
                  </a:schemeClr>
                </a:solidFill>
                <a:latin typeface="NikoshBAN" pitchFamily="2" charset="0"/>
                <a:cs typeface="NikoshBAN" pitchFamily="2" charset="0"/>
              </a:rPr>
              <a:t>শিল্প ,হস্তলিপি রিতি</a:t>
            </a:r>
            <a:r>
              <a:rPr lang="bn-IN" sz="3600" dirty="0" smtClean="0">
                <a:solidFill>
                  <a:schemeClr val="bg1">
                    <a:lumMod val="95000"/>
                    <a:lumOff val="5000"/>
                  </a:schemeClr>
                </a:solidFill>
                <a:latin typeface="NikoshBAN" pitchFamily="2" charset="0"/>
                <a:cs typeface="NikoshBAN" pitchFamily="2" charset="0"/>
              </a:rPr>
              <a:t>, অলঙ্করন </a:t>
            </a:r>
            <a:r>
              <a:rPr lang="bn-IN" sz="3600" dirty="0">
                <a:solidFill>
                  <a:schemeClr val="bg1">
                    <a:lumMod val="95000"/>
                    <a:lumOff val="5000"/>
                  </a:schemeClr>
                </a:solidFill>
                <a:latin typeface="NikoshBAN" pitchFamily="2" charset="0"/>
                <a:cs typeface="NikoshBAN" pitchFamily="2" charset="0"/>
              </a:rPr>
              <a:t>শিল্প উৎকর্ষতা লাভ করে</a:t>
            </a:r>
            <a:r>
              <a:rPr lang="bn-IN" sz="3600" dirty="0" smtClean="0">
                <a:solidFill>
                  <a:schemeClr val="bg1">
                    <a:lumMod val="95000"/>
                    <a:lumOff val="5000"/>
                  </a:schemeClr>
                </a:solidFill>
                <a:latin typeface="NikoshBAN" pitchFamily="2" charset="0"/>
                <a:cs typeface="NikoshBAN" pitchFamily="2" charset="0"/>
              </a:rPr>
              <a:t>। পান্ডুলিপি, চিত্রায়ন আব্বাসীয় </a:t>
            </a:r>
            <a:r>
              <a:rPr lang="bn-IN" sz="3600" dirty="0">
                <a:solidFill>
                  <a:schemeClr val="bg1">
                    <a:lumMod val="95000"/>
                    <a:lumOff val="5000"/>
                  </a:schemeClr>
                </a:solidFill>
                <a:latin typeface="NikoshBAN" pitchFamily="2" charset="0"/>
                <a:cs typeface="NikoshBAN" pitchFamily="2" charset="0"/>
              </a:rPr>
              <a:t>চিত্রকলার অন্যতম </a:t>
            </a:r>
            <a:r>
              <a:rPr lang="bn-IN" sz="3600" dirty="0" smtClean="0">
                <a:solidFill>
                  <a:schemeClr val="bg1">
                    <a:lumMod val="95000"/>
                    <a:lumOff val="5000"/>
                  </a:schemeClr>
                </a:solidFill>
                <a:latin typeface="NikoshBAN" pitchFamily="2" charset="0"/>
                <a:cs typeface="NikoshBAN" pitchFamily="2" charset="0"/>
              </a:rPr>
              <a:t>বৈশিষ্ট্য। এ </a:t>
            </a:r>
            <a:r>
              <a:rPr lang="bn-IN" sz="3600" dirty="0">
                <a:solidFill>
                  <a:schemeClr val="bg1">
                    <a:lumMod val="95000"/>
                    <a:lumOff val="5000"/>
                  </a:schemeClr>
                </a:solidFill>
                <a:latin typeface="NikoshBAN" pitchFamily="2" charset="0"/>
                <a:cs typeface="NikoshBAN" pitchFamily="2" charset="0"/>
              </a:rPr>
              <a:t>যুগে ইসলামি লিপিকলা এবং মুসলিম নন্দনশিল্প দুনিয়ার নজর </a:t>
            </a:r>
            <a:r>
              <a:rPr lang="bn-IN" sz="3600" dirty="0" smtClean="0">
                <a:solidFill>
                  <a:schemeClr val="bg1">
                    <a:lumMod val="95000"/>
                    <a:lumOff val="5000"/>
                  </a:schemeClr>
                </a:solidFill>
                <a:latin typeface="NikoshBAN" pitchFamily="2" charset="0"/>
                <a:cs typeface="NikoshBAN" pitchFamily="2" charset="0"/>
              </a:rPr>
              <a:t>কাড়ে।</a:t>
            </a:r>
            <a:endParaRPr lang="en-US" sz="3600" dirty="0">
              <a:solidFill>
                <a:schemeClr val="bg1">
                  <a:lumMod val="95000"/>
                  <a:lumOff val="5000"/>
                </a:schemeClr>
              </a:solidFill>
              <a:latin typeface="NikoshBAN" pitchFamily="2" charset="0"/>
              <a:cs typeface="NikoshBAN" pitchFamily="2" charset="0"/>
            </a:endParaRPr>
          </a:p>
          <a:p>
            <a:endParaRPr lang="en-US" sz="36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25703685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457200" y="1295400"/>
            <a:ext cx="11125200" cy="4267199"/>
          </a:xfrm>
          <a:prstGeom prst="rect">
            <a:avLst/>
          </a:prstGeom>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err="1" smtClean="0">
                <a:latin typeface="NikoshBAN" pitchFamily="2" charset="0"/>
                <a:cs typeface="NikoshBAN" pitchFamily="2" charset="0"/>
              </a:rPr>
              <a:t>আব্দুল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মান্নান</a:t>
            </a:r>
            <a:endParaRPr lang="en-US" sz="4400" dirty="0" smtClean="0">
              <a:latin typeface="NikoshBAN" pitchFamily="2" charset="0"/>
              <a:cs typeface="NikoshBAN" pitchFamily="2" charset="0"/>
            </a:endParaRPr>
          </a:p>
          <a:p>
            <a:pPr algn="ctr"/>
            <a:r>
              <a:rPr lang="en-US" sz="4400" dirty="0" err="1" smtClean="0">
                <a:latin typeface="NikoshBAN" pitchFamily="2" charset="0"/>
                <a:cs typeface="NikoshBAN" pitchFamily="2" charset="0"/>
              </a:rPr>
              <a:t>প্রভাষক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ইসলামের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ইতিহাস</a:t>
            </a:r>
            <a:r>
              <a:rPr lang="en-US" sz="4400" dirty="0" smtClean="0">
                <a:latin typeface="NikoshBAN" pitchFamily="2" charset="0"/>
                <a:cs typeface="NikoshBAN" pitchFamily="2" charset="0"/>
              </a:rPr>
              <a:t> ও </a:t>
            </a:r>
            <a:r>
              <a:rPr lang="en-US" sz="4400" dirty="0" err="1" smtClean="0">
                <a:latin typeface="NikoshBAN" pitchFamily="2" charset="0"/>
                <a:cs typeface="NikoshBAN" pitchFamily="2" charset="0"/>
              </a:rPr>
              <a:t>সংস্কৃতি</a:t>
            </a:r>
            <a:r>
              <a:rPr lang="en-US" sz="4400" dirty="0" smtClean="0">
                <a:latin typeface="NikoshBAN" pitchFamily="2" charset="0"/>
                <a:cs typeface="NikoshBAN" pitchFamily="2" charset="0"/>
              </a:rPr>
              <a:t> </a:t>
            </a:r>
            <a:endParaRPr lang="bn-BD" sz="4400" dirty="0" smtClean="0">
              <a:latin typeface="NikoshBAN" pitchFamily="2" charset="0"/>
              <a:cs typeface="NikoshBAN" pitchFamily="2" charset="0"/>
            </a:endParaRPr>
          </a:p>
          <a:p>
            <a:pPr algn="ctr"/>
            <a:r>
              <a:rPr lang="bn-IN" sz="4400" dirty="0" smtClean="0">
                <a:latin typeface="NikoshBAN" pitchFamily="2" charset="0"/>
                <a:cs typeface="NikoshBAN" pitchFamily="2" charset="0"/>
              </a:rPr>
              <a:t>মেহনাজ হোসেন মীম আদর্শ সরকারি কলেজ</a:t>
            </a:r>
            <a:endParaRPr lang="bn-BD" sz="4400" dirty="0" smtClean="0">
              <a:latin typeface="NikoshBAN" pitchFamily="2" charset="0"/>
              <a:cs typeface="NikoshBAN" pitchFamily="2" charset="0"/>
            </a:endParaRPr>
          </a:p>
          <a:p>
            <a:pPr algn="ctr"/>
            <a:r>
              <a:rPr lang="en-US" sz="4400" dirty="0" smtClean="0">
                <a:solidFill>
                  <a:schemeClr val="bg1"/>
                </a:solidFill>
              </a:rPr>
              <a:t>০১৭২২৮৮৭৭৫১</a:t>
            </a:r>
          </a:p>
          <a:p>
            <a:pPr algn="ctr"/>
            <a:r>
              <a:rPr lang="en-US" sz="4400" dirty="0" smtClean="0">
                <a:solidFill>
                  <a:schemeClr val="bg1"/>
                </a:solidFill>
                <a:hlinkClick r:id="rId2"/>
              </a:rPr>
              <a:t>a.mannan</a:t>
            </a:r>
            <a:r>
              <a:rPr lang="en-US" sz="4400" dirty="0" smtClean="0">
                <a:solidFill>
                  <a:schemeClr val="bg1"/>
                </a:solidFill>
                <a:latin typeface="Arial Black" pitchFamily="34" charset="0"/>
                <a:hlinkClick r:id="rId2"/>
              </a:rPr>
              <a:t>12818</a:t>
            </a:r>
            <a:r>
              <a:rPr lang="en-US" sz="4400" dirty="0" smtClean="0">
                <a:solidFill>
                  <a:schemeClr val="bg1"/>
                </a:solidFill>
                <a:hlinkClick r:id="rId2"/>
              </a:rPr>
              <a:t>@gmail.com</a:t>
            </a:r>
            <a:endParaRPr lang="en-US" sz="4400" dirty="0" smtClean="0">
              <a:solidFill>
                <a:schemeClr val="bg1"/>
              </a:solidFill>
            </a:endParaRPr>
          </a:p>
          <a:p>
            <a:pPr algn="ctr"/>
            <a:r>
              <a:rPr lang="en-US" sz="4400" dirty="0" err="1" smtClean="0">
                <a:solidFill>
                  <a:schemeClr val="bg1"/>
                </a:solidFill>
              </a:rPr>
              <a:t>Youtube</a:t>
            </a:r>
            <a:r>
              <a:rPr lang="en-US" sz="4400" dirty="0" smtClean="0">
                <a:solidFill>
                  <a:schemeClr val="bg1"/>
                </a:solidFill>
              </a:rPr>
              <a:t>:  </a:t>
            </a:r>
            <a:r>
              <a:rPr lang="en-US" sz="4400" dirty="0" err="1" smtClean="0">
                <a:solidFill>
                  <a:schemeClr val="bg1"/>
                </a:solidFill>
              </a:rPr>
              <a:t>Getway</a:t>
            </a:r>
            <a:r>
              <a:rPr lang="en-US" sz="4400" dirty="0" smtClean="0">
                <a:solidFill>
                  <a:schemeClr val="bg1"/>
                </a:solidFill>
              </a:rPr>
              <a:t> Easy Education</a:t>
            </a:r>
            <a:endParaRPr lang="bn-BD" sz="4400" dirty="0" smtClean="0">
              <a:solidFill>
                <a:schemeClr val="bg1"/>
              </a:solidFill>
            </a:endParaRPr>
          </a:p>
        </p:txBody>
      </p:sp>
    </p:spTree>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20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6700" dirty="0" smtClean="0">
                <a:latin typeface="NikoshBAN" pitchFamily="2" charset="0"/>
                <a:cs typeface="NikoshBAN" pitchFamily="2" charset="0"/>
              </a:rPr>
              <a:t>দলগত কাজ</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594360" y="2895600"/>
            <a:ext cx="10698480" cy="3352800"/>
          </a:xfr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ctr">
              <a:buNone/>
            </a:pPr>
            <a:r>
              <a:rPr lang="bn-IN" sz="6000" u="sng" dirty="0" smtClean="0">
                <a:solidFill>
                  <a:schemeClr val="bg1">
                    <a:lumMod val="95000"/>
                    <a:lumOff val="5000"/>
                  </a:schemeClr>
                </a:solidFill>
                <a:latin typeface="NikoshBAN" pitchFamily="2" charset="0"/>
                <a:cs typeface="NikoshBAN" pitchFamily="2" charset="0"/>
              </a:rPr>
              <a:t>শিক্ষা </a:t>
            </a:r>
            <a:r>
              <a:rPr lang="bn-IN" sz="6000" u="sng" dirty="0">
                <a:solidFill>
                  <a:schemeClr val="bg1">
                    <a:lumMod val="95000"/>
                    <a:lumOff val="5000"/>
                  </a:schemeClr>
                </a:solidFill>
                <a:latin typeface="NikoshBAN" pitchFamily="2" charset="0"/>
                <a:cs typeface="NikoshBAN" pitchFamily="2" charset="0"/>
              </a:rPr>
              <a:t>বিস্তারে </a:t>
            </a:r>
            <a:r>
              <a:rPr lang="bn-IN" sz="6000" u="sng" dirty="0" smtClean="0">
                <a:solidFill>
                  <a:schemeClr val="bg1">
                    <a:lumMod val="95000"/>
                    <a:lumOff val="5000"/>
                  </a:schemeClr>
                </a:solidFill>
                <a:latin typeface="NikoshBAN" pitchFamily="2" charset="0"/>
                <a:cs typeface="NikoshBAN" pitchFamily="2" charset="0"/>
              </a:rPr>
              <a:t>আব্বাসীয়দের </a:t>
            </a:r>
            <a:r>
              <a:rPr lang="bn-IN" sz="6000" u="sng" dirty="0">
                <a:solidFill>
                  <a:schemeClr val="bg1">
                    <a:lumMod val="95000"/>
                    <a:lumOff val="5000"/>
                  </a:schemeClr>
                </a:solidFill>
                <a:latin typeface="NikoshBAN" pitchFamily="2" charset="0"/>
                <a:cs typeface="NikoshBAN" pitchFamily="2" charset="0"/>
              </a:rPr>
              <a:t>ভূমিকা বিশ্লেষণ কর।</a:t>
            </a:r>
            <a:endParaRPr lang="en-US" sz="60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3398453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5334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6000" b="1" dirty="0" smtClean="0">
                <a:latin typeface="NikoshBAN" pitchFamily="2" charset="0"/>
                <a:cs typeface="NikoshBAN" pitchFamily="2" charset="0"/>
              </a:rPr>
              <a:t>মূল্যায়ন</a:t>
            </a:r>
            <a:endParaRPr lang="en-US" sz="6000" b="1" dirty="0">
              <a:latin typeface="NikoshBAN" pitchFamily="2" charset="0"/>
              <a:cs typeface="NikoshBAN" pitchFamily="2" charset="0"/>
            </a:endParaRPr>
          </a:p>
        </p:txBody>
      </p:sp>
      <p:sp>
        <p:nvSpPr>
          <p:cNvPr id="3" name="Content Placeholder 2"/>
          <p:cNvSpPr>
            <a:spLocks noGrp="1"/>
          </p:cNvSpPr>
          <p:nvPr>
            <p:ph idx="1"/>
          </p:nvPr>
        </p:nvSpPr>
        <p:spPr>
          <a:xfrm>
            <a:off x="594360" y="1905000"/>
            <a:ext cx="10698480" cy="4404360"/>
          </a:xfrm>
        </p:spPr>
        <p:txBody>
          <a:bodyPr>
            <a:normAutofit fontScale="85000" lnSpcReduction="20000"/>
          </a:bodyPr>
          <a:lstStyle/>
          <a:p>
            <a:pPr marL="571500" lvl="0" indent="-571500" algn="just">
              <a:buFont typeface="Wingdings" pitchFamily="2" charset="2"/>
              <a:buChar char="q"/>
            </a:pPr>
            <a:r>
              <a:rPr lang="bn-IN" sz="3600" u="sng" dirty="0" smtClean="0">
                <a:solidFill>
                  <a:schemeClr val="bg1"/>
                </a:solidFill>
                <a:latin typeface="NikoshBAN" pitchFamily="2" charset="0"/>
                <a:cs typeface="NikoshBAN" pitchFamily="2" charset="0"/>
              </a:rPr>
              <a:t>আব্বাসীয় </a:t>
            </a:r>
            <a:r>
              <a:rPr lang="bn-IN" sz="3600" u="sng" dirty="0">
                <a:solidFill>
                  <a:schemeClr val="bg1"/>
                </a:solidFill>
                <a:latin typeface="NikoshBAN" pitchFamily="2" charset="0"/>
                <a:cs typeface="NikoshBAN" pitchFamily="2" charset="0"/>
              </a:rPr>
              <a:t>যুগ </a:t>
            </a:r>
            <a:r>
              <a:rPr lang="bn-IN" sz="3600" u="sng" dirty="0" smtClean="0">
                <a:solidFill>
                  <a:schemeClr val="bg1"/>
                </a:solidFill>
                <a:latin typeface="NikoshBAN" pitchFamily="2" charset="0"/>
                <a:cs typeface="NikoshBAN" pitchFamily="2" charset="0"/>
              </a:rPr>
              <a:t>বিশ্বের </a:t>
            </a:r>
            <a:r>
              <a:rPr lang="bn-IN" sz="3600" u="sng" dirty="0">
                <a:solidFill>
                  <a:schemeClr val="bg1"/>
                </a:solidFill>
                <a:latin typeface="NikoshBAN" pitchFamily="2" charset="0"/>
                <a:cs typeface="NikoshBAN" pitchFamily="2" charset="0"/>
              </a:rPr>
              <a:t>ইতিহাসে কোন নামে খ্যাত</a:t>
            </a:r>
            <a:r>
              <a:rPr lang="bn-IN" sz="3600" u="sng" dirty="0" smtClean="0">
                <a:solidFill>
                  <a:schemeClr val="bg1"/>
                </a:solidFill>
                <a:latin typeface="NikoshBAN" pitchFamily="2" charset="0"/>
                <a:cs typeface="NikoshBAN" pitchFamily="2" charset="0"/>
              </a:rPr>
              <a:t>?</a:t>
            </a:r>
          </a:p>
          <a:p>
            <a:pPr marL="571500" lvl="0" indent="-571500" algn="just">
              <a:buFont typeface="Wingdings" pitchFamily="2" charset="2"/>
              <a:buChar char="q"/>
            </a:pPr>
            <a:endParaRPr lang="en-US" sz="3600" dirty="0">
              <a:solidFill>
                <a:schemeClr val="bg1"/>
              </a:solidFill>
              <a:latin typeface="NikoshBAN" pitchFamily="2" charset="0"/>
              <a:cs typeface="NikoshBAN" pitchFamily="2" charset="0"/>
            </a:endParaRPr>
          </a:p>
          <a:p>
            <a:pPr marL="571500" lvl="0" indent="-571500" algn="just">
              <a:buFont typeface="Wingdings" pitchFamily="2" charset="2"/>
              <a:buChar char="q"/>
            </a:pPr>
            <a:r>
              <a:rPr lang="bn-IN" sz="3600" u="sng" dirty="0">
                <a:solidFill>
                  <a:schemeClr val="bg1"/>
                </a:solidFill>
                <a:latin typeface="NikoshBAN" pitchFamily="2" charset="0"/>
                <a:cs typeface="NikoshBAN" pitchFamily="2" charset="0"/>
              </a:rPr>
              <a:t>বাইতুল হিকমা শব্দের অর্থ কি?</a:t>
            </a:r>
            <a:endParaRPr lang="en-US" sz="3600" dirty="0">
              <a:solidFill>
                <a:schemeClr val="bg1"/>
              </a:solidFill>
              <a:latin typeface="NikoshBAN" pitchFamily="2" charset="0"/>
              <a:cs typeface="NikoshBAN" pitchFamily="2" charset="0"/>
            </a:endParaRPr>
          </a:p>
          <a:p>
            <a:pPr marL="571500" lvl="0" indent="-571500" algn="just">
              <a:buFont typeface="Wingdings" pitchFamily="2" charset="2"/>
              <a:buChar char="q"/>
            </a:pPr>
            <a:endParaRPr lang="bn-IN" sz="3600" u="sng" dirty="0" smtClean="0">
              <a:solidFill>
                <a:schemeClr val="bg1"/>
              </a:solidFill>
              <a:latin typeface="NikoshBAN" pitchFamily="2" charset="0"/>
              <a:cs typeface="NikoshBAN" pitchFamily="2" charset="0"/>
            </a:endParaRPr>
          </a:p>
          <a:p>
            <a:pPr marL="571500" lvl="0" indent="-571500" algn="just">
              <a:buFont typeface="Wingdings" pitchFamily="2" charset="2"/>
              <a:buChar char="q"/>
            </a:pPr>
            <a:r>
              <a:rPr lang="bn-IN" sz="3600" u="sng" dirty="0" smtClean="0">
                <a:solidFill>
                  <a:schemeClr val="bg1"/>
                </a:solidFill>
                <a:latin typeface="NikoshBAN" pitchFamily="2" charset="0"/>
                <a:cs typeface="NikoshBAN" pitchFamily="2" charset="0"/>
              </a:rPr>
              <a:t>মুসলমানদের </a:t>
            </a:r>
            <a:r>
              <a:rPr lang="bn-IN" sz="3600" u="sng" dirty="0">
                <a:solidFill>
                  <a:schemeClr val="bg1"/>
                </a:solidFill>
                <a:latin typeface="NikoshBAN" pitchFamily="2" charset="0"/>
                <a:cs typeface="NikoshBAN" pitchFamily="2" charset="0"/>
              </a:rPr>
              <a:t>সর্বপ্রথম মানমন্দির কোথায় নির্মিত হয়?</a:t>
            </a:r>
            <a:endParaRPr lang="en-US" sz="3600" dirty="0">
              <a:solidFill>
                <a:schemeClr val="bg1"/>
              </a:solidFill>
              <a:latin typeface="NikoshBAN" pitchFamily="2" charset="0"/>
              <a:cs typeface="NikoshBAN" pitchFamily="2" charset="0"/>
            </a:endParaRPr>
          </a:p>
          <a:p>
            <a:pPr marL="571500" lvl="0" indent="-571500" algn="just">
              <a:buFont typeface="Wingdings" pitchFamily="2" charset="2"/>
              <a:buChar char="q"/>
            </a:pPr>
            <a:endParaRPr lang="bn-IN" sz="3600" u="sng" dirty="0" smtClean="0">
              <a:solidFill>
                <a:schemeClr val="bg1"/>
              </a:solidFill>
              <a:latin typeface="NikoshBAN" pitchFamily="2" charset="0"/>
              <a:cs typeface="NikoshBAN" pitchFamily="2" charset="0"/>
            </a:endParaRPr>
          </a:p>
          <a:p>
            <a:pPr marL="571500" lvl="0" indent="-571500" algn="just">
              <a:buFont typeface="Wingdings" pitchFamily="2" charset="2"/>
              <a:buChar char="q"/>
            </a:pPr>
            <a:r>
              <a:rPr lang="bn-IN" sz="3600" u="sng" dirty="0" smtClean="0">
                <a:solidFill>
                  <a:schemeClr val="bg1"/>
                </a:solidFill>
                <a:latin typeface="NikoshBAN" pitchFamily="2" charset="0"/>
                <a:cs typeface="NikoshBAN" pitchFamily="2" charset="0"/>
              </a:rPr>
              <a:t>কোন যুদ্ধের মাধ্যমে আব্বাসীয় </a:t>
            </a:r>
            <a:r>
              <a:rPr lang="bn-IN" sz="3600" u="sng" dirty="0">
                <a:solidFill>
                  <a:schemeClr val="bg1"/>
                </a:solidFill>
                <a:latin typeface="NikoshBAN" pitchFamily="2" charset="0"/>
                <a:cs typeface="NikoshBAN" pitchFamily="2" charset="0"/>
              </a:rPr>
              <a:t>খিলাফত হয়?</a:t>
            </a:r>
            <a:endParaRPr lang="en-US" sz="3600" dirty="0">
              <a:solidFill>
                <a:schemeClr val="bg1"/>
              </a:solidFill>
              <a:latin typeface="NikoshBAN" pitchFamily="2" charset="0"/>
              <a:cs typeface="NikoshBAN" pitchFamily="2" charset="0"/>
            </a:endParaRPr>
          </a:p>
          <a:p>
            <a:pPr marL="571500" lvl="0" indent="-571500" algn="just">
              <a:buFont typeface="Wingdings" pitchFamily="2" charset="2"/>
              <a:buChar char="q"/>
            </a:pPr>
            <a:endParaRPr lang="bn-IN" sz="3600" u="sng" dirty="0" smtClean="0">
              <a:solidFill>
                <a:schemeClr val="bg1"/>
              </a:solidFill>
              <a:latin typeface="NikoshBAN" pitchFamily="2" charset="0"/>
              <a:cs typeface="NikoshBAN" pitchFamily="2" charset="0"/>
            </a:endParaRPr>
          </a:p>
          <a:p>
            <a:pPr marL="571500" lvl="0" indent="-571500" algn="just">
              <a:buFont typeface="Wingdings" pitchFamily="2" charset="2"/>
              <a:buChar char="q"/>
            </a:pPr>
            <a:r>
              <a:rPr lang="bn-IN" sz="3600" u="sng" dirty="0" smtClean="0">
                <a:solidFill>
                  <a:schemeClr val="bg1"/>
                </a:solidFill>
                <a:latin typeface="NikoshBAN" pitchFamily="2" charset="0"/>
                <a:cs typeface="NikoshBAN" pitchFamily="2" charset="0"/>
              </a:rPr>
              <a:t>কত </a:t>
            </a:r>
            <a:r>
              <a:rPr lang="bn-IN" sz="3600" u="sng" dirty="0">
                <a:solidFill>
                  <a:schemeClr val="bg1"/>
                </a:solidFill>
                <a:latin typeface="NikoshBAN" pitchFamily="2" charset="0"/>
                <a:cs typeface="NikoshBAN" pitchFamily="2" charset="0"/>
              </a:rPr>
              <a:t>সালে বায়তুল </a:t>
            </a:r>
            <a:r>
              <a:rPr lang="bn-IN" sz="3600" u="sng" dirty="0" smtClean="0">
                <a:solidFill>
                  <a:schemeClr val="bg1"/>
                </a:solidFill>
                <a:latin typeface="NikoshBAN" pitchFamily="2" charset="0"/>
                <a:cs typeface="NikoshBAN" pitchFamily="2" charset="0"/>
              </a:rPr>
              <a:t>হিকমাহ প্রতিষ্ঠিত </a:t>
            </a:r>
            <a:r>
              <a:rPr lang="bn-IN" sz="3600" u="sng" dirty="0">
                <a:solidFill>
                  <a:schemeClr val="bg1"/>
                </a:solidFill>
                <a:latin typeface="NikoshBAN" pitchFamily="2" charset="0"/>
                <a:cs typeface="NikoshBAN" pitchFamily="2" charset="0"/>
              </a:rPr>
              <a:t>হয়?</a:t>
            </a:r>
            <a:endParaRPr lang="en-US" sz="3600" dirty="0">
              <a:solidFill>
                <a:schemeClr val="bg1"/>
              </a:solidFill>
              <a:latin typeface="NikoshBAN" pitchFamily="2" charset="0"/>
              <a:cs typeface="NikoshBAN" pitchFamily="2" charset="0"/>
            </a:endParaRPr>
          </a:p>
          <a:p>
            <a:pPr marL="0" indent="0" algn="just">
              <a:buNone/>
            </a:pPr>
            <a:endParaRPr lang="en-US" sz="3600" dirty="0">
              <a:solidFill>
                <a:schemeClr val="bg1"/>
              </a:solidFill>
              <a:latin typeface="NikoshBAN" pitchFamily="2" charset="0"/>
              <a:cs typeface="NikoshBAN" pitchFamily="2" charset="0"/>
            </a:endParaRPr>
          </a:p>
        </p:txBody>
      </p:sp>
    </p:spTree>
    <p:extLst>
      <p:ext uri="{BB962C8B-B14F-4D97-AF65-F5344CB8AC3E}">
        <p14:creationId xmlns="" xmlns:p14="http://schemas.microsoft.com/office/powerpoint/2010/main" val="5087110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396240" y="1295401"/>
            <a:ext cx="7330440" cy="769441"/>
          </a:xfrm>
          <a:prstGeom prst="rect">
            <a:avLst/>
          </a:prstGeom>
          <a:noFill/>
        </p:spPr>
        <p:txBody>
          <a:bodyPr wrap="square" rtlCol="0">
            <a:spAutoFit/>
          </a:bodyPr>
          <a:lstStyle/>
          <a:p>
            <a:r>
              <a:rPr lang="bn-IN" sz="4400" dirty="0" smtClean="0">
                <a:latin typeface="NikoshBAN" pitchFamily="2" charset="0"/>
                <a:cs typeface="NikoshBAN" pitchFamily="2" charset="0"/>
              </a:rPr>
              <a:t>সারাংশ</a:t>
            </a:r>
            <a:endParaRPr lang="en-US" sz="4400" dirty="0">
              <a:latin typeface="NikoshBAN" pitchFamily="2" charset="0"/>
              <a:cs typeface="NikoshBAN" pitchFamily="2" charset="0"/>
            </a:endParaRPr>
          </a:p>
        </p:txBody>
      </p:sp>
    </p:spTree>
    <p:extLst>
      <p:ext uri="{BB962C8B-B14F-4D97-AF65-F5344CB8AC3E}">
        <p14:creationId xmlns="" xmlns:p14="http://schemas.microsoft.com/office/powerpoint/2010/main" val="3825801201"/>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3420" y="1600201"/>
            <a:ext cx="9906000" cy="1538883"/>
          </a:xfrm>
          <a:prstGeom prst="rect">
            <a:avLst/>
          </a:prstGeom>
          <a:noFill/>
        </p:spPr>
        <p:txBody>
          <a:bodyPr wrap="square" rtlCol="0">
            <a:spAutoFit/>
          </a:bodyPr>
          <a:lstStyle/>
          <a:p>
            <a:pPr algn="ctr"/>
            <a:r>
              <a:rPr lang="en-US" sz="4000" dirty="0" err="1" smtClean="0">
                <a:solidFill>
                  <a:schemeClr val="bg1"/>
                </a:solidFill>
              </a:rPr>
              <a:t>বাড়ির</a:t>
            </a:r>
            <a:r>
              <a:rPr lang="en-US" sz="4000" dirty="0" smtClean="0">
                <a:solidFill>
                  <a:schemeClr val="bg1"/>
                </a:solidFill>
              </a:rPr>
              <a:t> </a:t>
            </a:r>
            <a:r>
              <a:rPr lang="en-US" sz="4000" dirty="0" err="1" smtClean="0">
                <a:solidFill>
                  <a:schemeClr val="bg1"/>
                </a:solidFill>
              </a:rPr>
              <a:t>কাজ</a:t>
            </a:r>
            <a:endParaRPr lang="en-US" sz="4000" dirty="0" smtClean="0">
              <a:solidFill>
                <a:schemeClr val="bg1"/>
              </a:solidFill>
            </a:endParaRPr>
          </a:p>
          <a:p>
            <a:r>
              <a:rPr lang="bn-IN" sz="5400" u="sng" dirty="0">
                <a:solidFill>
                  <a:schemeClr val="bg1"/>
                </a:solidFill>
                <a:latin typeface="NikoshBAN" pitchFamily="2" charset="0"/>
                <a:cs typeface="NikoshBAN" pitchFamily="2" charset="0"/>
              </a:rPr>
              <a:t>বায়তুল </a:t>
            </a:r>
            <a:r>
              <a:rPr lang="bn-IN" sz="5400" u="sng" dirty="0" smtClean="0">
                <a:solidFill>
                  <a:schemeClr val="bg1"/>
                </a:solidFill>
                <a:latin typeface="NikoshBAN" pitchFamily="2" charset="0"/>
                <a:cs typeface="NikoshBAN" pitchFamily="2" charset="0"/>
              </a:rPr>
              <a:t>হিকমাহ</a:t>
            </a:r>
            <a:r>
              <a:rPr lang="en-US" sz="5400" u="sng" dirty="0" smtClean="0">
                <a:solidFill>
                  <a:schemeClr val="bg1"/>
                </a:solidFill>
                <a:latin typeface="NikoshBAN" pitchFamily="2" charset="0"/>
                <a:cs typeface="NikoshBAN" pitchFamily="2" charset="0"/>
              </a:rPr>
              <a:t>র</a:t>
            </a:r>
            <a:r>
              <a:rPr lang="bn-IN" sz="5400" u="sng" dirty="0" smtClean="0">
                <a:solidFill>
                  <a:schemeClr val="bg1"/>
                </a:solidFill>
                <a:latin typeface="NikoshBAN" pitchFamily="2" charset="0"/>
                <a:cs typeface="NikoshBAN" pitchFamily="2" charset="0"/>
              </a:rPr>
              <a:t> বিবরণ দাও।</a:t>
            </a:r>
            <a:endParaRPr lang="en-US" sz="5400" dirty="0">
              <a:solidFill>
                <a:schemeClr val="bg1"/>
              </a:solidFill>
            </a:endParaRPr>
          </a:p>
        </p:txBody>
      </p:sp>
    </p:spTree>
    <p:extLst>
      <p:ext uri="{BB962C8B-B14F-4D97-AF65-F5344CB8AC3E}">
        <p14:creationId xmlns="" xmlns:p14="http://schemas.microsoft.com/office/powerpoint/2010/main" val="1594837867"/>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1540" y="2438400"/>
            <a:ext cx="9410700" cy="2862322"/>
          </a:xfrm>
          <a:prstGeom prst="rect">
            <a:avLst/>
          </a:prstGeom>
          <a:noFill/>
        </p:spPr>
        <p:txBody>
          <a:bodyPr wrap="square" rtlCol="0">
            <a:spAutoFit/>
          </a:bodyPr>
          <a:lstStyle/>
          <a:p>
            <a:r>
              <a:rPr lang="bn-IN" sz="6000" dirty="0" smtClean="0">
                <a:solidFill>
                  <a:schemeClr val="bg1">
                    <a:lumMod val="95000"/>
                    <a:lumOff val="5000"/>
                  </a:schemeClr>
                </a:solidFill>
                <a:latin typeface="NikoshBAN" panose="02000000000000000000" pitchFamily="2" charset="0"/>
                <a:cs typeface="NikoshBAN" panose="02000000000000000000" pitchFamily="2" charset="0"/>
              </a:rPr>
              <a:t>বুক রেফারেন্স-</a:t>
            </a:r>
          </a:p>
          <a:p>
            <a:r>
              <a:rPr lang="bn-IN" sz="6000" dirty="0" smtClean="0">
                <a:solidFill>
                  <a:schemeClr val="bg1">
                    <a:lumMod val="95000"/>
                    <a:lumOff val="5000"/>
                  </a:schemeClr>
                </a:solidFill>
                <a:latin typeface="NikoshBAN" panose="02000000000000000000" pitchFamily="2" charset="0"/>
                <a:cs typeface="NikoshBAN" panose="02000000000000000000" pitchFamily="2" charset="0"/>
              </a:rPr>
              <a:t>ইসলামের ইতিহাস ও সংস্কৃতি</a:t>
            </a:r>
          </a:p>
          <a:p>
            <a:r>
              <a:rPr lang="bn-IN" sz="5400" dirty="0" smtClean="0">
                <a:solidFill>
                  <a:schemeClr val="bg1">
                    <a:lumMod val="95000"/>
                    <a:lumOff val="5000"/>
                  </a:schemeClr>
                </a:solidFill>
                <a:latin typeface="NikoshBAN" panose="02000000000000000000" pitchFamily="2" charset="0"/>
                <a:cs typeface="NikoshBAN" panose="02000000000000000000" pitchFamily="2" charset="0"/>
              </a:rPr>
              <a:t>লেখক-হাছান</a:t>
            </a:r>
            <a:r>
              <a:rPr lang="bn-IN" sz="6000" dirty="0" smtClean="0">
                <a:solidFill>
                  <a:schemeClr val="bg1">
                    <a:lumMod val="95000"/>
                    <a:lumOff val="5000"/>
                  </a:schemeClr>
                </a:solidFill>
                <a:latin typeface="NikoshBAN" panose="02000000000000000000" pitchFamily="2" charset="0"/>
                <a:cs typeface="NikoshBAN" panose="02000000000000000000" pitchFamily="2" charset="0"/>
              </a:rPr>
              <a:t> আলি চৌধুরী</a:t>
            </a:r>
            <a:endParaRPr lang="en-US" sz="6000" dirty="0">
              <a:solidFill>
                <a:schemeClr val="bg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15222536"/>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 y="2667000"/>
            <a:ext cx="10698480" cy="1143000"/>
          </a:xfrm>
        </p:spPr>
        <p:txBody>
          <a:bodyPr>
            <a:noAutofit/>
          </a:bodyPr>
          <a:lstStyle/>
          <a:p>
            <a:r>
              <a:rPr lang="bn-IN" sz="11500" dirty="0" smtClean="0">
                <a:solidFill>
                  <a:schemeClr val="bg1">
                    <a:lumMod val="95000"/>
                    <a:lumOff val="5000"/>
                  </a:schemeClr>
                </a:solidFill>
                <a:latin typeface="NikoshBAN" pitchFamily="2" charset="0"/>
                <a:cs typeface="NikoshBAN" pitchFamily="2" charset="0"/>
              </a:rPr>
              <a:t>সবাইকে ধন্যবাদ</a:t>
            </a:r>
            <a:endParaRPr lang="en-US" sz="115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3982344720"/>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1540" y="838201"/>
            <a:ext cx="6240780" cy="1015663"/>
          </a:xfrm>
          <a:prstGeom prst="rect">
            <a:avLst/>
          </a:prstGeom>
          <a:noFill/>
        </p:spPr>
        <p:txBody>
          <a:bodyPr wrap="square" rtlCol="0">
            <a:spAutoFit/>
          </a:bodyPr>
          <a:lstStyle/>
          <a:p>
            <a:r>
              <a:rPr lang="en-US" sz="6000" dirty="0" err="1" smtClean="0">
                <a:solidFill>
                  <a:schemeClr val="bg1">
                    <a:lumMod val="65000"/>
                    <a:lumOff val="35000"/>
                  </a:schemeClr>
                </a:solidFill>
                <a:latin typeface="NikoshBAN" panose="02000000000000000000" pitchFamily="2" charset="0"/>
                <a:cs typeface="NikoshBAN" panose="02000000000000000000" pitchFamily="2" charset="0"/>
              </a:rPr>
              <a:t>পরিচিতি</a:t>
            </a:r>
            <a:r>
              <a:rPr lang="bn-IN" sz="6000" dirty="0" smtClean="0">
                <a:solidFill>
                  <a:schemeClr val="bg1">
                    <a:lumMod val="65000"/>
                    <a:lumOff val="35000"/>
                  </a:schemeClr>
                </a:solidFill>
                <a:latin typeface="NikoshBAN" panose="02000000000000000000" pitchFamily="2" charset="0"/>
                <a:cs typeface="NikoshBAN" panose="02000000000000000000" pitchFamily="2" charset="0"/>
              </a:rPr>
              <a:t>ঃ</a:t>
            </a:r>
            <a:endParaRPr lang="en-US" sz="6000" dirty="0">
              <a:solidFill>
                <a:schemeClr val="bg1">
                  <a:lumMod val="65000"/>
                  <a:lumOff val="3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39624" y="2286000"/>
            <a:ext cx="11847576" cy="3968114"/>
          </a:xfrm>
          <a:prstGeom prst="rect">
            <a:avLst/>
          </a:prstGeom>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p>
            <a:pPr algn="ctr"/>
            <a:r>
              <a:rPr lang="bn-IN" sz="7500" dirty="0" smtClean="0">
                <a:latin typeface="NikoshBAN" pitchFamily="2" charset="0"/>
                <a:cs typeface="NikoshBAN" pitchFamily="2" charset="0"/>
              </a:rPr>
              <a:t>স্বাগত</a:t>
            </a:r>
            <a:endParaRPr lang="bn-BD" sz="7500" dirty="0" smtClean="0">
              <a:latin typeface="NikoshBAN" pitchFamily="2" charset="0"/>
              <a:cs typeface="NikoshBAN" pitchFamily="2" charset="0"/>
            </a:endParaRPr>
          </a:p>
          <a:p>
            <a:pPr algn="ctr"/>
            <a:r>
              <a:rPr lang="bn-IN" sz="4400" dirty="0" smtClean="0">
                <a:latin typeface="NikoshBAN" pitchFamily="2" charset="0"/>
                <a:cs typeface="NikoshBAN" pitchFamily="2" charset="0"/>
              </a:rPr>
              <a:t>মেহনাজ হোসেন মীম আদর্শ সরকারি কলেজ</a:t>
            </a:r>
            <a:endParaRPr lang="bn-BD" sz="4400" dirty="0" smtClean="0">
              <a:latin typeface="NikoshBAN" pitchFamily="2" charset="0"/>
              <a:cs typeface="NikoshBAN" pitchFamily="2" charset="0"/>
            </a:endParaRPr>
          </a:p>
          <a:p>
            <a:pPr algn="ctr"/>
            <a:r>
              <a:rPr lang="bn-IN" sz="4400" dirty="0" smtClean="0">
                <a:latin typeface="NikoshBAN" pitchFamily="2" charset="0"/>
                <a:cs typeface="NikoshBAN" pitchFamily="2" charset="0"/>
              </a:rPr>
              <a:t>ইসলামের ইতিহাস  ও সংস্কৃতি </a:t>
            </a:r>
            <a:r>
              <a:rPr lang="en-US" sz="4400" dirty="0" smtClean="0">
                <a:latin typeface="NikoshBAN" pitchFamily="2" charset="0"/>
                <a:cs typeface="NikoshBAN" pitchFamily="2" charset="0"/>
              </a:rPr>
              <a:t>১ম</a:t>
            </a:r>
            <a:r>
              <a:rPr lang="bn-IN" sz="4400" dirty="0" smtClean="0">
                <a:latin typeface="NikoshBAN" pitchFamily="2" charset="0"/>
                <a:cs typeface="NikoshBAN" pitchFamily="2" charset="0"/>
              </a:rPr>
              <a:t> পত্র </a:t>
            </a:r>
            <a:endParaRPr lang="bn-BD" sz="4400" dirty="0" smtClean="0">
              <a:latin typeface="NikoshBAN" pitchFamily="2" charset="0"/>
              <a:cs typeface="NikoshBAN" pitchFamily="2" charset="0"/>
            </a:endParaRPr>
          </a:p>
          <a:p>
            <a:pPr algn="ctr"/>
            <a:r>
              <a:rPr lang="bn-IN" sz="4400" dirty="0" smtClean="0">
                <a:solidFill>
                  <a:schemeClr val="bg1"/>
                </a:solidFill>
              </a:rPr>
              <a:t>একাদশ শ্রেণি –মানবিক বিভাগ</a:t>
            </a:r>
            <a:endParaRPr lang="bn-BD" sz="4400" dirty="0" smtClean="0">
              <a:solidFill>
                <a:schemeClr val="bg1"/>
              </a:solidFill>
            </a:endParaRPr>
          </a:p>
          <a:p>
            <a:pPr algn="ctr"/>
            <a:endParaRPr lang="bn-BD" sz="4400" dirty="0" smtClean="0">
              <a:solidFill>
                <a:schemeClr val="bg1"/>
              </a:solidFill>
            </a:endParaRPr>
          </a:p>
        </p:txBody>
      </p:sp>
    </p:spTree>
    <p:extLst>
      <p:ext uri="{BB962C8B-B14F-4D97-AF65-F5344CB8AC3E}">
        <p14:creationId xmlns="" xmlns:p14="http://schemas.microsoft.com/office/powerpoint/2010/main" val="420999394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1" y="990600"/>
            <a:ext cx="6438900" cy="4953000"/>
          </a:xfrm>
        </p:spPr>
        <p:txBody>
          <a:bodyPr/>
          <a:lstStyle/>
          <a:p>
            <a:r>
              <a:rPr lang="bn-IN" b="1" dirty="0" smtClean="0">
                <a:solidFill>
                  <a:schemeClr val="bg1">
                    <a:lumMod val="75000"/>
                    <a:lumOff val="25000"/>
                  </a:schemeClr>
                </a:solidFill>
                <a:latin typeface="NikoshBAN" pitchFamily="2" charset="0"/>
                <a:cs typeface="NikoshBAN" pitchFamily="2" charset="0"/>
              </a:rPr>
              <a:t>পঞ্চম অধ্যায়ঃ </a:t>
            </a:r>
            <a:br>
              <a:rPr lang="bn-IN" b="1" dirty="0" smtClean="0">
                <a:solidFill>
                  <a:schemeClr val="bg1">
                    <a:lumMod val="75000"/>
                    <a:lumOff val="25000"/>
                  </a:schemeClr>
                </a:solidFill>
                <a:latin typeface="NikoshBAN" pitchFamily="2" charset="0"/>
                <a:cs typeface="NikoshBAN" pitchFamily="2" charset="0"/>
              </a:rPr>
            </a:br>
            <a:r>
              <a:rPr lang="bn-IN" sz="6000" b="1" dirty="0" smtClean="0">
                <a:solidFill>
                  <a:schemeClr val="bg1">
                    <a:lumMod val="75000"/>
                    <a:lumOff val="25000"/>
                  </a:schemeClr>
                </a:solidFill>
                <a:latin typeface="NikoshBAN" pitchFamily="2" charset="0"/>
                <a:cs typeface="NikoshBAN" pitchFamily="2" charset="0"/>
              </a:rPr>
              <a:t>আব্বাসীয় খিলাফত</a:t>
            </a:r>
            <a:r>
              <a:rPr lang="bn-IN" b="1" dirty="0" smtClean="0">
                <a:solidFill>
                  <a:schemeClr val="bg1">
                    <a:lumMod val="75000"/>
                    <a:lumOff val="25000"/>
                  </a:schemeClr>
                </a:solidFill>
                <a:latin typeface="NikoshBAN" pitchFamily="2" charset="0"/>
                <a:cs typeface="NikoshBAN" pitchFamily="2" charset="0"/>
              </a:rPr>
              <a:t/>
            </a:r>
            <a:br>
              <a:rPr lang="bn-IN" b="1" dirty="0" smtClean="0">
                <a:solidFill>
                  <a:schemeClr val="bg1">
                    <a:lumMod val="75000"/>
                    <a:lumOff val="25000"/>
                  </a:schemeClr>
                </a:solidFill>
                <a:latin typeface="NikoshBAN" pitchFamily="2" charset="0"/>
                <a:cs typeface="NikoshBAN" pitchFamily="2" charset="0"/>
              </a:rPr>
            </a:br>
            <a:r>
              <a:rPr lang="bn-IN" dirty="0" smtClean="0">
                <a:solidFill>
                  <a:schemeClr val="bg1">
                    <a:lumMod val="75000"/>
                    <a:lumOff val="25000"/>
                  </a:schemeClr>
                </a:solidFill>
                <a:latin typeface="NikoshBAN" pitchFamily="2" charset="0"/>
                <a:cs typeface="NikoshBAN" pitchFamily="2" charset="0"/>
              </a:rPr>
              <a:t/>
            </a:r>
            <a:br>
              <a:rPr lang="bn-IN" dirty="0" smtClean="0">
                <a:solidFill>
                  <a:schemeClr val="bg1">
                    <a:lumMod val="75000"/>
                    <a:lumOff val="25000"/>
                  </a:schemeClr>
                </a:solidFill>
                <a:latin typeface="NikoshBAN" pitchFamily="2" charset="0"/>
                <a:cs typeface="NikoshBAN" pitchFamily="2" charset="0"/>
              </a:rPr>
            </a:br>
            <a:endParaRPr lang="en-US" dirty="0">
              <a:solidFill>
                <a:schemeClr val="bg1">
                  <a:lumMod val="75000"/>
                  <a:lumOff val="25000"/>
                </a:schemeClr>
              </a:solidFill>
              <a:latin typeface="NikoshBAN" pitchFamily="2" charset="0"/>
              <a:cs typeface="NikoshBAN" pitchFamily="2"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 xmlns:a14="http://schemas.microsoft.com/office/drawing/2010/main" val="0"/>
              </a:ext>
            </a:extLst>
          </a:blip>
          <a:srcRect b="27198"/>
          <a:stretch/>
        </p:blipFill>
        <p:spPr>
          <a:xfrm>
            <a:off x="6537960" y="914401"/>
            <a:ext cx="5057307" cy="5006301"/>
          </a:xfrm>
        </p:spPr>
      </p:pic>
    </p:spTree>
    <p:extLst>
      <p:ext uri="{BB962C8B-B14F-4D97-AF65-F5344CB8AC3E}">
        <p14:creationId xmlns="" xmlns:p14="http://schemas.microsoft.com/office/powerpoint/2010/main" val="128972574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09600"/>
            <a:ext cx="10698480" cy="1143000"/>
          </a:xfrm>
        </p:spPr>
        <p:txBody>
          <a:bodyPr>
            <a:normAutofit/>
          </a:bodyPr>
          <a:lstStyle/>
          <a:p>
            <a:r>
              <a:rPr lang="bn-IN" sz="6000" dirty="0" smtClean="0">
                <a:solidFill>
                  <a:schemeClr val="bg1">
                    <a:lumMod val="95000"/>
                    <a:lumOff val="5000"/>
                  </a:schemeClr>
                </a:solidFill>
                <a:latin typeface="NikoshBAN" pitchFamily="2" charset="0"/>
                <a:cs typeface="NikoshBAN" pitchFamily="2" charset="0"/>
              </a:rPr>
              <a:t>এই ছবি ২টি দেখ...</a:t>
            </a:r>
            <a:endParaRPr lang="en-US" sz="6000" dirty="0">
              <a:solidFill>
                <a:schemeClr val="bg1">
                  <a:lumMod val="95000"/>
                  <a:lumOff val="5000"/>
                </a:schemeClr>
              </a:solidFill>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339841" y="1981200"/>
            <a:ext cx="5151119" cy="2895600"/>
          </a:xfrm>
        </p:spPr>
      </p:pic>
      <p:pic>
        <p:nvPicPr>
          <p:cNvPr id="5" name="Content Placeholder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120" y="1981201"/>
            <a:ext cx="5770261" cy="2895599"/>
          </a:xfrm>
          <a:prstGeom prst="rect">
            <a:avLst/>
          </a:prstGeom>
        </p:spPr>
      </p:pic>
      <p:sp>
        <p:nvSpPr>
          <p:cNvPr id="6" name="Title 1"/>
          <p:cNvSpPr txBox="1">
            <a:spLocks/>
          </p:cNvSpPr>
          <p:nvPr/>
        </p:nvSpPr>
        <p:spPr>
          <a:xfrm>
            <a:off x="619141" y="5334000"/>
            <a:ext cx="1069848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bn-IN" sz="6000" dirty="0" smtClean="0">
                <a:solidFill>
                  <a:schemeClr val="bg1">
                    <a:lumMod val="95000"/>
                    <a:lumOff val="5000"/>
                  </a:schemeClr>
                </a:solidFill>
                <a:latin typeface="NikoshBAN" pitchFamily="2" charset="0"/>
                <a:cs typeface="NikoshBAN" pitchFamily="2" charset="0"/>
              </a:rPr>
              <a:t>বলতো এগুলো কিসের ছবি?</a:t>
            </a:r>
            <a:endParaRPr lang="en-US" sz="60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41939567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133600"/>
            <a:ext cx="10698480" cy="2362200"/>
          </a:xfrm>
        </p:spPr>
        <p:txBody>
          <a:bodyPr>
            <a:normAutofit/>
          </a:bodyPr>
          <a:lstStyle/>
          <a:p>
            <a:pPr marL="0" indent="0" algn="ctr">
              <a:buNone/>
            </a:pPr>
            <a:r>
              <a:rPr lang="bn-IN" sz="6600" dirty="0" smtClean="0">
                <a:solidFill>
                  <a:schemeClr val="bg1">
                    <a:lumMod val="95000"/>
                    <a:lumOff val="5000"/>
                  </a:schemeClr>
                </a:solidFill>
                <a:latin typeface="NikoshBAN" pitchFamily="2" charset="0"/>
                <a:cs typeface="NikoshBAN" pitchFamily="2" charset="0"/>
              </a:rPr>
              <a:t>আব্বাসীয় আমলে জ্ঞান বিজ্ঞান সাহিত্য ও সংস্কৃতি চর্চা</a:t>
            </a:r>
            <a:endParaRPr lang="en-US" sz="66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12348164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 y="1600200"/>
            <a:ext cx="11193780" cy="4709160"/>
          </a:xfrm>
        </p:spPr>
        <p:txBody>
          <a:bodyPr>
            <a:noAutofit/>
          </a:bodyPr>
          <a:lstStyle/>
          <a:p>
            <a:pPr marL="0" indent="0">
              <a:buNone/>
            </a:pPr>
            <a:r>
              <a:rPr lang="bn-IN" sz="4000" dirty="0" smtClean="0">
                <a:solidFill>
                  <a:schemeClr val="bg1">
                    <a:lumMod val="95000"/>
                    <a:lumOff val="5000"/>
                  </a:schemeClr>
                </a:solidFill>
                <a:latin typeface="NikoshBAN" pitchFamily="2" charset="0"/>
                <a:cs typeface="NikoshBAN" pitchFamily="2" charset="0"/>
              </a:rPr>
              <a:t>এই পাঠ শেষে শিক্ষার্থীরা-</a:t>
            </a:r>
          </a:p>
          <a:p>
            <a:pPr marL="0" indent="0">
              <a:buNone/>
            </a:pPr>
            <a:endParaRPr lang="bn-IN" sz="1600" dirty="0" smtClean="0">
              <a:solidFill>
                <a:schemeClr val="bg1">
                  <a:lumMod val="95000"/>
                  <a:lumOff val="5000"/>
                </a:schemeClr>
              </a:solidFill>
              <a:latin typeface="NikoshBAN" pitchFamily="2" charset="0"/>
              <a:cs typeface="NikoshBAN" pitchFamily="2" charset="0"/>
            </a:endParaRPr>
          </a:p>
          <a:p>
            <a:pPr marL="457200" indent="-457200">
              <a:buFont typeface="Wingdings" pitchFamily="2" charset="2"/>
              <a:buChar char="ü"/>
            </a:pPr>
            <a:r>
              <a:rPr lang="bn-IN" sz="3200" dirty="0" smtClean="0">
                <a:solidFill>
                  <a:schemeClr val="bg1">
                    <a:lumMod val="95000"/>
                    <a:lumOff val="5000"/>
                  </a:schemeClr>
                </a:solidFill>
                <a:latin typeface="NikoshBAN" pitchFamily="2" charset="0"/>
                <a:cs typeface="NikoshBAN" pitchFamily="2" charset="0"/>
              </a:rPr>
              <a:t>আব্বাসীয়দের পরিচয় বলতে পারবে।</a:t>
            </a:r>
          </a:p>
          <a:p>
            <a:pPr marL="457200" indent="-457200">
              <a:buFont typeface="Wingdings" pitchFamily="2" charset="2"/>
              <a:buChar char="ü"/>
            </a:pPr>
            <a:r>
              <a:rPr lang="bn-IN" sz="3200" dirty="0" smtClean="0">
                <a:solidFill>
                  <a:schemeClr val="bg1">
                    <a:lumMod val="95000"/>
                    <a:lumOff val="5000"/>
                  </a:schemeClr>
                </a:solidFill>
                <a:latin typeface="NikoshBAN" pitchFamily="2" charset="0"/>
                <a:cs typeface="NikoshBAN" pitchFamily="2" charset="0"/>
              </a:rPr>
              <a:t>“জ্ঞান বিজ্ঞানের স্বর্ণযুগ  আব্বাসীয় খিলাফত” ব্যাখ্যা করতে পারবে।</a:t>
            </a:r>
          </a:p>
          <a:p>
            <a:pPr marL="457200" indent="-457200">
              <a:buFont typeface="Wingdings" pitchFamily="2" charset="2"/>
              <a:buChar char="ü"/>
            </a:pPr>
            <a:r>
              <a:rPr lang="bn-IN" sz="3200" dirty="0" smtClean="0">
                <a:solidFill>
                  <a:schemeClr val="bg1">
                    <a:lumMod val="95000"/>
                    <a:lumOff val="5000"/>
                  </a:schemeClr>
                </a:solidFill>
                <a:latin typeface="NikoshBAN" pitchFamily="2" charset="0"/>
                <a:cs typeface="NikoshBAN" pitchFamily="2" charset="0"/>
              </a:rPr>
              <a:t>জ্ঞান বিজ্ঞানে আব্বাসীয়দের অবদান বর্ননা করতে পারবে।</a:t>
            </a:r>
          </a:p>
          <a:p>
            <a:pPr marL="457200" indent="-457200">
              <a:buFont typeface="Wingdings" pitchFamily="2" charset="2"/>
              <a:buChar char="ü"/>
            </a:pPr>
            <a:r>
              <a:rPr lang="bn-IN" sz="3200" dirty="0" smtClean="0">
                <a:solidFill>
                  <a:schemeClr val="bg1">
                    <a:lumMod val="95000"/>
                    <a:lumOff val="5000"/>
                  </a:schemeClr>
                </a:solidFill>
                <a:latin typeface="NikoshBAN" pitchFamily="2" charset="0"/>
                <a:cs typeface="NikoshBAN" pitchFamily="2" charset="0"/>
              </a:rPr>
              <a:t>আব্বাসীয়দের সাহিত্য সংস্কৃতি বিকাশ সম্পর্কে বর্ণনা করতে পারবে এবং সে সবের চর্চায় উদ্বুদ্ধ হবে।</a:t>
            </a:r>
          </a:p>
        </p:txBody>
      </p:sp>
    </p:spTree>
    <p:extLst>
      <p:ext uri="{BB962C8B-B14F-4D97-AF65-F5344CB8AC3E}">
        <p14:creationId xmlns="" xmlns:p14="http://schemas.microsoft.com/office/powerpoint/2010/main" val="14036017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41990"/>
            <a:ext cx="10698480" cy="944562"/>
          </a:xfrm>
          <a:ln w="34925">
            <a:noFill/>
          </a:ln>
          <a:effectLst/>
          <a:scene3d>
            <a:camera prst="orthographicFront">
              <a:rot lat="0" lon="0" rev="0"/>
            </a:camera>
            <a:lightRig rig="glow" dir="tl">
              <a:rot lat="0" lon="0" rev="14100000"/>
            </a:lightRig>
          </a:scene3d>
          <a:sp3d prstMaterial="softEdge">
            <a:bevelT w="127000" prst="artDeco"/>
          </a:sp3d>
        </p:spPr>
        <p:style>
          <a:lnRef idx="0">
            <a:schemeClr val="dk1"/>
          </a:lnRef>
          <a:fillRef idx="3">
            <a:schemeClr val="dk1"/>
          </a:fillRef>
          <a:effectRef idx="3">
            <a:schemeClr val="dk1"/>
          </a:effectRef>
          <a:fontRef idx="minor">
            <a:schemeClr val="lt1"/>
          </a:fontRef>
        </p:style>
        <p:txBody>
          <a:bodyPr>
            <a:scene3d>
              <a:camera prst="orthographicFront"/>
              <a:lightRig rig="soft" dir="t">
                <a:rot lat="0" lon="0" rev="16800000"/>
              </a:lightRig>
            </a:scene3d>
            <a:sp3d prstMaterial="softEdge">
              <a:bevelT w="38100" h="38100"/>
            </a:sp3d>
          </a:bodyPr>
          <a:lstStyle/>
          <a:p>
            <a:r>
              <a:rPr lang="bn-IN" dirty="0" smtClean="0">
                <a:latin typeface="NikoshBAN" pitchFamily="2" charset="0"/>
                <a:cs typeface="NikoshBAN" pitchFamily="2" charset="0"/>
              </a:rPr>
              <a:t>আব্বাসীয় খিলাফতের পরিচয়ঃ</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297180" y="1600200"/>
            <a:ext cx="11391900" cy="4709160"/>
          </a:xfrm>
        </p:spPr>
        <p:txBody>
          <a:bodyPr>
            <a:noAutofit/>
          </a:bodyPr>
          <a:lstStyle/>
          <a:p>
            <a:pPr marL="0" indent="0" algn="just">
              <a:buNone/>
            </a:pPr>
            <a:r>
              <a:rPr lang="bn-IN" sz="4000" dirty="0" smtClean="0">
                <a:solidFill>
                  <a:schemeClr val="bg1">
                    <a:lumMod val="95000"/>
                    <a:lumOff val="5000"/>
                  </a:schemeClr>
                </a:solidFill>
                <a:latin typeface="NikoshBAN" pitchFamily="2" charset="0"/>
                <a:cs typeface="NikoshBAN" pitchFamily="2" charset="0"/>
              </a:rPr>
              <a:t>৭৫০ খ্রিঃ জাবের যুদ্ধে উমাইয়া বংশের পতনের মধ্য দিয়ে আব্বাসীয় বংশের উত্থান ঘটে। নবী করিম (সাঃ) এর চাচা আবুল আব্বাসের নামানুসারে আব্বাসীয় বংশের নামকরণ করা হয়।(৭৫০-১২৫৮) খ্রিঃ পর্যন্ত মোট ৩৭ জন খলিফা আব্বাসীয় খিলাফত পরিচালনা করেন।আব্বাস আস-সাফফাহ কে এ বংশের প্রতিষ্ঠাতা বলা হয়, কিন্তু প্রকৃত প্রতিষ্ঠাতা  হলেন আবু জাফর আল মনসুর।</a:t>
            </a:r>
            <a:endParaRPr lang="en-US" sz="40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20109179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268" y="685800"/>
            <a:ext cx="10698480" cy="114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6800000"/>
              </a:lightRig>
            </a:scene3d>
            <a:sp3d prstMaterial="softEdge">
              <a:bevelT w="38100" h="38100"/>
            </a:sp3d>
          </a:bodyPr>
          <a:lstStyle/>
          <a:p>
            <a:r>
              <a:rPr lang="bn-IN" sz="5400" dirty="0" smtClean="0">
                <a:latin typeface="NikoshBAN" pitchFamily="2" charset="0"/>
                <a:cs typeface="NikoshBAN" pitchFamily="2" charset="0"/>
              </a:rPr>
              <a:t>একক কাজ</a:t>
            </a:r>
            <a:endParaRPr lang="en-US" sz="5400" dirty="0">
              <a:latin typeface="NikoshBAN" pitchFamily="2" charset="0"/>
              <a:cs typeface="NikoshBAN" pitchFamily="2" charset="0"/>
            </a:endParaRPr>
          </a:p>
        </p:txBody>
      </p:sp>
      <p:sp>
        <p:nvSpPr>
          <p:cNvPr id="3" name="Content Placeholder 2"/>
          <p:cNvSpPr>
            <a:spLocks noGrp="1"/>
          </p:cNvSpPr>
          <p:nvPr>
            <p:ph idx="1"/>
          </p:nvPr>
        </p:nvSpPr>
        <p:spPr>
          <a:xfrm>
            <a:off x="594360" y="2148840"/>
            <a:ext cx="10698480" cy="4251960"/>
          </a:xfrm>
        </p:spPr>
        <p:txBody>
          <a:bodyPr>
            <a:normAutofit/>
          </a:bodyPr>
          <a:lstStyle/>
          <a:p>
            <a:r>
              <a:rPr lang="bn-IN" sz="4400" dirty="0" smtClean="0">
                <a:solidFill>
                  <a:schemeClr val="bg1">
                    <a:lumMod val="95000"/>
                    <a:lumOff val="5000"/>
                  </a:schemeClr>
                </a:solidFill>
                <a:latin typeface="NikoshBAN" pitchFamily="2" charset="0"/>
                <a:cs typeface="NikoshBAN" pitchFamily="2" charset="0"/>
              </a:rPr>
              <a:t>আব্বাসীয় খিলাফত কত সালে প্রতিষ্ঠিত হয়?</a:t>
            </a:r>
          </a:p>
          <a:p>
            <a:r>
              <a:rPr lang="bn-IN" sz="4400" dirty="0" smtClean="0">
                <a:solidFill>
                  <a:schemeClr val="bg1">
                    <a:lumMod val="95000"/>
                    <a:lumOff val="5000"/>
                  </a:schemeClr>
                </a:solidFill>
                <a:latin typeface="NikoshBAN" pitchFamily="2" charset="0"/>
                <a:cs typeface="NikoshBAN" pitchFamily="2" charset="0"/>
              </a:rPr>
              <a:t>আব্বাসীয় বংশের প্রতিষ্ঠাতা কে?</a:t>
            </a:r>
          </a:p>
          <a:p>
            <a:r>
              <a:rPr lang="bn-IN" sz="4400" dirty="0" smtClean="0">
                <a:solidFill>
                  <a:schemeClr val="bg1">
                    <a:lumMod val="95000"/>
                    <a:lumOff val="5000"/>
                  </a:schemeClr>
                </a:solidFill>
                <a:latin typeface="NikoshBAN" pitchFamily="2" charset="0"/>
                <a:cs typeface="NikoshBAN" pitchFamily="2" charset="0"/>
              </a:rPr>
              <a:t>আব্বাসীয় বংশে কত জন খলিফা ছিলেন?</a:t>
            </a:r>
            <a:endParaRPr lang="en-US" sz="4400" dirty="0">
              <a:solidFill>
                <a:schemeClr val="bg1">
                  <a:lumMod val="95000"/>
                  <a:lumOff val="5000"/>
                </a:schemeClr>
              </a:solidFill>
              <a:latin typeface="NikoshBAN" pitchFamily="2" charset="0"/>
              <a:cs typeface="NikoshBAN" pitchFamily="2" charset="0"/>
            </a:endParaRPr>
          </a:p>
        </p:txBody>
      </p:sp>
    </p:spTree>
    <p:extLst>
      <p:ext uri="{BB962C8B-B14F-4D97-AF65-F5344CB8AC3E}">
        <p14:creationId xmlns="" xmlns:p14="http://schemas.microsoft.com/office/powerpoint/2010/main" val="13387230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873</TotalTime>
  <Words>811</Words>
  <Application>Microsoft Office PowerPoint</Application>
  <PresentationFormat>Custom</PresentationFormat>
  <Paragraphs>94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সবাইকে ফাগুনের শুভেচ্ছা</vt:lpstr>
      <vt:lpstr>Slide 2</vt:lpstr>
      <vt:lpstr>Slide 3</vt:lpstr>
      <vt:lpstr>পঞ্চম অধ্যায়ঃ  আব্বাসীয় খিলাফত  </vt:lpstr>
      <vt:lpstr>এই ছবি ২টি দেখ...</vt:lpstr>
      <vt:lpstr>Slide 6</vt:lpstr>
      <vt:lpstr>Slide 7</vt:lpstr>
      <vt:lpstr>আব্বাসীয় খিলাফতের পরিচয়ঃ</vt:lpstr>
      <vt:lpstr>একক কাজ</vt:lpstr>
      <vt:lpstr>জ্ঞান বিজ্ঞানের স্বর্ণযুগ</vt:lpstr>
      <vt:lpstr>জোড়ায় কাজ</vt:lpstr>
      <vt:lpstr>জ্ঞান বিজ্ঞানে আব্বাসীয়দের অবদান</vt:lpstr>
      <vt:lpstr>জ্ঞান বিজ্ঞানে আব্বাসীয়দের অবদান</vt:lpstr>
      <vt:lpstr>জ্ঞান বিজ্ঞানে আব্বাসীয়দের অবদান</vt:lpstr>
      <vt:lpstr>জ্ঞান বিজ্ঞানে আব্বাসীয়দের অবদান</vt:lpstr>
      <vt:lpstr>জ্ঞান বিজ্ঞানে আব্বাসীয়দের অবদান</vt:lpstr>
      <vt:lpstr>আব্বাসীয়দের সাহিত্য ও সংস্কৃতি চর্চা</vt:lpstr>
      <vt:lpstr>আব্বাসীয়দের সাহিত্য ও সংস্কৃতি চর্চা</vt:lpstr>
      <vt:lpstr>আব্বাসীয়দের সাহিত্য ও সংস্কৃতি চর্চা</vt:lpstr>
      <vt:lpstr>দলগত কাজ</vt:lpstr>
      <vt:lpstr>মূল্যায়ন</vt:lpstr>
      <vt:lpstr>Slide 22</vt:lpstr>
      <vt:lpstr>Slide 23</vt:lpstr>
      <vt:lpstr>Slide 24</vt:lpstr>
      <vt:lpstr>সবাইকে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ফাগুনের শুভেচ্ছা</dc:title>
  <dc:creator>user</dc:creator>
  <cp:lastModifiedBy>Ma</cp:lastModifiedBy>
  <cp:revision>53</cp:revision>
  <dcterms:created xsi:type="dcterms:W3CDTF">2006-08-16T00:00:00Z</dcterms:created>
  <dcterms:modified xsi:type="dcterms:W3CDTF">2020-11-03T14:14:13Z</dcterms:modified>
</cp:coreProperties>
</file>