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264" r:id="rId2"/>
    <p:sldId id="284" r:id="rId3"/>
    <p:sldId id="259" r:id="rId4"/>
    <p:sldId id="266" r:id="rId5"/>
    <p:sldId id="267" r:id="rId6"/>
    <p:sldId id="265" r:id="rId7"/>
    <p:sldId id="263" r:id="rId8"/>
    <p:sldId id="262" r:id="rId9"/>
    <p:sldId id="273" r:id="rId10"/>
    <p:sldId id="268" r:id="rId11"/>
    <p:sldId id="270" r:id="rId12"/>
    <p:sldId id="269" r:id="rId13"/>
    <p:sldId id="285" r:id="rId14"/>
    <p:sldId id="277" r:id="rId15"/>
    <p:sldId id="276" r:id="rId16"/>
    <p:sldId id="272" r:id="rId17"/>
    <p:sldId id="283" r:id="rId18"/>
    <p:sldId id="281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CC"/>
    <a:srgbClr val="EB21CE"/>
    <a:srgbClr val="4738B2"/>
    <a:srgbClr val="16D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050" y="-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053-D8FC-4454-982D-61ABCA41DEC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DC9D-8D06-4CB6-A383-4FFA3353E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5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FF65-82EF-4AE1-9613-B58EA6ECC7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</a:t>
            </a:r>
            <a:r>
              <a:rPr lang="en-US" baseline="0" dirty="0" smtClean="0"/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হিসেবে চিত্র গুলো সনাক্ত করে খাতায়  লিখে দেখাবে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DC9D-8D06-4CB6-A383-4FFA3353ED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দলীয় ভাবে সম্পন্ন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যেতে পারে,৬টি গ্রুপে ভাগ করে প্রত্যেক গ্রুপ তাদের কাজ লিখে দলীয় ভাবে উপস্থাপন করবে , শিক্ষক ফিডব্যাক দিবেন।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DC9D-8D06-4CB6-A383-4FFA3353ED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DC9D-8D06-4CB6-A383-4FFA3353ED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DC9D-8D06-4CB6-A383-4FFA3353ED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6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6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06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0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105400" cy="6248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63410"/>
            <a:ext cx="8543925" cy="560879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sp>
        <p:nvSpPr>
          <p:cNvPr id="8" name="TextBox 7"/>
          <p:cNvSpPr txBox="1"/>
          <p:nvPr/>
        </p:nvSpPr>
        <p:spPr>
          <a:xfrm>
            <a:off x="304799" y="2293203"/>
            <a:ext cx="480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387428" y="4120978"/>
            <a:ext cx="4857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867400" y="137805"/>
            <a:ext cx="3566211" cy="65823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3162301" y="2528193"/>
            <a:ext cx="1638299" cy="1662807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08666" y="4191000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 কেন্দ্র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 rot="3796128">
            <a:off x="2220159" y="1540247"/>
            <a:ext cx="3636882" cy="3628723"/>
          </a:xfrm>
          <a:prstGeom prst="donut">
            <a:avLst>
              <a:gd name="adj" fmla="val 6005"/>
            </a:avLst>
          </a:prstGeom>
          <a:solidFill>
            <a:srgbClr val="EB21CE"/>
          </a:solidFill>
          <a:ln w="28575">
            <a:solidFill>
              <a:srgbClr val="EB21C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 rot="12467086">
            <a:off x="1346706" y="713318"/>
            <a:ext cx="5483352" cy="5499532"/>
          </a:xfrm>
          <a:prstGeom prst="donut">
            <a:avLst>
              <a:gd name="adj" fmla="val 28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5029200" y="2895600"/>
            <a:ext cx="1447800" cy="82877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752599" y="2819400"/>
            <a:ext cx="1295401" cy="90497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543799" y="161828"/>
            <a:ext cx="1295401" cy="90497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1066800"/>
            <a:ext cx="198120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e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আধান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(-)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ঋনা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ত্মক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371849" y="2971800"/>
            <a:ext cx="1219201" cy="109670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371849" y="2743201"/>
            <a:ext cx="1428751" cy="12954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নিঊট্রন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2639 C -0.01198 0.15648 -0.09913 0.25486 -0.2 0.24606 C -0.30087 0.2368 -0.37708 0.12268 -0.36892 -0.00695 C -0.36372 -0.1375 -0.27517 -0.23519 -0.17569 -0.22616 C -0.07483 -0.2169 0.00139 -0.10394 -0.00556 0.02639 Z " pathEditMode="relative" rAng="5639678" ptsTypes="fffff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64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0017 -0.13149 0.08125 -0.23912 0.18107 -0.23889 C 0.28107 -0.23912 0.3618 -0.13149 0.3618 -0.0007 C 0.3618 0.13194 0.2809 0.23865 0.1809 0.23865 C 0.08107 0.23865 0.00017 0.13194 3.33333E-6 4.07407E-6 Z " pathEditMode="relative" rAng="16200000" ptsTypes="fffff">
                                      <p:cBhvr>
                                        <p:cTn id="6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9582771">
            <a:off x="4060642" y="1746253"/>
            <a:ext cx="1219200" cy="32004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3642360" y="182880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5471160" y="4388068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866674">
            <a:off x="4075656" y="1710713"/>
            <a:ext cx="1219200" cy="32004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5028974" y="346966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400000">
            <a:off x="4118582" y="2645848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5400000">
            <a:off x="3984442" y="1593853"/>
            <a:ext cx="1219200" cy="32004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5400000">
            <a:off x="6019800" y="304800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5400000">
            <a:off x="2880360" y="297180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476750" y="3034379"/>
            <a:ext cx="171450" cy="166021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705350" y="2971800"/>
            <a:ext cx="171450" cy="166021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4552950" y="3124200"/>
            <a:ext cx="171450" cy="166021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400550" y="3124200"/>
            <a:ext cx="171450" cy="166021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629150" y="3034379"/>
            <a:ext cx="171450" cy="166021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629150" y="3124200"/>
            <a:ext cx="171450" cy="166021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552950" y="3200400"/>
            <a:ext cx="171450" cy="166021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629150" y="3124200"/>
            <a:ext cx="171450" cy="166021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572000" y="2958179"/>
            <a:ext cx="171450" cy="166021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381500" y="3124200"/>
            <a:ext cx="171450" cy="166021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552950" y="3186779"/>
            <a:ext cx="171450" cy="166021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4419600" y="3124200"/>
            <a:ext cx="171450" cy="166021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66800" y="5486400"/>
            <a:ext cx="73914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ইলেকট্রন নিউক্লিয়াসের চারদিকে অবিরাম ঘুরছে।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 rot="5400000">
            <a:off x="6629400" y="204216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086600" y="1905000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6629400" y="1371600"/>
            <a:ext cx="320040" cy="388274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086600" y="1295400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6629400" y="846398"/>
            <a:ext cx="243840" cy="296602"/>
          </a:xfrm>
          <a:prstGeom prst="flowChartConnector">
            <a:avLst/>
          </a:prstGeom>
          <a:solidFill>
            <a:srgbClr val="EB21CE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86600" y="634425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671 C 0.0276 -0.02197 0.09809 0.04071 0.15382 0.14871 C 0.20903 0.25578 0.22847 0.36749 0.19583 0.39616 C 0.16493 0.42623 0.09358 0.36124 0.03785 0.2544 C -0.01667 0.14709 -0.03611 0.03608 -0.00399 0.00671 Z " pathEditMode="fixed" rAng="-2064171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271 C 0.02569 -0.01596 0.00521 -0.12466 -0.05087 -0.22942 C -0.1059 -0.33511 -0.17917 -0.39547 -0.20851 -0.36679 C -0.24011 -0.33673 -0.21823 -0.22734 -0.16215 -0.12373 C -0.10712 -0.01943 -0.03403 0.0444 -0.00521 0.01271 Z " pathEditMode="fixed" rAng="-2135322" ptsTypes="fffff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457 C -0.07535 0.10176 -0.15573 0.14524 -0.18038 0.10731 C -0.20451 0.07031 -0.16979 -0.02706 -0.09861 -0.11563 C -0.0276 -0.2049 0.04722 -0.24722 0.07257 -0.21068 C 0.09861 -0.17345 0.0632 -0.0747 -0.00781 0.01457 Z " pathEditMode="fixed" rAng="8200876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6 C 0.07257 -0.08565 0.15191 -0.12546 0.17726 -0.08889 C 0.20226 -0.05162 0.16372 0.04884 0.09167 0.13518 C 0.02014 0.22083 -0.05798 0.26111 -0.0835 0.22291 C -0.10833 0.18634 -0.071 0.08611 0.00104 -0.00046 Z " pathEditMode="fixed" rAng="-45718239" ptsTypes="fff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763 C -0.00225 0.04232 -0.08159 0.08233 -0.17517 0.08233 C -0.27048 0.08326 -0.34739 0.04232 -0.34739 -0.00763 C -0.34739 -0.05712 -0.26979 -0.09598 -0.17517 -0.09482 C -0.07986 -0.09598 -0.00191 -0.05712 -0.00191 -0.00763 Z " pathEditMode="fixed" rAng="5400000" ptsTypes="fffff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694 C -0.00417 -0.04255 0.07448 -0.08326 0.17118 -0.08326 C 0.26788 -0.08326 0.34566 -0.04255 0.34566 0.00694 C 0.34566 0.05689 0.26788 0.09667 0.17118 0.09667 C 0.07483 0.09667 -0.00434 0.05689 -0.00434 0.00694 Z " pathEditMode="fixed" rAng="16200000" ptsTypes="fffff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4" grpId="0" animBg="1"/>
      <p:bldP spid="46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IR\Downloads\কার্ব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4350"/>
            <a:ext cx="3886200" cy="26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nut 9"/>
          <p:cNvSpPr/>
          <p:nvPr/>
        </p:nvSpPr>
        <p:spPr>
          <a:xfrm rot="12467086">
            <a:off x="1399542" y="1007066"/>
            <a:ext cx="5483352" cy="5499532"/>
          </a:xfrm>
          <a:prstGeom prst="donut">
            <a:avLst>
              <a:gd name="adj" fmla="val 28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531617" y="3007143"/>
            <a:ext cx="1219201" cy="109670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3417317" y="2854742"/>
            <a:ext cx="1447801" cy="140150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1905000"/>
            <a:ext cx="19812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প্রোটন সংখ্যা 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057400"/>
            <a:ext cx="19812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নিউট্রন সংখ্যা 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790182"/>
            <a:ext cx="1981200" cy="107721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ভরসংখ্যা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228600"/>
            <a:ext cx="3733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কার্বন পরমাণু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6042 -0.346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37084 -0.319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97388"/>
            <a:ext cx="3495675" cy="242107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14400" y="4736813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অ্যালুমিনিয়াম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0" y="3264188"/>
            <a:ext cx="1981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Al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6600" y="3340388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H="1" flipV="1">
            <a:off x="6705600" y="3645188"/>
            <a:ext cx="838200" cy="887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953000" y="3721388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5739825"/>
            <a:ext cx="2514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 flipV="1">
            <a:off x="4838700" y="4429272"/>
            <a:ext cx="495300" cy="13105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876800" y="280698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33800" y="1270575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ভরসংখ্যা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>
            <a:off x="4191000" y="1855350"/>
            <a:ext cx="1143000" cy="10278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228600"/>
            <a:ext cx="6934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ও ভর সংখ্যা লেখার নিয়ম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47" grpId="0" animBg="1"/>
      <p:bldP spid="53" grpId="0" animBg="1"/>
      <p:bldP spid="57" grpId="0"/>
      <p:bldP spid="59" grpId="0" animBg="1"/>
      <p:bldP spid="60" grpId="0" animBg="1"/>
      <p:bldP spid="63" grpId="0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011269"/>
            <a:ext cx="62484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মৌলের প্রতীক ,পারমাণবিক সংখ্যা ও ভর সংখ্যা সহ সংক্ষিপ্ত আকারে  প্রকাশ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করার চেষ্টা করে দেখবে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33528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46230"/>
            <a:ext cx="6400800" cy="1630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5181600"/>
            <a:ext cx="76200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04800"/>
            <a:ext cx="62484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টেবিল থেকে মৌলগুলোর প্রোটন , ইলেকট্রন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নিউট্রন সংখ্যা বের কর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22214"/>
              </p:ext>
            </p:extLst>
          </p:nvPr>
        </p:nvGraphicFramePr>
        <p:xfrm>
          <a:off x="457200" y="1524000"/>
          <a:ext cx="7620000" cy="356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473200"/>
                <a:gridCol w="1270000"/>
                <a:gridCol w="1270000"/>
                <a:gridCol w="1270000"/>
                <a:gridCol w="1270000"/>
              </a:tblGrid>
              <a:tr h="81144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প্রতীক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পারমাণবিক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43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43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43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Mg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43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35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81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 ক মৌলের ভরসংখ্যা 40 এবং নিউট্রন সংখ্যা 22 হলে, ক মৌলের ইলেকট্রন সংখ্যা কত? </a:t>
            </a:r>
          </a:p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 মৌলের ভরসংখ্যা= ঐ মৌলের প্রোটন সংখ্যা + ঐ মৌলের নিউট্রন সংখ্যা </a:t>
            </a:r>
          </a:p>
          <a:p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অতএব ঐ মৌলের প্রোটন সংখ্যা=40-22=18 যেহেতু কোনো মৌলের প্রোটন সংখ্যা= মৌলের ইলেকট্রন সংখ্যা সেহেতু ক মৌলের ইলেকট্রন সংখ্যা হবে=18.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590800"/>
            <a:ext cx="7162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ভর সংখ্যা কাকে বলে?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162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কার্বনের পারমাণবিক সংখ্যা কত?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9" y="1600201"/>
            <a:ext cx="716280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পারমাণবিক সংখ্যা বলতে কি বুঝ?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833" y="304800"/>
            <a:ext cx="270276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4495800"/>
            <a:ext cx="7696200" cy="954107"/>
            <a:chOff x="48493" y="4495801"/>
            <a:chExt cx="9095507" cy="2712155"/>
          </a:xfrm>
        </p:grpSpPr>
        <p:sp>
          <p:nvSpPr>
            <p:cNvPr id="4" name="Rectangle 3"/>
            <p:cNvSpPr/>
            <p:nvPr/>
          </p:nvSpPr>
          <p:spPr>
            <a:xfrm>
              <a:off x="228600" y="4495801"/>
              <a:ext cx="89154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493" y="4495801"/>
              <a:ext cx="8943108" cy="271215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v"/>
              </a:pPr>
              <a:r>
                <a:rPr lang="bn-IN" sz="2800" dirty="0" smtClean="0">
                  <a:solidFill>
                    <a:srgbClr val="FF9900"/>
                  </a:solidFill>
                  <a:latin typeface="NikoshBAN" pitchFamily="2" charset="0"/>
                  <a:cs typeface="NikoshBAN" pitchFamily="2" charset="0"/>
                </a:rPr>
                <a:t> কোনো মৌলের ভরসংখ্যা 36 এবং নিউট্রন সংখ্যা 12 হলে, উক্ত  মৌলের ইলেকট্রন সংখ্যা কত?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23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------------’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0" y="3352800"/>
            <a:ext cx="7010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নিউক্লিয়াস পরমাণুর কোথায় অবস্থান করে?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5780" y="4569738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শক্তিস্তরে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6760" y="4562749"/>
            <a:ext cx="39024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5532858"/>
            <a:ext cx="37188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কেন্দ্রের চারদিকে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1770" y="5525869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শক্তিস্তরের মাঝখানে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4600" y="1828800"/>
            <a:ext cx="370382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1752600"/>
            <a:ext cx="419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কেন্দ্রে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76800" y="4343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4" name="Slide Number Placeholder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47319" y="228600"/>
            <a:ext cx="365348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6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120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2667000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বাড়িতে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এমন পাঁচটি মৌলের গঠন চিত্র এঁকে ইলেক্ট্রন , প্রোটন ও নিউট্রনের অবস্থান দেখাও।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90600"/>
            <a:ext cx="39624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graphics-flower-line-176100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048000" y="5245102"/>
            <a:ext cx="2743200" cy="1003298"/>
          </a:xfrm>
          <a:prstGeom prst="rect">
            <a:avLst/>
          </a:prstGeom>
        </p:spPr>
      </p:pic>
      <p:pic>
        <p:nvPicPr>
          <p:cNvPr id="34" name="Picture 33" descr="thank-you-103.gif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4800600" y="2667000"/>
            <a:ext cx="2943225" cy="1762125"/>
          </a:xfrm>
          <a:prstGeom prst="rect">
            <a:avLst/>
          </a:prstGeom>
        </p:spPr>
      </p:pic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1981200"/>
            <a:ext cx="746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2514600"/>
            <a:ext cx="59150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me1002.gif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867400" y="5486400"/>
            <a:ext cx="2457450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962400"/>
            <a:ext cx="200025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57200"/>
            <a:ext cx="44958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2700278"/>
            <a:ext cx="7772400" cy="2862322"/>
            <a:chOff x="685800" y="2700278"/>
            <a:chExt cx="7772400" cy="2862322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2700278"/>
              <a:ext cx="7772400" cy="2862322"/>
            </a:xfrm>
            <a:prstGeom prst="rect">
              <a:avLst/>
            </a:prstGeom>
            <a:no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 জাকিরুল ইসলাম </a:t>
              </a:r>
              <a:endParaRPr lang="bn-BD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sz="44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প্রধান </a:t>
              </a:r>
              <a:r>
                <a:rPr lang="bn-BD" sz="44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 </a:t>
              </a:r>
            </a:p>
            <a:p>
              <a:pPr algn="ctr"/>
              <a:r>
                <a:rPr lang="bn-IN" sz="32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আলিয়ারপুর আজিজ মাধ্যমিক</a:t>
              </a:r>
              <a:r>
                <a:rPr lang="bn-BD" sz="32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বিদ্যালয়। </a:t>
              </a:r>
            </a:p>
            <a:p>
              <a:pPr algn="ctr"/>
              <a:r>
                <a:rPr lang="bn-BD" sz="44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সদর, </a:t>
              </a:r>
              <a:r>
                <a:rPr lang="bn-IN" sz="44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চুয়াডাঙ্গা</a:t>
              </a:r>
              <a:r>
                <a:rPr lang="bn-BD" sz="4400" b="1" dirty="0" smtClean="0">
                  <a:ln w="1905"/>
                  <a:gradFill>
                    <a:gsLst>
                      <a:gs pos="0">
                        <a:srgbClr val="1AB39F">
                          <a:shade val="20000"/>
                          <a:satMod val="200000"/>
                        </a:srgbClr>
                      </a:gs>
                      <a:gs pos="78000">
                        <a:srgbClr val="1AB39F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1AB39F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4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F:\Teacher`s picture\AH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2700279"/>
              <a:ext cx="1219200" cy="1185921"/>
            </a:xfrm>
            <a:prstGeom prst="rect">
              <a:avLst/>
            </a:prstGeom>
            <a:noFill/>
          </p:spPr>
        </p:pic>
      </p:grpSp>
      <p:pic>
        <p:nvPicPr>
          <p:cNvPr id="10" name="Content Placeholder 3" descr="FFGR_200x2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71017"/>
            <a:ext cx="2514600" cy="18626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457200"/>
            <a:ext cx="6858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Blume1002.gif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867400" y="5486400"/>
            <a:ext cx="245745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123825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483346"/>
            <a:ext cx="4648200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- পরমাণুর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</a:t>
            </a:r>
            <a:endParaRPr lang="en-US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7" name="Picture 6" descr="graphics-christmas-flowers-181560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876800" y="533400"/>
            <a:ext cx="3971925" cy="4466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54388"/>
            <a:ext cx="3982053" cy="328956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KIR\Downloads\I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8225"/>
            <a:ext cx="2143125" cy="183784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38961" y="1038226"/>
            <a:ext cx="1976439" cy="18378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3527" y="3164407"/>
            <a:ext cx="11430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ক্লোরি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3989" y="3164409"/>
            <a:ext cx="16002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অক্সি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7172" y="3164408"/>
            <a:ext cx="143708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38225"/>
            <a:ext cx="1981200" cy="18378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85836"/>
            <a:ext cx="2002630" cy="18378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828800" y="4104382"/>
            <a:ext cx="54102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সকল মৌলিক পদার্থ কে বিশ্লেষণ করলে কি পাওয়া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5410200"/>
            <a:ext cx="4310061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 তে কি 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কণা বিদ্যমান?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JAKIR\Downloads\অক্সিজেন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1" y="1038226"/>
            <a:ext cx="1905000" cy="1785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3" name="Group 12"/>
          <p:cNvGrpSpPr/>
          <p:nvPr/>
        </p:nvGrpSpPr>
        <p:grpSpPr>
          <a:xfrm>
            <a:off x="533400" y="3208001"/>
            <a:ext cx="1262062" cy="523220"/>
            <a:chOff x="533400" y="3208001"/>
            <a:chExt cx="1262062" cy="523220"/>
          </a:xfrm>
        </p:grpSpPr>
        <p:sp>
          <p:nvSpPr>
            <p:cNvPr id="11" name="Rectangle 10"/>
            <p:cNvSpPr/>
            <p:nvPr/>
          </p:nvSpPr>
          <p:spPr>
            <a:xfrm>
              <a:off x="652462" y="3208001"/>
              <a:ext cx="11430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3208001"/>
              <a:ext cx="1262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  লোহা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8" grpId="0" animBg="1"/>
      <p:bldP spid="18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J Thomson_1856–1940 in 1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2924176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Rutherford_1871-1937 in1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47800"/>
            <a:ext cx="302558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chadwick in 1932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80" y="1447800"/>
            <a:ext cx="286512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57200" y="228600"/>
            <a:ext cx="8305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তিনজন বিজ্ঞানী একটি কণার তিনটি ভিন্ন ভিন্ন কণিকা আবিষ্কার করেন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94214" y="4942582"/>
            <a:ext cx="3056477" cy="1663596"/>
            <a:chOff x="2994214" y="4942582"/>
            <a:chExt cx="3056477" cy="1663596"/>
          </a:xfrm>
        </p:grpSpPr>
        <p:sp>
          <p:nvSpPr>
            <p:cNvPr id="14" name="TextBox 13"/>
            <p:cNvSpPr txBox="1"/>
            <p:nvPr/>
          </p:nvSpPr>
          <p:spPr>
            <a:xfrm>
              <a:off x="2994214" y="4942582"/>
              <a:ext cx="3025586" cy="107721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আরনেস্ট রাদারফোর্ড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(১৮৭১ --১৯৩৭)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25105" y="6082958"/>
              <a:ext cx="3025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</a:t>
              </a:r>
              <a:r>
                <a: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প্রোটনের আবিষ্কারক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0" y="4942582"/>
            <a:ext cx="2971800" cy="1602041"/>
            <a:chOff x="6096000" y="4942582"/>
            <a:chExt cx="2971800" cy="1602041"/>
          </a:xfrm>
        </p:grpSpPr>
        <p:sp>
          <p:nvSpPr>
            <p:cNvPr id="13" name="TextBox 12"/>
            <p:cNvSpPr txBox="1"/>
            <p:nvPr/>
          </p:nvSpPr>
          <p:spPr>
            <a:xfrm>
              <a:off x="6096000" y="4942582"/>
              <a:ext cx="2971800" cy="1077218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জেম্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 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চ্যাডউইক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(১৮৯১ - ১৯৭৪)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29400" y="6082958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নিউট্রনের আবিষ্কারক </a:t>
              </a:r>
              <a:endPara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4876800"/>
            <a:ext cx="2796505" cy="1684496"/>
            <a:chOff x="302741" y="4902458"/>
            <a:chExt cx="2796505" cy="1684496"/>
          </a:xfrm>
        </p:grpSpPr>
        <p:sp>
          <p:nvSpPr>
            <p:cNvPr id="16" name="TextBox 15"/>
            <p:cNvSpPr txBox="1"/>
            <p:nvPr/>
          </p:nvSpPr>
          <p:spPr>
            <a:xfrm>
              <a:off x="381000" y="4902458"/>
              <a:ext cx="2438400" cy="107721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জে,জে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থমসন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(১৮৫৬ - ১৯৪০)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2741" y="6063734"/>
              <a:ext cx="2796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ইলেকট্রনের আবিষ্কারক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77724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JAKIR\Download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0" y="1472863"/>
            <a:ext cx="7153029" cy="3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743200"/>
            <a:ext cx="6400800" cy="32613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কণিকা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505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780212"/>
            <a:ext cx="33528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" y="6704012"/>
            <a:ext cx="2971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629400"/>
            <a:ext cx="2895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781800"/>
            <a:ext cx="33528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705600"/>
            <a:ext cx="32766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629400"/>
            <a:ext cx="3124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838200"/>
            <a:ext cx="30480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3600" y="760412"/>
            <a:ext cx="29718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685800"/>
            <a:ext cx="2895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838200"/>
            <a:ext cx="28194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762000"/>
            <a:ext cx="3048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685800"/>
            <a:ext cx="3124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5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89919" y="2174358"/>
            <a:ext cx="7696200" cy="39117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9919" y="2674749"/>
            <a:ext cx="7696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মৌলিক কণিকাগুলোর নাম ও অবস্থান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919" y="3679993"/>
            <a:ext cx="7696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পারমাণবিক সংখ্যা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749225"/>
            <a:ext cx="7696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ভর সংখ্যা ব্যাখ্যা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1295400" y="1757648"/>
            <a:ext cx="4916195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2062"/>
            <a:ext cx="3886200" cy="384953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powder"/>
        </p:spPr>
      </p:pic>
      <p:sp>
        <p:nvSpPr>
          <p:cNvPr id="2" name="Flowchart: Connector 1"/>
          <p:cNvSpPr/>
          <p:nvPr/>
        </p:nvSpPr>
        <p:spPr>
          <a:xfrm>
            <a:off x="3276600" y="3124200"/>
            <a:ext cx="342900" cy="381000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 rot="3796128">
            <a:off x="2514600" y="2438400"/>
            <a:ext cx="1828800" cy="1828800"/>
          </a:xfrm>
          <a:prstGeom prst="donut">
            <a:avLst>
              <a:gd name="adj" fmla="val 6005"/>
            </a:avLst>
          </a:prstGeom>
          <a:solidFill>
            <a:srgbClr val="EB21CE"/>
          </a:solidFill>
          <a:ln w="28575">
            <a:solidFill>
              <a:srgbClr val="EB21C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 rot="12467086">
            <a:off x="2057400" y="1919603"/>
            <a:ext cx="2819400" cy="2819400"/>
          </a:xfrm>
          <a:prstGeom prst="donut">
            <a:avLst>
              <a:gd name="adj" fmla="val 28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Donut 61"/>
          <p:cNvSpPr/>
          <p:nvPr/>
        </p:nvSpPr>
        <p:spPr>
          <a:xfrm rot="6652861">
            <a:off x="1625993" y="1474367"/>
            <a:ext cx="3638039" cy="3634370"/>
          </a:xfrm>
          <a:prstGeom prst="donut">
            <a:avLst>
              <a:gd name="adj" fmla="val 28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0" y="5486400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flipH="1" flipV="1">
            <a:off x="3657598" y="3276601"/>
            <a:ext cx="2667002" cy="24043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9126" y="3224646"/>
            <a:ext cx="212667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549691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শক্তিস্তর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H="1">
            <a:off x="3733798" y="1524000"/>
            <a:ext cx="2514602" cy="1092054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4800600" y="1981200"/>
            <a:ext cx="1522148" cy="1143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>
            <a:off x="4991098" y="1842078"/>
            <a:ext cx="1188026" cy="60285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61674" y="4257611"/>
            <a:ext cx="3353726" cy="1521175"/>
            <a:chOff x="5561674" y="4257611"/>
            <a:chExt cx="3353726" cy="1521175"/>
          </a:xfrm>
        </p:grpSpPr>
        <p:sp>
          <p:nvSpPr>
            <p:cNvPr id="5" name="Rectangle 4"/>
            <p:cNvSpPr/>
            <p:nvPr/>
          </p:nvSpPr>
          <p:spPr>
            <a:xfrm>
              <a:off x="5561674" y="4257611"/>
              <a:ext cx="3353726" cy="15211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88060" y="4427751"/>
              <a:ext cx="33273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নিউক্লিয়াসের মধ্যে থাকে 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১।প্রোটন ২।নিউট্রন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2" grpId="0" animBg="1"/>
      <p:bldP spid="65" grpId="0" animBg="1"/>
      <p:bldP spid="13" grpId="0" animBg="1"/>
      <p:bldP spid="14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3467101" y="3304363"/>
            <a:ext cx="1638299" cy="1662807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3466" y="4967170"/>
            <a:ext cx="1981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 কেন্দ্র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 rot="3796128">
            <a:off x="2524959" y="2297990"/>
            <a:ext cx="3636882" cy="3628723"/>
          </a:xfrm>
          <a:prstGeom prst="donut">
            <a:avLst>
              <a:gd name="adj" fmla="val 6005"/>
            </a:avLst>
          </a:prstGeom>
          <a:solidFill>
            <a:srgbClr val="EB21CE"/>
          </a:solidFill>
          <a:ln w="28575">
            <a:solidFill>
              <a:srgbClr val="EB21C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 rot="12467086">
            <a:off x="1984918" y="1688898"/>
            <a:ext cx="4753456" cy="4794794"/>
          </a:xfrm>
          <a:prstGeom prst="donut">
            <a:avLst>
              <a:gd name="adj" fmla="val 28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571874" y="3489878"/>
            <a:ext cx="1428751" cy="1291776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নিউট্রন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457200" y="457200"/>
            <a:ext cx="1219201" cy="109670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602159"/>
            <a:ext cx="73152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প্রোটন সংখ্যাকে পারমাণবিক সংখ্যা বলে।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67000"/>
            <a:ext cx="1981200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আধান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(ধনা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N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আধান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(নিরপেক্ষ)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438400"/>
            <a:ext cx="1981200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পরমাণুতে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সংখ্যা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সমান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থাকে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3" grpId="0" animBg="1"/>
      <p:bldP spid="24" grpId="0" animBg="1"/>
      <p:bldP spid="15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2448</TotalTime>
  <Words>486</Words>
  <Application>Microsoft Office PowerPoint</Application>
  <PresentationFormat>On-screen Show (4:3)</PresentationFormat>
  <Paragraphs>144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Hatiya</dc:creator>
  <cp:lastModifiedBy>Windows User</cp:lastModifiedBy>
  <cp:revision>306</cp:revision>
  <dcterms:created xsi:type="dcterms:W3CDTF">2006-08-16T00:00:00Z</dcterms:created>
  <dcterms:modified xsi:type="dcterms:W3CDTF">2020-11-03T16:01:53Z</dcterms:modified>
</cp:coreProperties>
</file>