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7" r:id="rId2"/>
    <p:sldId id="258" r:id="rId3"/>
    <p:sldId id="260" r:id="rId4"/>
    <p:sldId id="280" r:id="rId5"/>
    <p:sldId id="261" r:id="rId6"/>
    <p:sldId id="259" r:id="rId7"/>
    <p:sldId id="269" r:id="rId8"/>
    <p:sldId id="270" r:id="rId9"/>
    <p:sldId id="281" r:id="rId10"/>
    <p:sldId id="271" r:id="rId11"/>
    <p:sldId id="272" r:id="rId12"/>
    <p:sldId id="273" r:id="rId13"/>
    <p:sldId id="274" r:id="rId14"/>
    <p:sldId id="283" r:id="rId15"/>
    <p:sldId id="282" r:id="rId16"/>
    <p:sldId id="276" r:id="rId17"/>
    <p:sldId id="284" r:id="rId18"/>
    <p:sldId id="285" r:id="rId19"/>
    <p:sldId id="286" r:id="rId20"/>
    <p:sldId id="289" r:id="rId21"/>
    <p:sldId id="287" r:id="rId22"/>
    <p:sldId id="288" r:id="rId23"/>
    <p:sldId id="290" r:id="rId24"/>
    <p:sldId id="291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chintya Mondal" initials="AM" lastIdx="1" clrIdx="0">
    <p:extLst>
      <p:ext uri="{19B8F6BF-5375-455C-9EA6-DF929625EA0E}">
        <p15:presenceInfo xmlns:p15="http://schemas.microsoft.com/office/powerpoint/2012/main" userId="S::achintya@teachquality.onmicrosoft.com::7b635c78-beca-48df-9570-b70ba997f19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9FCB8A"/>
    <a:srgbClr val="9ECB89"/>
    <a:srgbClr val="008000"/>
    <a:srgbClr val="FF6699"/>
    <a:srgbClr val="FF0066"/>
    <a:srgbClr val="FF0000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83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DECFEA-5531-4E0A-9ACD-A902D65C4A8D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2816DF-79E3-46EE-B8A1-DEEC61050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231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16DF-79E3-46EE-B8A1-DEEC61050E4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1096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07A408-D7C8-4287-82F5-DBECCECD33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A33D1A-A6A9-486C-AF1D-8DB3B0E358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3248CA-C1A5-462B-9606-01281D05171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6E5FB-8209-4EEB-B18E-EDAD83C72D09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FFDCBF-466F-40B2-BD3C-5CE24455B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28698E-0ECA-4376-BA46-D7397C8EF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204747-3941-4908-8552-CC96DD17BE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829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0EBBF-41B2-4750-8E32-22961E3D3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E35C29-2C5B-4EBD-94A6-0D154FC440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243959-CE26-46B5-84C1-934CD04FCC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6E5FB-8209-4EEB-B18E-EDAD83C72D09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81B432-E042-4A6D-89C3-EB0D9178D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20DC78-2577-4354-8A6B-518FFABE4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204747-3941-4908-8552-CC96DD17BE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547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FAE55CC-0808-4365-B74D-B6E5EAB18E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B38B90-F3B0-4B7C-9D86-E69F52C048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5DAA95-CB79-480F-A328-34660D3DC1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6E5FB-8209-4EEB-B18E-EDAD83C72D09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19C118-A724-43E3-846B-0FFE76A2D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29A4A8-88E9-46C2-9C8E-18DB96A3D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204747-3941-4908-8552-CC96DD17BE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842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292C4-3171-4BC8-BCEA-456645AA2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C0CCAE-4FFB-4CC2-AC3F-8D0B9DFAE5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FACB4D-608B-49B0-A42D-69C14CAD3C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6E5FB-8209-4EEB-B18E-EDAD83C72D09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C70000-0AA8-431D-B8A3-BD17DFFFF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F80FEA-ADD4-440D-9CF6-B113FA51B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204747-3941-4908-8552-CC96DD17BE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672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8F4DDB-7213-46E6-8D2E-A7C2F8EF0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646364-439B-4B58-9430-3E44997678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0A769A-E41D-420D-945E-9D891AC6A4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6E5FB-8209-4EEB-B18E-EDAD83C72D09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86F58A-A3EB-403B-9E94-F9F48861E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C81C91-4EA2-414E-990C-3B5A41784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204747-3941-4908-8552-CC96DD17BE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515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168A07-89CE-42DF-B89A-4698C4BCC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7F3D63-0757-42DD-80F8-B0597C19D9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0A7FF5-9034-440C-8D6B-88FD9D690B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040559-EF00-49F9-A8FC-589349D77D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6E5FB-8209-4EEB-B18E-EDAD83C72D09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6A48C2-2C06-42E9-9588-AC3CADFF3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AA76C4-FBCC-467F-8C6A-E2CE113BA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204747-3941-4908-8552-CC96DD17BE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838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36FAD-3F85-4474-B51F-4FBA67411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7CB289-C7C8-4F81-BC5A-9211D6EFA7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8C98A9-3B75-4EAF-95EB-2398036DEC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4C66D5-DF82-4F33-87E2-A7A2A1CD9B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7246235-E346-44DD-A1AD-BED3FEC1AD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0D4EDE-2750-4951-9F4E-C57C1A307A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6E5FB-8209-4EEB-B18E-EDAD83C72D09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7D2C7D9-63D2-4BE6-8DDA-4B787E918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DE6FB74-A85B-4096-91D0-F26BCC7DE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204747-3941-4908-8552-CC96DD17BE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263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87D32D-D935-47F2-83EB-E3EBA62FB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AB7B16-6359-4BB3-975D-445193C20D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6E5FB-8209-4EEB-B18E-EDAD83C72D09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D390E4-342C-4E5F-A9C6-BD519091B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1D7507-F73F-4963-8CE7-0E9C11E2F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204747-3941-4908-8552-CC96DD17BE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458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19C605-8E6F-4EA5-9BF7-743E1E1660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6E5FB-8209-4EEB-B18E-EDAD83C72D09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EAC16E-DAB9-4C36-A788-EAEC09737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CAB20D-AAC4-424F-A407-5D06EB71C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204747-3941-4908-8552-CC96DD17BE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278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927625-604F-45E2-ADFC-43A1886802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3A6872-9525-479C-B4A7-F9D03705E6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954CF3-1409-4EF8-BBCB-9EA0796816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1E12DF-806C-47CD-A44E-9074DC597F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6E5FB-8209-4EEB-B18E-EDAD83C72D09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8059A2-6CF2-44DB-A961-72F6AF918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EA76BE-4E74-427B-8F0F-5A8449725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204747-3941-4908-8552-CC96DD17BE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914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6F090F-B5FC-47A1-BC4C-01B6B272C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7D1C96-3B0A-436F-8B51-7D27C1B48B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7F3B49-1489-451A-A495-EC72561A1D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23D4EA-A23C-4D7D-AF51-DA24D47F87F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6E5FB-8209-4EEB-B18E-EDAD83C72D09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63D22F-1A15-4BAA-A118-02BEF317F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7BA178-4ADC-403E-A213-DFB97525D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204747-3941-4908-8552-CC96DD17BE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170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microsoft.com/office/2007/relationships/hdphoto" Target="../media/hdphoto2.wdp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63DB9B9C-BA74-4BC4-99CB-D1A554B499AC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5138057"/>
            <a:ext cx="11925300" cy="153126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7BDCC2B-C4F2-4F85-87EA-AFF977D0D36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15">
              <a:alphaModFix amt="2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C0D817F-DFB9-4CCC-B858-FB5485FE2E6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70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AB38F05-7363-4643-95F5-14911A4D9B8E}"/>
              </a:ext>
            </a:extLst>
          </p:cNvPr>
          <p:cNvSpPr/>
          <p:nvPr userDrawn="1"/>
        </p:nvSpPr>
        <p:spPr>
          <a:xfrm>
            <a:off x="133350" y="133350"/>
            <a:ext cx="11925300" cy="6591300"/>
          </a:xfrm>
          <a:prstGeom prst="rect">
            <a:avLst/>
          </a:prstGeom>
          <a:noFill/>
          <a:ln w="127000">
            <a:gradFill flip="none" rotWithShape="1">
              <a:gsLst>
                <a:gs pos="0">
                  <a:srgbClr val="FF0000"/>
                </a:gs>
                <a:gs pos="100000">
                  <a:srgbClr val="FF0000"/>
                </a:gs>
                <a:gs pos="79000">
                  <a:srgbClr val="008000"/>
                </a:gs>
                <a:gs pos="30000">
                  <a:srgbClr val="008000"/>
                </a:gs>
              </a:gsLst>
              <a:lin ang="7800000" scaled="0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69173EF-06BF-4CB9-B897-500F39870250}"/>
              </a:ext>
            </a:extLst>
          </p:cNvPr>
          <p:cNvSpPr/>
          <p:nvPr userDrawn="1"/>
        </p:nvSpPr>
        <p:spPr>
          <a:xfrm>
            <a:off x="133350" y="133350"/>
            <a:ext cx="11925300" cy="6591300"/>
          </a:xfrm>
          <a:prstGeom prst="rect">
            <a:avLst/>
          </a:prstGeom>
          <a:noFill/>
          <a:ln w="381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D613CD1-6FD4-49F0-9340-396B5032B34F}"/>
              </a:ext>
            </a:extLst>
          </p:cNvPr>
          <p:cNvSpPr txBox="1"/>
          <p:nvPr userDrawn="1"/>
        </p:nvSpPr>
        <p:spPr>
          <a:xfrm>
            <a:off x="432038" y="6358430"/>
            <a:ext cx="118266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 err="1">
                <a:solidFill>
                  <a:schemeClr val="tx1">
                    <a:alpha val="52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অচিন্ত্য</a:t>
            </a:r>
            <a:r>
              <a:rPr lang="en-US" sz="1600" dirty="0">
                <a:solidFill>
                  <a:schemeClr val="tx1">
                    <a:alpha val="52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solidFill>
                  <a:schemeClr val="tx1">
                    <a:alpha val="52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কুমার</a:t>
            </a:r>
            <a:r>
              <a:rPr lang="en-US" sz="1600" dirty="0">
                <a:solidFill>
                  <a:schemeClr val="tx1">
                    <a:alpha val="52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solidFill>
                  <a:schemeClr val="tx1">
                    <a:alpha val="52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মন্ডল</a:t>
            </a:r>
            <a:r>
              <a:rPr lang="en-US" sz="1600" dirty="0">
                <a:solidFill>
                  <a:schemeClr val="tx1">
                    <a:alpha val="52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>
                <a:solidFill>
                  <a:srgbClr val="000000">
                    <a:alpha val="52000"/>
                  </a:srgbClr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|| </a:t>
            </a:r>
            <a:r>
              <a:rPr lang="en-US" sz="1600" dirty="0" err="1">
                <a:solidFill>
                  <a:srgbClr val="000000">
                    <a:alpha val="52000"/>
                  </a:srgbClr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সহকারী</a:t>
            </a:r>
            <a:r>
              <a:rPr lang="en-US" sz="1600" dirty="0">
                <a:solidFill>
                  <a:srgbClr val="000000">
                    <a:alpha val="52000"/>
                  </a:srgbClr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solidFill>
                  <a:srgbClr val="000000">
                    <a:alpha val="52000"/>
                  </a:srgbClr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শিক্ষক</a:t>
            </a:r>
            <a:r>
              <a:rPr lang="en-US" sz="1600" dirty="0">
                <a:solidFill>
                  <a:srgbClr val="000000">
                    <a:alpha val="52000"/>
                  </a:srgbClr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(</a:t>
            </a:r>
            <a:r>
              <a:rPr lang="en-US" sz="1600" dirty="0" err="1">
                <a:solidFill>
                  <a:srgbClr val="000000">
                    <a:alpha val="52000"/>
                  </a:srgbClr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সামাজিক</a:t>
            </a:r>
            <a:r>
              <a:rPr lang="en-US" sz="1600" dirty="0">
                <a:solidFill>
                  <a:srgbClr val="000000">
                    <a:alpha val="52000"/>
                  </a:srgbClr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solidFill>
                  <a:srgbClr val="000000">
                    <a:alpha val="52000"/>
                  </a:srgbClr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বিজ্ঞান</a:t>
            </a:r>
            <a:r>
              <a:rPr lang="en-US" sz="1600" dirty="0">
                <a:solidFill>
                  <a:srgbClr val="000000">
                    <a:alpha val="52000"/>
                  </a:srgbClr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) || </a:t>
            </a:r>
            <a:r>
              <a:rPr lang="en-US" sz="1600" dirty="0" err="1">
                <a:solidFill>
                  <a:srgbClr val="000000">
                    <a:alpha val="52000"/>
                  </a:srgbClr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জোবেদা</a:t>
            </a:r>
            <a:r>
              <a:rPr lang="en-US" sz="1600" dirty="0">
                <a:solidFill>
                  <a:srgbClr val="000000">
                    <a:alpha val="52000"/>
                  </a:srgbClr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solidFill>
                  <a:srgbClr val="000000">
                    <a:alpha val="52000"/>
                  </a:srgbClr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সোহরাব</a:t>
            </a:r>
            <a:r>
              <a:rPr lang="en-US" sz="1600" dirty="0">
                <a:solidFill>
                  <a:srgbClr val="000000">
                    <a:alpha val="52000"/>
                  </a:srgbClr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solidFill>
                  <a:srgbClr val="000000">
                    <a:alpha val="52000"/>
                  </a:srgbClr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মডেল</a:t>
            </a:r>
            <a:r>
              <a:rPr lang="en-US" sz="1600" dirty="0">
                <a:solidFill>
                  <a:srgbClr val="000000">
                    <a:alpha val="52000"/>
                  </a:srgbClr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solidFill>
                  <a:srgbClr val="000000">
                    <a:alpha val="52000"/>
                  </a:srgbClr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মাধ্যমিক</a:t>
            </a:r>
            <a:r>
              <a:rPr lang="en-US" sz="1600" dirty="0">
                <a:solidFill>
                  <a:srgbClr val="000000">
                    <a:alpha val="52000"/>
                  </a:srgbClr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solidFill>
                  <a:srgbClr val="000000">
                    <a:alpha val="52000"/>
                  </a:srgbClr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বিদ্যালয়</a:t>
            </a:r>
            <a:r>
              <a:rPr lang="en-US" sz="1600" dirty="0">
                <a:solidFill>
                  <a:srgbClr val="000000">
                    <a:alpha val="52000"/>
                  </a:srgbClr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|| ০১৭১১-০০৪৫৬৯ || </a:t>
            </a:r>
            <a:r>
              <a:rPr lang="en-US" sz="1600" u="none" dirty="0">
                <a:solidFill>
                  <a:srgbClr val="000000">
                    <a:alpha val="52000"/>
                  </a:srgb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achintya_niit@yahoo.com </a:t>
            </a:r>
            <a:endParaRPr lang="en-US" sz="1600" u="none" dirty="0">
              <a:solidFill>
                <a:schemeClr val="tx1">
                  <a:alpha val="52000"/>
                </a:schemeClr>
              </a:solidFill>
              <a:effectLst/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  <p:pic>
        <p:nvPicPr>
          <p:cNvPr id="3" name="Picture 8" descr="Search, locate, find Free Icon of Responsive And Mobile">
            <a:extLst>
              <a:ext uri="{FF2B5EF4-FFF2-40B4-BE49-F238E27FC236}">
                <a16:creationId xmlns:a16="http://schemas.microsoft.com/office/drawing/2014/main" id="{570B58E4-DBD8-4726-9DC2-5E019D98BE4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99556">
                        <a14:foregroundMark x1="42667" y1="20444" x2="12000" y2="48889"/>
                        <a14:foregroundMark x1="40889" y1="13778" x2="24444" y2="28444"/>
                        <a14:foregroundMark x1="48889" y1="28000" x2="58667" y2="32444"/>
                        <a14:foregroundMark x1="74667" y1="73333" x2="87111" y2="84889"/>
                      </a14:backgroundRemoval>
                    </a14:imgEffect>
                    <a14:imgEffect>
                      <a14:sharpenSoften amount="-100000"/>
                    </a14:imgEffect>
                    <a14:imgEffect>
                      <a14:colorTemperature colorTemp="4411"/>
                    </a14:imgEffect>
                    <a14:imgEffect>
                      <a14:saturation sat="247000"/>
                    </a14:imgEffect>
                    <a14:imgEffect>
                      <a14:brightnessContrast bright="-2000" contras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79853" y="6421996"/>
            <a:ext cx="219310" cy="219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Mujib Borsho Logo Vector | মুজিব বর্ষ লোগো 2020 - Fine Vector Art">
            <a:extLst>
              <a:ext uri="{FF2B5EF4-FFF2-40B4-BE49-F238E27FC236}">
                <a16:creationId xmlns:a16="http://schemas.microsoft.com/office/drawing/2014/main" id="{115EA3DB-1800-4D99-98FE-E3FD1E4519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80" y="117474"/>
            <a:ext cx="1216358" cy="847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4688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gif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lower Background Floral - Free image on Pixabay">
            <a:extLst>
              <a:ext uri="{FF2B5EF4-FFF2-40B4-BE49-F238E27FC236}">
                <a16:creationId xmlns:a16="http://schemas.microsoft.com/office/drawing/2014/main" id="{E4869EFA-C12E-4040-89E7-CB8F3268DB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3" y="185359"/>
            <a:ext cx="11809923" cy="6495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ow to draw a scenery of folk song bangla - YouTube">
            <a:extLst>
              <a:ext uri="{FF2B5EF4-FFF2-40B4-BE49-F238E27FC236}">
                <a16:creationId xmlns:a16="http://schemas.microsoft.com/office/drawing/2014/main" id="{897FECDB-2290-4783-AF8D-017F175079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3" r="8143"/>
          <a:stretch/>
        </p:blipFill>
        <p:spPr bwMode="auto">
          <a:xfrm>
            <a:off x="195263" y="87084"/>
            <a:ext cx="11801474" cy="66422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5059715-8D42-41AD-93EF-F19134BCBEEB}"/>
              </a:ext>
            </a:extLst>
          </p:cNvPr>
          <p:cNvSpPr txBox="1"/>
          <p:nvPr/>
        </p:nvSpPr>
        <p:spPr>
          <a:xfrm>
            <a:off x="440532" y="5102783"/>
            <a:ext cx="11310936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8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8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8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en-US" sz="8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8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4" name="Picture 8" descr="Mujib Borsho Logo Vector | মুজিব বর্ষ লোগো 2020 - Fine Vector Art">
            <a:extLst>
              <a:ext uri="{FF2B5EF4-FFF2-40B4-BE49-F238E27FC236}">
                <a16:creationId xmlns:a16="http://schemas.microsoft.com/office/drawing/2014/main" id="{6879BC98-C229-4CD5-AFB1-8DD354951E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4" y="87084"/>
            <a:ext cx="1507792" cy="1050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23932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3C5C27D-A5EF-478E-96F0-E04DE3531E70}"/>
              </a:ext>
            </a:extLst>
          </p:cNvPr>
          <p:cNvSpPr txBox="1"/>
          <p:nvPr/>
        </p:nvSpPr>
        <p:spPr>
          <a:xfrm>
            <a:off x="469491" y="1464975"/>
            <a:ext cx="1125301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as-IN" sz="36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সংস্কৃতি হলো মানুষের জীবনযাপন, মূল্যবোধ, বিশ্বাস, ভাষা পদ্ধতি, যোগাযোগ এবং আচর-আচরণ, এ সবগুলোর সমষ্ঠিকে সংস্কৃতি বলা হয়। ‍যদিও সংস্কৃতি একটি জটিল ধারণা, তবে এটি সচেতনভাবে এবং অবচেতনভাবে উভ</a:t>
            </a:r>
            <a:r>
              <a:rPr lang="en-US" sz="36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ভাবেই আমাদের জীবনের প্রতিটি দিককেই প্রভাবিত করে।</a:t>
            </a:r>
            <a:endParaRPr 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78527A-0494-415A-B43B-7F6A3DAFC00E}"/>
              </a:ext>
            </a:extLst>
          </p:cNvPr>
          <p:cNvSpPr txBox="1"/>
          <p:nvPr/>
        </p:nvSpPr>
        <p:spPr>
          <a:xfrm>
            <a:off x="469490" y="3891141"/>
            <a:ext cx="1125301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as-IN" sz="36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আরো সহজভাবে সংস্কৃতির সংজ্ঞা হলো কোনও জাতি বা গোষ্ঠির চিন্তাভাবনা, আচরণগত দিকনিদর্শ, পোশাক, ভাষা, খাদ্য, ধর্ম,সংগীত, অঞ্চল বা ভূগোল ইত্যাদির সমষ্ঠি।</a:t>
            </a:r>
            <a:r>
              <a:rPr lang="en-US" sz="36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as-IN" sz="3600" b="1" i="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E54D365-CBC9-4F1D-BD3A-7BBA8B98EC1C}"/>
              </a:ext>
            </a:extLst>
          </p:cNvPr>
          <p:cNvSpPr txBox="1"/>
          <p:nvPr/>
        </p:nvSpPr>
        <p:spPr>
          <a:xfrm>
            <a:off x="1988453" y="331470"/>
            <a:ext cx="8215090" cy="101566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  <a:sp3d extrusionH="57150">
              <a:bevelT h="25400" prst="softRound"/>
            </a:sp3d>
          </a:bodyPr>
          <a:lstStyle/>
          <a:p>
            <a:pPr algn="ctr"/>
            <a:r>
              <a:rPr lang="en-US" sz="6000" b="1" i="0" dirty="0" err="1">
                <a:solidFill>
                  <a:srgbClr val="00B0F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6000" b="1" i="0" dirty="0">
                <a:solidFill>
                  <a:srgbClr val="00B0F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i="0" dirty="0" err="1">
                <a:solidFill>
                  <a:srgbClr val="00B0F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6000" b="1" i="0" dirty="0">
                <a:solidFill>
                  <a:srgbClr val="00B0F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i="0" dirty="0" err="1">
                <a:solidFill>
                  <a:srgbClr val="00B0F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মিলাইঃ</a:t>
            </a:r>
            <a:r>
              <a:rPr lang="en-US" sz="6000" b="1" i="0" dirty="0">
                <a:solidFill>
                  <a:srgbClr val="00B0F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000" b="1" i="0" dirty="0">
                <a:solidFill>
                  <a:srgbClr val="00B0F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সংস্কৃতি</a:t>
            </a:r>
            <a:endParaRPr lang="en-US" sz="60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901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ঈদে কোলাকুলি থেকে বিরত থাকবেন | 915407 | কালের কণ্ঠ | kalerkantho">
            <a:extLst>
              <a:ext uri="{FF2B5EF4-FFF2-40B4-BE49-F238E27FC236}">
                <a16:creationId xmlns:a16="http://schemas.microsoft.com/office/drawing/2014/main" id="{5004A4AD-DEAE-4C0F-8B5A-906A8256A4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9" y="1326382"/>
            <a:ext cx="3692950" cy="23080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0" name="Picture 6" descr="Happy Durga Puja Festival Background For India Holiday Dussehra Stock  Vector - Illustration of dashami, dhol: 99682164">
            <a:extLst>
              <a:ext uri="{FF2B5EF4-FFF2-40B4-BE49-F238E27FC236}">
                <a16:creationId xmlns:a16="http://schemas.microsoft.com/office/drawing/2014/main" id="{5DEAAA9F-4557-45BD-8999-017835C1D0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76"/>
          <a:stretch/>
        </p:blipFill>
        <p:spPr bwMode="auto">
          <a:xfrm>
            <a:off x="4249525" y="1326382"/>
            <a:ext cx="3692950" cy="23080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2" name="Picture 8" descr="গৌতম বুদ্ধ ও তাঁর প্রচারিত বৌদ্ধ ধর্মের স্বরূপ, আলোচনা">
            <a:extLst>
              <a:ext uri="{FF2B5EF4-FFF2-40B4-BE49-F238E27FC236}">
                <a16:creationId xmlns:a16="http://schemas.microsoft.com/office/drawing/2014/main" id="{67E40FB1-D5BD-4DE0-AAC9-BE5AE25F65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0411" y="1326382"/>
            <a:ext cx="3692950" cy="23070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31F8ECE-FADA-462B-AFF0-A1E15FC75A09}"/>
              </a:ext>
            </a:extLst>
          </p:cNvPr>
          <p:cNvSpPr txBox="1"/>
          <p:nvPr/>
        </p:nvSpPr>
        <p:spPr>
          <a:xfrm>
            <a:off x="1204686" y="336622"/>
            <a:ext cx="9782628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60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ধর্ম</a:t>
            </a:r>
            <a:r>
              <a:rPr lang="en-US" sz="60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60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সাংস্কৃতিতে</a:t>
            </a:r>
            <a:r>
              <a:rPr lang="en-US" sz="60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r>
              <a:rPr lang="en-US" sz="60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ফেলে</a:t>
            </a:r>
            <a:r>
              <a:rPr lang="en-US" sz="60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0BADD52-52FE-4C07-8362-6FE055728826}"/>
              </a:ext>
            </a:extLst>
          </p:cNvPr>
          <p:cNvSpPr txBox="1"/>
          <p:nvPr/>
        </p:nvSpPr>
        <p:spPr>
          <a:xfrm>
            <a:off x="428639" y="3777741"/>
            <a:ext cx="11334722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as-IN" sz="3600" b="0" i="0" dirty="0">
                <a:solidFill>
                  <a:srgbClr val="2222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বাঙালি সংস্কৃতি একটি আর বাঙালি ধর্ম ভিন্ন ভিন্ন</a:t>
            </a:r>
            <a:r>
              <a:rPr lang="en-US" sz="3600" b="0" i="0" dirty="0">
                <a:solidFill>
                  <a:srgbClr val="2222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3600" b="0" i="0" dirty="0">
                <a:solidFill>
                  <a:srgbClr val="2222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সংস্কৃতি ও ধর্মের মধ্যে সম্পর্কের আলোচনার প্রথম দিকে আমাদের এই উপমহাদেশের বিগত কয়েক শতক ধরে সংস্কৃতি পূর্ণাঙ্গ চর্চা হয়ে এসেছে</a:t>
            </a:r>
            <a:r>
              <a:rPr lang="en-US" sz="3600" b="0" i="0" dirty="0">
                <a:solidFill>
                  <a:srgbClr val="2222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="0" i="0" dirty="0" err="1">
                <a:solidFill>
                  <a:srgbClr val="2222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3600" b="0" i="0" dirty="0">
                <a:solidFill>
                  <a:srgbClr val="2222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0" i="0" dirty="0" err="1">
                <a:solidFill>
                  <a:srgbClr val="2222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বাঙালী</a:t>
            </a:r>
            <a:r>
              <a:rPr lang="en-US" sz="3600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হিসাবে</a:t>
            </a:r>
            <a:r>
              <a:rPr lang="en-US" sz="3600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মুসলিম</a:t>
            </a:r>
            <a:r>
              <a:rPr lang="en-US" sz="3600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হিন্দু</a:t>
            </a:r>
            <a:r>
              <a:rPr lang="en-US" sz="3600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বৌদ্ধ</a:t>
            </a:r>
            <a:r>
              <a:rPr lang="en-US" sz="3600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খৃষ্টান</a:t>
            </a:r>
            <a:r>
              <a:rPr lang="en-US" sz="3600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ছাড়াও</a:t>
            </a:r>
            <a:r>
              <a:rPr lang="en-US" sz="3600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3600" dirty="0" err="1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দেশে</a:t>
            </a:r>
            <a:r>
              <a:rPr lang="en-US" sz="3600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অবস্থান</a:t>
            </a:r>
            <a:r>
              <a:rPr lang="en-US" sz="3600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করেই</a:t>
            </a:r>
            <a:r>
              <a:rPr lang="en-US" sz="3600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উপজাতি</a:t>
            </a:r>
            <a:r>
              <a:rPr lang="en-US" sz="3600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ধর্মের</a:t>
            </a:r>
            <a:r>
              <a:rPr lang="en-US" sz="3600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600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নিজেদের</a:t>
            </a:r>
            <a:r>
              <a:rPr lang="en-US" sz="3600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ধর্ম</a:t>
            </a:r>
            <a:r>
              <a:rPr lang="en-US" sz="3600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চর্চা</a:t>
            </a:r>
            <a:r>
              <a:rPr lang="en-US" sz="3600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আসছেন</a:t>
            </a:r>
            <a:r>
              <a:rPr lang="en-US" sz="3600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802854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3BD2517-0656-4DBF-9D14-4876A8932AC1}"/>
              </a:ext>
            </a:extLst>
          </p:cNvPr>
          <p:cNvSpPr txBox="1"/>
          <p:nvPr/>
        </p:nvSpPr>
        <p:spPr>
          <a:xfrm>
            <a:off x="1204686" y="336622"/>
            <a:ext cx="9782628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60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60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60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সাংস্কৃতিতে</a:t>
            </a:r>
            <a:r>
              <a:rPr lang="en-US" sz="60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r>
              <a:rPr lang="en-US" sz="60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ফেলে</a:t>
            </a:r>
            <a:r>
              <a:rPr lang="en-US" sz="60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</a:p>
        </p:txBody>
      </p:sp>
      <p:pic>
        <p:nvPicPr>
          <p:cNvPr id="2050" name="Picture 2" descr="বাংলা ভাষা কেন উপেক্ষিত হবে">
            <a:extLst>
              <a:ext uri="{FF2B5EF4-FFF2-40B4-BE49-F238E27FC236}">
                <a16:creationId xmlns:a16="http://schemas.microsoft.com/office/drawing/2014/main" id="{B3BF5663-E0E4-4E9F-A76C-7FA1BB2699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588" y="1352285"/>
            <a:ext cx="3974646" cy="24771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2" name="Picture 4" descr="ভাষার দেশে ক্ষুদ্র নৃগোষ্ঠীর মাতৃভাষা | মতামত">
            <a:extLst>
              <a:ext uri="{FF2B5EF4-FFF2-40B4-BE49-F238E27FC236}">
                <a16:creationId xmlns:a16="http://schemas.microsoft.com/office/drawing/2014/main" id="{1BFDF3DA-045D-402B-9140-8A18611C12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352285"/>
            <a:ext cx="3974646" cy="24771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8BCCC95-C425-4911-BD9C-B9DFAB199714}"/>
              </a:ext>
            </a:extLst>
          </p:cNvPr>
          <p:cNvSpPr txBox="1"/>
          <p:nvPr/>
        </p:nvSpPr>
        <p:spPr>
          <a:xfrm>
            <a:off x="508001" y="3863194"/>
            <a:ext cx="1116148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বাঙালী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হিসাবে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সংস্কৃতির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এ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ছাড়া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ক্ষুদ্র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নৃ-জাতিগোষ্ঠি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দেশে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অবস্থান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যারা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ব্যাবহার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চাকমা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মারমা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গারো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খাসিয়া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মণিপুরী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সাঁওতাল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যাদের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রয়েছজে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ভিন্ন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সাংস্কৃতিকে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সমৃদ্ধ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করেছে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তাছাড়া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ভাষায়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ভাষার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মিশ্রণ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2901357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বাংলা নববর্ষে সারা'র আয়োজন | The Daily Star Bangla">
            <a:extLst>
              <a:ext uri="{FF2B5EF4-FFF2-40B4-BE49-F238E27FC236}">
                <a16:creationId xmlns:a16="http://schemas.microsoft.com/office/drawing/2014/main" id="{B3B0C0DD-ED63-4A47-9AE6-538C6E1E61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025" y="1210664"/>
            <a:ext cx="3554696" cy="24795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6" name="Picture 4" descr="Tips For Bengali Groom To Keep Wife Happy – Stylish Grooms">
            <a:extLst>
              <a:ext uri="{FF2B5EF4-FFF2-40B4-BE49-F238E27FC236}">
                <a16:creationId xmlns:a16="http://schemas.microsoft.com/office/drawing/2014/main" id="{B7B9AA41-C7E5-43CF-8D7E-5A8109DF36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166" y="1211122"/>
            <a:ext cx="3554696" cy="24790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8" name="Picture 6" descr="Ini Kebiasaan Makan Orang Italia dan Belanda yang Menyehatkan (2)">
            <a:extLst>
              <a:ext uri="{FF2B5EF4-FFF2-40B4-BE49-F238E27FC236}">
                <a16:creationId xmlns:a16="http://schemas.microsoft.com/office/drawing/2014/main" id="{255AFC7E-3C31-44A5-8652-EB1452F2AD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2307" y="1210664"/>
            <a:ext cx="3554696" cy="24790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FCD0E2A-B3B1-4AD9-98D8-247ADD25C203}"/>
              </a:ext>
            </a:extLst>
          </p:cNvPr>
          <p:cNvSpPr txBox="1"/>
          <p:nvPr/>
        </p:nvSpPr>
        <p:spPr>
          <a:xfrm>
            <a:off x="725714" y="278566"/>
            <a:ext cx="10740572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60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সম্প্রদায়</a:t>
            </a:r>
            <a:r>
              <a:rPr lang="en-US" sz="60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60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সাংস্কৃতিতে</a:t>
            </a:r>
            <a:r>
              <a:rPr lang="en-US" sz="60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r>
              <a:rPr lang="en-US" sz="60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ফেলে</a:t>
            </a:r>
            <a:r>
              <a:rPr lang="en-US" sz="60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0A005A-4555-4CE9-8587-011E90EDFF0B}"/>
              </a:ext>
            </a:extLst>
          </p:cNvPr>
          <p:cNvSpPr txBox="1"/>
          <p:nvPr/>
        </p:nvSpPr>
        <p:spPr>
          <a:xfrm>
            <a:off x="584026" y="4024920"/>
            <a:ext cx="1105297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সংস্কৃতিতে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নানান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সম্প্রদায়ের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বৈচিত্রতা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আচার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অনুষ্ঠানে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প্রথা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পালনে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সম্প্রদায়ের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নানান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রীতি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নিয়মকানুন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পোশাক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পরিচ্ছদ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বিয়ের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অনুষ্ঠান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খাওয়া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দাওয়ায়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ভিন্নতা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সাংস্কৃতিতে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ফেলে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2907621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927B75F-3657-4471-8534-7A1ABA597CB3}"/>
              </a:ext>
            </a:extLst>
          </p:cNvPr>
          <p:cNvSpPr txBox="1"/>
          <p:nvPr/>
        </p:nvSpPr>
        <p:spPr>
          <a:xfrm>
            <a:off x="6342738" y="2583489"/>
            <a:ext cx="3523348" cy="83099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  <a:sp3d extrusionH="57150">
              <a:bevelT h="25400" prst="softRound"/>
            </a:sp3d>
          </a:bodyPr>
          <a:lstStyle>
            <a:defPPr>
              <a:defRPr lang="en-US"/>
            </a:defPPr>
            <a:lvl1pPr algn="ctr">
              <a:defRPr sz="6000" b="1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en-US" sz="4800" dirty="0" err="1">
                <a:solidFill>
                  <a:srgbClr val="002060"/>
                </a:solidFill>
              </a:rPr>
              <a:t>জোড়ায়</a:t>
            </a:r>
            <a:r>
              <a:rPr lang="en-US" sz="4800" dirty="0">
                <a:solidFill>
                  <a:srgbClr val="002060"/>
                </a:solidFill>
              </a:rPr>
              <a:t> </a:t>
            </a:r>
            <a:r>
              <a:rPr lang="en-US" sz="4800" dirty="0" err="1">
                <a:solidFill>
                  <a:srgbClr val="002060"/>
                </a:solidFill>
              </a:rPr>
              <a:t>কাজ</a:t>
            </a:r>
            <a:r>
              <a:rPr lang="en-US" sz="4800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9F4491-0ECF-4329-9CD9-FAEB4A552670}"/>
              </a:ext>
            </a:extLst>
          </p:cNvPr>
          <p:cNvSpPr txBox="1"/>
          <p:nvPr/>
        </p:nvSpPr>
        <p:spPr>
          <a:xfrm>
            <a:off x="4760683" y="3429000"/>
            <a:ext cx="6827158" cy="144655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  <a:sp3d extrusionH="57150">
              <a:bevelT h="25400" prst="softRound"/>
            </a:sp3d>
          </a:bodyPr>
          <a:lstStyle>
            <a:defPPr>
              <a:defRPr lang="en-US"/>
            </a:defPPr>
            <a:lvl1pPr algn="ctr">
              <a:defRPr sz="6000" b="1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en-US" sz="4400" dirty="0" err="1">
                <a:solidFill>
                  <a:srgbClr val="002060"/>
                </a:solidFill>
              </a:rPr>
              <a:t>বাংলাদেশের</a:t>
            </a:r>
            <a:r>
              <a:rPr lang="en-US" sz="4400" dirty="0">
                <a:solidFill>
                  <a:srgbClr val="002060"/>
                </a:solidFill>
              </a:rPr>
              <a:t> </a:t>
            </a:r>
            <a:r>
              <a:rPr lang="en-US" sz="4400" dirty="0" err="1">
                <a:solidFill>
                  <a:srgbClr val="002060"/>
                </a:solidFill>
              </a:rPr>
              <a:t>নানা</a:t>
            </a:r>
            <a:r>
              <a:rPr lang="en-US" sz="4400" dirty="0">
                <a:solidFill>
                  <a:srgbClr val="002060"/>
                </a:solidFill>
              </a:rPr>
              <a:t> </a:t>
            </a:r>
            <a:r>
              <a:rPr lang="en-US" sz="4400" dirty="0" err="1">
                <a:solidFill>
                  <a:srgbClr val="002060"/>
                </a:solidFill>
              </a:rPr>
              <a:t>সম্প্রদায়ের</a:t>
            </a:r>
            <a:r>
              <a:rPr lang="en-US" sz="4400" dirty="0">
                <a:solidFill>
                  <a:srgbClr val="002060"/>
                </a:solidFill>
              </a:rPr>
              <a:t> </a:t>
            </a:r>
            <a:r>
              <a:rPr lang="en-US" sz="4400" dirty="0" err="1">
                <a:solidFill>
                  <a:srgbClr val="002060"/>
                </a:solidFill>
              </a:rPr>
              <a:t>মানুষের</a:t>
            </a:r>
            <a:r>
              <a:rPr lang="en-US" sz="4400" dirty="0">
                <a:solidFill>
                  <a:srgbClr val="002060"/>
                </a:solidFill>
              </a:rPr>
              <a:t> </a:t>
            </a:r>
            <a:r>
              <a:rPr lang="en-US" sz="4400" dirty="0" err="1">
                <a:solidFill>
                  <a:srgbClr val="002060"/>
                </a:solidFill>
              </a:rPr>
              <a:t>সাংস্কৃতিক</a:t>
            </a:r>
            <a:r>
              <a:rPr lang="en-US" sz="4400" dirty="0">
                <a:solidFill>
                  <a:srgbClr val="002060"/>
                </a:solidFill>
              </a:rPr>
              <a:t> </a:t>
            </a:r>
            <a:r>
              <a:rPr lang="en-US" sz="4400" dirty="0" err="1">
                <a:solidFill>
                  <a:srgbClr val="002060"/>
                </a:solidFill>
              </a:rPr>
              <a:t>বৈচিত্র্য</a:t>
            </a:r>
            <a:r>
              <a:rPr lang="en-US" sz="4400" dirty="0">
                <a:solidFill>
                  <a:srgbClr val="002060"/>
                </a:solidFill>
              </a:rPr>
              <a:t> </a:t>
            </a:r>
            <a:r>
              <a:rPr lang="en-US" sz="4400" dirty="0" err="1">
                <a:solidFill>
                  <a:srgbClr val="002060"/>
                </a:solidFill>
              </a:rPr>
              <a:t>বর্ণনা</a:t>
            </a:r>
            <a:r>
              <a:rPr lang="en-US" sz="4400" dirty="0">
                <a:solidFill>
                  <a:srgbClr val="002060"/>
                </a:solidFill>
              </a:rPr>
              <a:t> </a:t>
            </a:r>
            <a:r>
              <a:rPr lang="en-US" sz="4400" dirty="0" err="1">
                <a:solidFill>
                  <a:srgbClr val="002060"/>
                </a:solidFill>
              </a:rPr>
              <a:t>কর</a:t>
            </a:r>
            <a:r>
              <a:rPr lang="en-US" sz="4400" dirty="0">
                <a:solidFill>
                  <a:srgbClr val="002060"/>
                </a:solidFill>
              </a:rPr>
              <a:t>।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48D76B4-C9FC-4FF4-934C-A5AF1BC30D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159" y="936171"/>
            <a:ext cx="4829624" cy="4985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778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r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EA85644-998E-4132-90D7-6FE64A604BC0}"/>
              </a:ext>
            </a:extLst>
          </p:cNvPr>
          <p:cNvSpPr txBox="1"/>
          <p:nvPr/>
        </p:nvSpPr>
        <p:spPr>
          <a:xfrm>
            <a:off x="725714" y="278566"/>
            <a:ext cx="10740572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60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60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গ্রাম</a:t>
            </a:r>
            <a:r>
              <a:rPr lang="en-US" sz="60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60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শহরের</a:t>
            </a:r>
            <a:r>
              <a:rPr lang="en-US" sz="60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সংস্কৃতি</a:t>
            </a:r>
            <a:r>
              <a:rPr lang="en-US" sz="60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কেমন</a:t>
            </a:r>
            <a:r>
              <a:rPr lang="en-US" sz="60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pic>
        <p:nvPicPr>
          <p:cNvPr id="4098" name="Picture 2" descr="বাংলাদেশের প্রেক্ষাপটে স্মার্ট শহর নগরায়ণে তথ্যপ্রযুক্তির ব্যবহার">
            <a:extLst>
              <a:ext uri="{FF2B5EF4-FFF2-40B4-BE49-F238E27FC236}">
                <a16:creationId xmlns:a16="http://schemas.microsoft.com/office/drawing/2014/main" id="{42A31386-0AD8-4E66-B6A5-E1E2F76D8E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970" y="1324554"/>
            <a:ext cx="5281964" cy="32237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4" name="Picture 8" descr="বাংলাদেশে কি এখনও এমন গ্রাম আছে ? - আলোর যাত্রী এর বাংলা ব্লগ । bangla blog  | সামহোয়্যার ইন ব্লগ - বাঁধ ভাঙ্গার আওয়াজ">
            <a:extLst>
              <a:ext uri="{FF2B5EF4-FFF2-40B4-BE49-F238E27FC236}">
                <a16:creationId xmlns:a16="http://schemas.microsoft.com/office/drawing/2014/main" id="{BBA09C1A-B7E0-4E41-8DDA-574A7394FF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036" y="1324554"/>
            <a:ext cx="5281964" cy="32237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D1F373D-83A0-4F51-9F7B-E531FFC34683}"/>
              </a:ext>
            </a:extLst>
          </p:cNvPr>
          <p:cNvSpPr txBox="1"/>
          <p:nvPr/>
        </p:nvSpPr>
        <p:spPr>
          <a:xfrm>
            <a:off x="814037" y="4766642"/>
            <a:ext cx="5125766" cy="5847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অর্থনৈতিক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ভিত্তিক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66372B8-155F-40F5-BF5A-59932DD0234C}"/>
              </a:ext>
            </a:extLst>
          </p:cNvPr>
          <p:cNvSpPr txBox="1"/>
          <p:nvPr/>
        </p:nvSpPr>
        <p:spPr>
          <a:xfrm>
            <a:off x="814037" y="5381742"/>
            <a:ext cx="5125766" cy="5847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উৎসব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বিনোদন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ভিত্তিক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8A552D1-4C71-4C61-BA5E-E4B232B09A6C}"/>
              </a:ext>
            </a:extLst>
          </p:cNvPr>
          <p:cNvSpPr txBox="1"/>
          <p:nvPr/>
        </p:nvSpPr>
        <p:spPr>
          <a:xfrm>
            <a:off x="6462169" y="4766642"/>
            <a:ext cx="5125765" cy="5847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অর্থনৈতিক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ভিত্তিক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F8986AC-CB75-4F80-8108-A137DA043239}"/>
              </a:ext>
            </a:extLst>
          </p:cNvPr>
          <p:cNvSpPr txBox="1"/>
          <p:nvPr/>
        </p:nvSpPr>
        <p:spPr>
          <a:xfrm>
            <a:off x="6462169" y="5381742"/>
            <a:ext cx="5125765" cy="5847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উৎসব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বিনোদন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ভিত্তিক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48199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3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কৃষকের ঈদ: কাজী নজরুল ইসলাম – ঘাটাইল ডট কম | Ghatail.com">
            <a:extLst>
              <a:ext uri="{FF2B5EF4-FFF2-40B4-BE49-F238E27FC236}">
                <a16:creationId xmlns:a16="http://schemas.microsoft.com/office/drawing/2014/main" id="{27918DAB-BD49-4A75-B853-4ACEF6FA82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828" y="1476375"/>
            <a:ext cx="3746343" cy="25005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4" name="Picture 4" descr="হারিয়ে যাচ্ছে দিন দিন গরু দিয়ে হাল চাষ | বর্তমান প্রতিদিন">
            <a:extLst>
              <a:ext uri="{FF2B5EF4-FFF2-40B4-BE49-F238E27FC236}">
                <a16:creationId xmlns:a16="http://schemas.microsoft.com/office/drawing/2014/main" id="{8BDE76DF-CE81-4F72-9F59-19FCDD08CC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666" y="1476374"/>
            <a:ext cx="3746342" cy="25005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6" name="Picture 6" descr="কার্প জাতীয় মাছ চাষের আধুনিক কৌশল ও পুকুর ব্যবস্থাপনা » Agricare24.com">
            <a:extLst>
              <a:ext uri="{FF2B5EF4-FFF2-40B4-BE49-F238E27FC236}">
                <a16:creationId xmlns:a16="http://schemas.microsoft.com/office/drawing/2014/main" id="{30026EC4-968A-4972-8184-8730FF5724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5501" y="1476374"/>
            <a:ext cx="3746343" cy="25005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12CE49A-20E4-4CE0-AA8A-ECAB19070B3D}"/>
              </a:ext>
            </a:extLst>
          </p:cNvPr>
          <p:cNvSpPr txBox="1"/>
          <p:nvPr/>
        </p:nvSpPr>
        <p:spPr>
          <a:xfrm>
            <a:off x="725714" y="278566"/>
            <a:ext cx="10740572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60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60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গ্রামীণ</a:t>
            </a:r>
            <a:r>
              <a:rPr lang="en-US" sz="60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অর্থনীতির</a:t>
            </a:r>
            <a:r>
              <a:rPr lang="en-US" sz="60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উৎস</a:t>
            </a:r>
            <a:r>
              <a:rPr lang="en-US" sz="60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60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62B4A8-AD42-4268-9163-E43574A5AE28}"/>
              </a:ext>
            </a:extLst>
          </p:cNvPr>
          <p:cNvSpPr txBox="1"/>
          <p:nvPr/>
        </p:nvSpPr>
        <p:spPr>
          <a:xfrm>
            <a:off x="355828" y="4159059"/>
            <a:ext cx="115760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গ্রামীণ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পরিবেশে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সামজিক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হিসাবে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অর্থনৈতিক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গ্রহন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কার্যাবলী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গুলোকে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গ্রামীণ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অর্থনীতির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এদের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কৃষক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কামার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কুমার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জেলে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তাঁতি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দর্জি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ব্যাবসায়ী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গ্রাম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সাংস্কৃতিতে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ফেলে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1452471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বিশ্বকর্মা পূজা উপলক্ষে গোপালগঞ্জে নৌকা বাইচ | অন্যান্য | The Daily Ittefaq">
            <a:extLst>
              <a:ext uri="{FF2B5EF4-FFF2-40B4-BE49-F238E27FC236}">
                <a16:creationId xmlns:a16="http://schemas.microsoft.com/office/drawing/2014/main" id="{9EB44438-21A5-46B9-9D5D-3BB063AA4F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717" y="1594753"/>
            <a:ext cx="3532638" cy="24692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52" name="Picture 8" descr="ফুলবাড়ীতে বৈশাখী মেলায় দর্শক সমাগমে প্রশাসনের উদ্বেগ পুলিশি বাধায় মেলার  সাংস্কৃতিক অনুষ্ঠান পন্ড | Birganj Pratidinবীরগঞ্জ প্রতিদিন">
            <a:extLst>
              <a:ext uri="{FF2B5EF4-FFF2-40B4-BE49-F238E27FC236}">
                <a16:creationId xmlns:a16="http://schemas.microsoft.com/office/drawing/2014/main" id="{B3FA2907-9701-421D-9C41-C0EF7FD8E5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9681" y="1594754"/>
            <a:ext cx="3532638" cy="24692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54" name="Picture 10" descr="Halkhata | Shuvo Halkhata | শুভ হালখাতা - Fine Vector Art">
            <a:extLst>
              <a:ext uri="{FF2B5EF4-FFF2-40B4-BE49-F238E27FC236}">
                <a16:creationId xmlns:a16="http://schemas.microsoft.com/office/drawing/2014/main" id="{582644DC-0B1C-4CEA-8527-5F086B3A0F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6645" y="1608360"/>
            <a:ext cx="3532638" cy="24692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D11CBC0-2AA4-49F6-B443-F9F35A6D44C2}"/>
              </a:ext>
            </a:extLst>
          </p:cNvPr>
          <p:cNvSpPr txBox="1"/>
          <p:nvPr/>
        </p:nvSpPr>
        <p:spPr>
          <a:xfrm>
            <a:off x="725714" y="278566"/>
            <a:ext cx="10740572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60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60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গ্রামে</a:t>
            </a:r>
            <a:r>
              <a:rPr lang="en-US" sz="60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60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60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উৎসব</a:t>
            </a:r>
            <a:r>
              <a:rPr lang="en-US" sz="60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60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9BBA54A-EE56-43F9-909C-1A874582BF05}"/>
              </a:ext>
            </a:extLst>
          </p:cNvPr>
          <p:cNvSpPr txBox="1"/>
          <p:nvPr/>
        </p:nvSpPr>
        <p:spPr>
          <a:xfrm>
            <a:off x="355828" y="4159059"/>
            <a:ext cx="115760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বাঙালী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আনান্দ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প্রিয়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বছরের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অধকাংশ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ব্যাস্ত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কারণে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অবসর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কাটানোর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খেলাধুলা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মেলা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উৎসবের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আয়োজন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একত্রিত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অংশগ্রহন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তাছাড়া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দোকান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গুলোতে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বছরের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হিসাব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শেষ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হালখাতা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পূণ্যাহ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অনুষ্ঠানেরও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আয়োজন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3090209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কর্মক্ষেত্রে নারীদের যত চ্যালেঞ্জ | মাল্টিমিডিয়া | DW | 02.03.2019">
            <a:extLst>
              <a:ext uri="{FF2B5EF4-FFF2-40B4-BE49-F238E27FC236}">
                <a16:creationId xmlns:a16="http://schemas.microsoft.com/office/drawing/2014/main" id="{BCEB617E-94FF-4A34-81D8-B070247D7B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901" y="1532327"/>
            <a:ext cx="3572298" cy="25026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78" name="Picture 10" descr="শিক্ষকতা শুধুই পেশা, নাকি আরও কিছু - Dorpon News">
            <a:extLst>
              <a:ext uri="{FF2B5EF4-FFF2-40B4-BE49-F238E27FC236}">
                <a16:creationId xmlns:a16="http://schemas.microsoft.com/office/drawing/2014/main" id="{B2101D46-1FA4-49A9-8327-A842C2CC26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9851" y="1532327"/>
            <a:ext cx="3572298" cy="25026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80" name="Picture 12" descr="Thinking of Becoming a Pediatrician? Here's What You Should Know">
            <a:extLst>
              <a:ext uri="{FF2B5EF4-FFF2-40B4-BE49-F238E27FC236}">
                <a16:creationId xmlns:a16="http://schemas.microsoft.com/office/drawing/2014/main" id="{50AE55BD-FDED-472E-8726-ED11419B65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802" y="1532328"/>
            <a:ext cx="3572298" cy="25026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D50D74B-854D-46C1-A804-321F0CEF69BF}"/>
              </a:ext>
            </a:extLst>
          </p:cNvPr>
          <p:cNvSpPr txBox="1"/>
          <p:nvPr/>
        </p:nvSpPr>
        <p:spPr>
          <a:xfrm>
            <a:off x="725714" y="278566"/>
            <a:ext cx="10740572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60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60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শহরের</a:t>
            </a:r>
            <a:r>
              <a:rPr lang="en-US" sz="60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অর্থনীতির</a:t>
            </a:r>
            <a:r>
              <a:rPr lang="en-US" sz="60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উৎস</a:t>
            </a:r>
            <a:r>
              <a:rPr lang="en-US" sz="60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60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AD45E4E-8C39-4336-8B09-B4799AB1A352}"/>
              </a:ext>
            </a:extLst>
          </p:cNvPr>
          <p:cNvSpPr txBox="1"/>
          <p:nvPr/>
        </p:nvSpPr>
        <p:spPr>
          <a:xfrm>
            <a:off x="355828" y="4159059"/>
            <a:ext cx="115760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গ্রামীণ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জীবনের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চেয়ে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শহরের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গন্ডি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হওয়ার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কারনে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এখানের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পেশাগত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প্রচুর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ব্যাস্ত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তাছাড়া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অফিস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স্কুল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ব্যাবসা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পেশা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শহরে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বাড়িতে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ফ্লাটে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অপরের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1303856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1217DBC-0B02-4AEA-B74E-378F2BE7BDBD}"/>
              </a:ext>
            </a:extLst>
          </p:cNvPr>
          <p:cNvSpPr txBox="1"/>
          <p:nvPr/>
        </p:nvSpPr>
        <p:spPr>
          <a:xfrm>
            <a:off x="725714" y="278566"/>
            <a:ext cx="10740572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60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60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শহরের</a:t>
            </a:r>
            <a:r>
              <a:rPr lang="en-US" sz="60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60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60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উৎসব</a:t>
            </a:r>
            <a:r>
              <a:rPr lang="en-US" sz="60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60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pic>
        <p:nvPicPr>
          <p:cNvPr id="8194" name="Picture 2" descr="মুছে যাক গ্লানি ঘুচে যাক জরা.........অগ্নি স্নানে সূচি হোক ধরা! -  sbjvimrul's bangla blog">
            <a:extLst>
              <a:ext uri="{FF2B5EF4-FFF2-40B4-BE49-F238E27FC236}">
                <a16:creationId xmlns:a16="http://schemas.microsoft.com/office/drawing/2014/main" id="{D66F2D49-D2D1-4F81-9AB1-297ED84016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039" y="1434341"/>
            <a:ext cx="3608924" cy="27167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196" name="Picture 4" descr="প্রিয় | ইন্টারনেট লাইফ">
            <a:extLst>
              <a:ext uri="{FF2B5EF4-FFF2-40B4-BE49-F238E27FC236}">
                <a16:creationId xmlns:a16="http://schemas.microsoft.com/office/drawing/2014/main" id="{910A7B6B-87F1-43A2-884D-9CB502447D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640" y="1434359"/>
            <a:ext cx="3971644" cy="27167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200" name="Picture 8" descr="Book Fair6 - Bhorer Kagoj">
            <a:extLst>
              <a:ext uri="{FF2B5EF4-FFF2-40B4-BE49-F238E27FC236}">
                <a16:creationId xmlns:a16="http://schemas.microsoft.com/office/drawing/2014/main" id="{DF69E6CF-ACB9-4423-95C0-535D4C033E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961" y="1438526"/>
            <a:ext cx="3447954" cy="27117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260EFAB-41D9-4078-86D4-8B780E2AC59C}"/>
              </a:ext>
            </a:extLst>
          </p:cNvPr>
          <p:cNvSpPr txBox="1"/>
          <p:nvPr/>
        </p:nvSpPr>
        <p:spPr>
          <a:xfrm>
            <a:off x="355828" y="4159059"/>
            <a:ext cx="115760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শহরে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ধর্মের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বসবাস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ধর্মীয়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উৎসব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পালন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বিশেষ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উৎসব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একত্রে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পালন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পহেলা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বৈশাখ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পহেলা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ফাল্গুন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মেলা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জাঁকজমক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পালন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টেলিভিশন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সিনেমার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পাশাপাশি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মঞ্চনাটক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এখানের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খুব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প্রিয়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2328002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457;p16">
            <a:extLst>
              <a:ext uri="{FF2B5EF4-FFF2-40B4-BE49-F238E27FC236}">
                <a16:creationId xmlns:a16="http://schemas.microsoft.com/office/drawing/2014/main" id="{0549DCA6-96C0-4B16-9AA3-F4B976E91DEA}"/>
              </a:ext>
            </a:extLst>
          </p:cNvPr>
          <p:cNvPicPr preferRelativeResize="0"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62791" y="983041"/>
            <a:ext cx="2317824" cy="2387319"/>
          </a:xfrm>
          <a:prstGeom prst="rect">
            <a:avLst/>
          </a:prstGeom>
          <a:ln w="38100" cap="sq">
            <a:solidFill>
              <a:srgbClr val="4D4D4D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9" name="Google Shape;460;p16">
            <a:extLst>
              <a:ext uri="{FF2B5EF4-FFF2-40B4-BE49-F238E27FC236}">
                <a16:creationId xmlns:a16="http://schemas.microsoft.com/office/drawing/2014/main" id="{67723EDE-0B35-4768-939E-F6E6B023DEEC}"/>
              </a:ext>
            </a:extLst>
          </p:cNvPr>
          <p:cNvSpPr txBox="1">
            <a:spLocks/>
          </p:cNvSpPr>
          <p:nvPr/>
        </p:nvSpPr>
        <p:spPr>
          <a:xfrm>
            <a:off x="99870" y="3373789"/>
            <a:ext cx="4563832" cy="2027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xygen"/>
              <a:buChar char="●"/>
              <a:defRPr sz="24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1pPr>
            <a:lvl2pPr marL="914400" marR="0" lvl="1" indent="-3810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xygen"/>
              <a:buChar char="○"/>
              <a:defRPr sz="24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2pPr>
            <a:lvl3pPr marL="1371600" marR="0" lvl="2" indent="-3810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xygen"/>
              <a:buChar char="■"/>
              <a:defRPr sz="24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3pPr>
            <a:lvl4pPr marL="1828800" marR="0" lvl="3" indent="-3810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xygen"/>
              <a:buChar char="●"/>
              <a:defRPr sz="24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4pPr>
            <a:lvl5pPr marL="2286000" marR="0" lvl="4" indent="-3810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xygen"/>
              <a:buChar char="○"/>
              <a:defRPr sz="24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5pPr>
            <a:lvl6pPr marL="2743200" marR="0" lvl="5" indent="-3810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xygen"/>
              <a:buChar char="■"/>
              <a:defRPr sz="24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6pPr>
            <a:lvl7pPr marL="3200400" marR="0" lvl="6" indent="-3810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xygen"/>
              <a:buChar char="●"/>
              <a:defRPr sz="24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7pPr>
            <a:lvl8pPr marL="3657600" marR="0" lvl="7" indent="-3810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xygen"/>
              <a:buChar char="○"/>
              <a:defRPr sz="24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8pPr>
            <a:lvl9pPr marL="4114800" marR="0" lvl="8" indent="-38100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2400"/>
              <a:buFont typeface="Oxygen"/>
              <a:buChar char="■"/>
              <a:defRPr sz="24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9pPr>
          </a:lstStyle>
          <a:p>
            <a:pPr marL="76200" indent="0" algn="r">
              <a:lnSpc>
                <a:spcPct val="100000"/>
              </a:lnSpc>
              <a:buNone/>
            </a:pPr>
            <a:r>
              <a:rPr lang="en-US" b="1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as-IN" b="1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b="1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b="1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b="1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b="1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b="1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b="1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b="1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b="1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as-IN" b="1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endParaRPr lang="en-US" b="1" dirty="0">
              <a:solidFill>
                <a:schemeClr val="bg2">
                  <a:lumMod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76200" indent="0" algn="r">
              <a:lnSpc>
                <a:spcPct val="100000"/>
              </a:lnSpc>
              <a:buNone/>
            </a:pPr>
            <a:r>
              <a:rPr lang="en-US" b="1" dirty="0" err="1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</a:t>
            </a:r>
            <a:r>
              <a:rPr lang="as-IN" b="1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(</a:t>
            </a:r>
            <a:r>
              <a:rPr lang="en-US" b="1" dirty="0" err="1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</a:p>
          <a:p>
            <a:pPr marL="76200" indent="0" algn="r">
              <a:lnSpc>
                <a:spcPct val="100000"/>
              </a:lnSpc>
              <a:buNone/>
            </a:pPr>
            <a:r>
              <a:rPr lang="en-US" b="1" dirty="0" err="1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জোবেদা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সোহরাব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মডেল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মাধ্যমিক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b="1" dirty="0">
              <a:solidFill>
                <a:schemeClr val="bg2">
                  <a:lumMod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76200" indent="0" algn="r">
              <a:lnSpc>
                <a:spcPct val="100000"/>
              </a:lnSpc>
              <a:buNone/>
            </a:pPr>
            <a:r>
              <a:rPr lang="en-US" b="1" dirty="0" err="1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শ্যামনগর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b="1" dirty="0" err="1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সাত</a:t>
            </a:r>
            <a:r>
              <a:rPr lang="as-IN" b="1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b="1" dirty="0" err="1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্ষীরা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marL="76200" indent="0" algn="r">
              <a:lnSpc>
                <a:spcPct val="100000"/>
              </a:lnSpc>
              <a:buNone/>
            </a:pPr>
            <a:r>
              <a:rPr lang="en-US" b="1" dirty="0" err="1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মোবাইলঃ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০১৭১১-০০৪৫৬৯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F6AB732-8953-4661-B509-443BBA782A71}"/>
              </a:ext>
            </a:extLst>
          </p:cNvPr>
          <p:cNvSpPr txBox="1"/>
          <p:nvPr/>
        </p:nvSpPr>
        <p:spPr>
          <a:xfrm>
            <a:off x="7671365" y="3469757"/>
            <a:ext cx="408520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6200">
              <a:buClr>
                <a:schemeClr val="dk1"/>
              </a:buClr>
              <a:buSzPts val="2400"/>
            </a:pPr>
            <a:r>
              <a:rPr lang="bn-BD" sz="2400" b="1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  <a:sym typeface="Oxygen"/>
              </a:rPr>
              <a:t>সপ্তম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  <a:sym typeface="Oxygen"/>
              </a:rPr>
              <a:t> </a:t>
            </a:r>
            <a:r>
              <a:rPr lang="as-IN" sz="2400" b="1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  <a:sym typeface="Oxygen"/>
              </a:rPr>
              <a:t>শ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  <a:sym typeface="Oxygen"/>
              </a:rPr>
              <a:t>্</a:t>
            </a:r>
            <a:r>
              <a:rPr lang="as-IN" sz="2400" b="1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  <a:sym typeface="Oxygen"/>
              </a:rPr>
              <a:t>র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  <a:sym typeface="Oxygen"/>
              </a:rPr>
              <a:t>ে</a:t>
            </a:r>
            <a:r>
              <a:rPr lang="as-IN" sz="2400" b="1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  <a:sym typeface="Oxygen"/>
              </a:rPr>
              <a:t>ণ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  <a:sym typeface="Oxygen"/>
              </a:rPr>
              <a:t>ী </a:t>
            </a:r>
          </a:p>
          <a:p>
            <a:pPr marL="76200">
              <a:buClr>
                <a:schemeClr val="dk1"/>
              </a:buClr>
              <a:buSzPts val="2400"/>
            </a:pP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  <a:sym typeface="Oxygen"/>
              </a:rPr>
              <a:t>বাংলাদে</a:t>
            </a:r>
            <a:r>
              <a:rPr lang="as-IN" sz="2400" b="1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  <a:sym typeface="Oxygen"/>
              </a:rPr>
              <a:t>শ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  <a:sym typeface="Oxygen"/>
              </a:rPr>
              <a:t> </a:t>
            </a:r>
            <a:r>
              <a:rPr lang="as-IN" sz="2400" b="1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  <a:sym typeface="Oxygen"/>
              </a:rPr>
              <a:t>ও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  <a:sym typeface="Oxygen"/>
              </a:rPr>
              <a:t> </a:t>
            </a:r>
            <a:r>
              <a:rPr lang="as-IN" sz="2400" b="1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  <a:sym typeface="Oxygen"/>
              </a:rPr>
              <a:t>ব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  <a:sym typeface="Oxygen"/>
              </a:rPr>
              <a:t>িশ্বপরিচয়</a:t>
            </a:r>
            <a:endParaRPr lang="en-US" sz="2400" b="1" dirty="0">
              <a:solidFill>
                <a:schemeClr val="bg2">
                  <a:lumMod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  <a:sym typeface="Oxygen"/>
            </a:endParaRPr>
          </a:p>
          <a:p>
            <a:pPr marL="76200">
              <a:buClr>
                <a:schemeClr val="dk1"/>
              </a:buClr>
              <a:buSzPts val="2400"/>
            </a:pP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  <a:sym typeface="Oxygen"/>
              </a:rPr>
              <a:t>দ্বিতীয়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  <a:sym typeface="Oxygen"/>
              </a:rPr>
              <a:t> অ</a:t>
            </a:r>
            <a:r>
              <a:rPr lang="as-IN" sz="2400" b="1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  <a:sym typeface="Oxygen"/>
              </a:rPr>
              <a:t>ধ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  <a:sym typeface="Oxygen"/>
              </a:rPr>
              <a:t>্</a:t>
            </a:r>
            <a:r>
              <a:rPr lang="as-IN" sz="2400" b="1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  <a:sym typeface="Oxygen"/>
              </a:rPr>
              <a:t>য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  <a:sym typeface="Oxygen"/>
              </a:rPr>
              <a:t>া</a:t>
            </a:r>
            <a:r>
              <a:rPr lang="as-IN" sz="2400" b="1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  <a:sym typeface="Oxygen"/>
              </a:rPr>
              <a:t>য়</a:t>
            </a:r>
            <a:endParaRPr lang="en-US" sz="2400" b="1" dirty="0">
              <a:solidFill>
                <a:schemeClr val="bg2">
                  <a:lumMod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  <a:sym typeface="Oxygen"/>
            </a:endParaRPr>
          </a:p>
          <a:p>
            <a:pPr marL="76200">
              <a:buClr>
                <a:schemeClr val="dk1"/>
              </a:buClr>
              <a:buSzPts val="2400"/>
            </a:pP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  <a:sym typeface="Oxygen"/>
              </a:rPr>
              <a:t>বাংলাদেশের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  <a:sym typeface="Oxygen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  <a:sym typeface="Oxygen"/>
              </a:rPr>
              <a:t>সংস্কৃতি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  <a:sym typeface="Oxygen"/>
              </a:rPr>
              <a:t> ও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  <a:sym typeface="Oxygen"/>
              </a:rPr>
              <a:t>সাংস্কৃতিক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  <a:sym typeface="Oxygen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  <a:sym typeface="Oxygen"/>
              </a:rPr>
              <a:t>বৈচিত্র্য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  <a:sym typeface="Oxygen"/>
              </a:rPr>
              <a:t>,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  <a:sym typeface="Oxygen"/>
              </a:rPr>
              <a:t>গ্রাম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  <a:sym typeface="Oxygen"/>
              </a:rPr>
              <a:t> ও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  <a:sym typeface="Oxygen"/>
              </a:rPr>
              <a:t>শহুরে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  <a:sym typeface="Oxygen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  <a:sym typeface="Oxygen"/>
              </a:rPr>
              <a:t>সাংস্কৃতি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  <a:sym typeface="Oxygen"/>
              </a:rPr>
              <a:t> </a:t>
            </a:r>
          </a:p>
          <a:p>
            <a:pPr marL="76200">
              <a:buClr>
                <a:schemeClr val="dk1"/>
              </a:buClr>
              <a:buSzPts val="2400"/>
            </a:pP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  <a:sym typeface="Oxygen"/>
              </a:rPr>
              <a:t>৪৫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  <a:sym typeface="Oxygen"/>
              </a:rPr>
              <a:t>মিনিট</a:t>
            </a:r>
            <a:endParaRPr lang="en-US" sz="2400" b="1" dirty="0">
              <a:solidFill>
                <a:schemeClr val="bg2">
                  <a:lumMod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  <a:sym typeface="Oxygen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42035CB-2975-458D-B2FA-6E409CC9ED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3095" y="983041"/>
            <a:ext cx="2317824" cy="2387319"/>
          </a:xfrm>
          <a:prstGeom prst="rect">
            <a:avLst/>
          </a:prstGeom>
          <a:ln w="38100" cap="sq">
            <a:solidFill>
              <a:srgbClr val="4D4D4D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5" name="Google Shape;460;p16">
            <a:extLst>
              <a:ext uri="{FF2B5EF4-FFF2-40B4-BE49-F238E27FC236}">
                <a16:creationId xmlns:a16="http://schemas.microsoft.com/office/drawing/2014/main" id="{D1DD0E25-C126-4F08-AF0B-687E112713DC}"/>
              </a:ext>
            </a:extLst>
          </p:cNvPr>
          <p:cNvSpPr txBox="1">
            <a:spLocks/>
          </p:cNvSpPr>
          <p:nvPr/>
        </p:nvSpPr>
        <p:spPr>
          <a:xfrm>
            <a:off x="5147906" y="1903525"/>
            <a:ext cx="2127897" cy="90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xygen"/>
              <a:buChar char="●"/>
              <a:defRPr sz="24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1pPr>
            <a:lvl2pPr marL="914400" marR="0" lvl="1" indent="-3810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xygen"/>
              <a:buChar char="○"/>
              <a:defRPr sz="24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2pPr>
            <a:lvl3pPr marL="1371600" marR="0" lvl="2" indent="-3810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xygen"/>
              <a:buChar char="■"/>
              <a:defRPr sz="24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3pPr>
            <a:lvl4pPr marL="1828800" marR="0" lvl="3" indent="-3810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xygen"/>
              <a:buChar char="●"/>
              <a:defRPr sz="24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4pPr>
            <a:lvl5pPr marL="2286000" marR="0" lvl="4" indent="-3810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xygen"/>
              <a:buChar char="○"/>
              <a:defRPr sz="24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5pPr>
            <a:lvl6pPr marL="2743200" marR="0" lvl="5" indent="-3810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xygen"/>
              <a:buChar char="■"/>
              <a:defRPr sz="24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6pPr>
            <a:lvl7pPr marL="3200400" marR="0" lvl="6" indent="-3810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xygen"/>
              <a:buChar char="●"/>
              <a:defRPr sz="24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7pPr>
            <a:lvl8pPr marL="3657600" marR="0" lvl="7" indent="-3810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xygen"/>
              <a:buChar char="○"/>
              <a:defRPr sz="24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8pPr>
            <a:lvl9pPr marL="4114800" marR="0" lvl="8" indent="-38100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2400"/>
              <a:buFont typeface="Oxygen"/>
              <a:buChar char="■"/>
              <a:defRPr sz="24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9pPr>
          </a:lstStyle>
          <a:p>
            <a:pPr marL="76200" indent="0" algn="ctr">
              <a:lnSpc>
                <a:spcPct val="100000"/>
              </a:lnSpc>
              <a:buNone/>
            </a:pPr>
            <a:r>
              <a:rPr lang="bn-BD" sz="4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 </a:t>
            </a:r>
            <a:endParaRPr lang="en-US" sz="4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C91EAB5-6056-4507-9169-8DBF40F7D334}"/>
              </a:ext>
            </a:extLst>
          </p:cNvPr>
          <p:cNvSpPr/>
          <p:nvPr/>
        </p:nvSpPr>
        <p:spPr>
          <a:xfrm rot="2700000">
            <a:off x="5308294" y="1395478"/>
            <a:ext cx="1922982" cy="1922982"/>
          </a:xfrm>
          <a:prstGeom prst="rect">
            <a:avLst/>
          </a:prstGeom>
          <a:noFill/>
          <a:ln w="127000" cmpd="dbl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4FDA3B6-4590-44D2-B6B1-B45E0113352B}"/>
              </a:ext>
            </a:extLst>
          </p:cNvPr>
          <p:cNvSpPr/>
          <p:nvPr/>
        </p:nvSpPr>
        <p:spPr>
          <a:xfrm flipV="1">
            <a:off x="5591162" y="2647527"/>
            <a:ext cx="1357246" cy="675260"/>
          </a:xfrm>
          <a:prstGeom prst="triangl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D286A0FF-8004-4BCC-BB3D-6DFBC4D027D0}"/>
              </a:ext>
            </a:extLst>
          </p:cNvPr>
          <p:cNvSpPr/>
          <p:nvPr/>
        </p:nvSpPr>
        <p:spPr>
          <a:xfrm flipH="1">
            <a:off x="5591162" y="1353051"/>
            <a:ext cx="1357246" cy="675260"/>
          </a:xfrm>
          <a:prstGeom prst="triangl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945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927B75F-3657-4471-8534-7A1ABA597CB3}"/>
              </a:ext>
            </a:extLst>
          </p:cNvPr>
          <p:cNvSpPr txBox="1"/>
          <p:nvPr/>
        </p:nvSpPr>
        <p:spPr>
          <a:xfrm>
            <a:off x="4339771" y="267779"/>
            <a:ext cx="3512458" cy="83099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  <a:sp3d extrusionH="57150">
              <a:bevelT h="25400" prst="softRound"/>
            </a:sp3d>
          </a:bodyPr>
          <a:lstStyle>
            <a:defPPr>
              <a:defRPr lang="en-US"/>
            </a:defPPr>
            <a:lvl1pPr algn="ctr">
              <a:defRPr sz="6000" b="1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en-US" sz="4800" dirty="0" err="1">
                <a:solidFill>
                  <a:srgbClr val="002060"/>
                </a:solidFill>
              </a:rPr>
              <a:t>দলীয়</a:t>
            </a:r>
            <a:r>
              <a:rPr lang="en-US" sz="4800" dirty="0">
                <a:solidFill>
                  <a:srgbClr val="002060"/>
                </a:solidFill>
              </a:rPr>
              <a:t> </a:t>
            </a:r>
            <a:r>
              <a:rPr lang="en-US" sz="4800" dirty="0" err="1">
                <a:solidFill>
                  <a:srgbClr val="002060"/>
                </a:solidFill>
              </a:rPr>
              <a:t>কাজ</a:t>
            </a:r>
            <a:r>
              <a:rPr lang="en-US" sz="4800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9F4491-0ECF-4329-9CD9-FAEB4A552670}"/>
              </a:ext>
            </a:extLst>
          </p:cNvPr>
          <p:cNvSpPr txBox="1"/>
          <p:nvPr/>
        </p:nvSpPr>
        <p:spPr>
          <a:xfrm>
            <a:off x="1756229" y="1127804"/>
            <a:ext cx="8679542" cy="144655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  <a:sp3d extrusionH="57150">
              <a:bevelT h="25400" prst="softRound"/>
            </a:sp3d>
          </a:bodyPr>
          <a:lstStyle>
            <a:defPPr>
              <a:defRPr lang="en-US"/>
            </a:defPPr>
            <a:lvl1pPr algn="ctr">
              <a:defRPr sz="6000" b="1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en-US" sz="4400" dirty="0" err="1">
                <a:solidFill>
                  <a:srgbClr val="002060"/>
                </a:solidFill>
              </a:rPr>
              <a:t>গ্রামীণ</a:t>
            </a:r>
            <a:r>
              <a:rPr lang="en-US" sz="4400" dirty="0">
                <a:solidFill>
                  <a:srgbClr val="002060"/>
                </a:solidFill>
              </a:rPr>
              <a:t> </a:t>
            </a:r>
            <a:r>
              <a:rPr lang="en-US" sz="4400" dirty="0" err="1">
                <a:solidFill>
                  <a:srgbClr val="002060"/>
                </a:solidFill>
              </a:rPr>
              <a:t>জীবনের</a:t>
            </a:r>
            <a:r>
              <a:rPr lang="en-US" sz="4400" dirty="0">
                <a:solidFill>
                  <a:srgbClr val="002060"/>
                </a:solidFill>
              </a:rPr>
              <a:t> </a:t>
            </a:r>
            <a:r>
              <a:rPr lang="en-US" sz="4400" dirty="0" err="1">
                <a:solidFill>
                  <a:srgbClr val="002060"/>
                </a:solidFill>
              </a:rPr>
              <a:t>সামাজিক</a:t>
            </a:r>
            <a:r>
              <a:rPr lang="en-US" sz="4400" dirty="0">
                <a:solidFill>
                  <a:srgbClr val="002060"/>
                </a:solidFill>
              </a:rPr>
              <a:t> ও </a:t>
            </a:r>
            <a:r>
              <a:rPr lang="en-US" sz="4400" dirty="0" err="1">
                <a:solidFill>
                  <a:srgbClr val="002060"/>
                </a:solidFill>
              </a:rPr>
              <a:t>অর্থনৈতিক</a:t>
            </a:r>
            <a:r>
              <a:rPr lang="en-US" sz="4400" dirty="0">
                <a:solidFill>
                  <a:srgbClr val="002060"/>
                </a:solidFill>
              </a:rPr>
              <a:t> </a:t>
            </a:r>
            <a:r>
              <a:rPr lang="en-US" sz="4400" dirty="0" err="1">
                <a:solidFill>
                  <a:srgbClr val="002060"/>
                </a:solidFill>
              </a:rPr>
              <a:t>সংশ্লিষ্ট</a:t>
            </a:r>
            <a:r>
              <a:rPr lang="en-US" sz="4400" dirty="0">
                <a:solidFill>
                  <a:srgbClr val="002060"/>
                </a:solidFill>
              </a:rPr>
              <a:t> </a:t>
            </a:r>
            <a:r>
              <a:rPr lang="en-US" sz="4400" dirty="0" err="1">
                <a:solidFill>
                  <a:srgbClr val="002060"/>
                </a:solidFill>
              </a:rPr>
              <a:t>সংস্কৃতিগুলো</a:t>
            </a:r>
            <a:r>
              <a:rPr lang="en-US" sz="4400" dirty="0">
                <a:solidFill>
                  <a:srgbClr val="002060"/>
                </a:solidFill>
              </a:rPr>
              <a:t> </a:t>
            </a:r>
            <a:r>
              <a:rPr lang="en-US" sz="4400" dirty="0" err="1">
                <a:solidFill>
                  <a:srgbClr val="002060"/>
                </a:solidFill>
              </a:rPr>
              <a:t>চিহ্নিত</a:t>
            </a:r>
            <a:r>
              <a:rPr lang="en-US" sz="4400" dirty="0">
                <a:solidFill>
                  <a:srgbClr val="002060"/>
                </a:solidFill>
              </a:rPr>
              <a:t> </a:t>
            </a:r>
            <a:r>
              <a:rPr lang="en-US" sz="4400" dirty="0" err="1">
                <a:solidFill>
                  <a:srgbClr val="002060"/>
                </a:solidFill>
              </a:rPr>
              <a:t>কর</a:t>
            </a:r>
            <a:r>
              <a:rPr lang="en-US" sz="4400" dirty="0">
                <a:solidFill>
                  <a:srgbClr val="002060"/>
                </a:solidFill>
              </a:rPr>
              <a:t>।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626901-D5B5-4A53-9860-D676953403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564" y="2632412"/>
            <a:ext cx="7406076" cy="375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465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r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98E7A97-CEEA-4CFB-B4BE-F7894D318DEC}"/>
              </a:ext>
            </a:extLst>
          </p:cNvPr>
          <p:cNvSpPr txBox="1"/>
          <p:nvPr/>
        </p:nvSpPr>
        <p:spPr>
          <a:xfrm>
            <a:off x="3962400" y="207789"/>
            <a:ext cx="42672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60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অর্জন</a:t>
            </a:r>
            <a:r>
              <a:rPr lang="en-US" sz="60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যাচাই</a:t>
            </a:r>
            <a:r>
              <a:rPr lang="en-US" sz="60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91D3A20-3A57-4A62-8A7B-4B4A3290DB2E}"/>
              </a:ext>
            </a:extLst>
          </p:cNvPr>
          <p:cNvGrpSpPr/>
          <p:nvPr/>
        </p:nvGrpSpPr>
        <p:grpSpPr>
          <a:xfrm>
            <a:off x="2171993" y="1223452"/>
            <a:ext cx="7848014" cy="761978"/>
            <a:chOff x="1179871" y="1372308"/>
            <a:chExt cx="7848014" cy="761978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A6BAC9A-91C4-4B66-A6C3-CC8E44B90B77}"/>
                </a:ext>
              </a:extLst>
            </p:cNvPr>
            <p:cNvSpPr txBox="1"/>
            <p:nvPr/>
          </p:nvSpPr>
          <p:spPr>
            <a:xfrm>
              <a:off x="1179871" y="1430132"/>
              <a:ext cx="7848014" cy="646331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	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আগের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দিনে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মানুষ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কিসের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পূজা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করত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? </a:t>
              </a: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9B8B035C-30AF-450C-A6BE-B5D12FBD287C}"/>
                </a:ext>
              </a:extLst>
            </p:cNvPr>
            <p:cNvSpPr/>
            <p:nvPr/>
          </p:nvSpPr>
          <p:spPr>
            <a:xfrm>
              <a:off x="1179871" y="1372308"/>
              <a:ext cx="761978" cy="761978"/>
            </a:xfrm>
            <a:prstGeom prst="ellipse">
              <a:avLst/>
            </a:prstGeom>
            <a:gradFill flip="none" rotWithShape="1">
              <a:gsLst>
                <a:gs pos="69000">
                  <a:srgbClr val="9ECB89"/>
                </a:gs>
                <a:gs pos="62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8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1</a:t>
              </a:r>
              <a:endParaRPr lang="en-US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2776740-50F3-49CD-95DF-CBA1F884DF05}"/>
              </a:ext>
            </a:extLst>
          </p:cNvPr>
          <p:cNvGrpSpPr/>
          <p:nvPr/>
        </p:nvGrpSpPr>
        <p:grpSpPr>
          <a:xfrm>
            <a:off x="2171993" y="2121333"/>
            <a:ext cx="7848014" cy="761978"/>
            <a:chOff x="1179871" y="2038850"/>
            <a:chExt cx="7848014" cy="761978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9E88DD9-7104-4B91-80C9-6EA25289FCF1}"/>
                </a:ext>
              </a:extLst>
            </p:cNvPr>
            <p:cNvSpPr txBox="1"/>
            <p:nvPr/>
          </p:nvSpPr>
          <p:spPr>
            <a:xfrm>
              <a:off x="1179871" y="2096674"/>
              <a:ext cx="7848014" cy="646331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	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কারা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ধর্ম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প্রচার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করত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? </a:t>
              </a: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17DB8CC0-1C3F-473C-816E-72FCA2E0AC25}"/>
                </a:ext>
              </a:extLst>
            </p:cNvPr>
            <p:cNvSpPr/>
            <p:nvPr/>
          </p:nvSpPr>
          <p:spPr>
            <a:xfrm>
              <a:off x="1179871" y="2038850"/>
              <a:ext cx="761978" cy="761978"/>
            </a:xfrm>
            <a:prstGeom prst="ellipse">
              <a:avLst/>
            </a:prstGeom>
            <a:gradFill flip="none" rotWithShape="1">
              <a:gsLst>
                <a:gs pos="69000">
                  <a:srgbClr val="9ECB89"/>
                </a:gs>
                <a:gs pos="62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8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2</a:t>
              </a:r>
              <a:endParaRPr lang="en-US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8AD2629-A0A6-4798-9464-FEF4FF269097}"/>
              </a:ext>
            </a:extLst>
          </p:cNvPr>
          <p:cNvGrpSpPr/>
          <p:nvPr/>
        </p:nvGrpSpPr>
        <p:grpSpPr>
          <a:xfrm>
            <a:off x="2171993" y="3019214"/>
            <a:ext cx="7848014" cy="761978"/>
            <a:chOff x="1179871" y="3274293"/>
            <a:chExt cx="7848014" cy="761978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FC20473-5FB1-4ADA-8266-187E1D2AF8CD}"/>
                </a:ext>
              </a:extLst>
            </p:cNvPr>
            <p:cNvSpPr txBox="1"/>
            <p:nvPr/>
          </p:nvSpPr>
          <p:spPr>
            <a:xfrm>
              <a:off x="1179871" y="3332117"/>
              <a:ext cx="7848014" cy="646331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	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খৃষ্টানদের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বড়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উৎসব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কোনটি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?</a:t>
              </a: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72F1EE40-13BF-4D5C-B147-D513732AACDB}"/>
                </a:ext>
              </a:extLst>
            </p:cNvPr>
            <p:cNvSpPr/>
            <p:nvPr/>
          </p:nvSpPr>
          <p:spPr>
            <a:xfrm>
              <a:off x="1179871" y="3274293"/>
              <a:ext cx="761978" cy="761978"/>
            </a:xfrm>
            <a:prstGeom prst="ellipse">
              <a:avLst/>
            </a:prstGeom>
            <a:gradFill flip="none" rotWithShape="1">
              <a:gsLst>
                <a:gs pos="69000">
                  <a:srgbClr val="9ECB89"/>
                </a:gs>
                <a:gs pos="62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8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3</a:t>
              </a:r>
              <a:endParaRPr lang="en-US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67A717F-AA9C-4ABB-A011-DBB8615E4F13}"/>
              </a:ext>
            </a:extLst>
          </p:cNvPr>
          <p:cNvGrpSpPr/>
          <p:nvPr/>
        </p:nvGrpSpPr>
        <p:grpSpPr>
          <a:xfrm>
            <a:off x="2171992" y="3878738"/>
            <a:ext cx="7848015" cy="761978"/>
            <a:chOff x="1179870" y="4027594"/>
            <a:chExt cx="7848015" cy="761978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8DE72E7-43F7-4078-B668-74C138087DC2}"/>
                </a:ext>
              </a:extLst>
            </p:cNvPr>
            <p:cNvSpPr txBox="1"/>
            <p:nvPr/>
          </p:nvSpPr>
          <p:spPr>
            <a:xfrm>
              <a:off x="1179870" y="4085417"/>
              <a:ext cx="7848015" cy="646331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	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বাংলা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ভাষায়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কোন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কোন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ভাষার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প্রাধান্য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রয়েছে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? </a:t>
              </a: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3C5AB008-220C-486E-9CB6-DA06E957ECB4}"/>
                </a:ext>
              </a:extLst>
            </p:cNvPr>
            <p:cNvSpPr/>
            <p:nvPr/>
          </p:nvSpPr>
          <p:spPr>
            <a:xfrm>
              <a:off x="1198598" y="4027594"/>
              <a:ext cx="761978" cy="761978"/>
            </a:xfrm>
            <a:prstGeom prst="ellipse">
              <a:avLst/>
            </a:prstGeom>
            <a:gradFill flip="none" rotWithShape="1">
              <a:gsLst>
                <a:gs pos="69000">
                  <a:srgbClr val="9ECB89"/>
                </a:gs>
                <a:gs pos="62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8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4</a:t>
              </a:r>
              <a:endParaRPr lang="en-US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D63E3C23-FC52-45A8-A26E-20E1840F4A54}"/>
              </a:ext>
            </a:extLst>
          </p:cNvPr>
          <p:cNvGrpSpPr/>
          <p:nvPr/>
        </p:nvGrpSpPr>
        <p:grpSpPr>
          <a:xfrm>
            <a:off x="2190720" y="4738261"/>
            <a:ext cx="7829287" cy="761978"/>
            <a:chOff x="1179870" y="5234847"/>
            <a:chExt cx="7260186" cy="761978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CC26597-0E88-4B86-8FBA-0FE440CD67C1}"/>
                </a:ext>
              </a:extLst>
            </p:cNvPr>
            <p:cNvSpPr txBox="1"/>
            <p:nvPr/>
          </p:nvSpPr>
          <p:spPr>
            <a:xfrm>
              <a:off x="1198598" y="5292671"/>
              <a:ext cx="7241458" cy="646331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	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বাংলাদেশে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কোন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কোন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নৃ-গোষ্ঠি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আছে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? </a:t>
              </a: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F45A5B3B-F025-4E40-B192-CF6B365D2939}"/>
                </a:ext>
              </a:extLst>
            </p:cNvPr>
            <p:cNvSpPr/>
            <p:nvPr/>
          </p:nvSpPr>
          <p:spPr>
            <a:xfrm>
              <a:off x="1179870" y="5234847"/>
              <a:ext cx="761978" cy="761978"/>
            </a:xfrm>
            <a:prstGeom prst="ellipse">
              <a:avLst/>
            </a:prstGeom>
            <a:gradFill flip="none" rotWithShape="1">
              <a:gsLst>
                <a:gs pos="69000">
                  <a:srgbClr val="9ECB89"/>
                </a:gs>
                <a:gs pos="62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8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5</a:t>
              </a:r>
              <a:endParaRPr lang="en-US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1143E490-90D1-4DF9-BB70-D7B98F2CCE01}"/>
              </a:ext>
            </a:extLst>
          </p:cNvPr>
          <p:cNvGrpSpPr/>
          <p:nvPr/>
        </p:nvGrpSpPr>
        <p:grpSpPr>
          <a:xfrm>
            <a:off x="2190720" y="5578318"/>
            <a:ext cx="7827818" cy="761978"/>
            <a:chOff x="1493567" y="5196231"/>
            <a:chExt cx="7827818" cy="761978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9007203-1D70-4F9E-9F68-D2A864955F7A}"/>
                </a:ext>
              </a:extLst>
            </p:cNvPr>
            <p:cNvSpPr txBox="1"/>
            <p:nvPr/>
          </p:nvSpPr>
          <p:spPr>
            <a:xfrm>
              <a:off x="1512294" y="5254055"/>
              <a:ext cx="7809091" cy="646331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	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বাঙালীদের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প্রধান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পোশাক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কি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? </a:t>
              </a: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ACA8DB6B-45A5-412B-8705-6DC764CC3212}"/>
                </a:ext>
              </a:extLst>
            </p:cNvPr>
            <p:cNvSpPr/>
            <p:nvPr/>
          </p:nvSpPr>
          <p:spPr>
            <a:xfrm>
              <a:off x="1493567" y="5196231"/>
              <a:ext cx="761978" cy="761978"/>
            </a:xfrm>
            <a:prstGeom prst="ellipse">
              <a:avLst/>
            </a:prstGeom>
            <a:gradFill flip="none" rotWithShape="1">
              <a:gsLst>
                <a:gs pos="69000">
                  <a:srgbClr val="9ECB89"/>
                </a:gs>
                <a:gs pos="62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8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6</a:t>
              </a:r>
              <a:endParaRPr lang="en-US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324723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5F00D44-5870-4213-BB49-FE212CE2551D}"/>
              </a:ext>
            </a:extLst>
          </p:cNvPr>
          <p:cNvSpPr txBox="1"/>
          <p:nvPr/>
        </p:nvSpPr>
        <p:spPr>
          <a:xfrm>
            <a:off x="3618272" y="278566"/>
            <a:ext cx="4955456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60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অর্জন</a:t>
            </a:r>
            <a:r>
              <a:rPr lang="en-US" sz="60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যাচাই</a:t>
            </a:r>
            <a:r>
              <a:rPr lang="en-US" sz="60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DF3EE1D-A2E6-4305-B0CE-DDDBBE728CB5}"/>
              </a:ext>
            </a:extLst>
          </p:cNvPr>
          <p:cNvGrpSpPr/>
          <p:nvPr/>
        </p:nvGrpSpPr>
        <p:grpSpPr>
          <a:xfrm>
            <a:off x="2171993" y="1460800"/>
            <a:ext cx="7848014" cy="761978"/>
            <a:chOff x="1179871" y="1372308"/>
            <a:chExt cx="7848014" cy="761978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73A8189-449D-4835-B84A-6814204FEB99}"/>
                </a:ext>
              </a:extLst>
            </p:cNvPr>
            <p:cNvSpPr txBox="1"/>
            <p:nvPr/>
          </p:nvSpPr>
          <p:spPr>
            <a:xfrm>
              <a:off x="1179871" y="1430132"/>
              <a:ext cx="7848014" cy="646331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	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গ্রামের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মানুষের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অর্থনৈতিক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পেশা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কি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কি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? 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75381DF3-74C3-4C6E-8742-177E3BFA3D1A}"/>
                </a:ext>
              </a:extLst>
            </p:cNvPr>
            <p:cNvSpPr/>
            <p:nvPr/>
          </p:nvSpPr>
          <p:spPr>
            <a:xfrm>
              <a:off x="1179871" y="1372308"/>
              <a:ext cx="761978" cy="761978"/>
            </a:xfrm>
            <a:prstGeom prst="ellipse">
              <a:avLst/>
            </a:prstGeom>
            <a:gradFill flip="none" rotWithShape="1">
              <a:gsLst>
                <a:gs pos="69000">
                  <a:srgbClr val="9ECB89"/>
                </a:gs>
                <a:gs pos="62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8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7</a:t>
              </a:r>
              <a:endParaRPr lang="en-US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F3F71FA-8DCA-49BC-8D10-7FEE25337F44}"/>
              </a:ext>
            </a:extLst>
          </p:cNvPr>
          <p:cNvGrpSpPr/>
          <p:nvPr/>
        </p:nvGrpSpPr>
        <p:grpSpPr>
          <a:xfrm>
            <a:off x="2189783" y="2420634"/>
            <a:ext cx="7848014" cy="761978"/>
            <a:chOff x="1179871" y="1372308"/>
            <a:chExt cx="7848014" cy="761978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9C05122-A181-4B6C-978D-67582749062E}"/>
                </a:ext>
              </a:extLst>
            </p:cNvPr>
            <p:cNvSpPr txBox="1"/>
            <p:nvPr/>
          </p:nvSpPr>
          <p:spPr>
            <a:xfrm>
              <a:off x="1179871" y="1430132"/>
              <a:ext cx="7848014" cy="646331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	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শহরের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মানুষের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অর্থনৈতিক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পেশা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কি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কি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? 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8D118267-1F17-4637-AE88-233DE50074B4}"/>
                </a:ext>
              </a:extLst>
            </p:cNvPr>
            <p:cNvSpPr/>
            <p:nvPr/>
          </p:nvSpPr>
          <p:spPr>
            <a:xfrm>
              <a:off x="1179871" y="1372308"/>
              <a:ext cx="761978" cy="761978"/>
            </a:xfrm>
            <a:prstGeom prst="ellipse">
              <a:avLst/>
            </a:prstGeom>
            <a:gradFill flip="none" rotWithShape="1">
              <a:gsLst>
                <a:gs pos="69000">
                  <a:srgbClr val="9ECB89"/>
                </a:gs>
                <a:gs pos="62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8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8</a:t>
              </a:r>
              <a:endParaRPr lang="en-US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F302703-979B-4B16-B9C1-ADF2BC01AF85}"/>
              </a:ext>
            </a:extLst>
          </p:cNvPr>
          <p:cNvGrpSpPr/>
          <p:nvPr/>
        </p:nvGrpSpPr>
        <p:grpSpPr>
          <a:xfrm>
            <a:off x="2171993" y="3379299"/>
            <a:ext cx="7848014" cy="761978"/>
            <a:chOff x="1179871" y="1372308"/>
            <a:chExt cx="7848014" cy="761978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D4A1265-F087-48A1-BB27-AFEF2D48E317}"/>
                </a:ext>
              </a:extLst>
            </p:cNvPr>
            <p:cNvSpPr txBox="1"/>
            <p:nvPr/>
          </p:nvSpPr>
          <p:spPr>
            <a:xfrm>
              <a:off x="1179871" y="1430132"/>
              <a:ext cx="7848014" cy="646331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	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গ্রামের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মানুষ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কি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কি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বিনোদনের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ব্যাবস্থা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করে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? </a:t>
              </a: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5F15BA6D-120C-4DF4-9853-D931D3E4F4F6}"/>
                </a:ext>
              </a:extLst>
            </p:cNvPr>
            <p:cNvSpPr/>
            <p:nvPr/>
          </p:nvSpPr>
          <p:spPr>
            <a:xfrm>
              <a:off x="1179871" y="1372308"/>
              <a:ext cx="761978" cy="761978"/>
            </a:xfrm>
            <a:prstGeom prst="ellipse">
              <a:avLst/>
            </a:prstGeom>
            <a:gradFill flip="none" rotWithShape="1">
              <a:gsLst>
                <a:gs pos="69000">
                  <a:srgbClr val="9ECB89"/>
                </a:gs>
                <a:gs pos="62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8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9</a:t>
              </a:r>
              <a:endParaRPr lang="en-US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60F407E-C91F-4D15-AF36-2D96460D8FD4}"/>
              </a:ext>
            </a:extLst>
          </p:cNvPr>
          <p:cNvGrpSpPr/>
          <p:nvPr/>
        </p:nvGrpSpPr>
        <p:grpSpPr>
          <a:xfrm>
            <a:off x="2083505" y="4221149"/>
            <a:ext cx="7936502" cy="1015663"/>
            <a:chOff x="619436" y="3763949"/>
            <a:chExt cx="7936502" cy="1015663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D787DC83-7865-4A4E-B40D-7EA16A301CB8}"/>
                </a:ext>
              </a:extLst>
            </p:cNvPr>
            <p:cNvGrpSpPr/>
            <p:nvPr/>
          </p:nvGrpSpPr>
          <p:grpSpPr>
            <a:xfrm>
              <a:off x="707924" y="3850867"/>
              <a:ext cx="7848014" cy="761978"/>
              <a:chOff x="1179871" y="1372308"/>
              <a:chExt cx="7848014" cy="761978"/>
            </a:xfrm>
          </p:grpSpPr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631F37F-2847-4628-841F-16DA63835BD0}"/>
                  </a:ext>
                </a:extLst>
              </p:cNvPr>
              <p:cNvSpPr txBox="1"/>
              <p:nvPr/>
            </p:nvSpPr>
            <p:spPr>
              <a:xfrm>
                <a:off x="1179871" y="1430132"/>
                <a:ext cx="7848014" cy="646331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	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শহরের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মানুষ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কখন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বিনোদন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নেয়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? </a:t>
                </a:r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36C26C60-7543-43D4-A5D2-2A725FED62EF}"/>
                  </a:ext>
                </a:extLst>
              </p:cNvPr>
              <p:cNvSpPr/>
              <p:nvPr/>
            </p:nvSpPr>
            <p:spPr>
              <a:xfrm>
                <a:off x="1179871" y="1372308"/>
                <a:ext cx="761978" cy="761978"/>
              </a:xfrm>
              <a:prstGeom prst="ellipse">
                <a:avLst/>
              </a:prstGeom>
              <a:gradFill flip="none" rotWithShape="1">
                <a:gsLst>
                  <a:gs pos="69000">
                    <a:srgbClr val="9ECB89"/>
                  </a:gs>
                  <a:gs pos="62000">
                    <a:schemeClr val="bg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09C9893-061E-4DAF-9C35-D29E71F6E27B}"/>
                </a:ext>
              </a:extLst>
            </p:cNvPr>
            <p:cNvSpPr txBox="1"/>
            <p:nvPr/>
          </p:nvSpPr>
          <p:spPr>
            <a:xfrm>
              <a:off x="619436" y="3763949"/>
              <a:ext cx="94446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10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072F107-C117-4FB0-8DAA-E851BB0DB0DA}"/>
              </a:ext>
            </a:extLst>
          </p:cNvPr>
          <p:cNvGrpSpPr/>
          <p:nvPr/>
        </p:nvGrpSpPr>
        <p:grpSpPr>
          <a:xfrm>
            <a:off x="2025081" y="5127869"/>
            <a:ext cx="8012716" cy="1015663"/>
            <a:chOff x="543222" y="3763949"/>
            <a:chExt cx="8012716" cy="1015663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97F6E699-0C5D-48BC-A792-BE25EC54EDB0}"/>
                </a:ext>
              </a:extLst>
            </p:cNvPr>
            <p:cNvGrpSpPr/>
            <p:nvPr/>
          </p:nvGrpSpPr>
          <p:grpSpPr>
            <a:xfrm>
              <a:off x="707924" y="3850867"/>
              <a:ext cx="7848014" cy="761978"/>
              <a:chOff x="1179871" y="1372308"/>
              <a:chExt cx="7848014" cy="761978"/>
            </a:xfrm>
          </p:grpSpPr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F693384B-88A7-43CF-A692-09FA6A265D19}"/>
                  </a:ext>
                </a:extLst>
              </p:cNvPr>
              <p:cNvSpPr txBox="1"/>
              <p:nvPr/>
            </p:nvSpPr>
            <p:spPr>
              <a:xfrm>
                <a:off x="1179871" y="1430132"/>
                <a:ext cx="7848014" cy="646331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	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শহরের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মানুষের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জীবন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যাত্রার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মান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কেমন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?</a:t>
                </a:r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2C039B36-B6B5-4504-8415-64EEEB78F19D}"/>
                  </a:ext>
                </a:extLst>
              </p:cNvPr>
              <p:cNvSpPr/>
              <p:nvPr/>
            </p:nvSpPr>
            <p:spPr>
              <a:xfrm>
                <a:off x="1179871" y="1372308"/>
                <a:ext cx="761978" cy="761978"/>
              </a:xfrm>
              <a:prstGeom prst="ellipse">
                <a:avLst/>
              </a:prstGeom>
              <a:gradFill flip="none" rotWithShape="1">
                <a:gsLst>
                  <a:gs pos="69000">
                    <a:srgbClr val="9ECB89"/>
                  </a:gs>
                  <a:gs pos="62000">
                    <a:schemeClr val="bg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6C8558D-0587-424C-8A63-E8B028430B37}"/>
                </a:ext>
              </a:extLst>
            </p:cNvPr>
            <p:cNvSpPr txBox="1"/>
            <p:nvPr/>
          </p:nvSpPr>
          <p:spPr>
            <a:xfrm>
              <a:off x="543222" y="3763949"/>
              <a:ext cx="109138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11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380389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31DBDDA-8F97-4679-96A0-6C94BB8FACC3}"/>
              </a:ext>
            </a:extLst>
          </p:cNvPr>
          <p:cNvSpPr txBox="1"/>
          <p:nvPr/>
        </p:nvSpPr>
        <p:spPr>
          <a:xfrm>
            <a:off x="4345858" y="3152522"/>
            <a:ext cx="3500284" cy="92333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5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C3135F3-1E91-44B5-B701-EA514EAC1647}"/>
              </a:ext>
            </a:extLst>
          </p:cNvPr>
          <p:cNvSpPr txBox="1"/>
          <p:nvPr/>
        </p:nvSpPr>
        <p:spPr>
          <a:xfrm>
            <a:off x="894735" y="4092364"/>
            <a:ext cx="10402530" cy="175432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en-US" sz="5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সাংস্কৃতি</a:t>
            </a:r>
            <a:r>
              <a:rPr lang="en-US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জীবনকে</a:t>
            </a:r>
            <a:r>
              <a:rPr lang="en-US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প্রভাবিত</a:t>
            </a:r>
            <a:r>
              <a:rPr lang="en-US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”-</a:t>
            </a:r>
            <a:r>
              <a:rPr lang="en-US" sz="5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বিষয়টি</a:t>
            </a:r>
            <a:r>
              <a:rPr lang="en-US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নিজের</a:t>
            </a:r>
            <a:r>
              <a:rPr lang="en-US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ভাষায়</a:t>
            </a:r>
            <a:r>
              <a:rPr lang="en-US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বুঝিয়ে</a:t>
            </a:r>
            <a:r>
              <a:rPr lang="en-US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57BC8B1-8BC8-47BF-B601-FDD581094C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8535" y="396380"/>
            <a:ext cx="2934930" cy="2934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4574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 descr="Culture of Bengal - Wikipedia">
            <a:extLst>
              <a:ext uri="{FF2B5EF4-FFF2-40B4-BE49-F238E27FC236}">
                <a16:creationId xmlns:a16="http://schemas.microsoft.com/office/drawing/2014/main" id="{18148792-E810-4A74-88C4-0AE1F72596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86" y="188685"/>
            <a:ext cx="11829143" cy="6516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CFABE81-94E7-4AE0-B98F-4CB80D9AA63F}"/>
              </a:ext>
            </a:extLst>
          </p:cNvPr>
          <p:cNvSpPr txBox="1"/>
          <p:nvPr/>
        </p:nvSpPr>
        <p:spPr>
          <a:xfrm>
            <a:off x="1246102" y="3793251"/>
            <a:ext cx="5144858" cy="264687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6600" b="1" dirty="0" err="1">
                <a:solidFill>
                  <a:srgbClr val="FFFF00"/>
                </a:solidFill>
                <a:effectLst>
                  <a:reflection stA="26000" endPos="38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16600" b="1" dirty="0">
                <a:effectLst>
                  <a:reflection stA="26000" endPos="38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2060" name="Picture 12" descr="Flower PNG, Flower Transparent Background - FreeIconsPNG">
            <a:extLst>
              <a:ext uri="{FF2B5EF4-FFF2-40B4-BE49-F238E27FC236}">
                <a16:creationId xmlns:a16="http://schemas.microsoft.com/office/drawing/2014/main" id="{300843B0-5AB0-4290-906F-346B857725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75" y="108156"/>
            <a:ext cx="3048000" cy="271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" descr="Flower PNG, Flower Transparent Background - FreeIconsPNG">
            <a:extLst>
              <a:ext uri="{FF2B5EF4-FFF2-40B4-BE49-F238E27FC236}">
                <a16:creationId xmlns:a16="http://schemas.microsoft.com/office/drawing/2014/main" id="{4A3A01E2-6649-4212-A993-FD8E50A0F4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225238" y="287009"/>
            <a:ext cx="3048000" cy="271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1450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9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ঈদের নামাজ কিভাবে পড়তে হয়">
            <a:extLst>
              <a:ext uri="{FF2B5EF4-FFF2-40B4-BE49-F238E27FC236}">
                <a16:creationId xmlns:a16="http://schemas.microsoft.com/office/drawing/2014/main" id="{523F387B-D7A2-4708-BFCA-EED2175D8E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935" y="2182760"/>
            <a:ext cx="4979684" cy="3066897"/>
          </a:xfrm>
          <a:prstGeom prst="rect">
            <a:avLst/>
          </a:prstGeom>
          <a:ln w="25400">
            <a:solidFill>
              <a:srgbClr val="00FF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ভিড় নিয়ন্ত্রণে এবার কলকাতার দুর্গাপুজোয় মেট্রোর মতো ই–পাসের ব্যবস্থা? -  after kolkata metro durga puja organizers want to introduce e pass to  control crowd, Bangla News">
            <a:extLst>
              <a:ext uri="{FF2B5EF4-FFF2-40B4-BE49-F238E27FC236}">
                <a16:creationId xmlns:a16="http://schemas.microsoft.com/office/drawing/2014/main" id="{C60803CC-CF24-47B4-BC1A-FE489037BC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5382" y="2182761"/>
            <a:ext cx="4979684" cy="3066896"/>
          </a:xfrm>
          <a:prstGeom prst="rect">
            <a:avLst/>
          </a:prstGeom>
          <a:ln w="25400">
            <a:solidFill>
              <a:srgbClr val="00FF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EB25997-85FE-4C1C-9D9F-E73FB95F54D1}"/>
              </a:ext>
            </a:extLst>
          </p:cNvPr>
          <p:cNvSpPr txBox="1"/>
          <p:nvPr/>
        </p:nvSpPr>
        <p:spPr>
          <a:xfrm>
            <a:off x="1524000" y="667657"/>
            <a:ext cx="917302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6000" b="1" dirty="0" err="1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6000" b="1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6000" b="1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6000" b="1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6000" b="1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পাচ্ছি</a:t>
            </a:r>
            <a:r>
              <a:rPr lang="en-US" sz="6000" b="1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8C4F1E-14BE-436A-B384-63BE342363E0}"/>
              </a:ext>
            </a:extLst>
          </p:cNvPr>
          <p:cNvSpPr txBox="1"/>
          <p:nvPr/>
        </p:nvSpPr>
        <p:spPr>
          <a:xfrm>
            <a:off x="1524000" y="5307713"/>
            <a:ext cx="3817257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ঈদের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বিনিময়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4B436D-6120-4808-888C-068888C5544A}"/>
              </a:ext>
            </a:extLst>
          </p:cNvPr>
          <p:cNvSpPr txBox="1"/>
          <p:nvPr/>
        </p:nvSpPr>
        <p:spPr>
          <a:xfrm>
            <a:off x="7006595" y="5307713"/>
            <a:ext cx="3817257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দূর্গা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উৎসব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পালন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34995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উপজাতিরা সমুদ্রসৈকতে বিজু উৎসবে মেতেছে - Chittagong News Agency">
            <a:extLst>
              <a:ext uri="{FF2B5EF4-FFF2-40B4-BE49-F238E27FC236}">
                <a16:creationId xmlns:a16="http://schemas.microsoft.com/office/drawing/2014/main" id="{FB6DFBE1-9C53-441D-916B-818CC23D77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412" y="1979331"/>
            <a:ext cx="4924183" cy="3244644"/>
          </a:xfrm>
          <a:prstGeom prst="rect">
            <a:avLst/>
          </a:prstGeom>
          <a:ln w="25400">
            <a:solidFill>
              <a:srgbClr val="00FF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পাহাড়ি জনগোষ্ঠীর তিন দিনের উৎসব শেষ হচ্ছে আজ">
            <a:extLst>
              <a:ext uri="{FF2B5EF4-FFF2-40B4-BE49-F238E27FC236}">
                <a16:creationId xmlns:a16="http://schemas.microsoft.com/office/drawing/2014/main" id="{636158B8-C268-4EA3-9649-0CA3E2FF7A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635" y="1979331"/>
            <a:ext cx="4924183" cy="3244644"/>
          </a:xfrm>
          <a:prstGeom prst="rect">
            <a:avLst/>
          </a:prstGeom>
          <a:ln w="25400">
            <a:solidFill>
              <a:srgbClr val="00FF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BC87D5A-2E65-4525-89DC-4956A2DD71D0}"/>
              </a:ext>
            </a:extLst>
          </p:cNvPr>
          <p:cNvSpPr txBox="1"/>
          <p:nvPr/>
        </p:nvSpPr>
        <p:spPr>
          <a:xfrm>
            <a:off x="1524000" y="667657"/>
            <a:ext cx="917302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6000" b="1" dirty="0" err="1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6000" b="1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6000" b="1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6000" b="1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6000" b="1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পাচ্ছি</a:t>
            </a:r>
            <a:r>
              <a:rPr lang="en-US" sz="6000" b="1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861725B-229B-4BA6-94C1-C1C9552B24DF}"/>
              </a:ext>
            </a:extLst>
          </p:cNvPr>
          <p:cNvSpPr txBox="1"/>
          <p:nvPr/>
        </p:nvSpPr>
        <p:spPr>
          <a:xfrm>
            <a:off x="1364343" y="5322227"/>
            <a:ext cx="3817257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জলকেলী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উৎসব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9B8F45-3D6F-477D-B3B8-B2713E848C79}"/>
              </a:ext>
            </a:extLst>
          </p:cNvPr>
          <p:cNvSpPr txBox="1"/>
          <p:nvPr/>
        </p:nvSpPr>
        <p:spPr>
          <a:xfrm>
            <a:off x="6846938" y="5322227"/>
            <a:ext cx="3817257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উপজাতিদের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পোশাক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11546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7F3EF9F-21A3-418B-8EF2-2043998491F2}"/>
              </a:ext>
            </a:extLst>
          </p:cNvPr>
          <p:cNvSpPr txBox="1"/>
          <p:nvPr/>
        </p:nvSpPr>
        <p:spPr>
          <a:xfrm>
            <a:off x="203200" y="332156"/>
            <a:ext cx="117856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5400" b="1" dirty="0" err="1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5400" b="1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5400" b="1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5400" b="1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গুলা</a:t>
            </a:r>
            <a:r>
              <a:rPr lang="en-US" sz="5400" b="1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5400" b="1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r>
              <a:rPr lang="en-US" sz="5400" b="1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বহন</a:t>
            </a:r>
            <a:r>
              <a:rPr lang="en-US" sz="5400" b="1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5400" b="1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pic>
        <p:nvPicPr>
          <p:cNvPr id="1026" name="Picture 2" descr="Biswa Bangla Lok Sanskriti Utsab begins – All India Trinamool Congress">
            <a:extLst>
              <a:ext uri="{FF2B5EF4-FFF2-40B4-BE49-F238E27FC236}">
                <a16:creationId xmlns:a16="http://schemas.microsoft.com/office/drawing/2014/main" id="{4F7C945C-06CC-4E2A-B3AA-B25D6BC444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8972" y="1255486"/>
            <a:ext cx="8694056" cy="4347028"/>
          </a:xfrm>
          <a:prstGeom prst="rect">
            <a:avLst/>
          </a:prstGeom>
          <a:ln w="25400">
            <a:solidFill>
              <a:srgbClr val="00FF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12954CF-9D71-494A-85D8-C09990ACF6F0}"/>
              </a:ext>
            </a:extLst>
          </p:cNvPr>
          <p:cNvSpPr txBox="1"/>
          <p:nvPr/>
        </p:nvSpPr>
        <p:spPr>
          <a:xfrm>
            <a:off x="3599543" y="5733143"/>
            <a:ext cx="4992914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সাংস্কৃতির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বহন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F5B6412-67D1-4097-86E3-15D253F59FDE}"/>
              </a:ext>
            </a:extLst>
          </p:cNvPr>
          <p:cNvSpPr txBox="1"/>
          <p:nvPr/>
        </p:nvSpPr>
        <p:spPr>
          <a:xfrm>
            <a:off x="3396343" y="332156"/>
            <a:ext cx="5399314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5400" b="1" dirty="0" err="1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5400" b="1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5400" b="1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5400" b="1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7E85C84-119F-4A3E-B3F9-9923E7C7E4F5}"/>
              </a:ext>
            </a:extLst>
          </p:cNvPr>
          <p:cNvSpPr txBox="1"/>
          <p:nvPr/>
        </p:nvSpPr>
        <p:spPr>
          <a:xfrm>
            <a:off x="3233057" y="5733143"/>
            <a:ext cx="5725886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সাংস্কৃতি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সম্প্রদায়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বৈচিত্রতা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4305862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/>
      <p:bldP spid="6" grpId="1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CABBE9FC-81E4-4B7A-A736-F4EF0F53AED4}"/>
              </a:ext>
            </a:extLst>
          </p:cNvPr>
          <p:cNvSpPr/>
          <p:nvPr/>
        </p:nvSpPr>
        <p:spPr>
          <a:xfrm>
            <a:off x="1964191" y="5332241"/>
            <a:ext cx="7138986" cy="82002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119AB78-D117-416A-AD41-1B45772FDEFE}"/>
              </a:ext>
            </a:extLst>
          </p:cNvPr>
          <p:cNvSpPr/>
          <p:nvPr/>
        </p:nvSpPr>
        <p:spPr>
          <a:xfrm>
            <a:off x="1964190" y="4024183"/>
            <a:ext cx="7138987" cy="82002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6D8C4E8-4B8E-43FC-98BE-42E61F4893D1}"/>
              </a:ext>
            </a:extLst>
          </p:cNvPr>
          <p:cNvGrpSpPr/>
          <p:nvPr/>
        </p:nvGrpSpPr>
        <p:grpSpPr>
          <a:xfrm>
            <a:off x="1521279" y="333655"/>
            <a:ext cx="7581900" cy="2070234"/>
            <a:chOff x="704850" y="344488"/>
            <a:chExt cx="10744200" cy="2933700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B5F99E4C-A314-47DF-ACA4-410E451F7B66}"/>
                </a:ext>
              </a:extLst>
            </p:cNvPr>
            <p:cNvSpPr/>
            <p:nvPr/>
          </p:nvSpPr>
          <p:spPr>
            <a:xfrm>
              <a:off x="704850" y="1230313"/>
              <a:ext cx="3801269" cy="1162050"/>
            </a:xfrm>
            <a:custGeom>
              <a:avLst/>
              <a:gdLst>
                <a:gd name="connsiteX0" fmla="*/ 0 w 3801269"/>
                <a:gd name="connsiteY0" fmla="*/ 0 h 1162050"/>
                <a:gd name="connsiteX1" fmla="*/ 3801269 w 3801269"/>
                <a:gd name="connsiteY1" fmla="*/ 0 h 1162050"/>
                <a:gd name="connsiteX2" fmla="*/ 3771068 w 3801269"/>
                <a:gd name="connsiteY2" fmla="*/ 82515 h 1162050"/>
                <a:gd name="connsiteX3" fmla="*/ 3695700 w 3801269"/>
                <a:gd name="connsiteY3" fmla="*/ 581025 h 1162050"/>
                <a:gd name="connsiteX4" fmla="*/ 3771068 w 3801269"/>
                <a:gd name="connsiteY4" fmla="*/ 1079535 h 1162050"/>
                <a:gd name="connsiteX5" fmla="*/ 3801269 w 3801269"/>
                <a:gd name="connsiteY5" fmla="*/ 1162050 h 1162050"/>
                <a:gd name="connsiteX6" fmla="*/ 0 w 3801269"/>
                <a:gd name="connsiteY6" fmla="*/ 1162050 h 1162050"/>
                <a:gd name="connsiteX7" fmla="*/ 0 w 3801269"/>
                <a:gd name="connsiteY7" fmla="*/ 0 h 1162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01269" h="1162050">
                  <a:moveTo>
                    <a:pt x="0" y="0"/>
                  </a:moveTo>
                  <a:lnTo>
                    <a:pt x="3801269" y="0"/>
                  </a:lnTo>
                  <a:lnTo>
                    <a:pt x="3771068" y="82515"/>
                  </a:lnTo>
                  <a:cubicBezTo>
                    <a:pt x="3722087" y="239994"/>
                    <a:pt x="3695700" y="407428"/>
                    <a:pt x="3695700" y="581025"/>
                  </a:cubicBezTo>
                  <a:cubicBezTo>
                    <a:pt x="3695700" y="754622"/>
                    <a:pt x="3722087" y="922056"/>
                    <a:pt x="3771068" y="1079535"/>
                  </a:cubicBezTo>
                  <a:lnTo>
                    <a:pt x="3801269" y="1162050"/>
                  </a:lnTo>
                  <a:lnTo>
                    <a:pt x="0" y="11620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ECE13E5D-900B-4BFF-8676-3F3C1CE29D8E}"/>
                </a:ext>
              </a:extLst>
            </p:cNvPr>
            <p:cNvSpPr/>
            <p:nvPr/>
          </p:nvSpPr>
          <p:spPr>
            <a:xfrm>
              <a:off x="7647781" y="1230313"/>
              <a:ext cx="3801269" cy="1162050"/>
            </a:xfrm>
            <a:custGeom>
              <a:avLst/>
              <a:gdLst>
                <a:gd name="connsiteX0" fmla="*/ 0 w 3801269"/>
                <a:gd name="connsiteY0" fmla="*/ 0 h 1162050"/>
                <a:gd name="connsiteX1" fmla="*/ 3801269 w 3801269"/>
                <a:gd name="connsiteY1" fmla="*/ 0 h 1162050"/>
                <a:gd name="connsiteX2" fmla="*/ 3801269 w 3801269"/>
                <a:gd name="connsiteY2" fmla="*/ 1162050 h 1162050"/>
                <a:gd name="connsiteX3" fmla="*/ 0 w 3801269"/>
                <a:gd name="connsiteY3" fmla="*/ 1162050 h 1162050"/>
                <a:gd name="connsiteX4" fmla="*/ 30201 w 3801269"/>
                <a:gd name="connsiteY4" fmla="*/ 1079535 h 1162050"/>
                <a:gd name="connsiteX5" fmla="*/ 105569 w 3801269"/>
                <a:gd name="connsiteY5" fmla="*/ 581025 h 1162050"/>
                <a:gd name="connsiteX6" fmla="*/ 30201 w 3801269"/>
                <a:gd name="connsiteY6" fmla="*/ 82515 h 1162050"/>
                <a:gd name="connsiteX7" fmla="*/ 0 w 3801269"/>
                <a:gd name="connsiteY7" fmla="*/ 0 h 1162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01269" h="1162050">
                  <a:moveTo>
                    <a:pt x="0" y="0"/>
                  </a:moveTo>
                  <a:lnTo>
                    <a:pt x="3801269" y="0"/>
                  </a:lnTo>
                  <a:lnTo>
                    <a:pt x="3801269" y="1162050"/>
                  </a:lnTo>
                  <a:lnTo>
                    <a:pt x="0" y="1162050"/>
                  </a:lnTo>
                  <a:lnTo>
                    <a:pt x="30201" y="1079535"/>
                  </a:lnTo>
                  <a:cubicBezTo>
                    <a:pt x="79183" y="922056"/>
                    <a:pt x="105569" y="754622"/>
                    <a:pt x="105569" y="581025"/>
                  </a:cubicBezTo>
                  <a:cubicBezTo>
                    <a:pt x="105569" y="407428"/>
                    <a:pt x="79183" y="239994"/>
                    <a:pt x="30201" y="8251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BE07940B-C839-4308-9D21-B2DBD8FA7E92}"/>
                </a:ext>
              </a:extLst>
            </p:cNvPr>
            <p:cNvSpPr/>
            <p:nvPr/>
          </p:nvSpPr>
          <p:spPr>
            <a:xfrm>
              <a:off x="4582320" y="344488"/>
              <a:ext cx="2933700" cy="29337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B30C0462-36AA-45EC-AAE4-97368A6A5E4F}"/>
                </a:ext>
              </a:extLst>
            </p:cNvPr>
            <p:cNvSpPr/>
            <p:nvPr/>
          </p:nvSpPr>
          <p:spPr>
            <a:xfrm>
              <a:off x="4772820" y="534988"/>
              <a:ext cx="2552700" cy="25527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21D93D6-0636-4BA0-8771-3AF83C4F140C}"/>
                </a:ext>
              </a:extLst>
            </p:cNvPr>
            <p:cNvSpPr txBox="1"/>
            <p:nvPr/>
          </p:nvSpPr>
          <p:spPr>
            <a:xfrm>
              <a:off x="4772820" y="1395751"/>
              <a:ext cx="2552701" cy="10031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শিক্ষনফল</a:t>
              </a:r>
              <a:r>
                <a:rPr lang="en-US" sz="40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22D999DB-C6D0-434B-87AB-D65E1061DB25}"/>
              </a:ext>
            </a:extLst>
          </p:cNvPr>
          <p:cNvSpPr/>
          <p:nvPr/>
        </p:nvSpPr>
        <p:spPr>
          <a:xfrm>
            <a:off x="1964191" y="2752460"/>
            <a:ext cx="7138988" cy="82002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93D4FE0-6A42-469E-AF43-71BEABE65EF2}"/>
              </a:ext>
            </a:extLst>
          </p:cNvPr>
          <p:cNvSpPr/>
          <p:nvPr/>
        </p:nvSpPr>
        <p:spPr>
          <a:xfrm>
            <a:off x="2082592" y="2583351"/>
            <a:ext cx="1149852" cy="1149852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dist="76200" sx="101000" sy="101000" algn="l" rotWithShape="0">
              <a:prstClr val="black">
                <a:alpha val="4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1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625D54F-4056-45FC-93EA-B01CBFDE7956}"/>
              </a:ext>
            </a:extLst>
          </p:cNvPr>
          <p:cNvSpPr txBox="1"/>
          <p:nvPr/>
        </p:nvSpPr>
        <p:spPr>
          <a:xfrm>
            <a:off x="3270274" y="2883362"/>
            <a:ext cx="50497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সাংস্কৃতি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45F832-B3F9-418A-A210-27DBDBFAD5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08" y="6775525"/>
            <a:ext cx="8334375" cy="1343025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51899C51-4154-4766-B9E2-E0698F04DA16}"/>
              </a:ext>
            </a:extLst>
          </p:cNvPr>
          <p:cNvSpPr/>
          <p:nvPr/>
        </p:nvSpPr>
        <p:spPr>
          <a:xfrm>
            <a:off x="2082592" y="3859271"/>
            <a:ext cx="1149852" cy="1149852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dist="76200" sx="101000" sy="101000" algn="l" rotWithShape="0">
              <a:prstClr val="black">
                <a:alpha val="4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1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5A5BA2A2-D5DB-43B1-AD97-5B0D58FF8BA9}"/>
              </a:ext>
            </a:extLst>
          </p:cNvPr>
          <p:cNvSpPr/>
          <p:nvPr/>
        </p:nvSpPr>
        <p:spPr>
          <a:xfrm>
            <a:off x="2082592" y="5161888"/>
            <a:ext cx="1149852" cy="1149852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dist="76200" sx="101000" sy="101000" algn="l" rotWithShape="0">
              <a:prstClr val="black">
                <a:alpha val="4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1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3909BFC-6186-4DF8-B0F8-2DEC4DEB0227}"/>
              </a:ext>
            </a:extLst>
          </p:cNvPr>
          <p:cNvSpPr txBox="1"/>
          <p:nvPr/>
        </p:nvSpPr>
        <p:spPr>
          <a:xfrm>
            <a:off x="3232444" y="3971891"/>
            <a:ext cx="54950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ধর্ম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সম্প্রদায়ের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বিচারে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সংস্কৃতি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কেমন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6C2836A-7DD4-4A67-BE2A-2DF962B9505D}"/>
              </a:ext>
            </a:extLst>
          </p:cNvPr>
          <p:cNvSpPr txBox="1"/>
          <p:nvPr/>
        </p:nvSpPr>
        <p:spPr>
          <a:xfrm>
            <a:off x="3270021" y="5266425"/>
            <a:ext cx="58331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গ্রাম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শহরের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সংস্কৃতি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589582B-028A-4BAE-A603-9A6D21CAAC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1289" y="333655"/>
            <a:ext cx="3659398" cy="6124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381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হিন্দু ধর্মের বিরুদ্ধে নাস্তিক ও অন্নান্যধর্মের অপপ্রচার চালনাকারীদের  দাঁতভাংগা জবাব দিতে চাইলে পড়ুন - Realanswer এর বাংলা ব্লগ । bangla blog ...">
            <a:extLst>
              <a:ext uri="{FF2B5EF4-FFF2-40B4-BE49-F238E27FC236}">
                <a16:creationId xmlns:a16="http://schemas.microsoft.com/office/drawing/2014/main" id="{3F2C2129-9D7F-447A-8E40-012A88C6E2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772" y="454744"/>
            <a:ext cx="2286000" cy="3048000"/>
          </a:xfrm>
          <a:prstGeom prst="rect">
            <a:avLst/>
          </a:prstGeom>
          <a:solidFill>
            <a:srgbClr val="FFFFFF">
              <a:shade val="85000"/>
            </a:srgbClr>
          </a:solidFill>
          <a:ln w="50800" cap="sq">
            <a:solidFill>
              <a:schemeClr val="bg1">
                <a:lumMod val="9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আল্লাহ সর্বশক্তিমান - ইসলামিক অনলাইন মিডিয়া">
            <a:extLst>
              <a:ext uri="{FF2B5EF4-FFF2-40B4-BE49-F238E27FC236}">
                <a16:creationId xmlns:a16="http://schemas.microsoft.com/office/drawing/2014/main" id="{8CAAE57C-87F9-4A0E-A6C6-0478664705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206" y="454744"/>
            <a:ext cx="2898671" cy="3048000"/>
          </a:xfrm>
          <a:prstGeom prst="rect">
            <a:avLst/>
          </a:prstGeom>
          <a:solidFill>
            <a:srgbClr val="FFFFFF">
              <a:shade val="85000"/>
            </a:srgbClr>
          </a:solidFill>
          <a:ln w="50800" cap="sq">
            <a:solidFill>
              <a:schemeClr val="bg1">
                <a:lumMod val="9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0" name="Picture 6" descr="Bangali Khabar | Home delivery | Order online | Chembur Chembur Mumbai">
            <a:extLst>
              <a:ext uri="{FF2B5EF4-FFF2-40B4-BE49-F238E27FC236}">
                <a16:creationId xmlns:a16="http://schemas.microsoft.com/office/drawing/2014/main" id="{8B4E1A33-D229-4C7B-898B-A1EEE585AA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772" y="4252449"/>
            <a:ext cx="2976100" cy="2150807"/>
          </a:xfrm>
          <a:prstGeom prst="rect">
            <a:avLst/>
          </a:prstGeom>
          <a:solidFill>
            <a:srgbClr val="FFFFFF">
              <a:shade val="85000"/>
            </a:srgbClr>
          </a:solidFill>
          <a:ln w="50800" cap="sq">
            <a:solidFill>
              <a:schemeClr val="bg1">
                <a:lumMod val="9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2" name="Picture 8" descr="सबै प्रकारका रोगको उपचारमा बाँसको तामा उपयोगी , Latest breaking news and  updates on latest top stories, Video News, national, international, NRN,  Gulf News, politics, sports, business, finance, entertainment ...">
            <a:extLst>
              <a:ext uri="{FF2B5EF4-FFF2-40B4-BE49-F238E27FC236}">
                <a16:creationId xmlns:a16="http://schemas.microsoft.com/office/drawing/2014/main" id="{81B2D561-74ED-4E92-A6CB-719CFE584D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7884" y="4252448"/>
            <a:ext cx="2976100" cy="2150808"/>
          </a:xfrm>
          <a:prstGeom prst="rect">
            <a:avLst/>
          </a:prstGeom>
          <a:solidFill>
            <a:srgbClr val="FFFFFF">
              <a:shade val="85000"/>
            </a:srgbClr>
          </a:solidFill>
          <a:ln w="50800" cap="sq">
            <a:solidFill>
              <a:schemeClr val="bg1">
                <a:lumMod val="9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0272DEF-2E08-437E-9F95-52367485E49F}"/>
              </a:ext>
            </a:extLst>
          </p:cNvPr>
          <p:cNvSpPr txBox="1"/>
          <p:nvPr/>
        </p:nvSpPr>
        <p:spPr>
          <a:xfrm>
            <a:off x="5692878" y="496533"/>
            <a:ext cx="163707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>
            <a:defPPr>
              <a:defRPr lang="en-US"/>
            </a:defPPr>
            <a:lvl1pPr algn="ctr">
              <a:defRPr sz="6000" b="1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pPr algn="l"/>
            <a:r>
              <a:rPr lang="en-US" sz="4800" dirty="0" err="1"/>
              <a:t>বিশ্বাসঃ</a:t>
            </a:r>
            <a:r>
              <a:rPr lang="en-US" sz="4800" dirty="0"/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EB5C60-6FFD-4A28-97F8-A4E0DEEF11D3}"/>
              </a:ext>
            </a:extLst>
          </p:cNvPr>
          <p:cNvSpPr txBox="1"/>
          <p:nvPr/>
        </p:nvSpPr>
        <p:spPr>
          <a:xfrm>
            <a:off x="5782596" y="1147747"/>
            <a:ext cx="6029632" cy="230832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>
            <a:defPPr>
              <a:defRPr lang="en-US"/>
            </a:defPPr>
            <a:lvl1pPr algn="ctr">
              <a:defRPr sz="6000" b="1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pPr algn="just"/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পৃথিবীর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সব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মানুষ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এক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ধর্মে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বিশ্বাসী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নয়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।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ধর্ম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ব্যাক্তি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ও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মানুষের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জীবনে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বিশেষ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ভূমিকা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পালন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করে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।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আগে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মানুষ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ছিলো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প্রকৃতির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পূজারী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।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E4B45D7-D0C1-4AD2-B817-0CE3E4C184F7}"/>
              </a:ext>
            </a:extLst>
          </p:cNvPr>
          <p:cNvSpPr txBox="1"/>
          <p:nvPr/>
        </p:nvSpPr>
        <p:spPr>
          <a:xfrm>
            <a:off x="6511413" y="4252448"/>
            <a:ext cx="5300815" cy="230832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>
            <a:defPPr>
              <a:defRPr lang="en-US"/>
            </a:defPPr>
            <a:lvl1pPr algn="ctr">
              <a:defRPr sz="6000" b="1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pPr algn="just"/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স্বাভাবিক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ভাবেই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বাঙালীদের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খাবার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অন্যদের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খাবারের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তুলনায়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ভিন্ন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।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উপজাতিদের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খাবারের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রয়েছে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নানান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পার্থক্য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।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EF046A9-9F33-44F0-88DC-1CF73E634C9B}"/>
              </a:ext>
            </a:extLst>
          </p:cNvPr>
          <p:cNvSpPr txBox="1"/>
          <p:nvPr/>
        </p:nvSpPr>
        <p:spPr>
          <a:xfrm>
            <a:off x="6562419" y="3431286"/>
            <a:ext cx="1333352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>
            <a:defPPr>
              <a:defRPr lang="en-US"/>
            </a:defPPr>
            <a:lvl1pPr algn="ctr">
              <a:defRPr sz="6000" b="1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pPr algn="l"/>
            <a:r>
              <a:rPr lang="en-US" sz="4800" dirty="0" err="1"/>
              <a:t>খাদ্যঃ</a:t>
            </a:r>
            <a:r>
              <a:rPr lang="en-US" sz="4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67168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Traditional Dressing Style In Different State of India - Styleadda">
            <a:extLst>
              <a:ext uri="{FF2B5EF4-FFF2-40B4-BE49-F238E27FC236}">
                <a16:creationId xmlns:a16="http://schemas.microsoft.com/office/drawing/2014/main" id="{864D08EE-DF7D-4166-A140-306F4CC3F6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298" y="848023"/>
            <a:ext cx="3604415" cy="2523972"/>
          </a:xfrm>
          <a:prstGeom prst="rect">
            <a:avLst/>
          </a:prstGeom>
          <a:solidFill>
            <a:srgbClr val="FFFFFF">
              <a:shade val="85000"/>
            </a:srgbClr>
          </a:solidFill>
          <a:ln w="50800" cap="sq">
            <a:solidFill>
              <a:schemeClr val="bg1">
                <a:lumMod val="9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4" name="Picture 6" descr="Facebook">
            <a:extLst>
              <a:ext uri="{FF2B5EF4-FFF2-40B4-BE49-F238E27FC236}">
                <a16:creationId xmlns:a16="http://schemas.microsoft.com/office/drawing/2014/main" id="{1ED3F035-25F9-49C8-B235-0368BAC547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094" y="848023"/>
            <a:ext cx="3001811" cy="2523972"/>
          </a:xfrm>
          <a:prstGeom prst="rect">
            <a:avLst/>
          </a:prstGeom>
          <a:solidFill>
            <a:srgbClr val="FFFFFF">
              <a:shade val="85000"/>
            </a:srgbClr>
          </a:solidFill>
          <a:ln w="50800" cap="sq">
            <a:solidFill>
              <a:schemeClr val="bg1">
                <a:lumMod val="9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6" name="Picture 8" descr="সঠিক নিয়মে স্যুট পরছেন তো?">
            <a:extLst>
              <a:ext uri="{FF2B5EF4-FFF2-40B4-BE49-F238E27FC236}">
                <a16:creationId xmlns:a16="http://schemas.microsoft.com/office/drawing/2014/main" id="{C2797CA5-6498-4110-AA2E-17AE8A0852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88" r="17271"/>
          <a:stretch/>
        </p:blipFill>
        <p:spPr bwMode="auto">
          <a:xfrm>
            <a:off x="7910286" y="848023"/>
            <a:ext cx="3149600" cy="2523972"/>
          </a:xfrm>
          <a:prstGeom prst="rect">
            <a:avLst/>
          </a:prstGeom>
          <a:solidFill>
            <a:srgbClr val="FFFFFF">
              <a:shade val="85000"/>
            </a:srgbClr>
          </a:solidFill>
          <a:ln w="50800" cap="sq">
            <a:solidFill>
              <a:schemeClr val="bg1">
                <a:lumMod val="9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9E652B7-3411-4481-8967-DA59184E5A14}"/>
              </a:ext>
            </a:extLst>
          </p:cNvPr>
          <p:cNvSpPr txBox="1"/>
          <p:nvPr/>
        </p:nvSpPr>
        <p:spPr>
          <a:xfrm>
            <a:off x="3505200" y="124853"/>
            <a:ext cx="51816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>
            <a:defPPr>
              <a:defRPr lang="en-US"/>
            </a:defPPr>
            <a:lvl1pPr algn="ctr">
              <a:defRPr sz="6000" b="1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en-US" sz="4800" dirty="0" err="1">
                <a:solidFill>
                  <a:srgbClr val="002060"/>
                </a:solidFill>
              </a:rPr>
              <a:t>পোশাক</a:t>
            </a:r>
            <a:r>
              <a:rPr lang="en-US" sz="4800" dirty="0">
                <a:solidFill>
                  <a:srgbClr val="002060"/>
                </a:solidFill>
              </a:rPr>
              <a:t> </a:t>
            </a:r>
            <a:r>
              <a:rPr lang="en-US" sz="4800" dirty="0" err="1">
                <a:solidFill>
                  <a:srgbClr val="002060"/>
                </a:solidFill>
              </a:rPr>
              <a:t>ব্যাবহারের</a:t>
            </a:r>
            <a:r>
              <a:rPr lang="en-US" sz="4800" dirty="0">
                <a:solidFill>
                  <a:srgbClr val="002060"/>
                </a:solidFill>
              </a:rPr>
              <a:t> </a:t>
            </a:r>
            <a:r>
              <a:rPr lang="en-US" sz="4800" dirty="0" err="1">
                <a:solidFill>
                  <a:srgbClr val="002060"/>
                </a:solidFill>
              </a:rPr>
              <a:t>ভিন্নতা</a:t>
            </a:r>
            <a:r>
              <a:rPr lang="en-US" sz="4800" dirty="0">
                <a:solidFill>
                  <a:srgbClr val="002060"/>
                </a:solidFill>
              </a:rPr>
              <a:t>  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850F43D-D096-495F-924B-CDD43ACF0095}"/>
              </a:ext>
            </a:extLst>
          </p:cNvPr>
          <p:cNvSpPr txBox="1"/>
          <p:nvPr/>
        </p:nvSpPr>
        <p:spPr>
          <a:xfrm>
            <a:off x="383458" y="3580061"/>
            <a:ext cx="11503742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as-IN" sz="3200" b="1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200" b="1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পরিবারে</a:t>
            </a:r>
            <a:r>
              <a:rPr lang="as-IN" sz="3200" b="1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মা-নানিদের সময় অধিকাংশ নারীকে দেখেছি ঘরে শা</a:t>
            </a:r>
            <a:r>
              <a:rPr lang="en-US" sz="3200" b="1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ড়ি</a:t>
            </a:r>
            <a:r>
              <a:rPr lang="as-IN" sz="3200" b="1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পরতে</a:t>
            </a:r>
            <a:r>
              <a:rPr lang="en-US" sz="3200" b="1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3200" b="1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। কিন্তু এখন তারা ঘরে ম্যাক্সি পরেন, বিশেষ করে শহুরে নারীরা। </a:t>
            </a:r>
            <a:r>
              <a:rPr lang="en-US" sz="3200" b="1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আগের</a:t>
            </a:r>
            <a:r>
              <a:rPr lang="en-US" sz="3200" b="1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দিনে</a:t>
            </a:r>
            <a:r>
              <a:rPr lang="en-US" sz="3200" b="1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অধিকাংশ পুরুষ আনুষ্ঠানিক পোশাক হিসেবে পাজামা-পাঞ্জাবি পরতেন। কিন্তু এখন তাদের অনেকেই শার্ট-প্যান্ট বা স্যুট-টাই পরেন।</a:t>
            </a:r>
          </a:p>
          <a:p>
            <a:pPr algn="just"/>
            <a:r>
              <a:rPr lang="en-US" sz="3200" b="1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200" b="1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নারী-পুরুষের পোশাক যেমন বাঙালি সংস্কৃতির অংশ ছিল, একইভাবে </a:t>
            </a:r>
            <a:r>
              <a:rPr lang="en-US" sz="3200" b="1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উপজাতিদের</a:t>
            </a:r>
            <a:r>
              <a:rPr lang="en-US" sz="3200" b="1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পোশাক তাদের সংস্কৃতির অংশ।</a:t>
            </a:r>
          </a:p>
        </p:txBody>
      </p:sp>
    </p:spTree>
    <p:extLst>
      <p:ext uri="{BB962C8B-B14F-4D97-AF65-F5344CB8AC3E}">
        <p14:creationId xmlns:p14="http://schemas.microsoft.com/office/powerpoint/2010/main" val="2075312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927B75F-3657-4471-8534-7A1ABA597CB3}"/>
              </a:ext>
            </a:extLst>
          </p:cNvPr>
          <p:cNvSpPr txBox="1"/>
          <p:nvPr/>
        </p:nvSpPr>
        <p:spPr>
          <a:xfrm>
            <a:off x="6427108" y="2554461"/>
            <a:ext cx="3529692" cy="83099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  <a:sp3d extrusionH="57150">
              <a:bevelT h="25400" prst="softRound"/>
            </a:sp3d>
          </a:bodyPr>
          <a:lstStyle>
            <a:defPPr>
              <a:defRPr lang="en-US"/>
            </a:defPPr>
            <a:lvl1pPr algn="ctr">
              <a:defRPr sz="6000" b="1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en-US" sz="4800" dirty="0" err="1">
                <a:solidFill>
                  <a:srgbClr val="002060"/>
                </a:solidFill>
              </a:rPr>
              <a:t>একক</a:t>
            </a:r>
            <a:r>
              <a:rPr lang="en-US" sz="4800" dirty="0">
                <a:solidFill>
                  <a:srgbClr val="002060"/>
                </a:solidFill>
              </a:rPr>
              <a:t> </a:t>
            </a:r>
            <a:r>
              <a:rPr lang="en-US" sz="4800" dirty="0" err="1">
                <a:solidFill>
                  <a:srgbClr val="002060"/>
                </a:solidFill>
              </a:rPr>
              <a:t>কাজ</a:t>
            </a:r>
            <a:r>
              <a:rPr lang="en-US" sz="4800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9F4491-0ECF-4329-9CD9-FAEB4A552670}"/>
              </a:ext>
            </a:extLst>
          </p:cNvPr>
          <p:cNvSpPr txBox="1"/>
          <p:nvPr/>
        </p:nvSpPr>
        <p:spPr>
          <a:xfrm>
            <a:off x="5601154" y="3414486"/>
            <a:ext cx="5181600" cy="83099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  <a:sp3d extrusionH="57150">
              <a:bevelT h="25400" prst="softRound"/>
            </a:sp3d>
          </a:bodyPr>
          <a:lstStyle>
            <a:defPPr>
              <a:defRPr lang="en-US"/>
            </a:defPPr>
            <a:lvl1pPr algn="ctr">
              <a:defRPr sz="6000" b="1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en-US" sz="4800" dirty="0" err="1">
                <a:solidFill>
                  <a:srgbClr val="002060"/>
                </a:solidFill>
              </a:rPr>
              <a:t>সাংস্কৃতি</a:t>
            </a:r>
            <a:r>
              <a:rPr lang="en-US" sz="4800" dirty="0">
                <a:solidFill>
                  <a:srgbClr val="002060"/>
                </a:solidFill>
              </a:rPr>
              <a:t> </a:t>
            </a:r>
            <a:r>
              <a:rPr lang="en-US" sz="4800" dirty="0" err="1">
                <a:solidFill>
                  <a:srgbClr val="002060"/>
                </a:solidFill>
              </a:rPr>
              <a:t>কি</a:t>
            </a:r>
            <a:r>
              <a:rPr lang="en-US" sz="4800" dirty="0">
                <a:solidFill>
                  <a:srgbClr val="002060"/>
                </a:solidFill>
              </a:rPr>
              <a:t>?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4BEA8C1-344D-4272-A8E4-7E2DC2FCF5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08766" y="528702"/>
            <a:ext cx="4145644" cy="571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103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4420</TotalTime>
  <Words>901</Words>
  <Application>Microsoft Office PowerPoint</Application>
  <PresentationFormat>Widescreen</PresentationFormat>
  <Paragraphs>92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Calibri Light</vt:lpstr>
      <vt:lpstr>NikoshBAN</vt:lpstr>
      <vt:lpstr>Oxygen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Achintya Mondal</dc:creator>
  <cp:lastModifiedBy>Achintya Mondal</cp:lastModifiedBy>
  <cp:revision>152</cp:revision>
  <dcterms:created xsi:type="dcterms:W3CDTF">2020-10-23T06:47:12Z</dcterms:created>
  <dcterms:modified xsi:type="dcterms:W3CDTF">2020-11-03T07:57:07Z</dcterms:modified>
</cp:coreProperties>
</file>