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96" r:id="rId2"/>
  </p:sldMasterIdLst>
  <p:handoutMasterIdLst>
    <p:handoutMasterId r:id="rId28"/>
  </p:handoutMasterIdLst>
  <p:sldIdLst>
    <p:sldId id="256" r:id="rId3"/>
    <p:sldId id="257" r:id="rId4"/>
    <p:sldId id="258" r:id="rId5"/>
    <p:sldId id="259" r:id="rId6"/>
    <p:sldId id="260" r:id="rId7"/>
    <p:sldId id="285" r:id="rId8"/>
    <p:sldId id="267" r:id="rId9"/>
    <p:sldId id="272" r:id="rId10"/>
    <p:sldId id="286" r:id="rId11"/>
    <p:sldId id="287" r:id="rId12"/>
    <p:sldId id="288" r:id="rId13"/>
    <p:sldId id="289" r:id="rId14"/>
    <p:sldId id="293" r:id="rId15"/>
    <p:sldId id="274" r:id="rId16"/>
    <p:sldId id="291" r:id="rId17"/>
    <p:sldId id="295" r:id="rId18"/>
    <p:sldId id="294" r:id="rId19"/>
    <p:sldId id="290" r:id="rId20"/>
    <p:sldId id="297" r:id="rId21"/>
    <p:sldId id="296" r:id="rId22"/>
    <p:sldId id="298" r:id="rId23"/>
    <p:sldId id="299" r:id="rId24"/>
    <p:sldId id="284" r:id="rId25"/>
    <p:sldId id="283" r:id="rId26"/>
    <p:sldId id="26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804" y="48"/>
      </p:cViewPr>
      <p:guideLst>
        <p:guide orient="horz" pos="2208"/>
        <p:guide pos="2880"/>
        <p:guide orient="horz" pos="13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9" d="100"/>
          <a:sy n="49" d="100"/>
        </p:scale>
        <p:origin x="2874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39F95-919D-4F35-AF4D-996AE97135DF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95FDD-A819-40AB-9583-14FA997AE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12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3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6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0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39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A904-E365-4F37-9EC3-9FB83C4465EE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আবদুল মজিদ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IN" smtClean="0"/>
              <a:t>১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81821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8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80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08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6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86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9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06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49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36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2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3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6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2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4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2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9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4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8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7DF13-6BBC-4358-BB8D-86558708AEA1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6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8B732-50F3-4E96-A9FF-3ED0B5713742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6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715" y="1780674"/>
            <a:ext cx="819751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4610101" y="72188"/>
            <a:ext cx="4469732" cy="6713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112295" y="72189"/>
            <a:ext cx="4497805" cy="67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3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5640" y="314157"/>
            <a:ext cx="271272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 বিধি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291714"/>
            <a:ext cx="877824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কার্যকলাপগুলো লক্ষ্য কর।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0" y="3268980"/>
            <a:ext cx="4663440" cy="349758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365760" y="1340570"/>
            <a:ext cx="2979546" cy="1162050"/>
          </a:xfrm>
          <a:prstGeom prst="wedgeRectCallout">
            <a:avLst>
              <a:gd name="adj1" fmla="val 37411"/>
              <a:gd name="adj2" fmla="val 16497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ঢেঁরস কেজি কত টাকা করে? </a:t>
            </a:r>
            <a:endParaRPr lang="en-US" sz="360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598920" y="1921595"/>
            <a:ext cx="2278506" cy="1162050"/>
          </a:xfrm>
          <a:prstGeom prst="wedgeRectCallout">
            <a:avLst>
              <a:gd name="adj1" fmla="val -86172"/>
              <a:gd name="adj2" fmla="val 19513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ঢেঁরস কেজি ৩০ টাকা </a:t>
            </a:r>
            <a:endParaRPr lang="en-US" sz="360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916680" y="1433238"/>
            <a:ext cx="2362200" cy="1162050"/>
          </a:xfrm>
          <a:prstGeom prst="wedgeRectCallout">
            <a:avLst>
              <a:gd name="adj1" fmla="val -82301"/>
              <a:gd name="adj2" fmla="val 15185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আমাকে ৩ কেজি দিন। </a:t>
            </a:r>
            <a:endParaRPr lang="en-US" sz="360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9512" y="2452554"/>
            <a:ext cx="2114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 টাকা</a:t>
            </a:r>
            <a:endParaRPr lang="en-US" sz="3600"/>
          </a:p>
        </p:txBody>
      </p:sp>
      <p:sp>
        <p:nvSpPr>
          <p:cNvPr id="11" name="TextBox 10"/>
          <p:cNvSpPr txBox="1"/>
          <p:nvPr/>
        </p:nvSpPr>
        <p:spPr>
          <a:xfrm>
            <a:off x="4046220" y="1967802"/>
            <a:ext cx="331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কেজি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75758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1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9" grpId="0" animBg="1"/>
      <p:bldP spid="10" grpId="0"/>
      <p:bldP spid="10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291714"/>
            <a:ext cx="877824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কার্যকলাপগুলো লক্ষ্য কর।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0" y="3268980"/>
            <a:ext cx="4663440" cy="349758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365760" y="1340570"/>
            <a:ext cx="2979546" cy="1162050"/>
          </a:xfrm>
          <a:prstGeom prst="wedgeRectCallout">
            <a:avLst>
              <a:gd name="adj1" fmla="val 37411"/>
              <a:gd name="adj2" fmla="val 16497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ঢেঁরস কেজি কত টাকা করে? </a:t>
            </a:r>
            <a:endParaRPr lang="en-US" sz="360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598920" y="1921595"/>
            <a:ext cx="2278506" cy="1162050"/>
          </a:xfrm>
          <a:prstGeom prst="wedgeRectCallout">
            <a:avLst>
              <a:gd name="adj1" fmla="val -86172"/>
              <a:gd name="adj2" fmla="val 19513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ঢেঁরস কেজি ৪৫ টাকা </a:t>
            </a:r>
            <a:endParaRPr lang="en-US" sz="360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916680" y="1433238"/>
            <a:ext cx="2362200" cy="1162050"/>
          </a:xfrm>
          <a:prstGeom prst="wedgeRectCallout">
            <a:avLst>
              <a:gd name="adj1" fmla="val -82301"/>
              <a:gd name="adj2" fmla="val 15185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আমাকে ২ কেজি দিন। </a:t>
            </a:r>
            <a:endParaRPr lang="en-US" sz="360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4310" y="2448194"/>
            <a:ext cx="2114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bn-IN" sz="3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/>
          </a:p>
        </p:txBody>
      </p:sp>
      <p:sp>
        <p:nvSpPr>
          <p:cNvPr id="11" name="TextBox 10"/>
          <p:cNvSpPr txBox="1"/>
          <p:nvPr/>
        </p:nvSpPr>
        <p:spPr>
          <a:xfrm>
            <a:off x="4066302" y="1962017"/>
            <a:ext cx="331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কেজি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60557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1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9" grpId="0" animBg="1"/>
      <p:bldP spid="10" grpId="0"/>
      <p:bldP spid="10" grpId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291714"/>
            <a:ext cx="877824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কার্যকলাপগুলো লক্ষ্য কর।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480" y="3268980"/>
            <a:ext cx="4663440" cy="349758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365760" y="1340570"/>
            <a:ext cx="2979546" cy="1162050"/>
          </a:xfrm>
          <a:prstGeom prst="wedgeRectCallout">
            <a:avLst>
              <a:gd name="adj1" fmla="val 37411"/>
              <a:gd name="adj2" fmla="val 164974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ঢেঁরস কেজি কত টাকা করে? </a:t>
            </a:r>
            <a:endParaRPr lang="en-US" sz="360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598920" y="1921595"/>
            <a:ext cx="2278506" cy="1162050"/>
          </a:xfrm>
          <a:prstGeom prst="wedgeRectCallout">
            <a:avLst>
              <a:gd name="adj1" fmla="val -86172"/>
              <a:gd name="adj2" fmla="val 19513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ঢেঁরস কেজি ৯০ টাকা </a:t>
            </a:r>
            <a:endParaRPr lang="en-US" sz="360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916680" y="1433238"/>
            <a:ext cx="2362200" cy="1162050"/>
          </a:xfrm>
          <a:prstGeom prst="wedgeRectCallout">
            <a:avLst>
              <a:gd name="adj1" fmla="val -82301"/>
              <a:gd name="adj2" fmla="val 15185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আমাকে ১ কেজি দিন। </a:t>
            </a:r>
            <a:endParaRPr lang="en-US" sz="360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2213" y="2452136"/>
            <a:ext cx="2114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৯০ </a:t>
            </a:r>
            <a:r>
              <a:rPr lang="bn-IN" sz="3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600"/>
          </a:p>
        </p:txBody>
      </p:sp>
      <p:sp>
        <p:nvSpPr>
          <p:cNvPr id="11" name="TextBox 10"/>
          <p:cNvSpPr txBox="1"/>
          <p:nvPr/>
        </p:nvSpPr>
        <p:spPr>
          <a:xfrm>
            <a:off x="4084987" y="1962637"/>
            <a:ext cx="331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কেজি 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2397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grpId="1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9" grpId="0" animBg="1"/>
      <p:bldP spid="10" grpId="0"/>
      <p:bldP spid="10" grpId="1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873" y="1805970"/>
            <a:ext cx="7716253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কার্যকলাপের ভিত্তিতে চাহিদা বিধির সংজ্ঞা লেখ। </a:t>
            </a:r>
            <a:endParaRPr lang="en-US" sz="540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5638" y="130016"/>
            <a:ext cx="271272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3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873" y="1805970"/>
            <a:ext cx="7716253" cy="42473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 অবস্থা স্থির থাকলে কোনো দ্রব্যের দাম বাড়লে চাহিলা কমে, দাম কমলে চাহিদা বাড়ে। দাম ও চাহিদার এরূপ বিপরীত সম্পর্ককে চাহিদা বিধি বলা হয়। </a:t>
            </a:r>
            <a:endParaRPr lang="en-US" sz="540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6438" y="130016"/>
            <a:ext cx="515112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 বিধির সংজ্ঞা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64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3873" y="1805970"/>
            <a:ext cx="7716253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কোন অবস্থায় চাহিদা বিধির ব্যতিক্রম হতে পারে তার একটি তালিকা তৈরি কর। </a:t>
            </a:r>
            <a:endParaRPr lang="en-US" sz="540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7558" y="130016"/>
            <a:ext cx="246888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78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8442" y="53816"/>
            <a:ext cx="362711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 বিধির ব্যতিক্রম </a:t>
            </a:r>
            <a:endParaRPr lang="en-US" sz="3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" y="2156935"/>
            <a:ext cx="16002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গিফেন দ্রব্য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8358" y="2156935"/>
            <a:ext cx="18135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ভেবলেন দ্রব্য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1489" y="2195605"/>
            <a:ext cx="208788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রুচির পরিবর্তন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0834" y="2156935"/>
            <a:ext cx="233172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আয়ের পরিবর্তন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3460" y="3212812"/>
            <a:ext cx="181356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অবস্থাগত </a:t>
            </a:r>
          </a:p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5618" y="3212812"/>
            <a:ext cx="197358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বিকল্প দ্রব্যের দাম পরিবর্তন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765" y="3212812"/>
            <a:ext cx="197358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নিত্য প্রয়োজনী দ্রব্য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13460" y="700147"/>
            <a:ext cx="6873237" cy="2512665"/>
            <a:chOff x="1013460" y="700147"/>
            <a:chExt cx="6873237" cy="2512665"/>
          </a:xfrm>
        </p:grpSpPr>
        <p:grpSp>
          <p:nvGrpSpPr>
            <p:cNvPr id="25" name="Group 24"/>
            <p:cNvGrpSpPr/>
            <p:nvPr/>
          </p:nvGrpSpPr>
          <p:grpSpPr>
            <a:xfrm>
              <a:off x="1013460" y="700147"/>
              <a:ext cx="6873237" cy="2512665"/>
              <a:chOff x="1013460" y="700147"/>
              <a:chExt cx="6873237" cy="2512665"/>
            </a:xfrm>
          </p:grpSpPr>
          <p:cxnSp>
            <p:nvCxnSpPr>
              <p:cNvPr id="11" name="Straight Arrow Connector 10"/>
              <p:cNvCxnSpPr>
                <a:endCxn id="3" idx="0"/>
              </p:cNvCxnSpPr>
              <p:nvPr/>
            </p:nvCxnSpPr>
            <p:spPr>
              <a:xfrm>
                <a:off x="1013460" y="1432115"/>
                <a:ext cx="0" cy="724820"/>
              </a:xfrm>
              <a:prstGeom prst="straightConnector1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3063238" y="1432115"/>
                <a:ext cx="0" cy="724820"/>
              </a:xfrm>
              <a:prstGeom prst="straightConnector1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5398765" y="1432115"/>
                <a:ext cx="0" cy="724820"/>
              </a:xfrm>
              <a:prstGeom prst="straightConnector1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7886697" y="1432115"/>
                <a:ext cx="0" cy="724820"/>
              </a:xfrm>
              <a:prstGeom prst="straightConnector1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6591297" y="1432115"/>
                <a:ext cx="0" cy="1780697"/>
              </a:xfrm>
              <a:prstGeom prst="straightConnector1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4152897" y="1432115"/>
                <a:ext cx="0" cy="1780697"/>
              </a:xfrm>
              <a:prstGeom prst="straightConnector1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1981200" y="1432115"/>
                <a:ext cx="0" cy="1780697"/>
              </a:xfrm>
              <a:prstGeom prst="straightConnector1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2" idx="2"/>
              </p:cNvCxnSpPr>
              <p:nvPr/>
            </p:nvCxnSpPr>
            <p:spPr>
              <a:xfrm>
                <a:off x="4571999" y="700147"/>
                <a:ext cx="0" cy="655768"/>
              </a:xfrm>
              <a:prstGeom prst="straightConnector1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/>
            <p:cNvCxnSpPr/>
            <p:nvPr/>
          </p:nvCxnSpPr>
          <p:spPr>
            <a:xfrm>
              <a:off x="1013460" y="1432115"/>
              <a:ext cx="6873237" cy="0"/>
            </a:xfrm>
            <a:prstGeom prst="line">
              <a:avLst/>
            </a:prstGeom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463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4678" y="53816"/>
            <a:ext cx="283464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 সমীকরণ</a:t>
            </a:r>
            <a:endParaRPr lang="en-US" sz="3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345" y="1206913"/>
            <a:ext cx="283464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Qx=a-bPx</a:t>
            </a:r>
            <a:endParaRPr lang="en-US" sz="3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1438" y="1195923"/>
            <a:ext cx="134112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এখানে-</a:t>
            </a:r>
            <a:endParaRPr lang="en-US" sz="3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4086" y="1210676"/>
            <a:ext cx="88392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Qx</a:t>
            </a:r>
            <a:endParaRPr lang="en-US" sz="3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8695" y="1212579"/>
            <a:ext cx="54864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endParaRPr lang="en-US" sz="3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5945" y="1209351"/>
            <a:ext cx="54864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3016" y="1209615"/>
            <a:ext cx="853438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Px</a:t>
            </a:r>
            <a:endParaRPr lang="en-US" sz="3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4944" y="1195922"/>
            <a:ext cx="76200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7840" y="1988738"/>
            <a:ext cx="298195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দ্রব্যের চাহিদা </a:t>
            </a:r>
            <a:endParaRPr lang="en-US" sz="3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6879" y="2667381"/>
            <a:ext cx="146050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ধ্রুবক </a:t>
            </a:r>
            <a:endParaRPr lang="en-US" sz="3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7840" y="3431346"/>
            <a:ext cx="1159511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ঢাল  </a:t>
            </a:r>
            <a:endParaRPr lang="en-US" sz="3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6879" y="4241662"/>
            <a:ext cx="28448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দ্রব্যের দাম </a:t>
            </a:r>
            <a:endParaRPr lang="en-US" sz="3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1498" y="4957780"/>
            <a:ext cx="283464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বিপরীত সম্পর্ক </a:t>
            </a:r>
            <a:endParaRPr lang="en-US" sz="3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8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L 0.43264 0.12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32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35955 0.2136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69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32188 0.322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25886 0.4377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4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1273 L 0.36736 0.5451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/>
      <p:bldP spid="13" grpId="0"/>
      <p:bldP spid="14" grpId="0"/>
      <p:bldP spid="15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4998" y="53816"/>
            <a:ext cx="533400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 সমীকরণ থেকে চাহিদা সূচি</a:t>
            </a:r>
            <a:endParaRPr lang="en-US" sz="3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898" y="873061"/>
            <a:ext cx="160020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করি-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68298" y="3566848"/>
          <a:ext cx="8483601" cy="2145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867"/>
                <a:gridCol w="3509435"/>
                <a:gridCol w="2146299"/>
              </a:tblGrid>
              <a:tr h="548001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21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21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21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87422" y="3597968"/>
            <a:ext cx="183515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9801" y="3597968"/>
            <a:ext cx="29845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চাহিদার পরিমান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1322" y="3597968"/>
            <a:ext cx="183515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 বিন্দু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2196" y="4127841"/>
            <a:ext cx="53340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8673" y="883869"/>
            <a:ext cx="207010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Q=10-2.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698" y="1558993"/>
            <a:ext cx="78105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 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0580" y="1533593"/>
            <a:ext cx="62229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5236" y="1589325"/>
            <a:ext cx="150304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টাকা হলে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32228" y="873060"/>
            <a:ext cx="23494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01533" y="888218"/>
            <a:ext cx="207010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Q=10-2.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7726" y="1532000"/>
            <a:ext cx="62229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6984" y="2285578"/>
            <a:ext cx="145638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Q=10-2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86984" y="2885511"/>
            <a:ext cx="92615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Q=8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2358" y="1534239"/>
            <a:ext cx="62229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10378" y="2885511"/>
            <a:ext cx="62229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23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06458 0.103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36614 0.0081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07257 0.3835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1916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L 0.09306 0.1863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4" grpId="0"/>
      <p:bldP spid="16" grpId="0"/>
      <p:bldP spid="17" grpId="0"/>
      <p:bldP spid="17" grpId="1"/>
      <p:bldP spid="20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7" grpId="1"/>
      <p:bldP spid="28" grpId="0"/>
      <p:bldP spid="2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1076"/>
            <a:ext cx="91841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আবদুল মজিল</a:t>
            </a:r>
          </a:p>
          <a:p>
            <a:pPr algn="ctr"/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(বাংলা)</a:t>
            </a:r>
          </a:p>
          <a:p>
            <a:pPr algn="ctr"/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গারাংগিয়া ইসলামিয়া রব্বানী মহিলা ফাজিল মাদরাসা</a:t>
            </a:r>
          </a:p>
          <a:p>
            <a:pPr algn="ctr"/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 চট্টগ্রাম</a:t>
            </a:r>
          </a:p>
          <a:p>
            <a:pPr algn="ctr"/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০১৮১২৪২৭৫১৩</a:t>
            </a:r>
            <a:endParaRPr lang="en-US" sz="36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7474" y="141021"/>
            <a:ext cx="344905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8" y="4303455"/>
            <a:ext cx="8903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আলিম </a:t>
            </a:r>
          </a:p>
          <a:p>
            <a:pPr algn="ctr"/>
            <a:r>
              <a:rPr lang="bn-IN" sz="40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অর্থনীতি ১ম পত্র </a:t>
            </a:r>
          </a:p>
          <a:p>
            <a:pPr algn="ctr"/>
            <a:r>
              <a:rPr lang="bn-IN" sz="40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 </a:t>
            </a:r>
          </a:p>
          <a:p>
            <a:pPr algn="ctr"/>
            <a:r>
              <a:rPr lang="bn-IN" sz="40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40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2295" y="4104396"/>
            <a:ext cx="413084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13158" y="4120438"/>
            <a:ext cx="413084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431631" y="3995293"/>
            <a:ext cx="320842" cy="1990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78" y="735380"/>
            <a:ext cx="1520139" cy="15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4998" y="53816"/>
            <a:ext cx="533400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 সমীকরণ থেকে চাহিদা সূচি</a:t>
            </a:r>
            <a:endParaRPr lang="en-US" sz="3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898" y="873061"/>
            <a:ext cx="160020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করি-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888566"/>
              </p:ext>
            </p:extLst>
          </p:nvPr>
        </p:nvGraphicFramePr>
        <p:xfrm>
          <a:off x="368298" y="3566848"/>
          <a:ext cx="8483601" cy="2145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867"/>
                <a:gridCol w="3509435"/>
                <a:gridCol w="2146299"/>
              </a:tblGrid>
              <a:tr h="548001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21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21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21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87422" y="3597968"/>
            <a:ext cx="183515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9801" y="3597968"/>
            <a:ext cx="29845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চাহিদার পরিমান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1322" y="3597968"/>
            <a:ext cx="183515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 বিন্দু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2196" y="4127841"/>
            <a:ext cx="53340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8673" y="883869"/>
            <a:ext cx="207010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Q=10-2.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698" y="1558993"/>
            <a:ext cx="78105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 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0580" y="1533593"/>
            <a:ext cx="62229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5236" y="1589325"/>
            <a:ext cx="150304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টাকা হলে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32228" y="873060"/>
            <a:ext cx="23494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01533" y="888218"/>
            <a:ext cx="207010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Q=10-2.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4721" y="1537394"/>
            <a:ext cx="62229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6984" y="2285578"/>
            <a:ext cx="145638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Q=10-4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86984" y="2885511"/>
            <a:ext cx="92615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Q=6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9159" y="1538387"/>
            <a:ext cx="62229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04028" y="2900669"/>
            <a:ext cx="62229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42196" y="4127841"/>
            <a:ext cx="53340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83091" y="4132964"/>
            <a:ext cx="53340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35892" y="4127839"/>
            <a:ext cx="53340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42196" y="4657714"/>
            <a:ext cx="53340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62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06458 0.103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37951 0.0071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0658 0.4504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2252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11389 0.258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4" grpId="0"/>
      <p:bldP spid="16" grpId="0"/>
      <p:bldP spid="17" grpId="0"/>
      <p:bldP spid="17" grpId="1"/>
      <p:bldP spid="20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7" grpId="1"/>
      <p:bldP spid="28" grpId="0"/>
      <p:bldP spid="28" grpId="1"/>
      <p:bldP spid="29" grpId="0"/>
      <p:bldP spid="30" grpId="0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4998" y="53816"/>
            <a:ext cx="533400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 সমীকরণ থেকে চাহিদা সূচি</a:t>
            </a:r>
            <a:endParaRPr lang="en-US" sz="3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898" y="873061"/>
            <a:ext cx="160020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করি-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68298" y="3566848"/>
          <a:ext cx="8483601" cy="2145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867"/>
                <a:gridCol w="3509435"/>
                <a:gridCol w="2146299"/>
              </a:tblGrid>
              <a:tr h="548001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21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21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216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87422" y="3597968"/>
            <a:ext cx="183515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9801" y="3597968"/>
            <a:ext cx="29845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চাহিদার পরিমান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1322" y="3597968"/>
            <a:ext cx="183515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 বিন্দু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98673" y="883869"/>
            <a:ext cx="207010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Q=10-2.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698" y="1558993"/>
            <a:ext cx="78105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 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0580" y="1533593"/>
            <a:ext cx="62229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5236" y="1589325"/>
            <a:ext cx="150304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টাকা হলে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32228" y="873060"/>
            <a:ext cx="23494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01533" y="888218"/>
            <a:ext cx="207010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Q=10-2.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0580" y="1537218"/>
            <a:ext cx="62229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6984" y="2285578"/>
            <a:ext cx="145638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Q=10-6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86984" y="2885511"/>
            <a:ext cx="92615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Q=4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0268" y="1526321"/>
            <a:ext cx="62229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96408" y="2880772"/>
            <a:ext cx="622298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58110" y="4062289"/>
            <a:ext cx="53340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83091" y="4132964"/>
            <a:ext cx="53340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35892" y="4127839"/>
            <a:ext cx="53340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458110" y="4637330"/>
            <a:ext cx="53340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59298" y="4687724"/>
            <a:ext cx="53340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12099" y="4682599"/>
            <a:ext cx="53340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418403" y="5111387"/>
            <a:ext cx="533404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07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06458 0.1032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37951 0.0071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6 L 0.06927 0.5263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2631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0.1059 0.325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5" y="1627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4" grpId="0"/>
      <p:bldP spid="16" grpId="0"/>
      <p:bldP spid="17" grpId="0"/>
      <p:bldP spid="17" grpId="1"/>
      <p:bldP spid="20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7" grpId="1"/>
      <p:bldP spid="28" grpId="0"/>
      <p:bldP spid="28" grpId="1"/>
      <p:bldP spid="29" grpId="0"/>
      <p:bldP spid="30" grpId="0"/>
      <p:bldP spid="31" grpId="0"/>
      <p:bldP spid="32" grpId="0"/>
      <p:bldP spid="37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1698" y="53816"/>
            <a:ext cx="226060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3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872" y="1234470"/>
            <a:ext cx="7716253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চাহিদা সমীকরণ থেকে একটি চাহিদা সূচি তৈরি কর। </a:t>
            </a:r>
            <a:endParaRPr lang="en-US" sz="540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871" y="3304570"/>
            <a:ext cx="7716253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Q=15-2p</a:t>
            </a:r>
            <a:endParaRPr lang="en-US" sz="540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65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1280" y="146517"/>
            <a:ext cx="390144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 সূচি হতে রেখাচিত্র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>
            <a:endCxn id="54" idx="0"/>
          </p:cNvCxnSpPr>
          <p:nvPr/>
        </p:nvCxnSpPr>
        <p:spPr>
          <a:xfrm flipV="1">
            <a:off x="2728672" y="6208385"/>
            <a:ext cx="5081287" cy="118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694563" y="3382764"/>
            <a:ext cx="15240" cy="28538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531650" y="5131416"/>
            <a:ext cx="66620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21342" y="6191643"/>
            <a:ext cx="66620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613318" y="3882836"/>
            <a:ext cx="0" cy="23537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713432" y="5542356"/>
            <a:ext cx="304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3340447" y="3654521"/>
            <a:ext cx="2758592" cy="21398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709803" y="4726195"/>
            <a:ext cx="201458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5761432" y="5542356"/>
            <a:ext cx="0" cy="6953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702183" y="3882836"/>
            <a:ext cx="9111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059237"/>
              </p:ext>
            </p:extLst>
          </p:nvPr>
        </p:nvGraphicFramePr>
        <p:xfrm>
          <a:off x="1473925" y="863600"/>
          <a:ext cx="662940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</a:tblGrid>
              <a:tr h="549910">
                <a:tc>
                  <a:txBody>
                    <a:bodyPr/>
                    <a:lstStyle/>
                    <a:p>
                      <a:pPr algn="ctr"/>
                      <a:r>
                        <a:rPr lang="bn-IN" sz="320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দামঃ</a:t>
                      </a:r>
                      <a:r>
                        <a:rPr lang="bn-IN" sz="3200" baseline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p </a:t>
                      </a:r>
                      <a:endParaRPr lang="en-US" sz="32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পরিমানঃ </a:t>
                      </a:r>
                      <a:r>
                        <a:rPr lang="en-US" sz="320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Q</a:t>
                      </a:r>
                      <a:endParaRPr lang="en-US" sz="32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বিন্দু</a:t>
                      </a:r>
                      <a:r>
                        <a:rPr lang="bn-IN" sz="3200" baseline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9910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9910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9910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899126" y="5644171"/>
            <a:ext cx="66620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82061" y="3069745"/>
            <a:ext cx="720618" cy="5847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35898" y="3190483"/>
            <a:ext cx="1189812" cy="5847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70811" y="6203818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43929" y="6208386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37763" y="6192217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82061" y="5294902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18197" y="4410948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18197" y="3654522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49961" y="5666886"/>
            <a:ext cx="720618" cy="5847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15053" y="6208385"/>
            <a:ext cx="1189812" cy="5847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4694632" y="4711681"/>
            <a:ext cx="0" cy="15323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425443" y="4290742"/>
            <a:ext cx="66620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40447" y="3476592"/>
            <a:ext cx="66620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97856" y="4008464"/>
            <a:ext cx="258703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bn-IN" sz="2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 হল চাহিদা রেখা </a:t>
            </a:r>
            <a:endParaRPr lang="en-US" sz="2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855693" y="3425868"/>
            <a:ext cx="66620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87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mph" presetSubtype="2" fill="hold" grpId="1" nodeType="click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2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38" grpId="0"/>
      <p:bldP spid="36" grpId="0"/>
      <p:bldP spid="40" grpId="0"/>
      <p:bldP spid="41" grpId="0"/>
      <p:bldP spid="43" grpId="0"/>
      <p:bldP spid="44" grpId="0"/>
      <p:bldP spid="46" grpId="0"/>
      <p:bldP spid="47" grpId="0"/>
      <p:bldP spid="49" grpId="0"/>
      <p:bldP spid="53" grpId="0"/>
      <p:bldP spid="54" grpId="0"/>
      <p:bldP spid="68" grpId="0"/>
      <p:bldP spid="69" grpId="0"/>
      <p:bldP spid="71" grpId="0"/>
      <p:bldP spid="71" grpId="1"/>
      <p:bldP spid="7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8440" y="146517"/>
            <a:ext cx="362712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873" y="4208562"/>
            <a:ext cx="7716253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Q=100-10p</a:t>
            </a:r>
            <a:endParaRPr lang="bn-IN" sz="440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7" y="1377320"/>
            <a:ext cx="8229604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চাহিদা সমীকরণ থেকে চাহিদা সূচি ও চাহিদা রেখা তৈরি করে তা বিশ্লেষণ কর। </a:t>
            </a:r>
            <a:endParaRPr lang="bn-IN" sz="480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73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77039"/>
            <a:ext cx="8630654" cy="304698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আককের মত সবাইকে ধন্যবাদ </a:t>
            </a:r>
            <a:endParaRPr lang="bn-BD" sz="9600" b="1" dirty="0" smtClean="0">
              <a:ln w="11430">
                <a:solidFill>
                  <a:srgbClr val="180000"/>
                </a:solidFill>
              </a:ln>
              <a:solidFill>
                <a:srgbClr val="1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4610100" y="72189"/>
            <a:ext cx="4469732" cy="6713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112295" y="72188"/>
            <a:ext cx="4497805" cy="67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8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7368" y="141021"/>
            <a:ext cx="352926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2" b="10764"/>
          <a:stretch/>
        </p:blipFill>
        <p:spPr>
          <a:xfrm>
            <a:off x="727783" y="3230880"/>
            <a:ext cx="7444593" cy="2514600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 rot="18699922">
            <a:off x="1520711" y="1525896"/>
            <a:ext cx="1478280" cy="1600200"/>
          </a:xfrm>
          <a:prstGeom prst="wedgeEllipseCallout">
            <a:avLst>
              <a:gd name="adj1" fmla="val -57595"/>
              <a:gd name="adj2" fmla="val 10884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কাপড় দেন</a:t>
            </a:r>
            <a:endParaRPr lang="en-US" sz="2800" b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 rot="19511913">
            <a:off x="3341444" y="1477054"/>
            <a:ext cx="1478280" cy="1600200"/>
          </a:xfrm>
          <a:prstGeom prst="wedgeEllipseCallout">
            <a:avLst>
              <a:gd name="adj1" fmla="val -57595"/>
              <a:gd name="adj2" fmla="val 10884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কাপড় দেন</a:t>
            </a:r>
            <a:endParaRPr lang="en-US" sz="2800" b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 rot="20602909">
            <a:off x="5021509" y="1794498"/>
            <a:ext cx="1478280" cy="1600200"/>
          </a:xfrm>
          <a:prstGeom prst="wedgeEllipseCallout">
            <a:avLst>
              <a:gd name="adj1" fmla="val -57595"/>
              <a:gd name="adj2" fmla="val 10884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কাপড় দেন</a:t>
            </a:r>
            <a:endParaRPr lang="en-US" sz="2800" b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 rot="514950">
            <a:off x="6987824" y="1717873"/>
            <a:ext cx="1478280" cy="1600200"/>
          </a:xfrm>
          <a:prstGeom prst="wedgeEllipseCallout">
            <a:avLst>
              <a:gd name="adj1" fmla="val -57595"/>
              <a:gd name="adj2" fmla="val 10884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কাপড় দেন</a:t>
            </a:r>
            <a:endParaRPr lang="en-US" sz="2800" b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3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mph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6091" y="2095500"/>
            <a:ext cx="6545178" cy="22159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13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 </a:t>
            </a:r>
          </a:p>
        </p:txBody>
      </p:sp>
    </p:spTree>
    <p:extLst>
      <p:ext uri="{BB962C8B-B14F-4D97-AF65-F5344CB8AC3E}">
        <p14:creationId xmlns:p14="http://schemas.microsoft.com/office/powerpoint/2010/main" val="31975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6126" y="269358"/>
            <a:ext cx="295174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90354"/>
            <a:ext cx="6785811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   </a:t>
            </a:r>
            <a:endParaRPr lang="en-US" sz="48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056" y="2428554"/>
            <a:ext cx="882256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চাহিদার ধারণা ব্যাখ্যা করতে পারবে। </a:t>
            </a:r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056" y="4581846"/>
            <a:ext cx="885524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 বিধিকে সূচি এবং রেখাচিত্রের রূপ দিয়ে ব্যাখ্যা   </a:t>
            </a:r>
          </a:p>
          <a:p>
            <a:r>
              <a:rPr lang="bn-IN" sz="40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করতে পারবে।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378" y="3505200"/>
            <a:ext cx="885524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চাহিদা</a:t>
            </a:r>
            <a:r>
              <a:rPr lang="en-US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বিধির ব্যতিক্রমগুলো ব্যাখ্যা করতে পারবে। </a:t>
            </a:r>
            <a:endParaRPr lang="bn-IN" sz="400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2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4039" y="269358"/>
            <a:ext cx="545592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কার্যকলাপ লক্ষ্য কর 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86" y="2848160"/>
            <a:ext cx="6812028" cy="376600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3512946" y="1786799"/>
            <a:ext cx="2857373" cy="906044"/>
          </a:xfrm>
          <a:prstGeom prst="wedgeRectCallout">
            <a:avLst>
              <a:gd name="adj1" fmla="val 55592"/>
              <a:gd name="adj2" fmla="val 17284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মালটা হালি কত? </a:t>
            </a:r>
            <a:endParaRPr lang="en-US" sz="360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165986" y="1340570"/>
            <a:ext cx="2179320" cy="1162050"/>
          </a:xfrm>
          <a:prstGeom prst="wedgeRectCallout">
            <a:avLst>
              <a:gd name="adj1" fmla="val -43009"/>
              <a:gd name="adj2" fmla="val 189892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মাভটা হালি ৪০ টাকা করে </a:t>
            </a:r>
            <a:endParaRPr lang="en-US" sz="360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3627118" y="1365827"/>
            <a:ext cx="2743201" cy="1162050"/>
          </a:xfrm>
          <a:prstGeom prst="wedgeRectCallout">
            <a:avLst>
              <a:gd name="adj1" fmla="val 55592"/>
              <a:gd name="adj2" fmla="val 17284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আমাকে তিনটি বিক্রয় করেন</a:t>
            </a:r>
            <a:endParaRPr lang="en-US" sz="360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05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6758" y="264726"/>
            <a:ext cx="247048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60" y="2286860"/>
            <a:ext cx="3994026" cy="2208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1033" y="4841631"/>
            <a:ext cx="7716253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কার্যকলাপের উপর ভিত্তি করে চাহিদার সংজ্ঞা ও বৈশিষ্ট্য লেখ। </a:t>
            </a:r>
            <a:endParaRPr lang="en-US" sz="4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06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1853" y="2095530"/>
            <a:ext cx="5237347" cy="42473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নির্দিষ্ট সময়ে নির্দিষ্ট দাম ভোক্তা যে পরিমাণ দ্রব্য ক্রয় করতে প্রস্তুক থাকে তাকে চাহিলা বলে। </a:t>
            </a:r>
            <a:endParaRPr lang="en-US" sz="5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2640" y="710397"/>
            <a:ext cx="507492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সমাধান 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65760" y="2644140"/>
            <a:ext cx="2941320" cy="172212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চাহিদার সংজ্ঞা </a:t>
            </a:r>
            <a:endParaRPr lang="en-US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78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679917"/>
            <a:ext cx="507492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সমাধান 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14300" y="2373630"/>
            <a:ext cx="2286000" cy="226314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চাহিদার বৈশিষ্ট্য  </a:t>
            </a:r>
            <a:endParaRPr lang="en-US" sz="3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9521" y="1988909"/>
            <a:ext cx="643128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কোন দ্রব্য পাওয়ার ইচ্ছা।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9521" y="2870804"/>
            <a:ext cx="643128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দ্রব্য ক্রয়ের জন্য আর্থিক সামর্থ।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09521" y="3882866"/>
            <a:ext cx="643128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দ্রব্য ক্রয়ের জন্য অর্থ ব্যয়ের ইচ্ছা। </a:t>
            </a:r>
            <a:endParaRPr lang="en-US" sz="4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9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1234</TotalTime>
  <Words>530</Words>
  <Application>Microsoft Office PowerPoint</Application>
  <PresentationFormat>On-screen Show (4:3)</PresentationFormat>
  <Paragraphs>184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Vrinda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ASUS-PC</dc:creator>
  <cp:lastModifiedBy>ASUS-PC</cp:lastModifiedBy>
  <cp:revision>101</cp:revision>
  <dcterms:created xsi:type="dcterms:W3CDTF">2020-08-30T05:46:36Z</dcterms:created>
  <dcterms:modified xsi:type="dcterms:W3CDTF">2020-09-17T03:30:05Z</dcterms:modified>
</cp:coreProperties>
</file>