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E921-EF21-4917-8849-986DB74BB0D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AFF9-4C6E-4CAD-BE2D-E9ABE1D74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19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E921-EF21-4917-8849-986DB74BB0D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AFF9-4C6E-4CAD-BE2D-E9ABE1D74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54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E921-EF21-4917-8849-986DB74BB0D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AFF9-4C6E-4CAD-BE2D-E9ABE1D74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4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E921-EF21-4917-8849-986DB74BB0D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AFF9-4C6E-4CAD-BE2D-E9ABE1D74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89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E921-EF21-4917-8849-986DB74BB0D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AFF9-4C6E-4CAD-BE2D-E9ABE1D74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44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E921-EF21-4917-8849-986DB74BB0D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AFF9-4C6E-4CAD-BE2D-E9ABE1D74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68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E921-EF21-4917-8849-986DB74BB0D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AFF9-4C6E-4CAD-BE2D-E9ABE1D74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79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E921-EF21-4917-8849-986DB74BB0D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AFF9-4C6E-4CAD-BE2D-E9ABE1D74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419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E921-EF21-4917-8849-986DB74BB0D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AFF9-4C6E-4CAD-BE2D-E9ABE1D74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33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E921-EF21-4917-8849-986DB74BB0D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AFF9-4C6E-4CAD-BE2D-E9ABE1D74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59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E921-EF21-4917-8849-986DB74BB0D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AFF9-4C6E-4CAD-BE2D-E9ABE1D74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00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DE921-EF21-4917-8849-986DB74BB0D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DAFF9-4C6E-4CAD-BE2D-E9ABE1D74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371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onway-dahli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2644170"/>
            <a:ext cx="80771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00" dirty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1" y="1447800"/>
            <a:ext cx="7315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60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66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জকের</a:t>
            </a:r>
            <a:r>
              <a:rPr lang="en-US" sz="660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660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BD" sz="6600" dirty="0">
              <a:ln w="9525">
                <a:solidFill>
                  <a:schemeClr val="bg1"/>
                </a:solidFill>
                <a:prstDash val="solid"/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72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3600" u="sng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বাড়ির কাজ </a:t>
                </a:r>
              </a:p>
              <a:p>
                <a:pPr algn="ctr"/>
                <a:r>
                  <a:rPr lang="bn-IN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সমাধান </a:t>
                </a:r>
                <a:r>
                  <a:rPr lang="bn-IN" sz="36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করঃ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sinA+cosA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bn-IN" sz="36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US" sz="3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bn-IN" sz="3600" u="sng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endParaRPr lang="bn-IN" sz="3600" u="sng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3231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ক্লাসটি দেখার জন্য </a:t>
            </a:r>
          </a:p>
          <a:p>
            <a:pPr algn="ctr"/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</a:p>
          <a:p>
            <a:pPr algn="ctr"/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ঘরে থাকি, নিরাপদে থাকি,</a:t>
            </a:r>
          </a:p>
          <a:p>
            <a:pPr algn="ctr"/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স্বাস্থ্য বিধি মেনে চলি,</a:t>
            </a:r>
          </a:p>
          <a:p>
            <a:pPr algn="ctr"/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অন্যকে সুস্থ্য থাকতে</a:t>
            </a:r>
          </a:p>
          <a:p>
            <a:pPr algn="ctr"/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সহযোগিতা করি।  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732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bn-IN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মোঃ আলমগীর হোসেন</a:t>
            </a:r>
          </a:p>
          <a:p>
            <a:pPr algn="ctr"/>
            <a:r>
              <a:rPr lang="bn-IN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সহকারী শিক্ষক (গণিত)</a:t>
            </a:r>
          </a:p>
          <a:p>
            <a:pPr algn="ctr"/>
            <a:r>
              <a:rPr lang="bn-IN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আয়শা আদর্শ মাধ্যমিক</a:t>
            </a:r>
          </a:p>
          <a:p>
            <a:pPr algn="ctr"/>
            <a:r>
              <a:rPr lang="bn-IN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বিদ্যালয় সদর,যশোর। </a:t>
            </a:r>
          </a:p>
          <a:p>
            <a:pPr algn="ctr"/>
            <a:r>
              <a:rPr lang="bn-IN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 ৯ম-১০ম 	</a:t>
            </a:r>
          </a:p>
          <a:p>
            <a:pPr algn="ctr"/>
            <a:r>
              <a:rPr lang="bn-IN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বিষয়ঃ গণিত </a:t>
            </a:r>
          </a:p>
          <a:p>
            <a:pPr algn="ctr"/>
            <a:r>
              <a:rPr lang="bn-IN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9( সৃজনশীল প্রশ্ন) 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003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u="sng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u="sng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sz="40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এই পাঠ শেষে </a:t>
            </a:r>
            <a:r>
              <a:rPr lang="bn-IN" sz="40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শিক্ষার্থীরা-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ত্রিকোণমিতিক গাণিতিক সমস্যা সমাধান করতে পাড়বে। </a:t>
            </a:r>
          </a:p>
          <a:p>
            <a:pPr algn="ctr"/>
            <a:r>
              <a:rPr lang="bn-IN" sz="32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32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231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bn-IN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সৃজনশীল ১  (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SSC-2021)</a:t>
                </a:r>
                <a:endParaRPr lang="bn-IN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6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        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P= 1+sinA</a:t>
                </a:r>
                <a:r>
                  <a:rPr lang="bn-IN" sz="3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bn-IN" sz="3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   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Q=1-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sinA</a:t>
                </a:r>
                <a:endParaRPr lang="en-US" sz="3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bn-IN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 এবং  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R=1-cosA</a:t>
                </a:r>
              </a:p>
              <a:p>
                <a:r>
                  <a:rPr lang="bn-IN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 (ক) দেখাও যে,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bn-IN" sz="360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360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PQ</m:t>
                        </m:r>
                      </m:e>
                    </m:rad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=1-R</a:t>
                </a:r>
                <a:r>
                  <a:rPr lang="bn-IN" sz="3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bn-IN" sz="3600" b="0" i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rPr>
                      <m:t>    </m:t>
                    </m:r>
                    <m:r>
                      <m:rPr>
                        <m:nor/>
                      </m:rPr>
                      <a:rPr lang="bn-IN" sz="36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rPr>
                      <m:t>(</m:t>
                    </m:r>
                    <m:r>
                      <m:rPr>
                        <m:nor/>
                      </m:rPr>
                      <a:rPr lang="bn-IN" sz="36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rPr>
                      <m:t>খ</m:t>
                    </m:r>
                    <m:r>
                      <m:rPr>
                        <m:nor/>
                      </m:rPr>
                      <a:rPr lang="bn-IN" sz="36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rPr>
                      <m:t>) </m:t>
                    </m:r>
                    <m:r>
                      <m:rPr>
                        <m:nor/>
                      </m:rPr>
                      <a:rPr lang="bn-IN" sz="3600" b="0" i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rPr>
                      <m:t>প্রমাণ কর যে</m:t>
                    </m:r>
                    <m:r>
                      <m:rPr>
                        <m:nor/>
                      </m:rPr>
                      <a:rPr lang="bn-IN" sz="36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rPr>
                      <m:t>,  </m:t>
                    </m:r>
                    <m:rad>
                      <m:radPr>
                        <m:degHide m:val="on"/>
                        <m:ctrlPr>
                          <a:rPr lang="bn-IN" sz="360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𝑃</m:t>
                            </m:r>
                          </m:num>
                          <m:den>
                            <m: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𝑄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3600" i="1" dirty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sz="3600" i="1" dirty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𝑄</m:t>
                            </m:r>
                          </m:num>
                          <m:den>
                            <m:r>
                              <a:rPr lang="en-US" sz="3600" i="1" dirty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𝑃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 2secA</a:t>
                </a:r>
              </a:p>
              <a:p>
                <a:r>
                  <a:rPr lang="bn-IN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 (গ</a:t>
                </a:r>
                <a:r>
                  <a:rPr lang="bn-IN" sz="360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) </a:t>
                </a:r>
                <a:r>
                  <a:rPr lang="bn-IN" sz="360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সমাধান </a:t>
                </a:r>
                <a:r>
                  <a:rPr lang="bn-IN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করঃ  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P-R=1; </a:t>
                </a:r>
                <a:r>
                  <a:rPr lang="bn-IN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যখন 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14:m>
                  <m:oMath xmlns:m="http://schemas.openxmlformats.org/officeDocument/2006/math">
                    <m:r>
                      <a:rPr lang="en-US" sz="36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°≤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𝐴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≤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90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°</m:t>
                    </m:r>
                  </m:oMath>
                </a14:m>
                <a:r>
                  <a:rPr lang="bn-IN" sz="3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blipFill rotWithShape="1">
                <a:blip r:embed="rId2"/>
                <a:stretch>
                  <a:fillRect l="-18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18794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bn-IN" sz="3200" i="1" dirty="0" smtClean="0">
                  <a:solidFill>
                    <a:schemeClr val="tx1"/>
                  </a:solidFill>
                  <a:latin typeface="Cambria Math"/>
                  <a:ea typeface="Cambria Math"/>
                  <a:cs typeface="Times New Roman" pitchFamily="18" charset="0"/>
                </a:endParaRPr>
              </a:p>
              <a:p>
                <a:r>
                  <a:rPr lang="bn-IN" sz="2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P= 1+sinA</a:t>
                </a:r>
                <a:r>
                  <a:rPr lang="bn-IN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bn-IN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Q=1-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sinA</a:t>
                </a:r>
                <a:endPara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bn-IN" sz="2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 এবং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R=1-cosA</a:t>
                </a:r>
                <a:endParaRPr lang="bn-IN" sz="2400" i="1" dirty="0" smtClean="0">
                  <a:solidFill>
                    <a:schemeClr val="tx1"/>
                  </a:solidFill>
                  <a:latin typeface="Cambria Math"/>
                  <a:ea typeface="Cambria Math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  <m:rad>
                      <m:radPr>
                        <m:degHide m:val="on"/>
                        <m:ctrlPr>
                          <a:rPr lang="bn-IN" sz="24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PQ</m:t>
                        </m:r>
                      </m:e>
                    </m:rad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2400" dirty="0" smtClean="0">
                    <a:solidFill>
                      <a:schemeClr val="tx1"/>
                    </a:solidFill>
                    <a:ea typeface="Cambria Math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en-US" sz="2400" dirty="0" err="1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sinA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)(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sinA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)</m:t>
                        </m:r>
                      </m:e>
                    </m:rad>
                  </m:oMath>
                </a14:m>
                <a:endPara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     =</a:t>
                </a:r>
                <a:r>
                  <a:rPr lang="en-US" sz="2400" dirty="0" smtClean="0">
                    <a:solidFill>
                      <a:schemeClr val="tx1"/>
                    </a:solidFill>
                    <a:ea typeface="Cambria Math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A</m:t>
                        </m:r>
                      </m:e>
                    </m:rad>
                  </m:oMath>
                </a14:m>
                <a:endPara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     =</a:t>
                </a:r>
                <a:r>
                  <a:rPr lang="en-US" sz="2400" dirty="0" smtClean="0">
                    <a:solidFill>
                      <a:schemeClr val="tx1"/>
                    </a:solidFill>
                    <a:ea typeface="Cambria Math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𝑐𝑜𝑠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A</m:t>
                        </m:r>
                      </m:e>
                    </m:rad>
                  </m:oMath>
                </a14:m>
                <a:endPara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    =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cosA</a:t>
                </a:r>
                <a:endPara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   =1-R</a:t>
                </a:r>
                <a:r>
                  <a:rPr lang="bn-IN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</m:oMath>
                </a14:m>
                <a:r>
                  <a:rPr lang="bn-IN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bn-IN" sz="24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PQ</m:t>
                        </m:r>
                      </m:e>
                    </m:rad>
                  </m:oMath>
                </a14:m>
                <a:r>
                  <a:rPr lang="bn-IN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=1-R</a:t>
                </a:r>
                <a:r>
                  <a:rPr lang="bn-IN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(</a:t>
                </a:r>
                <a:r>
                  <a:rPr lang="bn-IN" sz="2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দেখানো হলো)  </a:t>
                </a:r>
              </a:p>
              <a:p>
                <a:endParaRPr lang="en-US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blipFill rotWithShape="1">
                <a:blip r:embed="rId2"/>
                <a:stretch>
                  <a:fillRect l="-1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3810000" y="381000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১(ক)</a:t>
            </a:r>
          </a:p>
        </p:txBody>
      </p:sp>
    </p:spTree>
    <p:extLst>
      <p:ext uri="{BB962C8B-B14F-4D97-AF65-F5344CB8AC3E}">
        <p14:creationId xmlns:p14="http://schemas.microsoft.com/office/powerpoint/2010/main" val="101360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0" y="0"/>
                <a:ext cx="9220200" cy="68580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bn-IN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                </a:t>
                </a:r>
              </a:p>
              <a:p>
                <a:endParaRPr lang="bn-IN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endParaRPr lang="bn-IN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endParaRPr lang="bn-IN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endParaRPr lang="bn-IN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               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 1+sinA</a:t>
                </a:r>
                <a:r>
                  <a:rPr lang="bn-IN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bn-IN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   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Q=1-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sinA</a:t>
                </a:r>
                <a:endPara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bn-IN" sz="28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 এবং 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R=1-cosA</a:t>
                </a:r>
                <a:endParaRPr lang="bn-IN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L.H.S=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√(</m:t>
                    </m:r>
                    <m:f>
                      <m:f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𝑃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𝑄</m:t>
                        </m:r>
                      </m:den>
                    </m:f>
                    <m:r>
                      <a:rPr lang="en-US" sz="320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+ </a:t>
                </a:r>
                <a14:m>
                  <m:oMath xmlns:m="http://schemas.openxmlformats.org/officeDocument/2006/math">
                    <m:r>
                      <a:rPr lang="en-US" sz="3200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√</m:t>
                    </m:r>
                    <m:r>
                      <a:rPr lang="en-US" sz="3200" b="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(</m:t>
                    </m:r>
                    <m:f>
                      <m:fPr>
                        <m:ctrlPr>
                          <a:rPr lang="en-US" sz="320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𝑄</m:t>
                        </m:r>
                      </m:num>
                      <m:den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𝑃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)</a:t>
                </a:r>
              </a:p>
              <a:p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    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√(</m:t>
                    </m:r>
                    <m:f>
                      <m:f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1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𝑠𝑖𝑛𝐴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1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𝑠𝑖𝑛𝐴</m:t>
                        </m:r>
                      </m:den>
                    </m:f>
                    <m:r>
                      <a:rPr lang="en-US" sz="320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+ </a:t>
                </a:r>
                <a14:m>
                  <m:oMath xmlns:m="http://schemas.openxmlformats.org/officeDocument/2006/math">
                    <m:r>
                      <a:rPr lang="en-US" sz="3200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√(</m:t>
                    </m:r>
                    <m:f>
                      <m:fPr>
                        <m:ctrlP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1</m:t>
                        </m:r>
                        <m: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𝑠𝑖𝑛𝐴</m:t>
                        </m:r>
                      </m:num>
                      <m:den>
                        <m: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1</m:t>
                        </m:r>
                        <m: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𝑠𝑖𝑛𝐴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r>
                  <a:rPr lang="bn-IN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(</m:t>
                            </m:r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1</m:t>
                            </m:r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+</m:t>
                            </m:r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𝑠𝑖𝑛𝐴</m:t>
                            </m:r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)(</m:t>
                            </m:r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1</m:t>
                            </m:r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+</m:t>
                            </m:r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𝑠𝑖𝑛𝐴</m:t>
                            </m:r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(</m:t>
                            </m:r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1</m:t>
                            </m:r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𝑠𝑖𝑛𝐴</m:t>
                            </m:r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)(</m:t>
                            </m:r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1</m:t>
                            </m:r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+</m:t>
                            </m:r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𝑠𝑖𝑛𝐴</m:t>
                            </m:r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)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+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(</m:t>
                            </m:r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1</m:t>
                            </m:r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𝑠𝑖𝑛𝐴</m:t>
                            </m:r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)(</m:t>
                            </m:r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1</m:t>
                            </m:r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𝑠𝑖𝑛𝐴</m:t>
                            </m:r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(</m:t>
                            </m:r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1</m:t>
                            </m:r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+</m:t>
                            </m:r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𝑠𝑖𝑛𝐴</m:t>
                            </m:r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)(</m:t>
                            </m:r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1</m:t>
                            </m:r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𝑠𝑖𝑛𝐴</m:t>
                            </m:r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)</m:t>
                            </m:r>
                          </m:den>
                        </m:f>
                      </m:e>
                    </m:rad>
                  </m:oMath>
                </a14:m>
                <a:endParaRPr lang="en-US" sz="3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bn-IN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320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32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(</m:t>
                                </m:r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1</m:t>
                                </m:r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𝑠𝑖𝑛𝐴</m:t>
                                </m:r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1</m:t>
                            </m:r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𝑠𝑖𝑛</m:t>
                                </m:r>
                              </m:e>
                              <m:sup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𝐴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+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32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(</m:t>
                                </m:r>
                                <m:r>
                                  <a:rPr lang="en-US" sz="32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1</m:t>
                                </m:r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−</m:t>
                                </m:r>
                                <m:r>
                                  <a:rPr lang="en-US" sz="32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𝑠𝑖𝑛𝐴</m:t>
                                </m:r>
                                <m:r>
                                  <a:rPr lang="en-US" sz="32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32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1</m:t>
                            </m:r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32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𝑠𝑖𝑛</m:t>
                                </m:r>
                              </m:e>
                              <m:sup>
                                <m:r>
                                  <a:rPr lang="en-US" sz="32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𝐴</m:t>
                            </m:r>
                          </m:den>
                        </m:f>
                      </m:e>
                    </m:rad>
                  </m:oMath>
                </a14:m>
                <a:endParaRPr lang="en-US" sz="3200" dirty="0" smtClean="0">
                  <a:solidFill>
                    <a:schemeClr val="tx1"/>
                  </a:solidFill>
                  <a:latin typeface="Times New Roman" pitchFamily="18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220200" cy="6858000"/>
              </a:xfrm>
              <a:prstGeom prst="rect">
                <a:avLst/>
              </a:prstGeom>
              <a:blipFill rotWithShape="1">
                <a:blip r:embed="rId2"/>
                <a:stretch>
                  <a:fillRect l="-15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114800" y="381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১(খ)</a:t>
            </a:r>
            <a:endParaRPr lang="bn-IN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027331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দেওয়া আছে,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5853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bn-IN" sz="28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   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(</m:t>
                                </m:r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1</m:t>
                                </m:r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𝑠𝑖𝑛𝐴</m:t>
                                </m:r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𝑐𝑜𝑠</m:t>
                                </m:r>
                              </m:e>
                              <m:sup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𝐴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(</m:t>
                                </m:r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1</m:t>
                                </m:r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−</m:t>
                                </m:r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𝑠𝑖𝑛𝐴</m:t>
                                </m:r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𝑐𝑜𝑠</m:t>
                                </m:r>
                              </m:e>
                              <m:sup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𝐴</m:t>
                            </m:r>
                          </m:den>
                        </m:f>
                      </m:e>
                    </m:rad>
                  </m:oMath>
                </a14:m>
                <a:endPara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NikoshBAN" pitchFamily="2" charset="0"/>
                </a:endParaRPr>
              </a:p>
              <a:p>
                <a:r>
                  <a:rPr lang="bn-IN" sz="28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   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80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f>
                              <m:fPr>
                                <m:ctrlPr>
                                  <a:rPr lang="en-US" sz="28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  <m:t>1</m:t>
                                </m:r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  <m:t>+</m:t>
                                </m:r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  <m:t>𝑠𝑖𝑛𝐴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  <m:t>𝑐𝑜𝑠𝐴</m:t>
                                </m:r>
                              </m:den>
                            </m:f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+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f>
                              <m:fPr>
                                <m:ctrlP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  <m:t>1</m:t>
                                </m:r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  <m:t>−</m:t>
                                </m:r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  <m:t>𝑠𝑖𝑛𝐴</m:t>
                                </m:r>
                              </m:num>
                              <m:den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  <m:t>𝑐𝑜𝑠𝐴</m:t>
                                </m:r>
                              </m:den>
                            </m:f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NikoshBAN" pitchFamily="2" charset="0"/>
                </a:endParaRPr>
              </a:p>
              <a:p>
                <a:r>
                  <a:rPr lang="bn-IN" sz="28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   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𝑠𝑖𝑛𝐴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𝑐𝑜𝑠𝐴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+ 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𝑠𝑖𝑛𝐴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𝑐𝑜𝑠𝐴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 </a:t>
                </a:r>
              </a:p>
              <a:p>
                <a:r>
                  <a:rPr lang="bn-IN" sz="28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   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𝑐𝑜𝑠𝐴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𝑠𝑖𝑛𝐴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𝑐𝑜𝑠𝐴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𝑐𝑜𝑠𝐴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-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𝑠𝑖𝑛𝐴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𝑐𝑜𝑠𝐴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</a:t>
                </a:r>
                <a:endPara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NikoshBAN" pitchFamily="2" charset="0"/>
                </a:endParaRPr>
              </a:p>
              <a:p>
                <a:r>
                  <a:rPr lang="bn-IN" sz="28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   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= 2</a:t>
                </a:r>
                <a:r>
                  <a:rPr lang="en-US" sz="2800" dirty="0">
                    <a:solidFill>
                      <a:schemeClr val="tx1"/>
                    </a:solidFill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𝑐𝑜𝑠𝐴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</a:t>
                </a:r>
                <a:endPara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NikoshBAN" pitchFamily="2" charset="0"/>
                </a:endParaRPr>
              </a:p>
              <a:p>
                <a:r>
                  <a:rPr lang="bn-IN" sz="28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   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= 2secA</a:t>
                </a:r>
              </a:p>
              <a:p>
                <a:r>
                  <a:rPr lang="bn-IN" sz="28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   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= R.H.S</a:t>
                </a:r>
              </a:p>
              <a:p>
                <a14:m>
                  <m:oMath xmlns:m="http://schemas.openxmlformats.org/officeDocument/2006/math">
                    <m:r>
                      <a:rPr lang="bn-IN" sz="28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L.H.S= R.H.S </a:t>
                </a:r>
                <a:endParaRPr lang="bn-IN" sz="2800" dirty="0" smtClean="0">
                  <a:solidFill>
                    <a:schemeClr val="tx1"/>
                  </a:solidFill>
                  <a:latin typeface="Times New Roman" pitchFamily="18" charset="0"/>
                  <a:cs typeface="NikoshBAN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bn-IN" sz="28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  <m:rad>
                      <m:radPr>
                        <m:degHide m:val="on"/>
                        <m:ctrlPr>
                          <a:rPr lang="bn-IN" sz="2800" i="1" dirty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𝑃</m:t>
                            </m:r>
                          </m:num>
                          <m:den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𝑄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800" i="1" dirty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 dirty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𝑄</m:t>
                            </m:r>
                          </m:num>
                          <m:den>
                            <m:r>
                              <a:rPr lang="en-US" sz="2800" i="1" dirty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𝑃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2secA</a:t>
                </a:r>
                <a:r>
                  <a:rPr lang="bn-IN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28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( প্রমাণিত) </a:t>
                </a:r>
                <a:endParaRPr lang="bn-IN" sz="2800" dirty="0">
                  <a:solidFill>
                    <a:schemeClr val="tx1"/>
                  </a:solidFill>
                  <a:latin typeface="Times New Roman" pitchFamily="18" charset="0"/>
                  <a:cs typeface="NikoshBAN" pitchFamily="2" charset="0"/>
                </a:endParaRPr>
              </a:p>
              <a:p>
                <a:r>
                  <a:rPr lang="bn-IN" sz="28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</a:t>
                </a:r>
                <a:endParaRPr lang="bn-IN" sz="2800" dirty="0">
                  <a:solidFill>
                    <a:schemeClr val="tx1"/>
                  </a:solidFill>
                  <a:latin typeface="Times New Roman" pitchFamily="18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blipFill rotWithShape="1">
                <a:blip r:embed="rId2"/>
                <a:stretch>
                  <a:fillRect l="-1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 flipH="1">
            <a:off x="3657600" y="2885768"/>
            <a:ext cx="609600" cy="5432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676400" y="2895600"/>
            <a:ext cx="6858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721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endParaRPr lang="en-US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3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P= 1+sinA</a:t>
                </a:r>
                <a:endParaRPr lang="en-US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 </a:t>
                </a:r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এবং 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R=1-cosA</a:t>
                </a:r>
                <a:endParaRPr lang="bn-IN" sz="3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bn-IN" sz="32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P-R= 1</a:t>
                </a:r>
              </a:p>
              <a:p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বা,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1+sinA –( 1-cosA) = 1</a:t>
                </a:r>
                <a:r>
                  <a:rPr lang="bn-IN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bn-IN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bn-IN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1+sinA -1+cosA = 1</a:t>
                </a:r>
              </a:p>
              <a:p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bn-IN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sinA+cosA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= 1</a:t>
                </a:r>
              </a:p>
              <a:p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bn-IN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𝑠𝑖𝑛𝐴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𝑐𝑜𝑠𝐴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e>
                      <m:sup>
                        <m: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[বর্গ করে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]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bn-IN" sz="3200" b="0" i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   </m:t>
                        </m:r>
                        <m:r>
                          <m:rPr>
                            <m:nor/>
                          </m:rPr>
                          <a:rPr lang="bn-IN" sz="3200" dirty="0">
                            <a:solidFill>
                              <a:schemeClr val="tx1"/>
                            </a:solidFill>
                            <a:latin typeface="NikoshBAN" pitchFamily="2" charset="0"/>
                            <a:cs typeface="NikoshBAN" pitchFamily="2" charset="0"/>
                          </a:rPr>
                          <m:t>বা</m:t>
                        </m:r>
                        <m:r>
                          <m:rPr>
                            <m:nor/>
                          </m:rPr>
                          <a:rPr lang="bn-IN" sz="3200" dirty="0">
                            <a:solidFill>
                              <a:schemeClr val="tx1"/>
                            </a:solidFill>
                            <a:latin typeface="NikoshBAN" pitchFamily="2" charset="0"/>
                            <a:cs typeface="NikoshBAN" pitchFamily="2" charset="0"/>
                          </a:rPr>
                          <m:t>,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n-US" sz="3200" b="0" i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A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n-US" sz="320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A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+ 2sinAcosA =1</a:t>
                </a:r>
              </a:p>
              <a:p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বা,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1+ 2sinAcosA =1</a:t>
                </a:r>
              </a:p>
              <a:p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bn-IN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2sinAcosA = 1-1</a:t>
                </a:r>
              </a:p>
              <a:p>
                <a:endParaRPr lang="bn-IN" sz="3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bn-IN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blipFill rotWithShape="1">
                <a:blip r:embed="rId2"/>
                <a:stretch>
                  <a:fillRect l="-1529" t="-8592" b="-101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3429000" y="3810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১(গ) </a:t>
            </a:r>
            <a:endParaRPr lang="bn-IN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62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bn-IN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বা, </a:t>
                </a:r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2sinAcosA = 0</a:t>
                </a:r>
              </a:p>
              <a:p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বা, 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sinAcosA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  <m:r>
                      <a:rPr lang="en-US" sz="320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endParaRPr lang="en-US" sz="3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bn-IN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বা, </a:t>
                </a:r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sinAcosA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= 0</a:t>
                </a:r>
              </a:p>
              <a:p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হয়,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sinA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= 0 </a:t>
                </a:r>
                <a:r>
                  <a:rPr lang="bn-IN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</a:t>
                </a:r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অথবা,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cosA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= 0 </a:t>
                </a:r>
              </a:p>
              <a:p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bn-IN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বা,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sinA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= sin0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°</m:t>
                    </m:r>
                  </m:oMath>
                </a14:m>
                <a:r>
                  <a:rPr lang="bn-IN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বা,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cosA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= cos90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°</m:t>
                    </m:r>
                  </m:oMath>
                </a14:m>
                <a:endParaRPr lang="en-US" sz="3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bn-IN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3200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</m:oMath>
                </a14:m>
                <a:r>
                  <a:rPr lang="bn-IN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 = 0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°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             </a:t>
                </a:r>
                <a14:m>
                  <m:oMath xmlns:m="http://schemas.openxmlformats.org/officeDocument/2006/math">
                    <m:r>
                      <a:rPr lang="bn-IN" sz="320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</m:oMath>
                </a14:m>
                <a:r>
                  <a:rPr lang="bn-IN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A= 90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°</m:t>
                    </m:r>
                  </m:oMath>
                </a14:m>
                <a:r>
                  <a:rPr lang="bn-IN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blipFill rotWithShape="1">
                <a:blip r:embed="rId2"/>
                <a:stretch>
                  <a:fillRect l="-1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2971800" y="3733800"/>
            <a:ext cx="0" cy="1600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121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585</Words>
  <Application>Microsoft Office PowerPoint</Application>
  <PresentationFormat>On-screen Show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39</cp:revision>
  <dcterms:created xsi:type="dcterms:W3CDTF">2020-11-29T15:36:37Z</dcterms:created>
  <dcterms:modified xsi:type="dcterms:W3CDTF">2020-11-30T16:09:23Z</dcterms:modified>
</cp:coreProperties>
</file>