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56" r:id="rId3"/>
    <p:sldId id="257" r:id="rId4"/>
    <p:sldId id="258" r:id="rId5"/>
    <p:sldId id="260" r:id="rId6"/>
    <p:sldId id="259" r:id="rId7"/>
    <p:sldId id="261" r:id="rId8"/>
    <p:sldId id="270" r:id="rId9"/>
    <p:sldId id="263" r:id="rId10"/>
    <p:sldId id="264" r:id="rId11"/>
    <p:sldId id="265" r:id="rId12"/>
    <p:sldId id="266" r:id="rId13"/>
    <p:sldId id="271" r:id="rId14"/>
    <p:sldId id="267" r:id="rId15"/>
    <p:sldId id="268" r:id="rId16"/>
    <p:sldId id="269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58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B31AA-E8F5-44DD-B6E6-8B4F8D80E91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5B3F55-979A-44A8-876E-2A2F6D2F1AF1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0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০১. </a:t>
          </a:r>
          <a:r>
            <a:rPr lang="en-US" sz="20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ভূ-রেখা</a:t>
          </a:r>
          <a:r>
            <a:rPr lang="en-US" sz="20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, </a:t>
          </a:r>
          <a:r>
            <a:rPr lang="en-US" sz="20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ঊর্ধ্বরেখা</a:t>
          </a:r>
          <a:r>
            <a:rPr lang="en-US" sz="20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, </a:t>
          </a:r>
          <a:r>
            <a:rPr lang="en-US" sz="20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উল্লম্বতল</a:t>
          </a:r>
          <a:r>
            <a:rPr lang="en-US" sz="20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কি</a:t>
          </a:r>
          <a:r>
            <a:rPr lang="en-US" sz="20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তা</a:t>
          </a:r>
          <a:r>
            <a:rPr lang="en-US" sz="20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ব্যাখ্যা</a:t>
          </a:r>
          <a:r>
            <a:rPr lang="en-US" sz="20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করতে</a:t>
          </a:r>
          <a:r>
            <a:rPr lang="en-US" sz="20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 </a:t>
          </a:r>
          <a:r>
            <a:rPr lang="en-US" sz="20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পারবে</a:t>
          </a:r>
          <a:r>
            <a:rPr lang="en-US" sz="20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।</a:t>
          </a:r>
          <a:endParaRPr lang="en-US" sz="2000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B658A337-B295-4A46-B32C-F21FAEBFE9AA}" type="parTrans" cxnId="{1E5285B8-61B3-4944-BE3E-F62C183544B4}">
      <dgm:prSet/>
      <dgm:spPr/>
      <dgm:t>
        <a:bodyPr/>
        <a:lstStyle/>
        <a:p>
          <a:endParaRPr lang="en-US"/>
        </a:p>
      </dgm:t>
    </dgm:pt>
    <dgm:pt modelId="{C1776021-ECCA-44DF-8F22-98C56976D818}" type="sibTrans" cxnId="{1E5285B8-61B3-4944-BE3E-F62C183544B4}">
      <dgm:prSet/>
      <dgm:spPr/>
      <dgm:t>
        <a:bodyPr/>
        <a:lstStyle/>
        <a:p>
          <a:endParaRPr lang="en-US"/>
        </a:p>
      </dgm:t>
    </dgm:pt>
    <dgm:pt modelId="{FD13B498-7BF4-43EA-86E0-3565207C7708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2000" dirty="0" smtClean="0"/>
            <a:t>০২. </a:t>
          </a:r>
          <a:r>
            <a:rPr lang="en-US" sz="2000" dirty="0" err="1" smtClean="0"/>
            <a:t>উন্নতি</a:t>
          </a:r>
          <a:r>
            <a:rPr lang="en-US" sz="2000" dirty="0" smtClean="0"/>
            <a:t> </a:t>
          </a:r>
          <a:r>
            <a:rPr lang="en-US" sz="2000" dirty="0" err="1" smtClean="0"/>
            <a:t>কোণ</a:t>
          </a:r>
          <a:r>
            <a:rPr lang="en-US" sz="2000" dirty="0" smtClean="0"/>
            <a:t> ও  </a:t>
          </a:r>
          <a:r>
            <a:rPr lang="en-US" sz="2000" dirty="0" err="1" smtClean="0"/>
            <a:t>অবনতি</a:t>
          </a:r>
          <a:r>
            <a:rPr lang="en-US" sz="2000" dirty="0" smtClean="0"/>
            <a:t>  </a:t>
          </a:r>
          <a:r>
            <a:rPr lang="en-US" sz="2000" dirty="0" err="1" smtClean="0"/>
            <a:t>কোণ</a:t>
          </a:r>
          <a:r>
            <a:rPr lang="en-US" sz="2000" dirty="0" smtClean="0"/>
            <a:t> </a:t>
          </a:r>
          <a:r>
            <a:rPr lang="en-US" sz="2000" dirty="0" err="1" smtClean="0"/>
            <a:t>ব্যাখ্যা</a:t>
          </a:r>
          <a:r>
            <a:rPr lang="en-US" sz="2000" dirty="0" smtClean="0"/>
            <a:t> </a:t>
          </a:r>
          <a:r>
            <a:rPr lang="en-US" sz="2000" dirty="0" err="1" smtClean="0"/>
            <a:t>করতে</a:t>
          </a:r>
          <a:r>
            <a:rPr lang="en-US" sz="2000" dirty="0" smtClean="0"/>
            <a:t> </a:t>
          </a:r>
          <a:r>
            <a:rPr lang="en-US" sz="2000" dirty="0" err="1" smtClean="0"/>
            <a:t>পারবে</a:t>
          </a:r>
          <a:r>
            <a:rPr lang="en-US" sz="2000" dirty="0" smtClean="0"/>
            <a:t>।</a:t>
          </a:r>
          <a:endParaRPr lang="en-US" sz="2000" dirty="0"/>
        </a:p>
      </dgm:t>
    </dgm:pt>
    <dgm:pt modelId="{2BF98683-C99F-4FE2-BFE7-093CD0D22968}" type="parTrans" cxnId="{4C3D1984-725D-49CA-9114-D9F69F0F62D8}">
      <dgm:prSet/>
      <dgm:spPr/>
      <dgm:t>
        <a:bodyPr/>
        <a:lstStyle/>
        <a:p>
          <a:endParaRPr lang="en-US"/>
        </a:p>
      </dgm:t>
    </dgm:pt>
    <dgm:pt modelId="{BA88BA7A-2FC0-4858-A997-2106D72CF916}" type="sibTrans" cxnId="{4C3D1984-725D-49CA-9114-D9F69F0F62D8}">
      <dgm:prSet/>
      <dgm:spPr/>
      <dgm:t>
        <a:bodyPr/>
        <a:lstStyle/>
        <a:p>
          <a:endParaRPr lang="en-US"/>
        </a:p>
      </dgm:t>
    </dgm:pt>
    <dgm:pt modelId="{ADB7FD05-06BA-46C8-B54E-BA13ADCFB7AD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2000" dirty="0" smtClean="0"/>
            <a:t>০৩. </a:t>
          </a:r>
          <a:r>
            <a:rPr lang="en-US" sz="2000" dirty="0" err="1" smtClean="0"/>
            <a:t>ত্রিকোণমিতিক</a:t>
          </a:r>
          <a:r>
            <a:rPr lang="en-US" sz="2000" dirty="0" smtClean="0"/>
            <a:t> </a:t>
          </a:r>
          <a:r>
            <a:rPr lang="en-US" sz="2000" dirty="0" err="1" smtClean="0"/>
            <a:t>সাহায্যে</a:t>
          </a:r>
          <a:r>
            <a:rPr lang="en-US" sz="2000" dirty="0" smtClean="0"/>
            <a:t> </a:t>
          </a:r>
          <a:r>
            <a:rPr lang="en-US" sz="2000" dirty="0" err="1" smtClean="0"/>
            <a:t>দূরত্ব</a:t>
          </a:r>
          <a:r>
            <a:rPr lang="en-US" sz="2000" dirty="0" smtClean="0"/>
            <a:t> ও </a:t>
          </a:r>
          <a:r>
            <a:rPr lang="en-US" sz="2000" dirty="0" err="1" smtClean="0"/>
            <a:t>উচ্চতা</a:t>
          </a:r>
          <a:r>
            <a:rPr lang="en-US" sz="2000" dirty="0" smtClean="0"/>
            <a:t> </a:t>
          </a:r>
          <a:r>
            <a:rPr lang="en-US" sz="2000" dirty="0" err="1" smtClean="0"/>
            <a:t>বিষয়ক</a:t>
          </a:r>
          <a:r>
            <a:rPr lang="en-US" sz="2000" dirty="0" smtClean="0"/>
            <a:t> </a:t>
          </a:r>
          <a:r>
            <a:rPr lang="en-US" sz="2000" dirty="0" err="1" smtClean="0"/>
            <a:t>গাণিতিক</a:t>
          </a:r>
          <a:r>
            <a:rPr lang="en-US" sz="2000" dirty="0" smtClean="0"/>
            <a:t> </a:t>
          </a:r>
          <a:r>
            <a:rPr lang="en-US" sz="2000" dirty="0" err="1" smtClean="0"/>
            <a:t>সমস্যা</a:t>
          </a:r>
          <a:r>
            <a:rPr lang="en-US" sz="2000" dirty="0" smtClean="0"/>
            <a:t> </a:t>
          </a:r>
          <a:r>
            <a:rPr lang="en-US" sz="2000" dirty="0" err="1" smtClean="0"/>
            <a:t>সমাধান</a:t>
          </a:r>
          <a:r>
            <a:rPr lang="en-US" sz="2000" dirty="0" smtClean="0"/>
            <a:t> </a:t>
          </a:r>
          <a:r>
            <a:rPr lang="en-US" sz="2000" dirty="0" err="1" smtClean="0"/>
            <a:t>করতে</a:t>
          </a:r>
          <a:r>
            <a:rPr lang="en-US" sz="2000" dirty="0" smtClean="0"/>
            <a:t> </a:t>
          </a:r>
          <a:r>
            <a:rPr lang="en-US" sz="2000" dirty="0" err="1" smtClean="0"/>
            <a:t>পারবে</a:t>
          </a:r>
          <a:r>
            <a:rPr lang="en-US" sz="2000" dirty="0" smtClean="0"/>
            <a:t>।</a:t>
          </a:r>
          <a:endParaRPr lang="en-US" sz="2000" dirty="0"/>
        </a:p>
      </dgm:t>
    </dgm:pt>
    <dgm:pt modelId="{136FA8DD-3A5C-42FA-ACCF-9E15FA734171}" type="parTrans" cxnId="{F542CE29-938C-4194-84A6-2D049E68DEAD}">
      <dgm:prSet/>
      <dgm:spPr/>
      <dgm:t>
        <a:bodyPr/>
        <a:lstStyle/>
        <a:p>
          <a:endParaRPr lang="en-US"/>
        </a:p>
      </dgm:t>
    </dgm:pt>
    <dgm:pt modelId="{5795EFF7-F17B-40F6-AF3D-9C5C5874C6A0}" type="sibTrans" cxnId="{F542CE29-938C-4194-84A6-2D049E68DEAD}">
      <dgm:prSet/>
      <dgm:spPr/>
      <dgm:t>
        <a:bodyPr/>
        <a:lstStyle/>
        <a:p>
          <a:endParaRPr lang="en-US"/>
        </a:p>
      </dgm:t>
    </dgm:pt>
    <dgm:pt modelId="{F8700C48-0DCB-4E97-A616-7A0E4C1C7586}" type="pres">
      <dgm:prSet presAssocID="{DF2B31AA-E8F5-44DD-B6E6-8B4F8D80E9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4CCF4C-6656-4BCA-AC94-E77C88F1B4BA}" type="pres">
      <dgm:prSet presAssocID="{4B5B3F55-979A-44A8-876E-2A2F6D2F1AF1}" presName="parentLin" presStyleCnt="0"/>
      <dgm:spPr/>
    </dgm:pt>
    <dgm:pt modelId="{7BA222A6-67B7-4111-B61D-846E953D25C8}" type="pres">
      <dgm:prSet presAssocID="{4B5B3F55-979A-44A8-876E-2A2F6D2F1AF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3042B0C-4D2F-4D05-BB6F-2DB8654A0580}" type="pres">
      <dgm:prSet presAssocID="{4B5B3F55-979A-44A8-876E-2A2F6D2F1AF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0B34D-1198-4D03-874A-7D39D0B6B119}" type="pres">
      <dgm:prSet presAssocID="{4B5B3F55-979A-44A8-876E-2A2F6D2F1AF1}" presName="negativeSpace" presStyleCnt="0"/>
      <dgm:spPr/>
    </dgm:pt>
    <dgm:pt modelId="{6C8B9BD6-A655-4BAA-A7AB-CCC1B63ECB34}" type="pres">
      <dgm:prSet presAssocID="{4B5B3F55-979A-44A8-876E-2A2F6D2F1AF1}" presName="childText" presStyleLbl="conFgAcc1" presStyleIdx="0" presStyleCnt="3">
        <dgm:presLayoutVars>
          <dgm:bulletEnabled val="1"/>
        </dgm:presLayoutVars>
      </dgm:prSet>
      <dgm:spPr/>
    </dgm:pt>
    <dgm:pt modelId="{75317D57-AF3A-4864-87D1-FAFFD95AF6D5}" type="pres">
      <dgm:prSet presAssocID="{C1776021-ECCA-44DF-8F22-98C56976D818}" presName="spaceBetweenRectangles" presStyleCnt="0"/>
      <dgm:spPr/>
    </dgm:pt>
    <dgm:pt modelId="{955F9B83-6CD5-43A6-9BB2-0D74F79F8F93}" type="pres">
      <dgm:prSet presAssocID="{FD13B498-7BF4-43EA-86E0-3565207C7708}" presName="parentLin" presStyleCnt="0"/>
      <dgm:spPr/>
    </dgm:pt>
    <dgm:pt modelId="{B3F27991-5BAF-44E6-B114-CA607B0940E1}" type="pres">
      <dgm:prSet presAssocID="{FD13B498-7BF4-43EA-86E0-3565207C770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9825A21-CFF8-48F9-B05F-D0F86D6DF923}" type="pres">
      <dgm:prSet presAssocID="{FD13B498-7BF4-43EA-86E0-3565207C770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F3D35-F8EE-475C-A4C4-14B573FD4B9C}" type="pres">
      <dgm:prSet presAssocID="{FD13B498-7BF4-43EA-86E0-3565207C7708}" presName="negativeSpace" presStyleCnt="0"/>
      <dgm:spPr/>
    </dgm:pt>
    <dgm:pt modelId="{D003840D-73BD-4A8D-BD6D-0BA284E76AD6}" type="pres">
      <dgm:prSet presAssocID="{FD13B498-7BF4-43EA-86E0-3565207C7708}" presName="childText" presStyleLbl="conFgAcc1" presStyleIdx="1" presStyleCnt="3">
        <dgm:presLayoutVars>
          <dgm:bulletEnabled val="1"/>
        </dgm:presLayoutVars>
      </dgm:prSet>
      <dgm:spPr/>
    </dgm:pt>
    <dgm:pt modelId="{3D64F964-AEC0-4CFA-99DC-6CDEAECAB98F}" type="pres">
      <dgm:prSet presAssocID="{BA88BA7A-2FC0-4858-A997-2106D72CF916}" presName="spaceBetweenRectangles" presStyleCnt="0"/>
      <dgm:spPr/>
    </dgm:pt>
    <dgm:pt modelId="{D6C9E415-FA5B-4C23-B255-F920151A60FF}" type="pres">
      <dgm:prSet presAssocID="{ADB7FD05-06BA-46C8-B54E-BA13ADCFB7AD}" presName="parentLin" presStyleCnt="0"/>
      <dgm:spPr/>
    </dgm:pt>
    <dgm:pt modelId="{6A5492E9-94F4-4DBD-8B9C-95140932BD70}" type="pres">
      <dgm:prSet presAssocID="{ADB7FD05-06BA-46C8-B54E-BA13ADCFB7A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CDEE2EF-4FAD-4A0C-A3E5-81BBE51DA172}" type="pres">
      <dgm:prSet presAssocID="{ADB7FD05-06BA-46C8-B54E-BA13ADCFB7A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C613D-6327-4E72-9063-5DBFCD28A42E}" type="pres">
      <dgm:prSet presAssocID="{ADB7FD05-06BA-46C8-B54E-BA13ADCFB7AD}" presName="negativeSpace" presStyleCnt="0"/>
      <dgm:spPr/>
    </dgm:pt>
    <dgm:pt modelId="{E516607C-98DE-4595-AAFB-00670396CF6E}" type="pres">
      <dgm:prSet presAssocID="{ADB7FD05-06BA-46C8-B54E-BA13ADCFB7A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51AC74E-2FC0-4093-82F4-64897EF38138}" type="presOf" srcId="{ADB7FD05-06BA-46C8-B54E-BA13ADCFB7AD}" destId="{6A5492E9-94F4-4DBD-8B9C-95140932BD70}" srcOrd="0" destOrd="0" presId="urn:microsoft.com/office/officeart/2005/8/layout/list1"/>
    <dgm:cxn modelId="{96D0D977-2CF7-4432-AD57-7A5F26D7A830}" type="presOf" srcId="{ADB7FD05-06BA-46C8-B54E-BA13ADCFB7AD}" destId="{FCDEE2EF-4FAD-4A0C-A3E5-81BBE51DA172}" srcOrd="1" destOrd="0" presId="urn:microsoft.com/office/officeart/2005/8/layout/list1"/>
    <dgm:cxn modelId="{1E5285B8-61B3-4944-BE3E-F62C183544B4}" srcId="{DF2B31AA-E8F5-44DD-B6E6-8B4F8D80E91F}" destId="{4B5B3F55-979A-44A8-876E-2A2F6D2F1AF1}" srcOrd="0" destOrd="0" parTransId="{B658A337-B295-4A46-B32C-F21FAEBFE9AA}" sibTransId="{C1776021-ECCA-44DF-8F22-98C56976D818}"/>
    <dgm:cxn modelId="{2B70B6B8-52D9-4089-9142-73ECD6E2EC9B}" type="presOf" srcId="{FD13B498-7BF4-43EA-86E0-3565207C7708}" destId="{B3F27991-5BAF-44E6-B114-CA607B0940E1}" srcOrd="0" destOrd="0" presId="urn:microsoft.com/office/officeart/2005/8/layout/list1"/>
    <dgm:cxn modelId="{4C3D1984-725D-49CA-9114-D9F69F0F62D8}" srcId="{DF2B31AA-E8F5-44DD-B6E6-8B4F8D80E91F}" destId="{FD13B498-7BF4-43EA-86E0-3565207C7708}" srcOrd="1" destOrd="0" parTransId="{2BF98683-C99F-4FE2-BFE7-093CD0D22968}" sibTransId="{BA88BA7A-2FC0-4858-A997-2106D72CF916}"/>
    <dgm:cxn modelId="{B500F647-1AE0-44DB-BE95-4666CA089D01}" type="presOf" srcId="{4B5B3F55-979A-44A8-876E-2A2F6D2F1AF1}" destId="{43042B0C-4D2F-4D05-BB6F-2DB8654A0580}" srcOrd="1" destOrd="0" presId="urn:microsoft.com/office/officeart/2005/8/layout/list1"/>
    <dgm:cxn modelId="{79E90113-9533-4C85-B134-A856A904859B}" type="presOf" srcId="{DF2B31AA-E8F5-44DD-B6E6-8B4F8D80E91F}" destId="{F8700C48-0DCB-4E97-A616-7A0E4C1C7586}" srcOrd="0" destOrd="0" presId="urn:microsoft.com/office/officeart/2005/8/layout/list1"/>
    <dgm:cxn modelId="{89A94B84-D4F3-4ECC-9E96-D4318E292ADB}" type="presOf" srcId="{4B5B3F55-979A-44A8-876E-2A2F6D2F1AF1}" destId="{7BA222A6-67B7-4111-B61D-846E953D25C8}" srcOrd="0" destOrd="0" presId="urn:microsoft.com/office/officeart/2005/8/layout/list1"/>
    <dgm:cxn modelId="{7A5B5D3E-7461-4F8C-944D-0BD76D2BF341}" type="presOf" srcId="{FD13B498-7BF4-43EA-86E0-3565207C7708}" destId="{99825A21-CFF8-48F9-B05F-D0F86D6DF923}" srcOrd="1" destOrd="0" presId="urn:microsoft.com/office/officeart/2005/8/layout/list1"/>
    <dgm:cxn modelId="{F542CE29-938C-4194-84A6-2D049E68DEAD}" srcId="{DF2B31AA-E8F5-44DD-B6E6-8B4F8D80E91F}" destId="{ADB7FD05-06BA-46C8-B54E-BA13ADCFB7AD}" srcOrd="2" destOrd="0" parTransId="{136FA8DD-3A5C-42FA-ACCF-9E15FA734171}" sibTransId="{5795EFF7-F17B-40F6-AF3D-9C5C5874C6A0}"/>
    <dgm:cxn modelId="{48428B02-C108-478A-A216-7DBFF420EE5D}" type="presParOf" srcId="{F8700C48-0DCB-4E97-A616-7A0E4C1C7586}" destId="{864CCF4C-6656-4BCA-AC94-E77C88F1B4BA}" srcOrd="0" destOrd="0" presId="urn:microsoft.com/office/officeart/2005/8/layout/list1"/>
    <dgm:cxn modelId="{64467A52-A6DD-4AD5-B453-097F569C1B71}" type="presParOf" srcId="{864CCF4C-6656-4BCA-AC94-E77C88F1B4BA}" destId="{7BA222A6-67B7-4111-B61D-846E953D25C8}" srcOrd="0" destOrd="0" presId="urn:microsoft.com/office/officeart/2005/8/layout/list1"/>
    <dgm:cxn modelId="{FADD1F10-6C76-4CD3-BC3D-F739350B7C40}" type="presParOf" srcId="{864CCF4C-6656-4BCA-AC94-E77C88F1B4BA}" destId="{43042B0C-4D2F-4D05-BB6F-2DB8654A0580}" srcOrd="1" destOrd="0" presId="urn:microsoft.com/office/officeart/2005/8/layout/list1"/>
    <dgm:cxn modelId="{B90C3967-194D-48E9-A528-4095F9661EAD}" type="presParOf" srcId="{F8700C48-0DCB-4E97-A616-7A0E4C1C7586}" destId="{ABD0B34D-1198-4D03-874A-7D39D0B6B119}" srcOrd="1" destOrd="0" presId="urn:microsoft.com/office/officeart/2005/8/layout/list1"/>
    <dgm:cxn modelId="{1E98C591-210E-4564-904F-4A3BA2F532F6}" type="presParOf" srcId="{F8700C48-0DCB-4E97-A616-7A0E4C1C7586}" destId="{6C8B9BD6-A655-4BAA-A7AB-CCC1B63ECB34}" srcOrd="2" destOrd="0" presId="urn:microsoft.com/office/officeart/2005/8/layout/list1"/>
    <dgm:cxn modelId="{F0AB9D95-437B-442B-8624-253A0F0EC421}" type="presParOf" srcId="{F8700C48-0DCB-4E97-A616-7A0E4C1C7586}" destId="{75317D57-AF3A-4864-87D1-FAFFD95AF6D5}" srcOrd="3" destOrd="0" presId="urn:microsoft.com/office/officeart/2005/8/layout/list1"/>
    <dgm:cxn modelId="{7E70BC6B-7599-4320-8DEC-D443AB9BC3FE}" type="presParOf" srcId="{F8700C48-0DCB-4E97-A616-7A0E4C1C7586}" destId="{955F9B83-6CD5-43A6-9BB2-0D74F79F8F93}" srcOrd="4" destOrd="0" presId="urn:microsoft.com/office/officeart/2005/8/layout/list1"/>
    <dgm:cxn modelId="{D98385AB-994D-47C9-8505-8CE50F593FF8}" type="presParOf" srcId="{955F9B83-6CD5-43A6-9BB2-0D74F79F8F93}" destId="{B3F27991-5BAF-44E6-B114-CA607B0940E1}" srcOrd="0" destOrd="0" presId="urn:microsoft.com/office/officeart/2005/8/layout/list1"/>
    <dgm:cxn modelId="{E4EF76C7-75D2-4432-B034-437FDC99BC16}" type="presParOf" srcId="{955F9B83-6CD5-43A6-9BB2-0D74F79F8F93}" destId="{99825A21-CFF8-48F9-B05F-D0F86D6DF923}" srcOrd="1" destOrd="0" presId="urn:microsoft.com/office/officeart/2005/8/layout/list1"/>
    <dgm:cxn modelId="{FCF57B48-3935-418A-9B04-D1BAAC90BBC7}" type="presParOf" srcId="{F8700C48-0DCB-4E97-A616-7A0E4C1C7586}" destId="{0FAF3D35-F8EE-475C-A4C4-14B573FD4B9C}" srcOrd="5" destOrd="0" presId="urn:microsoft.com/office/officeart/2005/8/layout/list1"/>
    <dgm:cxn modelId="{E9750BC5-F4FC-4EC9-8DB2-9CD3026AB651}" type="presParOf" srcId="{F8700C48-0DCB-4E97-A616-7A0E4C1C7586}" destId="{D003840D-73BD-4A8D-BD6D-0BA284E76AD6}" srcOrd="6" destOrd="0" presId="urn:microsoft.com/office/officeart/2005/8/layout/list1"/>
    <dgm:cxn modelId="{E507C9E1-B82F-44E0-9F18-D46B39C0E7E3}" type="presParOf" srcId="{F8700C48-0DCB-4E97-A616-7A0E4C1C7586}" destId="{3D64F964-AEC0-4CFA-99DC-6CDEAECAB98F}" srcOrd="7" destOrd="0" presId="urn:microsoft.com/office/officeart/2005/8/layout/list1"/>
    <dgm:cxn modelId="{D4517166-4063-4B97-B198-42A32DE93E49}" type="presParOf" srcId="{F8700C48-0DCB-4E97-A616-7A0E4C1C7586}" destId="{D6C9E415-FA5B-4C23-B255-F920151A60FF}" srcOrd="8" destOrd="0" presId="urn:microsoft.com/office/officeart/2005/8/layout/list1"/>
    <dgm:cxn modelId="{492F354E-DB38-44D7-90C6-4F706156C64C}" type="presParOf" srcId="{D6C9E415-FA5B-4C23-B255-F920151A60FF}" destId="{6A5492E9-94F4-4DBD-8B9C-95140932BD70}" srcOrd="0" destOrd="0" presId="urn:microsoft.com/office/officeart/2005/8/layout/list1"/>
    <dgm:cxn modelId="{87451ED3-22E9-4148-87BB-1F0F59D02F72}" type="presParOf" srcId="{D6C9E415-FA5B-4C23-B255-F920151A60FF}" destId="{FCDEE2EF-4FAD-4A0C-A3E5-81BBE51DA172}" srcOrd="1" destOrd="0" presId="urn:microsoft.com/office/officeart/2005/8/layout/list1"/>
    <dgm:cxn modelId="{9D6D1017-DDCE-4257-AE8C-F0E7D49E1564}" type="presParOf" srcId="{F8700C48-0DCB-4E97-A616-7A0E4C1C7586}" destId="{D98C613D-6327-4E72-9063-5DBFCD28A42E}" srcOrd="9" destOrd="0" presId="urn:microsoft.com/office/officeart/2005/8/layout/list1"/>
    <dgm:cxn modelId="{4C4ABBED-283A-4D82-AB9F-819775AC737C}" type="presParOf" srcId="{F8700C48-0DCB-4E97-A616-7A0E4C1C7586}" destId="{E516607C-98DE-4595-AAFB-00670396CF6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B9BD6-A655-4BAA-A7AB-CCC1B63ECB34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42B0C-4D2F-4D05-BB6F-2DB8654A0580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০১. </a:t>
          </a:r>
          <a:r>
            <a:rPr lang="en-US" sz="2000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ভূ-রেখা</a:t>
          </a:r>
          <a:r>
            <a:rPr lang="en-US" sz="20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, </a:t>
          </a:r>
          <a:r>
            <a:rPr lang="en-US" sz="2000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ঊর্ধ্বরেখা</a:t>
          </a:r>
          <a:r>
            <a:rPr lang="en-US" sz="20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, </a:t>
          </a:r>
          <a:r>
            <a:rPr lang="en-US" sz="2000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উল্লম্বতল</a:t>
          </a:r>
          <a:r>
            <a:rPr lang="en-US" sz="20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কি</a:t>
          </a:r>
          <a:r>
            <a:rPr lang="en-US" sz="20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তা</a:t>
          </a:r>
          <a:r>
            <a:rPr lang="en-US" sz="20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ব্যাখ্যা</a:t>
          </a:r>
          <a:r>
            <a:rPr lang="en-US" sz="20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করতে</a:t>
          </a:r>
          <a:r>
            <a:rPr lang="en-US" sz="20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 </a:t>
          </a:r>
          <a:r>
            <a:rPr lang="en-US" sz="2000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পারবে</a:t>
          </a:r>
          <a:r>
            <a:rPr lang="en-US" sz="20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।</a:t>
          </a:r>
          <a:endParaRPr lang="en-US" sz="2000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349472" y="51131"/>
        <a:ext cx="4177856" cy="825776"/>
      </dsp:txXfrm>
    </dsp:sp>
    <dsp:sp modelId="{D003840D-73BD-4A8D-BD6D-0BA284E76AD6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25A21-CFF8-48F9-B05F-D0F86D6DF923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০২. </a:t>
          </a:r>
          <a:r>
            <a:rPr lang="en-US" sz="2000" kern="1200" dirty="0" err="1" smtClean="0"/>
            <a:t>উন্নতি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কোণ</a:t>
          </a:r>
          <a:r>
            <a:rPr lang="en-US" sz="2000" kern="1200" dirty="0" smtClean="0"/>
            <a:t> ও  </a:t>
          </a:r>
          <a:r>
            <a:rPr lang="en-US" sz="2000" kern="1200" dirty="0" err="1" smtClean="0"/>
            <a:t>অবনতি</a:t>
          </a:r>
          <a:r>
            <a:rPr lang="en-US" sz="2000" kern="1200" dirty="0" smtClean="0"/>
            <a:t>  </a:t>
          </a:r>
          <a:r>
            <a:rPr lang="en-US" sz="2000" kern="1200" dirty="0" err="1" smtClean="0"/>
            <a:t>কোণ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ব্যাখ্যা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করতে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পারবে</a:t>
          </a:r>
          <a:r>
            <a:rPr lang="en-US" sz="2000" kern="1200" dirty="0" smtClean="0"/>
            <a:t>।</a:t>
          </a:r>
          <a:endParaRPr lang="en-US" sz="2000" kern="1200" dirty="0"/>
        </a:p>
      </dsp:txBody>
      <dsp:txXfrm>
        <a:off x="349472" y="1457291"/>
        <a:ext cx="4177856" cy="825776"/>
      </dsp:txXfrm>
    </dsp:sp>
    <dsp:sp modelId="{E516607C-98DE-4595-AAFB-00670396CF6E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EE2EF-4FAD-4A0C-A3E5-81BBE51DA172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০৩. </a:t>
          </a:r>
          <a:r>
            <a:rPr lang="en-US" sz="2000" kern="1200" dirty="0" err="1" smtClean="0"/>
            <a:t>ত্রিকোণমিতিক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সাহায্যে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দূরত্ব</a:t>
          </a:r>
          <a:r>
            <a:rPr lang="en-US" sz="2000" kern="1200" dirty="0" smtClean="0"/>
            <a:t> ও </a:t>
          </a:r>
          <a:r>
            <a:rPr lang="en-US" sz="2000" kern="1200" dirty="0" err="1" smtClean="0"/>
            <a:t>উচ্চতা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বিষয়ক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গাণিতিক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সমস্যা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সমাধান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করতে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পারবে</a:t>
          </a:r>
          <a:r>
            <a:rPr lang="en-US" sz="2000" kern="1200" dirty="0" smtClean="0"/>
            <a:t>।</a:t>
          </a:r>
          <a:endParaRPr lang="en-US" sz="2000" kern="1200" dirty="0"/>
        </a:p>
      </dsp:txBody>
      <dsp:txXfrm>
        <a:off x="349472" y="2863452"/>
        <a:ext cx="417785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9D482-C516-4024-B6FB-3A9E5C91A9B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E761D-3F78-4B0B-BB7F-F628EE5F5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8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E761D-3F78-4B0B-BB7F-F628EE5F50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D955-F93C-4145-A258-59CE02501BF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682E-0A74-468E-B502-F2203D9D7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6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D955-F93C-4145-A258-59CE02501BF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682E-0A74-468E-B502-F2203D9D7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7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D955-F93C-4145-A258-59CE02501BF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682E-0A74-468E-B502-F2203D9D7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2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D955-F93C-4145-A258-59CE02501BF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682E-0A74-468E-B502-F2203D9D7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4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D955-F93C-4145-A258-59CE02501BF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682E-0A74-468E-B502-F2203D9D7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5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D955-F93C-4145-A258-59CE02501BF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682E-0A74-468E-B502-F2203D9D7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1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D955-F93C-4145-A258-59CE02501BF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682E-0A74-468E-B502-F2203D9D7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6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D955-F93C-4145-A258-59CE02501BF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682E-0A74-468E-B502-F2203D9D7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D955-F93C-4145-A258-59CE02501BF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682E-0A74-468E-B502-F2203D9D7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9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D955-F93C-4145-A258-59CE02501BF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682E-0A74-468E-B502-F2203D9D7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8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D955-F93C-4145-A258-59CE02501BF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682E-0A74-468E-B502-F2203D9D7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4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7D955-F93C-4145-A258-59CE02501BF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682E-0A74-468E-B502-F2203D9D7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9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Multidocument 2"/>
          <p:cNvSpPr/>
          <p:nvPr/>
        </p:nvSpPr>
        <p:spPr>
          <a:xfrm>
            <a:off x="1752600" y="2819400"/>
            <a:ext cx="6019800" cy="1520952"/>
          </a:xfrm>
          <a:prstGeom prst="flowChartMultidocumen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স্বাগতম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2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26" y="1981200"/>
            <a:ext cx="3429000" cy="21673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Pentagon 5"/>
          <p:cNvSpPr/>
          <p:nvPr/>
        </p:nvSpPr>
        <p:spPr>
          <a:xfrm>
            <a:off x="2860963" y="533400"/>
            <a:ext cx="2902527" cy="484632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সমস্যা</a:t>
            </a:r>
            <a:r>
              <a:rPr lang="en-US" sz="2800" dirty="0" smtClean="0">
                <a:solidFill>
                  <a:srgbClr val="C00000"/>
                </a:solidFill>
              </a:rPr>
              <a:t> -০১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8027" y="4818965"/>
            <a:ext cx="6248400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চিত্র্রের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গাছটির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গোড়া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থেকে</a:t>
            </a:r>
            <a:r>
              <a:rPr lang="en-US" sz="2800" dirty="0" smtClean="0">
                <a:solidFill>
                  <a:srgbClr val="C00000"/>
                </a:solidFill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</a:rPr>
              <a:t>ভূতলস্থ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বিন্দুটির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দুরত্ব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নির্ণয়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কর</a:t>
            </a:r>
            <a:r>
              <a:rPr lang="en-US" sz="2800" dirty="0" smtClean="0">
                <a:solidFill>
                  <a:srgbClr val="C00000"/>
                </a:solidFill>
              </a:rPr>
              <a:t>।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43102"/>
            <a:ext cx="2286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সমাধানঃ</a:t>
            </a:r>
            <a:r>
              <a:rPr lang="en-US" sz="2800" dirty="0" smtClean="0"/>
              <a:t> ০১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90600" y="1551801"/>
                <a:ext cx="4076700" cy="120032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মনেকরি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দূরত্ব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BC= x </a:t>
                </a:r>
                <a:r>
                  <a:rPr lang="en-US" sz="2400" dirty="0" err="1" smtClean="0"/>
                  <a:t>মিটার</a:t>
                </a:r>
                <a:r>
                  <a:rPr lang="en-US" sz="2400" dirty="0" smtClean="0"/>
                  <a:t>।</a:t>
                </a:r>
              </a:p>
              <a:p>
                <a:r>
                  <a:rPr lang="en-US" sz="2400" dirty="0" err="1" smtClean="0">
                    <a:solidFill>
                      <a:srgbClr val="FF0000"/>
                    </a:solidFill>
                  </a:rPr>
                  <a:t>দেওয়া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আছে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sz="2400" dirty="0" smtClean="0"/>
                  <a:t>AB = 3 </a:t>
                </a:r>
                <a:r>
                  <a:rPr lang="en-US" sz="2400" dirty="0" err="1" smtClean="0"/>
                  <a:t>মিটার</a:t>
                </a:r>
                <a:r>
                  <a:rPr lang="en-US" sz="2400" dirty="0" smtClean="0"/>
                  <a:t>।</a:t>
                </a:r>
              </a:p>
              <a:p>
                <a:r>
                  <a:rPr lang="en-US" sz="2400" dirty="0" err="1" smtClean="0"/>
                  <a:t>এবং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উন্নতি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কোণ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𝐴𝐶𝐵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30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551801"/>
                <a:ext cx="40767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2395" t="-4592" r="-1946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6257306" y="2324100"/>
            <a:ext cx="2261452" cy="2819400"/>
            <a:chOff x="6257306" y="2324100"/>
            <a:chExt cx="2261452" cy="2819400"/>
          </a:xfrm>
        </p:grpSpPr>
        <p:sp>
          <p:nvSpPr>
            <p:cNvPr id="13" name="TextBox 12"/>
            <p:cNvSpPr txBox="1"/>
            <p:nvPr/>
          </p:nvSpPr>
          <p:spPr>
            <a:xfrm>
              <a:off x="8210660" y="469669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257306" y="2324100"/>
              <a:ext cx="2107402" cy="2819400"/>
              <a:chOff x="6426998" y="1828800"/>
              <a:chExt cx="2107402" cy="2819400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6858000" y="2286000"/>
                <a:ext cx="0" cy="19050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6858000" y="4191000"/>
                <a:ext cx="1524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6858000" y="2286000"/>
                <a:ext cx="1524000" cy="1905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Arc 9"/>
              <p:cNvSpPr/>
              <p:nvPr/>
            </p:nvSpPr>
            <p:spPr>
              <a:xfrm rot="16200000">
                <a:off x="7620000" y="3733800"/>
                <a:ext cx="914400" cy="914400"/>
              </a:xfrm>
              <a:prstGeom prst="arc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05600" y="1828800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540284" y="4246418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7294841" y="3549134"/>
                    <a:ext cx="50526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30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94841" y="3549134"/>
                    <a:ext cx="505267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10843" t="-8197" r="-1927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4"/>
              <p:cNvSpPr txBox="1"/>
              <p:nvPr/>
            </p:nvSpPr>
            <p:spPr>
              <a:xfrm>
                <a:off x="6426998" y="30538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392624" y="4278868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14400" y="3210979"/>
                <a:ext cx="4419600" cy="314502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এখন,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∠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𝐴𝐶𝐵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𝐴𝐵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𝐵𝐶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2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বা</m:t>
                    </m:r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func>
                      <m:funcPr>
                        <m:ctrlPr>
                          <a:rPr lang="en-US" sz="32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sz="3200" b="0" i="1" smtClean="0">
                            <a:latin typeface="Cambria Math"/>
                          </a:rPr>
                          <m:t>30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°= 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200" dirty="0" smtClean="0"/>
                  <a:t> </a:t>
                </a:r>
              </a:p>
              <a:p>
                <a:r>
                  <a:rPr lang="en-US" sz="3200" dirty="0" err="1" smtClean="0"/>
                  <a:t>বা</a:t>
                </a:r>
                <a:r>
                  <a:rPr lang="en-US" sz="3200" dirty="0" smtClean="0"/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dirty="0" smtClean="0"/>
                  <a:t> </a:t>
                </a:r>
              </a:p>
              <a:p>
                <a:r>
                  <a:rPr lang="en-US" sz="3200" dirty="0" err="1" smtClean="0"/>
                  <a:t>বা</a:t>
                </a:r>
                <a:r>
                  <a:rPr lang="en-US" sz="3200" dirty="0" smtClean="0"/>
                  <a:t>, x =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US" sz="3200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3200" dirty="0" smtClean="0"/>
                  <a:t> x = 5.196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প্রায়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)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210979"/>
                <a:ext cx="4419600" cy="3145028"/>
              </a:xfrm>
              <a:prstGeom prst="rect">
                <a:avLst/>
              </a:prstGeom>
              <a:blipFill rotWithShape="1">
                <a:blip r:embed="rId4"/>
                <a:stretch>
                  <a:fillRect l="-3448" t="-1550" b="-5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49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" y="-1"/>
            <a:ext cx="9144000" cy="6857999"/>
          </a:xfrm>
          <a:prstGeom prst="rect">
            <a:avLst/>
          </a:prstGeom>
        </p:spPr>
      </p:pic>
      <p:sp>
        <p:nvSpPr>
          <p:cNvPr id="2" name="Flowchart: Document 1"/>
          <p:cNvSpPr/>
          <p:nvPr/>
        </p:nvSpPr>
        <p:spPr>
          <a:xfrm>
            <a:off x="2770908" y="419100"/>
            <a:ext cx="3553691" cy="838200"/>
          </a:xfrm>
          <a:prstGeom prst="flowChartDocumen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দলীয়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কাজ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7696200" cy="206210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চিত্রে</a:t>
            </a:r>
            <a:r>
              <a:rPr lang="en-US" sz="3200" dirty="0" smtClean="0"/>
              <a:t>, AB </a:t>
            </a:r>
            <a:r>
              <a:rPr lang="en-US" sz="3200" dirty="0" err="1" smtClean="0"/>
              <a:t>একটি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গাছ</a:t>
            </a:r>
            <a:r>
              <a:rPr lang="en-US" sz="3200" dirty="0" smtClean="0"/>
              <a:t>। </a:t>
            </a:r>
            <a:r>
              <a:rPr lang="en-US" sz="3200" dirty="0" err="1" smtClean="0"/>
              <a:t>চিত্রে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প্রদও</a:t>
            </a:r>
            <a:r>
              <a:rPr lang="en-US" sz="3200" dirty="0" smtClean="0"/>
              <a:t> </a:t>
            </a:r>
            <a:r>
              <a:rPr lang="en-US" sz="3200" dirty="0" err="1" smtClean="0"/>
              <a:t>তথ্য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থেকে</a:t>
            </a:r>
            <a:endParaRPr lang="en-US" sz="3200" dirty="0" smtClean="0"/>
          </a:p>
          <a:p>
            <a:r>
              <a:rPr lang="en-US" sz="3200" dirty="0" smtClean="0"/>
              <a:t>ক.  </a:t>
            </a:r>
            <a:r>
              <a:rPr lang="en-US" sz="3200" dirty="0" err="1" smtClean="0"/>
              <a:t>গাছটির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উচ্চতা</a:t>
            </a:r>
            <a:r>
              <a:rPr lang="en-US" sz="3200" dirty="0" smtClean="0"/>
              <a:t>  </a:t>
            </a:r>
            <a:r>
              <a:rPr lang="en-US" sz="3200" dirty="0" err="1" smtClean="0"/>
              <a:t>নির্ণয়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।</a:t>
            </a:r>
          </a:p>
          <a:p>
            <a:r>
              <a:rPr lang="en-US" sz="3200" dirty="0" smtClean="0"/>
              <a:t>খ. </a:t>
            </a:r>
            <a:r>
              <a:rPr lang="en-US" sz="3200" dirty="0" err="1" smtClean="0"/>
              <a:t>গাছটির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পাদদেশ</a:t>
            </a:r>
            <a:r>
              <a:rPr lang="en-US" sz="3200" dirty="0" smtClean="0"/>
              <a:t> </a:t>
            </a:r>
            <a:r>
              <a:rPr lang="en-US" sz="3200" dirty="0" err="1" smtClean="0"/>
              <a:t>থেকে</a:t>
            </a:r>
            <a:r>
              <a:rPr lang="en-US" sz="3200" dirty="0" smtClean="0"/>
              <a:t>  </a:t>
            </a:r>
            <a:r>
              <a:rPr lang="en-US" sz="3200" dirty="0" err="1" smtClean="0"/>
              <a:t>ভূতলস্থ</a:t>
            </a:r>
            <a:r>
              <a:rPr lang="en-US" sz="3200" dirty="0" smtClean="0"/>
              <a:t>  C                                                                   </a:t>
            </a:r>
            <a:r>
              <a:rPr lang="en-US" sz="3200" dirty="0" err="1" smtClean="0"/>
              <a:t>বিন্দুর</a:t>
            </a:r>
            <a:r>
              <a:rPr lang="en-US" sz="3200" dirty="0" smtClean="0"/>
              <a:t> </a:t>
            </a:r>
            <a:r>
              <a:rPr lang="en-US" sz="3200" dirty="0" err="1" smtClean="0"/>
              <a:t>দুরত্ব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নির্ণয়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2338612" y="4132161"/>
            <a:ext cx="4265392" cy="2242457"/>
            <a:chOff x="2338612" y="4463143"/>
            <a:chExt cx="4265392" cy="224245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667000" y="6248400"/>
              <a:ext cx="3657599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667000" y="4876800"/>
              <a:ext cx="1143000" cy="13716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10000" y="4876800"/>
              <a:ext cx="2514599" cy="137160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0" y="4876800"/>
              <a:ext cx="0" cy="1371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 12"/>
            <p:cNvSpPr/>
            <p:nvPr/>
          </p:nvSpPr>
          <p:spPr>
            <a:xfrm>
              <a:off x="2630714" y="5791200"/>
              <a:ext cx="914400" cy="914400"/>
            </a:xfrm>
            <a:prstGeom prst="arc">
              <a:avLst>
                <a:gd name="adj1" fmla="val 15491853"/>
                <a:gd name="adj2" fmla="val 0"/>
              </a:avLst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rot="4370915">
              <a:off x="3261892" y="4762305"/>
              <a:ext cx="914400" cy="914400"/>
            </a:xfrm>
            <a:prstGeom prst="arc">
              <a:avLst>
                <a:gd name="adj1" fmla="val 16200000"/>
                <a:gd name="adj2" fmla="val 320953"/>
              </a:avLst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45806" y="4463143"/>
              <a:ext cx="328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5388" y="6336268"/>
              <a:ext cx="48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904480" y="5868182"/>
                  <a:ext cx="8146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60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4480" y="5868182"/>
                  <a:ext cx="81461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970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974194" y="5377934"/>
                  <a:ext cx="764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60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4194" y="5377934"/>
                  <a:ext cx="76471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7200"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3645806" y="6237514"/>
              <a:ext cx="328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75616" y="6288706"/>
              <a:ext cx="328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38612" y="6237514"/>
              <a:ext cx="328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256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462349" y="186872"/>
            <a:ext cx="5486400" cy="8382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দলীয়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কাজের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সমাধানঃ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30808" y="840406"/>
            <a:ext cx="4265392" cy="2242457"/>
            <a:chOff x="2338612" y="4463143"/>
            <a:chExt cx="4265392" cy="224245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667000" y="6248400"/>
              <a:ext cx="3657599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2667000" y="4876800"/>
              <a:ext cx="1143000" cy="13716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810000" y="4876800"/>
              <a:ext cx="2514599" cy="137160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0" y="4876800"/>
              <a:ext cx="0" cy="1371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 7"/>
            <p:cNvSpPr/>
            <p:nvPr/>
          </p:nvSpPr>
          <p:spPr>
            <a:xfrm>
              <a:off x="2630714" y="5791200"/>
              <a:ext cx="914400" cy="914400"/>
            </a:xfrm>
            <a:prstGeom prst="arc">
              <a:avLst>
                <a:gd name="adj1" fmla="val 15491853"/>
                <a:gd name="adj2" fmla="val 0"/>
              </a:avLst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4370915">
              <a:off x="3261892" y="4762305"/>
              <a:ext cx="914400" cy="914400"/>
            </a:xfrm>
            <a:prstGeom prst="arc">
              <a:avLst>
                <a:gd name="adj1" fmla="val 16200000"/>
                <a:gd name="adj2" fmla="val 320953"/>
              </a:avLst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45806" y="4463143"/>
              <a:ext cx="328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95388" y="6336268"/>
              <a:ext cx="48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904480" y="5868182"/>
                  <a:ext cx="8146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60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4480" y="5868182"/>
                  <a:ext cx="81461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970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974194" y="5377934"/>
                  <a:ext cx="764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60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4194" y="5377934"/>
                  <a:ext cx="76471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7200"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3645806" y="6237514"/>
              <a:ext cx="328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75616" y="6288706"/>
              <a:ext cx="328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38612" y="6237514"/>
              <a:ext cx="328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98206" y="5726711"/>
              <a:ext cx="328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27610" y="6297245"/>
              <a:ext cx="328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8600" y="1416523"/>
            <a:ext cx="17526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ক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সমাধানঃ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8599" y="1914955"/>
                <a:ext cx="4572001" cy="32921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মনেকরি,  </a:t>
                </a:r>
                <a:r>
                  <a:rPr lang="en-US" sz="2000" dirty="0" err="1" smtClean="0"/>
                  <a:t>গাছটির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উচ্চতা</a:t>
                </a:r>
                <a:r>
                  <a:rPr lang="en-US" sz="2000" dirty="0" smtClean="0"/>
                  <a:t> AB= h </a:t>
                </a:r>
                <a:r>
                  <a:rPr lang="en-US" sz="2000" dirty="0" err="1" smtClean="0"/>
                  <a:t>মিটার</a:t>
                </a:r>
                <a:r>
                  <a:rPr lang="en-US" sz="2000" dirty="0" smtClean="0"/>
                  <a:t>।</a:t>
                </a:r>
                <a:endParaRPr lang="en-US" sz="2000" dirty="0"/>
              </a:p>
              <a:p>
                <a:r>
                  <a:rPr lang="en-US" sz="2000" dirty="0" err="1" smtClean="0">
                    <a:solidFill>
                      <a:srgbClr val="FF0000"/>
                    </a:solidFill>
                  </a:rPr>
                  <a:t>দেওয়া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আছে</a:t>
                </a:r>
                <a:r>
                  <a:rPr lang="en-US" sz="2000" dirty="0" smtClean="0"/>
                  <a:t>, BD= 20 </a:t>
                </a:r>
                <a:r>
                  <a:rPr lang="en-US" sz="2000" dirty="0" err="1" smtClean="0"/>
                  <a:t>মিটার</a:t>
                </a:r>
                <a:r>
                  <a:rPr lang="en-US" sz="2000" dirty="0" smtClean="0"/>
                  <a:t>।</a:t>
                </a:r>
              </a:p>
              <a:p>
                <a:r>
                  <a:rPr lang="en-US" sz="2000" dirty="0" err="1" smtClean="0"/>
                  <a:t>এবং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উন্নতি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কোণ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𝐴𝐷𝐵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60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err="1" smtClean="0"/>
                  <a:t>এখন</a:t>
                </a:r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/>
                            <a:ea typeface="Cambria Math"/>
                          </a:rPr>
                          <m:t>tan</m:t>
                        </m:r>
                      </m:fName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∠</m:t>
                        </m:r>
                      </m:e>
                    </m:func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𝐴𝐷𝐵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𝐴𝐵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𝐵𝐷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</a:t>
                </a:r>
                <a:r>
                  <a:rPr lang="en-US" sz="2000" dirty="0" err="1" smtClean="0"/>
                  <a:t>বা</a:t>
                </a:r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</a:rPr>
                          <m:t>60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°=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20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</a:t>
                </a:r>
                <a:r>
                  <a:rPr lang="en-US" sz="2000" dirty="0" err="1" smtClean="0"/>
                  <a:t>বা</a:t>
                </a:r>
                <a:r>
                  <a:rPr lang="en-US" sz="2000" dirty="0" smtClean="0"/>
                  <a:t>,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000" dirty="0" smtClean="0"/>
                  <a:t> 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</a:t>
                </a:r>
                <a:r>
                  <a:rPr lang="en-US" sz="2000" dirty="0" err="1" smtClean="0"/>
                  <a:t>বা</a:t>
                </a:r>
                <a:r>
                  <a:rPr lang="en-US" sz="2000" dirty="0" smtClean="0"/>
                  <a:t>, h =  20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endParaRPr lang="en-US" sz="2000" b="0" dirty="0" smtClean="0">
                  <a:ea typeface="Cambria Math"/>
                </a:endParaRPr>
              </a:p>
              <a:p>
                <a:r>
                  <a:rPr lang="en-US" sz="2000" dirty="0" smtClean="0"/>
                  <a:t>       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34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641</m:t>
                    </m:r>
                  </m:oMath>
                </a14:m>
                <a:endParaRPr lang="en-US" sz="2000" b="0" dirty="0" smtClean="0">
                  <a:ea typeface="Cambria Math"/>
                </a:endParaRPr>
              </a:p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             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Ans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sz="2000" dirty="0" err="1" smtClean="0"/>
                  <a:t>উচ্চতা</a:t>
                </a:r>
                <a:r>
                  <a:rPr lang="en-US" sz="2000" dirty="0" smtClean="0"/>
                  <a:t> = 34.641মিটার (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প্রায়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1914955"/>
                <a:ext cx="4572001" cy="3292120"/>
              </a:xfrm>
              <a:prstGeom prst="rect">
                <a:avLst/>
              </a:prstGeom>
              <a:blipFill rotWithShape="1">
                <a:blip r:embed="rId5"/>
                <a:stretch>
                  <a:fillRect l="-1332" t="-1111" b="-2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57200" y="5638800"/>
            <a:ext cx="2590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খ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সমাধানঃ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72185" y="3733800"/>
            <a:ext cx="280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29897" y="3139484"/>
                <a:ext cx="3986898" cy="3537250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মনেকরি,  </a:t>
                </a:r>
                <a:r>
                  <a:rPr lang="en-US" sz="2000" dirty="0" err="1" smtClean="0"/>
                  <a:t>গাছটির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দূরত্বBC</a:t>
                </a:r>
                <a:r>
                  <a:rPr lang="en-US" sz="2000" dirty="0" smtClean="0"/>
                  <a:t>= x </a:t>
                </a:r>
                <a:r>
                  <a:rPr lang="en-US" sz="2000" dirty="0" err="1" smtClean="0"/>
                  <a:t>মিটার</a:t>
                </a:r>
                <a:r>
                  <a:rPr lang="en-US" sz="2000" dirty="0" smtClean="0"/>
                  <a:t>।</a:t>
                </a:r>
                <a:endParaRPr lang="en-US" sz="2000" dirty="0"/>
              </a:p>
              <a:p>
                <a:r>
                  <a:rPr lang="en-US" sz="2000" dirty="0" err="1" smtClean="0">
                    <a:solidFill>
                      <a:srgbClr val="FF0000"/>
                    </a:solidFill>
                  </a:rPr>
                  <a:t>দেওয়া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আছে</a:t>
                </a:r>
                <a:r>
                  <a:rPr lang="en-US" sz="2000" dirty="0" smtClean="0"/>
                  <a:t>, AB= 34.641মিটার।</a:t>
                </a:r>
              </a:p>
              <a:p>
                <a:r>
                  <a:rPr lang="en-US" sz="2000" dirty="0" err="1" smtClean="0"/>
                  <a:t>এবং</a:t>
                </a:r>
                <a:r>
                  <a:rPr lang="en-US" sz="2000" dirty="0"/>
                  <a:t> </a:t>
                </a:r>
                <a:r>
                  <a:rPr lang="en-US" sz="2000" dirty="0" err="1" smtClean="0"/>
                  <a:t>অবনতি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কোণ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𝐵𝐴𝐶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60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err="1" smtClean="0"/>
                  <a:t>এখন</a:t>
                </a:r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/>
                            <a:ea typeface="Cambria Math"/>
                          </a:rPr>
                          <m:t>tan</m:t>
                        </m:r>
                      </m:fName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∠</m:t>
                        </m:r>
                      </m:e>
                    </m:func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𝐵𝐴𝐶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</a:t>
                </a:r>
                <a:r>
                  <a:rPr lang="en-US" sz="2000" dirty="0" err="1" smtClean="0"/>
                  <a:t>বা</a:t>
                </a:r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</a:rPr>
                          <m:t>60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°=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34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641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</a:t>
                </a:r>
                <a:r>
                  <a:rPr lang="en-US" sz="2000" dirty="0" err="1" smtClean="0"/>
                  <a:t>বা</a:t>
                </a:r>
                <a:r>
                  <a:rPr lang="en-US" sz="2000" dirty="0" smtClean="0"/>
                  <a:t>,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34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641</m:t>
                        </m:r>
                      </m:den>
                    </m:f>
                  </m:oMath>
                </a14:m>
                <a:r>
                  <a:rPr lang="en-US" sz="2000" dirty="0" smtClean="0"/>
                  <a:t> 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</a:t>
                </a:r>
                <a:r>
                  <a:rPr lang="en-US" sz="2000" dirty="0" err="1" smtClean="0"/>
                  <a:t>বা</a:t>
                </a:r>
                <a:r>
                  <a:rPr lang="en-US" sz="2000" dirty="0" smtClean="0"/>
                  <a:t>, x =  34.641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endParaRPr lang="en-US" sz="2000" b="0" dirty="0" smtClean="0">
                  <a:ea typeface="Cambria Math"/>
                </a:endParaRPr>
              </a:p>
              <a:p>
                <a:r>
                  <a:rPr lang="en-US" sz="2000" dirty="0" smtClean="0"/>
                  <a:t>       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60</m:t>
                    </m:r>
                  </m:oMath>
                </a14:m>
                <a:endParaRPr lang="en-US" sz="2000" b="0" dirty="0" smtClean="0">
                  <a:ea typeface="Cambria Math"/>
                </a:endParaRPr>
              </a:p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             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Ans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sz="2000" dirty="0" err="1" smtClean="0"/>
                  <a:t>দূরত্ব</a:t>
                </a:r>
                <a:r>
                  <a:rPr lang="en-US" sz="2000" dirty="0" smtClean="0"/>
                  <a:t>= 60মিটার (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প্রায়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897" y="3139484"/>
                <a:ext cx="3986898" cy="3537250"/>
              </a:xfrm>
              <a:prstGeom prst="rect">
                <a:avLst/>
              </a:prstGeom>
              <a:blipFill rotWithShape="1">
                <a:blip r:embed="rId6"/>
                <a:stretch>
                  <a:fillRect l="-1682" t="-1034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Notched Right Arrow 17"/>
          <p:cNvSpPr/>
          <p:nvPr/>
        </p:nvSpPr>
        <p:spPr>
          <a:xfrm>
            <a:off x="3581400" y="5581150"/>
            <a:ext cx="978408" cy="484632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0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9" grpId="0" build="p" animBg="1"/>
      <p:bldP spid="20" grpId="0" animBg="1"/>
      <p:bldP spid="23" grpId="0" build="p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14600" y="62346"/>
            <a:ext cx="35814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সমস্যা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-০২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232362"/>
            <a:ext cx="1586345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সমাধান</a:t>
            </a:r>
            <a:r>
              <a:rPr lang="en-US" dirty="0" smtClean="0"/>
              <a:t> - ০২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1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38780"/>
            <a:ext cx="22098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সমাধান</a:t>
            </a:r>
            <a:r>
              <a:rPr lang="en-US" sz="2800" dirty="0" smtClean="0"/>
              <a:t> - ০২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14745" y="500390"/>
            <a:ext cx="16764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ক </a:t>
            </a:r>
            <a:r>
              <a:rPr lang="en-US" dirty="0" err="1" smtClean="0"/>
              <a:t>এর</a:t>
            </a:r>
            <a:r>
              <a:rPr lang="en-US" dirty="0" smtClean="0"/>
              <a:t>  </a:t>
            </a:r>
            <a:r>
              <a:rPr lang="en-US" dirty="0" err="1" smtClean="0"/>
              <a:t>বিবরনঃ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1272" y="997527"/>
                <a:ext cx="7924800" cy="1238929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মনেকরি, O </a:t>
                </a:r>
                <a:r>
                  <a:rPr lang="en-US" dirty="0" err="1" smtClean="0"/>
                  <a:t>হেলিকপ্টারের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অবস্থান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এবং</a:t>
                </a:r>
                <a:r>
                  <a:rPr lang="en-US" dirty="0" smtClean="0"/>
                  <a:t> A ও B  </a:t>
                </a:r>
                <a:r>
                  <a:rPr lang="en-US" dirty="0" err="1" smtClean="0"/>
                  <a:t>এক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কিলোমিটার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দূরবর্তী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দুইটি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পোস্টের</a:t>
                </a:r>
                <a:r>
                  <a:rPr lang="en-US" dirty="0" smtClean="0"/>
                  <a:t>   </a:t>
                </a:r>
                <a:r>
                  <a:rPr lang="en-US" dirty="0" err="1" smtClean="0"/>
                  <a:t>চড়া</a:t>
                </a:r>
                <a:r>
                  <a:rPr lang="en-US" dirty="0" smtClean="0"/>
                  <a:t>। O </a:t>
                </a:r>
                <a:r>
                  <a:rPr lang="en-US" dirty="0" err="1" smtClean="0"/>
                  <a:t>থেকে</a:t>
                </a:r>
                <a:r>
                  <a:rPr lang="en-US" dirty="0" smtClean="0"/>
                  <a:t>  A ও B </a:t>
                </a:r>
                <a:r>
                  <a:rPr lang="en-US" dirty="0" err="1" smtClean="0"/>
                  <a:t>এর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অবনতি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কোণ</a:t>
                </a:r>
                <a:r>
                  <a:rPr lang="en-US" dirty="0" smtClean="0"/>
                  <a:t>   </a:t>
                </a:r>
                <a:r>
                  <a:rPr lang="en-US" dirty="0" err="1" smtClean="0"/>
                  <a:t>যথাক্রমে</a:t>
                </a:r>
                <a:r>
                  <a:rPr lang="en-US" dirty="0" smtClean="0"/>
                  <a:t> </a:t>
                </a:r>
                <a:r>
                  <a:rPr lang="en-US" i="0" dirty="0" smtClean="0">
                    <a:latin typeface="+mj-lt"/>
                  </a:rPr>
                  <a:t>60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i="0" dirty="0" smtClean="0">
                    <a:latin typeface="+mj-lt"/>
                  </a:rPr>
                  <a:t>  </a:t>
                </a:r>
                <a:r>
                  <a:rPr lang="en-US" dirty="0" smtClean="0"/>
                  <a:t>ও  30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 smtClean="0"/>
                  <a:t> ।</a:t>
                </a:r>
              </a:p>
              <a:p>
                <a:r>
                  <a:rPr lang="en-US" dirty="0" err="1" smtClean="0"/>
                  <a:t>এখন</a:t>
                </a:r>
                <a:r>
                  <a:rPr lang="en-US" dirty="0" smtClean="0"/>
                  <a:t>, O </a:t>
                </a:r>
                <a:r>
                  <a:rPr lang="en-US" dirty="0" err="1" smtClean="0"/>
                  <a:t>থেকে</a:t>
                </a:r>
                <a:r>
                  <a:rPr lang="en-US" dirty="0" smtClean="0"/>
                  <a:t> AB </a:t>
                </a:r>
                <a:r>
                  <a:rPr lang="en-US" dirty="0" err="1" smtClean="0"/>
                  <a:t>এর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উপর</a:t>
                </a:r>
                <a:r>
                  <a:rPr lang="en-US" dirty="0" smtClean="0"/>
                  <a:t>  OP </a:t>
                </a:r>
                <a:r>
                  <a:rPr lang="en-US" dirty="0" err="1" smtClean="0"/>
                  <a:t>লম্ব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টানি</a:t>
                </a:r>
                <a:r>
                  <a:rPr lang="en-US" dirty="0" smtClean="0"/>
                  <a:t>। MN  ও  AB </a:t>
                </a:r>
                <a:r>
                  <a:rPr lang="en-US" dirty="0" err="1" smtClean="0"/>
                  <a:t>সমান্তরাল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বলে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𝑀𝑂𝐴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𝑂𝐴𝐵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60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°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ও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𝑁𝑂𝐵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𝑂𝐵𝐴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°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এখানে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1000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মিটার।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2" y="997527"/>
                <a:ext cx="7924800" cy="1238929"/>
              </a:xfrm>
              <a:prstGeom prst="rect">
                <a:avLst/>
              </a:prstGeom>
              <a:blipFill rotWithShape="1">
                <a:blip r:embed="rId2"/>
                <a:stretch>
                  <a:fillRect l="-615" t="-2956" b="-7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7709" y="2253302"/>
            <a:ext cx="16383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খ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উত্তরঃ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9208" y="2659025"/>
                <a:ext cx="8388928" cy="408586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ধরি,উচ্চতা OP= h </a:t>
                </a:r>
                <a:r>
                  <a:rPr lang="en-US" dirty="0" err="1" smtClean="0"/>
                  <a:t>মিটার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এবং</a:t>
                </a:r>
                <a:r>
                  <a:rPr lang="en-US" dirty="0" smtClean="0"/>
                  <a:t> AP= x </a:t>
                </a:r>
                <a:r>
                  <a:rPr lang="en-US" dirty="0" err="1" smtClean="0"/>
                  <a:t>মিটার</a:t>
                </a:r>
                <a:r>
                  <a:rPr lang="en-US" dirty="0" smtClean="0"/>
                  <a:t>।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এখানে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𝐴𝐵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1000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মিটার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।</m:t>
                    </m:r>
                  </m:oMath>
                </a14:m>
                <a:r>
                  <a:rPr lang="en-US" dirty="0" smtClean="0"/>
                  <a:t>BP= AB- AP=(1000- x) </a:t>
                </a:r>
                <a:r>
                  <a:rPr lang="en-US" dirty="0" err="1" smtClean="0"/>
                  <a:t>মিটার</a:t>
                </a:r>
                <a:r>
                  <a:rPr lang="en-US" dirty="0" smtClean="0"/>
                  <a:t>।</a:t>
                </a:r>
              </a:p>
              <a:p>
                <a:r>
                  <a:rPr lang="en-US" dirty="0" err="1" smtClean="0"/>
                  <a:t>এখন,</a:t>
                </a:r>
                <a:r>
                  <a:rPr lang="en-US" i="0" dirty="0" err="1" smtClean="0">
                    <a:latin typeface="+mj-lt"/>
                  </a:rPr>
                  <a:t>tan</a:t>
                </a:r>
                <a:r>
                  <a:rPr lang="en-US" i="0" dirty="0" smtClean="0">
                    <a:latin typeface="+mj-lt"/>
                  </a:rPr>
                  <a:t>⁡</a:t>
                </a:r>
                <a:r>
                  <a:rPr lang="en-US" i="0" dirty="0" smtClean="0">
                    <a:latin typeface="+mj-lt"/>
                    <a:ea typeface="Cambria Math"/>
                  </a:rPr>
                  <a:t>∠</a:t>
                </a:r>
                <a:r>
                  <a:rPr lang="en-US" b="0" i="0" dirty="0" smtClean="0">
                    <a:latin typeface="+mj-lt"/>
                    <a:ea typeface="Cambria Math"/>
                  </a:rPr>
                  <a:t>OAP=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𝑂𝑃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𝐴𝑃</m:t>
                        </m:r>
                      </m:den>
                    </m:f>
                  </m:oMath>
                </a14:m>
                <a:r>
                  <a:rPr lang="en-US" dirty="0" smtClean="0"/>
                  <a:t>               </a:t>
                </a:r>
                <a:r>
                  <a:rPr lang="en-US" dirty="0" err="1" smtClean="0"/>
                  <a:t>আবার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𝑂𝐵𝑃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𝑂𝑃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𝐵𝑃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err="1" smtClean="0"/>
                  <a:t>বা</a:t>
                </a:r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60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°=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                                     বা,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30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°= 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1000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err="1" smtClean="0"/>
                  <a:t>বা</a:t>
                </a:r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                                               বা,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1000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 </a:t>
                </a:r>
                <a:r>
                  <a:rPr lang="en-US" dirty="0" err="1" smtClean="0"/>
                  <a:t>বা</a:t>
                </a:r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ra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b="0" dirty="0" smtClean="0">
                    <a:ea typeface="Cambria Math"/>
                  </a:rPr>
                  <a:t>                                          </a:t>
                </a:r>
                <a:r>
                  <a:rPr lang="en-US" b="0" dirty="0" err="1" smtClean="0">
                    <a:ea typeface="Cambria Math"/>
                  </a:rPr>
                  <a:t>বা</a:t>
                </a:r>
                <a:r>
                  <a:rPr lang="en-US" b="0" dirty="0" smtClean="0">
                    <a:ea typeface="Cambria Math"/>
                  </a:rPr>
                  <a:t>, h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1000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                                               </a:t>
                </a:r>
                <a:r>
                  <a:rPr lang="en-US" dirty="0" err="1" smtClean="0"/>
                  <a:t>বা</a:t>
                </a:r>
                <a:r>
                  <a:rPr lang="en-US" dirty="0" smtClean="0"/>
                  <a:t>, h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1000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                 </a:t>
                </a:r>
                <a:r>
                  <a:rPr lang="en-US" dirty="0"/>
                  <a:t>বা, h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1000</a:t>
                </a:r>
                <a:endParaRPr lang="en-US" dirty="0"/>
              </a:p>
              <a:p>
                <a:r>
                  <a:rPr lang="en-US" dirty="0" smtClean="0"/>
                  <a:t>                                                                      </a:t>
                </a:r>
                <a:r>
                  <a:rPr lang="en-US" dirty="0" err="1" smtClean="0"/>
                  <a:t>বা</a:t>
                </a:r>
                <a:r>
                  <a:rPr lang="en-US" dirty="0" smtClean="0"/>
                  <a:t>, h(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)= 1000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                  </a:t>
                </a:r>
                <a:r>
                  <a:rPr lang="en-US" dirty="0" err="1" smtClean="0"/>
                  <a:t>বা</a:t>
                </a:r>
                <a:r>
                  <a:rPr lang="en-US" dirty="0" smtClean="0"/>
                  <a:t>, h(3+1)= 1000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                                                                  </a:t>
                </a:r>
                <a:r>
                  <a:rPr lang="en-US" dirty="0" err="1" smtClean="0"/>
                  <a:t>বা,h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1732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</a:rPr>
                          <m:t>05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433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013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মিটার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প্রায়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08" y="2659025"/>
                <a:ext cx="8388928" cy="4085862"/>
              </a:xfrm>
              <a:prstGeom prst="rect">
                <a:avLst/>
              </a:prstGeom>
              <a:blipFill rotWithShape="1">
                <a:blip r:embed="rId3"/>
                <a:stretch>
                  <a:fillRect l="-581" t="-896" b="-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4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 animBg="1"/>
      <p:bldP spid="5" grpId="0" animBg="1"/>
      <p:bldP spid="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78191"/>
            <a:ext cx="16383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গ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উত্তরঃ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79929" y="838200"/>
                <a:ext cx="5943600" cy="285347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 </a:t>
                </a:r>
                <a:r>
                  <a:rPr lang="en-US" sz="2000" dirty="0" err="1" smtClean="0"/>
                  <a:t>বিন্দু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থেকে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হেলিকপ্টারের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সরাসরি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দুরত্ব</a:t>
                </a:r>
                <a:r>
                  <a:rPr lang="en-US" sz="2000" dirty="0" smtClean="0"/>
                  <a:t> = OA</a:t>
                </a:r>
              </a:p>
              <a:p>
                <a:r>
                  <a:rPr lang="en-US" sz="2000" dirty="0" err="1" smtClean="0"/>
                  <a:t>এখন</a:t>
                </a:r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∠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𝑂𝐴𝑃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𝑂𝑃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𝑂𝐴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sz="2000" dirty="0" smtClean="0"/>
                  <a:t>            </a:t>
                </a:r>
                <a:r>
                  <a:rPr lang="en-US" sz="2000" dirty="0" err="1" smtClean="0"/>
                  <a:t>বা</a:t>
                </a:r>
                <a:r>
                  <a:rPr lang="en-US" sz="2000" dirty="0" smtClean="0"/>
                  <a:t>,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</a:rPr>
                          <m:t>60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°=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433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031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𝑂𝐴</m:t>
                            </m:r>
                          </m:den>
                        </m:f>
                      </m:e>
                    </m:func>
                  </m:oMath>
                </a14:m>
                <a:endParaRPr lang="en-US" sz="2000" dirty="0" smtClean="0"/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</a:t>
                </a:r>
                <a:r>
                  <a:rPr lang="en-US" sz="2000" dirty="0" err="1" smtClean="0"/>
                  <a:t>বা</a:t>
                </a:r>
                <a:r>
                  <a:rPr lang="en-US" sz="2000" dirty="0" smtClean="0"/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433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031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𝑂𝐴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</a:t>
                </a:r>
                <a:r>
                  <a:rPr lang="en-US" sz="2000" dirty="0" err="1" smtClean="0"/>
                  <a:t>বা</a:t>
                </a:r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𝑂𝐴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866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026</m:t>
                    </m:r>
                  </m:oMath>
                </a14:m>
                <a:endParaRPr lang="en-US" sz="2000" b="0" dirty="0" smtClean="0">
                  <a:ea typeface="Cambria Math"/>
                </a:endParaRPr>
              </a:p>
              <a:p>
                <a:r>
                  <a:rPr lang="en-US" sz="2000" dirty="0" smtClean="0"/>
                  <a:t>           </a:t>
                </a:r>
                <a:r>
                  <a:rPr lang="en-US" sz="2000" dirty="0" err="1" smtClean="0"/>
                  <a:t>বা</a:t>
                </a:r>
                <a:r>
                  <a:rPr lang="en-US" sz="2000" dirty="0" smtClean="0"/>
                  <a:t>, OA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866</m:t>
                        </m:r>
                        <m:r>
                          <a:rPr lang="en-US" sz="2000" b="0" i="1" smtClean="0">
                            <a:latin typeface="Cambria Math"/>
                          </a:rPr>
                          <m:t>.</m:t>
                        </m:r>
                        <m:r>
                          <a:rPr lang="en-US" sz="2000" b="0" i="1" smtClean="0">
                            <a:latin typeface="Cambria Math"/>
                          </a:rPr>
                          <m:t>026</m:t>
                        </m:r>
                      </m:num>
                      <m:den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𝑂𝐴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500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29" y="838200"/>
                <a:ext cx="5943600" cy="2853473"/>
              </a:xfrm>
              <a:prstGeom prst="rect">
                <a:avLst/>
              </a:prstGeom>
              <a:blipFill rotWithShape="1">
                <a:blip r:embed="rId2"/>
                <a:stretch>
                  <a:fillRect l="-1026" t="-1282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60664" y="3753359"/>
                <a:ext cx="5943600" cy="2945037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আবার, B </a:t>
                </a:r>
                <a:r>
                  <a:rPr lang="en-US" sz="2000" dirty="0" err="1"/>
                  <a:t>বিন্দু</a:t>
                </a:r>
                <a:r>
                  <a:rPr lang="en-US" sz="2000" dirty="0"/>
                  <a:t> </a:t>
                </a:r>
                <a:r>
                  <a:rPr lang="en-US" sz="2000" dirty="0" err="1"/>
                  <a:t>থেকে</a:t>
                </a:r>
                <a:r>
                  <a:rPr lang="en-US" sz="2000" dirty="0"/>
                  <a:t> </a:t>
                </a:r>
                <a:r>
                  <a:rPr lang="en-US" sz="2000" dirty="0" err="1"/>
                  <a:t>হেলিকপ্টারের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সরাসরি</a:t>
                </a:r>
                <a:r>
                  <a:rPr lang="en-US" sz="2000" dirty="0"/>
                  <a:t> </a:t>
                </a:r>
                <a:r>
                  <a:rPr lang="en-US" sz="2000" dirty="0" err="1"/>
                  <a:t>দুরত্ব</a:t>
                </a:r>
                <a:r>
                  <a:rPr lang="en-US" sz="2000" dirty="0"/>
                  <a:t> = </a:t>
                </a:r>
                <a:r>
                  <a:rPr lang="en-US" sz="2000" dirty="0" smtClean="0"/>
                  <a:t>OB</a:t>
                </a:r>
                <a:endParaRPr lang="en-US" sz="2000" dirty="0"/>
              </a:p>
              <a:p>
                <a:r>
                  <a:rPr lang="en-US" sz="2000" dirty="0" err="1"/>
                  <a:t>এখন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∠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𝑂𝐵𝑃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𝑂𝑃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𝑂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            </a:t>
                </a:r>
                <a:r>
                  <a:rPr lang="en-US" sz="2000" dirty="0" err="1"/>
                  <a:t>বা</a:t>
                </a:r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°=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433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031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𝑂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den>
                        </m:f>
                      </m:e>
                    </m:func>
                  </m:oMath>
                </a14:m>
                <a:endParaRPr lang="en-US" sz="2000" dirty="0"/>
              </a:p>
              <a:p>
                <a:r>
                  <a:rPr lang="en-US" sz="2000" dirty="0"/>
                  <a:t>            </a:t>
                </a:r>
                <a:r>
                  <a:rPr lang="en-US" sz="2000" dirty="0" err="1"/>
                  <a:t>বা</a:t>
                </a:r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433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031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𝑂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           </a:t>
                </a:r>
                <a:r>
                  <a:rPr lang="en-US" sz="2000" dirty="0" err="1"/>
                  <a:t>বা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866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026</m:t>
                    </m:r>
                  </m:oMath>
                </a14:m>
                <a:endParaRPr lang="en-US" sz="2000" dirty="0" smtClean="0">
                  <a:ea typeface="Cambria Math"/>
                </a:endParaRPr>
              </a:p>
              <a:p>
                <a:r>
                  <a:rPr lang="en-US" sz="2000" dirty="0">
                    <a:ea typeface="Cambria Math"/>
                  </a:rPr>
                  <a:t> </a:t>
                </a:r>
                <a:r>
                  <a:rPr lang="en-US" sz="2000" dirty="0" smtClean="0">
                    <a:ea typeface="Cambria Math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𝑂𝐵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866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026</m:t>
                    </m:r>
                  </m:oMath>
                </a14:m>
                <a:endParaRPr lang="en-US" sz="2000" dirty="0">
                  <a:ea typeface="Cambria Math"/>
                </a:endParaRPr>
              </a:p>
              <a:p>
                <a:r>
                  <a:rPr lang="en-US" sz="2000" dirty="0"/>
                  <a:t>   </a:t>
                </a:r>
                <a:r>
                  <a:rPr lang="en-US" sz="2000" dirty="0" smtClean="0"/>
                  <a:t>      </a:t>
                </a:r>
                <a:r>
                  <a:rPr lang="en-US" sz="2000" dirty="0" err="1" smtClean="0"/>
                  <a:t>Ans</a:t>
                </a:r>
                <a:r>
                  <a:rPr lang="en-US" sz="2000" dirty="0" smtClean="0"/>
                  <a:t>: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500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মিটার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ও 866.026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মিটার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।</a:t>
                </a:r>
                <a:endParaRPr lang="en-US" sz="2000" dirty="0">
                  <a:solidFill>
                    <a:srgbClr val="FF0000"/>
                  </a:solidFill>
                </a:endParaRPr>
              </a:p>
              <a:p>
                <a:r>
                  <a:rPr lang="en-US" sz="2000" dirty="0"/>
                  <a:t>    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64" y="3753359"/>
                <a:ext cx="5943600" cy="2945037"/>
              </a:xfrm>
              <a:prstGeom prst="rect">
                <a:avLst/>
              </a:prstGeom>
              <a:blipFill rotWithShape="1">
                <a:blip r:embed="rId3"/>
                <a:stretch>
                  <a:fillRect l="-1128" t="-1242" r="-205" b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14600" y="202724"/>
            <a:ext cx="4267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খ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প্রাপ্ত</a:t>
            </a:r>
            <a:r>
              <a:rPr lang="en-US" dirty="0" smtClean="0"/>
              <a:t>,  </a:t>
            </a:r>
            <a:r>
              <a:rPr lang="en-US" dirty="0" err="1" smtClean="0"/>
              <a:t>উচ্চতা</a:t>
            </a:r>
            <a:r>
              <a:rPr lang="en-US" dirty="0" smtClean="0"/>
              <a:t> OP= 433.031 </a:t>
            </a:r>
            <a:r>
              <a:rPr lang="en-US" dirty="0" err="1" smtClean="0"/>
              <a:t>মিটার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073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build="p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743200" y="457200"/>
            <a:ext cx="2362200" cy="804672"/>
          </a:xfrm>
          <a:prstGeom prst="flowChartPunchedTap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58637" y="1939636"/>
                <a:ext cx="510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30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°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err="1" smtClean="0">
                    <a:solidFill>
                      <a:srgbClr val="FF0000"/>
                    </a:solidFill>
                  </a:rPr>
                  <a:t>কোণ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অংনের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ক্ষেত্রে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ভুমি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লম্ব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হবে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।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637" y="1939636"/>
                <a:ext cx="510540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836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58637" y="2763798"/>
                <a:ext cx="510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srgbClr val="00B050"/>
                    </a:solidFill>
                  </a:rPr>
                  <a:t>45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°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err="1" smtClean="0">
                    <a:solidFill>
                      <a:srgbClr val="00B050"/>
                    </a:solidFill>
                  </a:rPr>
                  <a:t>কোণ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অংনের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ক্ষেত্রে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ভুমি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লম্ব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হবে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।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637" y="2763798"/>
                <a:ext cx="510540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836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79419" y="2369311"/>
                <a:ext cx="510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srgbClr val="7030A0"/>
                    </a:solidFill>
                  </a:rPr>
                  <a:t>60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°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err="1" smtClean="0">
                    <a:solidFill>
                      <a:srgbClr val="7030A0"/>
                    </a:solidFill>
                  </a:rPr>
                  <a:t>কোণ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অংনের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ক্ষেত্রে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ভুমি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err="1" smtClean="0">
                    <a:solidFill>
                      <a:srgbClr val="7030A0"/>
                    </a:solidFill>
                  </a:rPr>
                  <a:t>লম্ব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হবে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।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419" y="2369311"/>
                <a:ext cx="51054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1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23457" y="1454727"/>
            <a:ext cx="14478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উন্নতি</a:t>
            </a:r>
            <a:r>
              <a:rPr lang="en-US" dirty="0" smtClean="0"/>
              <a:t> </a:t>
            </a:r>
            <a:r>
              <a:rPr lang="en-US" dirty="0" err="1" smtClean="0"/>
              <a:t>কোণ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58637" y="3283527"/>
            <a:ext cx="314498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চিত্রগুলো</a:t>
            </a:r>
            <a:r>
              <a:rPr lang="en-US" dirty="0" smtClean="0"/>
              <a:t> </a:t>
            </a:r>
            <a:r>
              <a:rPr lang="en-US" dirty="0" err="1" smtClean="0"/>
              <a:t>সঠিক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838200" y="4038601"/>
            <a:ext cx="1752600" cy="1219200"/>
            <a:chOff x="990600" y="5105401"/>
            <a:chExt cx="1752600" cy="12192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990600" y="5105401"/>
              <a:ext cx="1752600" cy="7619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990600" y="5105401"/>
              <a:ext cx="1752600" cy="1219200"/>
              <a:chOff x="990600" y="5105400"/>
              <a:chExt cx="1752600" cy="12192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990600" y="5867400"/>
                <a:ext cx="1752600" cy="0"/>
              </a:xfrm>
              <a:prstGeom prst="line">
                <a:avLst/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743200" y="5105400"/>
                <a:ext cx="0" cy="7620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Arc 16"/>
              <p:cNvSpPr/>
              <p:nvPr/>
            </p:nvSpPr>
            <p:spPr>
              <a:xfrm>
                <a:off x="1122219" y="5410200"/>
                <a:ext cx="914400" cy="914400"/>
              </a:xfrm>
              <a:prstGeom prst="arc">
                <a:avLst>
                  <a:gd name="adj1" fmla="val 17954923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1409701" y="5073135"/>
            <a:ext cx="51954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ক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948056" y="5478923"/>
            <a:ext cx="51954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গ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48546" y="5442467"/>
            <a:ext cx="367145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খ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498273" y="3953103"/>
            <a:ext cx="1427018" cy="1676399"/>
            <a:chOff x="3276600" y="4038601"/>
            <a:chExt cx="1427018" cy="1676399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703618" y="4038601"/>
              <a:ext cx="0" cy="1219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276600" y="5257801"/>
              <a:ext cx="142701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276600" y="4038601"/>
              <a:ext cx="1427018" cy="1219201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Arc 31"/>
            <p:cNvSpPr/>
            <p:nvPr/>
          </p:nvSpPr>
          <p:spPr>
            <a:xfrm>
              <a:off x="3297382" y="4800600"/>
              <a:ext cx="914400" cy="914400"/>
            </a:xfrm>
            <a:prstGeom prst="arc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21581" y="3468193"/>
            <a:ext cx="1046019" cy="2195396"/>
            <a:chOff x="6421581" y="3886200"/>
            <a:chExt cx="1046019" cy="2195396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7467600" y="3886200"/>
              <a:ext cx="0" cy="1740933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664037" y="5627133"/>
              <a:ext cx="803563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6684819" y="3886200"/>
              <a:ext cx="782781" cy="174093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Arc 38"/>
            <p:cNvSpPr/>
            <p:nvPr/>
          </p:nvSpPr>
          <p:spPr>
            <a:xfrm>
              <a:off x="6421581" y="5167196"/>
              <a:ext cx="914400" cy="914400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969819" y="6248400"/>
            <a:ext cx="95942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উত্তরঃ</a:t>
            </a:r>
            <a:endParaRPr lang="en-US" dirty="0"/>
          </a:p>
        </p:txBody>
      </p:sp>
      <p:sp>
        <p:nvSpPr>
          <p:cNvPr id="43" name="4-Point Star 42"/>
          <p:cNvSpPr/>
          <p:nvPr/>
        </p:nvSpPr>
        <p:spPr>
          <a:xfrm>
            <a:off x="2431472" y="6243659"/>
            <a:ext cx="595745" cy="438789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4" name="4-Point Star 43"/>
          <p:cNvSpPr/>
          <p:nvPr/>
        </p:nvSpPr>
        <p:spPr>
          <a:xfrm>
            <a:off x="5334000" y="6199334"/>
            <a:ext cx="595745" cy="438789"/>
          </a:xfrm>
          <a:prstGeom prst="star4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1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6763E-6 L -0.12344 -0.1754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1" y="-878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31214E-6 L -0.1658 -0.1135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9" y="-5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  <p:bldP spid="18" grpId="0" animBg="1"/>
      <p:bldP spid="19" grpId="0" animBg="1"/>
      <p:bldP spid="20" grpId="0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891" cy="6857999"/>
          </a:xfrm>
          <a:prstGeom prst="rect">
            <a:avLst/>
          </a:prstGeom>
        </p:spPr>
      </p:pic>
      <p:sp>
        <p:nvSpPr>
          <p:cNvPr id="2" name="Snip Same Side Corner Rectangle 1"/>
          <p:cNvSpPr/>
          <p:nvPr/>
        </p:nvSpPr>
        <p:spPr>
          <a:xfrm>
            <a:off x="3200400" y="304800"/>
            <a:ext cx="2590800" cy="914400"/>
          </a:xfrm>
          <a:prstGeom prst="snip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বাড়ীর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কাজ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4895238" cy="2066667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85900" y="4191000"/>
                <a:ext cx="6019800" cy="1815882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ভূ-তলে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কোন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স্থানে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একটি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স্তম্ভের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শীর্ষের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উন্নতি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60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। ঐ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স্থান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থেকে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25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মিটার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পিছিয়ে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গেলে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স্তম্ভটির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উন্নতি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কোণ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30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হয়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।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স্তম্ভটির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উচ্চতা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নির্ণয়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কর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।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4191000"/>
                <a:ext cx="6019800" cy="1815882"/>
              </a:xfrm>
              <a:prstGeom prst="rect">
                <a:avLst/>
              </a:prstGeom>
              <a:blipFill rotWithShape="1">
                <a:blip r:embed="rId5"/>
                <a:stretch>
                  <a:fillRect l="-2128" t="-4040" r="-2634" b="-8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8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Wave 2"/>
          <p:cNvSpPr/>
          <p:nvPr/>
        </p:nvSpPr>
        <p:spPr>
          <a:xfrm>
            <a:off x="894915" y="4114800"/>
            <a:ext cx="7029885" cy="2487808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</a:rPr>
              <a:t>ধন্যবাদ</a:t>
            </a:r>
            <a:r>
              <a:rPr lang="bn-BD" sz="11500" dirty="0" smtClean="0">
                <a:solidFill>
                  <a:srgbClr val="002060"/>
                </a:solidFill>
              </a:rPr>
              <a:t> </a:t>
            </a:r>
            <a:endParaRPr lang="en-US" sz="1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1053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1846" y="1423554"/>
            <a:ext cx="6858000" cy="4010891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6662"/>
            <a:ext cx="5105400" cy="2822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/>
        </p:spPr>
      </p:pic>
      <p:sp>
        <p:nvSpPr>
          <p:cNvPr id="6" name="Horizontal Scroll 5"/>
          <p:cNvSpPr/>
          <p:nvPr/>
        </p:nvSpPr>
        <p:spPr>
          <a:xfrm>
            <a:off x="228600" y="685800"/>
            <a:ext cx="4419600" cy="1033272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F0"/>
                </a:solidFill>
              </a:rPr>
              <a:t>শিক্ষক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পরিচিতি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0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Placeholder 6"/>
          <p:cNvSpPr txBox="1">
            <a:spLocks/>
          </p:cNvSpPr>
          <p:nvPr/>
        </p:nvSpPr>
        <p:spPr>
          <a:xfrm>
            <a:off x="2275895" y="299733"/>
            <a:ext cx="4041775" cy="8501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003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8608" y="3024051"/>
            <a:ext cx="4041775" cy="613990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endParaRPr lang="bn-BD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007" y="1811243"/>
            <a:ext cx="4041775" cy="6139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- শ্রেণি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800" y="4207618"/>
            <a:ext cx="4041775" cy="613990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 –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53575" y="5791200"/>
            <a:ext cx="4041775" cy="61399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BD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5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10711236"/>
              </p:ext>
            </p:extLst>
          </p:nvPr>
        </p:nvGraphicFramePr>
        <p:xfrm>
          <a:off x="15240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676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042B0C-4D2F-4D05-BB6F-2DB8654A0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43042B0C-4D2F-4D05-BB6F-2DB8654A05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825A21-CFF8-48F9-B05F-D0F86D6DF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99825A21-CFF8-48F9-B05F-D0F86D6DF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DEE2EF-4FAD-4A0C-A3E5-81BBE51DA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FCDEE2EF-4FAD-4A0C-A3E5-81BBE51DA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8B9BD6-A655-4BAA-A7AB-CCC1B63EC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6C8B9BD6-A655-4BAA-A7AB-CCC1B63EC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03840D-73BD-4A8D-BD6D-0BA284E76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D003840D-73BD-4A8D-BD6D-0BA284E76A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16607C-98DE-4595-AAFB-00670396C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E516607C-98DE-4595-AAFB-00670396CF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057400" y="374073"/>
            <a:ext cx="4572000" cy="130232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ভূ-রেখা</a:t>
            </a:r>
            <a:r>
              <a:rPr lang="en-US" sz="2400" b="1" dirty="0" smtClean="0">
                <a:solidFill>
                  <a:srgbClr val="C00000"/>
                </a:solidFill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</a:rPr>
              <a:t>ঊর্ধ্বরেখা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এবং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উল্লম্বতল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65602" y="2808266"/>
            <a:ext cx="2909455" cy="3712651"/>
            <a:chOff x="5777345" y="1688068"/>
            <a:chExt cx="2909455" cy="3712651"/>
          </a:xfrm>
        </p:grpSpPr>
        <p:sp>
          <p:nvSpPr>
            <p:cNvPr id="3" name="Right Triangle 2"/>
            <p:cNvSpPr/>
            <p:nvPr/>
          </p:nvSpPr>
          <p:spPr>
            <a:xfrm rot="16200000">
              <a:off x="5715000" y="2286000"/>
              <a:ext cx="2895600" cy="2438400"/>
            </a:xfrm>
            <a:prstGeom prst="rt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215745" y="16880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77345" y="5031387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82000" y="5031387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7090" y="2034525"/>
            <a:ext cx="6705601" cy="267765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dirty="0" err="1" smtClean="0"/>
              <a:t>ভূ-রেখা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হচ্ছে</a:t>
            </a:r>
            <a:r>
              <a:rPr lang="en-US" sz="2400" dirty="0" smtClean="0"/>
              <a:t>  </a:t>
            </a:r>
            <a:r>
              <a:rPr lang="en-US" sz="2400" dirty="0" err="1" smtClean="0"/>
              <a:t>ভুমি</a:t>
            </a:r>
            <a:r>
              <a:rPr lang="en-US" sz="2400" dirty="0" smtClean="0"/>
              <a:t> </a:t>
            </a:r>
            <a:r>
              <a:rPr lang="en-US" sz="2400" dirty="0" err="1" smtClean="0"/>
              <a:t>তলে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অবস্থিত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কোনো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সরলরেখা।ভূ</a:t>
            </a:r>
            <a:r>
              <a:rPr lang="en-US" sz="2400" dirty="0" smtClean="0"/>
              <a:t>-  </a:t>
            </a:r>
            <a:r>
              <a:rPr lang="en-US" sz="2400" dirty="0" err="1" smtClean="0"/>
              <a:t>রেখাকে</a:t>
            </a:r>
            <a:r>
              <a:rPr lang="en-US" sz="2400" dirty="0" smtClean="0"/>
              <a:t>  </a:t>
            </a:r>
            <a:r>
              <a:rPr lang="en-US" sz="2400" dirty="0" err="1" smtClean="0"/>
              <a:t>শয়নরেখাও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 err="1" smtClean="0"/>
              <a:t>ঊর্ধ্বরেখা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হচ্ছে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ভূমি</a:t>
            </a:r>
            <a:r>
              <a:rPr lang="en-US" sz="2400" dirty="0" smtClean="0"/>
              <a:t> </a:t>
            </a:r>
            <a:r>
              <a:rPr lang="en-US" sz="2400" dirty="0" err="1" smtClean="0"/>
              <a:t>তলের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লম্ব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কোনো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সরলরেখা।একে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উল্লম্ব</a:t>
            </a:r>
            <a:r>
              <a:rPr lang="en-US" sz="2400" dirty="0" smtClean="0"/>
              <a:t> </a:t>
            </a:r>
            <a:r>
              <a:rPr lang="en-US" sz="2400" dirty="0" err="1" smtClean="0"/>
              <a:t>রেখাও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 err="1" smtClean="0"/>
              <a:t>ভূমি</a:t>
            </a:r>
            <a:r>
              <a:rPr lang="en-US" sz="2400" dirty="0" smtClean="0"/>
              <a:t> </a:t>
            </a:r>
            <a:r>
              <a:rPr lang="en-US" sz="2400" dirty="0" err="1" smtClean="0"/>
              <a:t>তলের</a:t>
            </a:r>
            <a:r>
              <a:rPr lang="en-US" sz="2400" dirty="0" smtClean="0"/>
              <a:t>  </a:t>
            </a:r>
            <a:r>
              <a:rPr lang="en-US" sz="2400" dirty="0" err="1" smtClean="0"/>
              <a:t>উপর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লম্বভাবে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অবস্থিত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পরস্পরচ্ছেদী</a:t>
            </a:r>
            <a:r>
              <a:rPr lang="en-US" sz="2400" dirty="0" smtClean="0"/>
              <a:t> </a:t>
            </a:r>
            <a:r>
              <a:rPr lang="en-US" sz="2400" dirty="0" err="1" smtClean="0"/>
              <a:t>ভূ-রেখা</a:t>
            </a:r>
            <a:r>
              <a:rPr lang="en-US" sz="2400" dirty="0" smtClean="0"/>
              <a:t> ও  </a:t>
            </a:r>
            <a:r>
              <a:rPr lang="en-US" sz="2400" dirty="0" err="1" smtClean="0"/>
              <a:t>ঊর্ধ্বরেখা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তল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নির্দিষ্ট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করে।এ</a:t>
            </a:r>
            <a:r>
              <a:rPr lang="en-US" sz="2400" dirty="0" smtClean="0"/>
              <a:t> </a:t>
            </a:r>
            <a:r>
              <a:rPr lang="en-US" sz="2400" dirty="0" err="1" smtClean="0"/>
              <a:t>তলকে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উল্লম্ব</a:t>
            </a:r>
            <a:r>
              <a:rPr lang="en-US" sz="2400" dirty="0" smtClean="0"/>
              <a:t> </a:t>
            </a:r>
            <a:r>
              <a:rPr lang="en-US" sz="2400" dirty="0" err="1" smtClean="0"/>
              <a:t>তল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5325550"/>
            <a:ext cx="51816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এখানে,চিত্রে</a:t>
            </a:r>
            <a:r>
              <a:rPr lang="en-US" sz="2400" dirty="0" smtClean="0"/>
              <a:t>- CB </a:t>
            </a:r>
            <a:r>
              <a:rPr lang="en-US" sz="2400" dirty="0" err="1" smtClean="0"/>
              <a:t>রেখা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হচ্ছে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ভূ-রেখা</a:t>
            </a:r>
            <a:r>
              <a:rPr lang="en-US" sz="2400" dirty="0" smtClean="0"/>
              <a:t>. BA </a:t>
            </a:r>
            <a:r>
              <a:rPr lang="en-US" sz="2400" dirty="0" err="1" smtClean="0"/>
              <a:t>রেখা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হচ্ছে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ঊর্ধ্বরেখা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ABC </a:t>
            </a:r>
            <a:r>
              <a:rPr lang="en-US" sz="2400" dirty="0" err="1" smtClean="0"/>
              <a:t>তলটি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ভূমির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লম্ব</a:t>
            </a:r>
            <a:r>
              <a:rPr lang="en-US" sz="2400" dirty="0" smtClean="0"/>
              <a:t>  </a:t>
            </a:r>
            <a:r>
              <a:rPr lang="en-US" sz="2400" dirty="0" err="1" smtClean="0"/>
              <a:t>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উল্লম্বতল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952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 animBg="1"/>
      <p:bldP spid="1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4600"/>
            <a:ext cx="8763000" cy="4184073"/>
          </a:xfrm>
          <a:prstGeom prst="rect">
            <a:avLst/>
          </a:prstGeom>
        </p:spPr>
      </p:pic>
      <p:sp>
        <p:nvSpPr>
          <p:cNvPr id="3" name="Smiley Face 2"/>
          <p:cNvSpPr/>
          <p:nvPr/>
        </p:nvSpPr>
        <p:spPr>
          <a:xfrm>
            <a:off x="2209800" y="228600"/>
            <a:ext cx="4572000" cy="762000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উন্নতি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কোণ</a:t>
            </a:r>
            <a:r>
              <a:rPr lang="en-US" sz="3200" dirty="0" smtClean="0">
                <a:solidFill>
                  <a:srgbClr val="C00000"/>
                </a:solidFill>
              </a:rPr>
              <a:t> ও </a:t>
            </a:r>
            <a:r>
              <a:rPr lang="en-US" sz="3200" dirty="0" err="1" smtClean="0">
                <a:solidFill>
                  <a:srgbClr val="C00000"/>
                </a:solidFill>
              </a:rPr>
              <a:t>অবনতি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কোণ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124634"/>
            <a:ext cx="86106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উন্নতি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কোণঃ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ভূতলের</a:t>
            </a:r>
            <a:r>
              <a:rPr lang="en-US" dirty="0" smtClean="0"/>
              <a:t> </a:t>
            </a:r>
            <a:r>
              <a:rPr lang="en-US" dirty="0" err="1" smtClean="0"/>
              <a:t>উপরের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বিন্দু</a:t>
            </a:r>
            <a:r>
              <a:rPr lang="en-US" dirty="0" smtClean="0"/>
              <a:t> </a:t>
            </a:r>
            <a:r>
              <a:rPr lang="en-US" dirty="0" err="1" smtClean="0"/>
              <a:t>ভূমির</a:t>
            </a:r>
            <a:r>
              <a:rPr lang="en-US" dirty="0" smtClean="0"/>
              <a:t> </a:t>
            </a:r>
            <a:r>
              <a:rPr lang="en-US" dirty="0" err="1" smtClean="0"/>
              <a:t>সমান্তরাল</a:t>
            </a:r>
            <a:r>
              <a:rPr lang="en-US" dirty="0" smtClean="0"/>
              <a:t> </a:t>
            </a:r>
            <a:r>
              <a:rPr lang="en-US" dirty="0" err="1" smtClean="0"/>
              <a:t>রেখার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কোণ</a:t>
            </a:r>
            <a:r>
              <a:rPr lang="en-US" dirty="0" smtClean="0"/>
              <a:t> </a:t>
            </a:r>
            <a:r>
              <a:rPr lang="en-US" dirty="0" err="1" smtClean="0"/>
              <a:t>উৎপন্ন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FF0000"/>
                </a:solidFill>
              </a:rPr>
              <a:t>উন্নতি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কোণ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বলা</a:t>
            </a:r>
            <a:r>
              <a:rPr lang="en-US" dirty="0" smtClean="0"/>
              <a:t> 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770965"/>
            <a:ext cx="86106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অবনতি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কোণঃ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ভূতলের</a:t>
            </a:r>
            <a:r>
              <a:rPr lang="en-US" dirty="0" smtClean="0"/>
              <a:t> </a:t>
            </a:r>
            <a:r>
              <a:rPr lang="en-US" dirty="0" err="1"/>
              <a:t>সমান্তরাল</a:t>
            </a:r>
            <a:r>
              <a:rPr lang="en-US" dirty="0"/>
              <a:t> </a:t>
            </a:r>
            <a:r>
              <a:rPr lang="en-US" dirty="0" err="1"/>
              <a:t>রেখার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 </a:t>
            </a:r>
            <a:r>
              <a:rPr lang="en-US" dirty="0" err="1" smtClean="0"/>
              <a:t>বিন্দু</a:t>
            </a:r>
            <a:r>
              <a:rPr lang="en-US" dirty="0" smtClean="0"/>
              <a:t> </a:t>
            </a:r>
            <a:r>
              <a:rPr lang="en-US" dirty="0" err="1" smtClean="0"/>
              <a:t>ভূ-রেখার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 </a:t>
            </a:r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কোণ</a:t>
            </a:r>
            <a:r>
              <a:rPr lang="en-US" dirty="0"/>
              <a:t> </a:t>
            </a:r>
            <a:r>
              <a:rPr lang="en-US" dirty="0" err="1"/>
              <a:t>উৎপন্ন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তাকে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অবনতি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কোণ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বলা</a:t>
            </a:r>
            <a:r>
              <a:rPr lang="en-US" dirty="0"/>
              <a:t>  </a:t>
            </a:r>
            <a:r>
              <a:rPr lang="en-US" dirty="0" err="1"/>
              <a:t>হয়</a:t>
            </a:r>
            <a:r>
              <a:rPr lang="en-US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5541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Bevel 1"/>
          <p:cNvSpPr/>
          <p:nvPr/>
        </p:nvSpPr>
        <p:spPr>
          <a:xfrm>
            <a:off x="2057400" y="457200"/>
            <a:ext cx="4114800" cy="1042416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একক</a:t>
            </a:r>
            <a:r>
              <a:rPr lang="en-US" sz="4000" b="1" dirty="0" smtClean="0">
                <a:solidFill>
                  <a:srgbClr val="FF0000"/>
                </a:solidFill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</a:rPr>
              <a:t>কাজ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743200"/>
            <a:ext cx="5410200" cy="20621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চিত্রটি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চিহ্নিত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  </a:t>
            </a:r>
            <a:r>
              <a:rPr lang="en-US" sz="3200" dirty="0" err="1" smtClean="0"/>
              <a:t>এবং</a:t>
            </a:r>
            <a:r>
              <a:rPr lang="en-US" sz="3200" dirty="0" smtClean="0"/>
              <a:t>  </a:t>
            </a:r>
            <a:r>
              <a:rPr lang="en-US" sz="3200" dirty="0" err="1" smtClean="0"/>
              <a:t>ভূ-রেখা,ঊর্ধ্বরেখ</a:t>
            </a:r>
            <a:r>
              <a:rPr lang="en-US" sz="3200" dirty="0" smtClean="0"/>
              <a:t>,  </a:t>
            </a:r>
            <a:r>
              <a:rPr lang="en-US" sz="3200" dirty="0" err="1" smtClean="0"/>
              <a:t>উল্লম্বতল</a:t>
            </a:r>
            <a:r>
              <a:rPr lang="en-US" sz="3200" dirty="0" smtClean="0"/>
              <a:t> ,</a:t>
            </a:r>
            <a:r>
              <a:rPr lang="en-US" sz="3200" dirty="0" err="1" smtClean="0"/>
              <a:t>উন্নতি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কোণ</a:t>
            </a:r>
            <a:r>
              <a:rPr lang="en-US" sz="3200" dirty="0" smtClean="0"/>
              <a:t> ও </a:t>
            </a:r>
            <a:r>
              <a:rPr lang="en-US" sz="3200" dirty="0" err="1" smtClean="0"/>
              <a:t>অবনতি</a:t>
            </a:r>
            <a:r>
              <a:rPr lang="en-US" sz="3200" dirty="0" smtClean="0"/>
              <a:t>  </a:t>
            </a:r>
            <a:r>
              <a:rPr lang="en-US" sz="3200" dirty="0" err="1" smtClean="0"/>
              <a:t>কোণ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নির্দেশ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/>
              <a:t>।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627668" y="2558534"/>
            <a:ext cx="1828800" cy="3043260"/>
            <a:chOff x="6477000" y="2590800"/>
            <a:chExt cx="1828800" cy="3043260"/>
          </a:xfrm>
          <a:solidFill>
            <a:schemeClr val="accent2">
              <a:lumMod val="60000"/>
              <a:lumOff val="40000"/>
            </a:schemeClr>
          </a:solidFill>
        </p:grpSpPr>
        <p:cxnSp>
          <p:nvCxnSpPr>
            <p:cNvPr id="8" name="Straight Connector 7"/>
            <p:cNvCxnSpPr/>
            <p:nvPr/>
          </p:nvCxnSpPr>
          <p:spPr>
            <a:xfrm>
              <a:off x="8001000" y="2590800"/>
              <a:ext cx="0" cy="2214503"/>
            </a:xfrm>
            <a:prstGeom prst="lin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934200" y="4805303"/>
              <a:ext cx="1066800" cy="0"/>
            </a:xfrm>
            <a:prstGeom prst="line">
              <a:avLst/>
            </a:prstGeom>
            <a:grpFill/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934200" y="3698051"/>
              <a:ext cx="1066800" cy="110725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781800" y="3698051"/>
              <a:ext cx="1219200" cy="0"/>
            </a:xfrm>
            <a:prstGeom prst="lin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477000" y="5264728"/>
              <a:ext cx="18288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ভূমি</a:t>
              </a:r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7723909" y="5449394"/>
              <a:ext cx="419100" cy="0"/>
            </a:xfrm>
            <a:prstGeom prst="line">
              <a:avLst/>
            </a:prstGeom>
            <a:grpFill/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6629400" y="5449394"/>
              <a:ext cx="457200" cy="0"/>
            </a:xfrm>
            <a:prstGeom prst="line">
              <a:avLst/>
            </a:prstGeom>
            <a:grpFill/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593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0" name="Bevel 9"/>
          <p:cNvSpPr/>
          <p:nvPr/>
        </p:nvSpPr>
        <p:spPr>
          <a:xfrm>
            <a:off x="1219199" y="457200"/>
            <a:ext cx="6655377" cy="1042416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একক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কাজের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সমাধানঃ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609482" y="2184645"/>
            <a:ext cx="1905867" cy="3417149"/>
            <a:chOff x="6609482" y="2184645"/>
            <a:chExt cx="1905867" cy="3417149"/>
          </a:xfrm>
        </p:grpSpPr>
        <p:grpSp>
          <p:nvGrpSpPr>
            <p:cNvPr id="2" name="Group 1"/>
            <p:cNvGrpSpPr/>
            <p:nvPr/>
          </p:nvGrpSpPr>
          <p:grpSpPr>
            <a:xfrm>
              <a:off x="6627668" y="2558534"/>
              <a:ext cx="1828800" cy="3043260"/>
              <a:chOff x="6477000" y="2590800"/>
              <a:chExt cx="1828800" cy="3043260"/>
            </a:xfrm>
            <a:solidFill>
              <a:schemeClr val="accent2">
                <a:lumMod val="60000"/>
                <a:lumOff val="40000"/>
              </a:schemeClr>
            </a:solidFill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8001000" y="2590800"/>
                <a:ext cx="0" cy="2214503"/>
              </a:xfrm>
              <a:prstGeom prst="line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/>
              <p:cNvCxnSpPr/>
              <p:nvPr/>
            </p:nvCxnSpPr>
            <p:spPr>
              <a:xfrm flipH="1">
                <a:off x="6934200" y="4805303"/>
                <a:ext cx="1066800" cy="0"/>
              </a:xfrm>
              <a:prstGeom prst="line">
                <a:avLst/>
              </a:prstGeom>
              <a:grpFill/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 flipH="1">
                <a:off x="6934200" y="3698051"/>
                <a:ext cx="1066800" cy="1107252"/>
              </a:xfrm>
              <a:prstGeom prst="line">
                <a:avLst/>
              </a:prstGeom>
              <a:grpFill/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H="1">
                <a:off x="6781800" y="3698051"/>
                <a:ext cx="1219200" cy="0"/>
              </a:xfrm>
              <a:prstGeom prst="line">
                <a:avLst/>
              </a:prstGeom>
              <a:grpFill/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6477000" y="5264728"/>
                <a:ext cx="182880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/>
                  <a:t>ভূমি</a:t>
                </a:r>
                <a:endParaRPr lang="en-US" dirty="0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7723909" y="5449394"/>
                <a:ext cx="419100" cy="0"/>
              </a:xfrm>
              <a:prstGeom prst="line">
                <a:avLst/>
              </a:prstGeom>
              <a:grpFill/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6629400" y="5449394"/>
                <a:ext cx="457200" cy="0"/>
              </a:xfrm>
              <a:prstGeom prst="line">
                <a:avLst/>
              </a:prstGeom>
              <a:grpFill/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7925665" y="2184645"/>
              <a:ext cx="316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09482" y="3500750"/>
              <a:ext cx="316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98426" y="3500750"/>
              <a:ext cx="316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67945" y="4773037"/>
              <a:ext cx="316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39545" y="4773037"/>
              <a:ext cx="316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90600" y="2915541"/>
                <a:ext cx="5029200" cy="236712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চিত্রে</a:t>
                </a:r>
                <a:r>
                  <a:rPr lang="en-US" sz="2800" dirty="0" smtClean="0"/>
                  <a:t>,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BC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এবং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ED </a:t>
                </a:r>
                <a:r>
                  <a:rPr lang="en-US" sz="2800" dirty="0" err="1" smtClean="0"/>
                  <a:t>হচ্ছে</a:t>
                </a:r>
                <a:r>
                  <a:rPr lang="en-US" sz="2800" dirty="0" smtClean="0"/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ভূ-রেখা</a:t>
                </a:r>
                <a:r>
                  <a:rPr lang="en-US" sz="2800" dirty="0" smtClean="0"/>
                  <a:t>।</a:t>
                </a:r>
              </a:p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BA</a:t>
                </a:r>
                <a:r>
                  <a:rPr lang="en-US" sz="2800" dirty="0" smtClean="0"/>
                  <a:t>,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DB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এবং</a:t>
                </a:r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DA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হচ্ছে</a:t>
                </a:r>
                <a:r>
                  <a:rPr lang="en-US" sz="2800" dirty="0" smtClean="0"/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ঊর্ধ্ব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রেখা</a:t>
                </a:r>
                <a:r>
                  <a:rPr lang="en-US" sz="2800" dirty="0" smtClean="0"/>
                  <a:t>।</a:t>
                </a:r>
              </a:p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ABC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এবং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BDE </a:t>
                </a:r>
                <a:r>
                  <a:rPr lang="en-US" sz="2800" dirty="0" err="1" smtClean="0"/>
                  <a:t>হচ্ছে</a:t>
                </a:r>
                <a:r>
                  <a:rPr lang="en-US" sz="2800" dirty="0" smtClean="0"/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উলম্বতল</a:t>
                </a:r>
                <a:r>
                  <a:rPr lang="en-US" sz="2800" dirty="0" smtClean="0"/>
                  <a:t>।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𝐵𝐸𝐷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হচ্ছে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উন্নতি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কোণ।</m:t>
                      </m:r>
                    </m:oMath>
                  </m:oMathPara>
                </a14:m>
                <a:endParaRPr lang="en-US" sz="28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𝐶𝐵𝐸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হচ্ছে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অবনতি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কোণ।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915541"/>
                <a:ext cx="5029200" cy="2367123"/>
              </a:xfrm>
              <a:prstGeom prst="rect">
                <a:avLst/>
              </a:prstGeom>
              <a:blipFill rotWithShape="1">
                <a:blip r:embed="rId3"/>
                <a:stretch>
                  <a:fillRect l="-2545" t="-3085" r="-1333" b="-6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18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" y="1295400"/>
            <a:ext cx="8381999" cy="3248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9263" y="433498"/>
            <a:ext cx="7765471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চিত্র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অংকনের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সময়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নিচের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কৌশল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অবলম্বন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করা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দরকার</a:t>
            </a:r>
            <a:r>
              <a:rPr lang="en-US" sz="2400" dirty="0" smtClean="0">
                <a:solidFill>
                  <a:srgbClr val="FF0000"/>
                </a:solidFill>
              </a:rPr>
              <a:t>।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1836" y="4800600"/>
                <a:ext cx="510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30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°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err="1" smtClean="0">
                    <a:solidFill>
                      <a:srgbClr val="FF0000"/>
                    </a:solidFill>
                  </a:rPr>
                  <a:t>কোণ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অংনের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ক্ষেত্রে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ভুমি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লম্ব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হবে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।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36" y="4800600"/>
                <a:ext cx="51054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836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1836" y="5938859"/>
                <a:ext cx="510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srgbClr val="00B050"/>
                    </a:solidFill>
                  </a:rPr>
                  <a:t>45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°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err="1" smtClean="0">
                    <a:solidFill>
                      <a:srgbClr val="00B050"/>
                    </a:solidFill>
                  </a:rPr>
                  <a:t>কোণ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অংনের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ক্ষেত্রে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ভুমি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লম্ব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হবে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।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36" y="5938859"/>
                <a:ext cx="510540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836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2618" y="5393975"/>
                <a:ext cx="510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srgbClr val="7030A0"/>
                    </a:solidFill>
                  </a:rPr>
                  <a:t>60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°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err="1" smtClean="0">
                    <a:solidFill>
                      <a:srgbClr val="7030A0"/>
                    </a:solidFill>
                  </a:rPr>
                  <a:t>কোণ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অংনের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ক্ষেত্রে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ভুমি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err="1" smtClean="0">
                    <a:solidFill>
                      <a:srgbClr val="7030A0"/>
                    </a:solidFill>
                  </a:rPr>
                  <a:t>লম্ব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হবে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।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18" y="5393975"/>
                <a:ext cx="510540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71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78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1097</Words>
  <Application>Microsoft Office PowerPoint</Application>
  <PresentationFormat>On-screen Show (4:3)</PresentationFormat>
  <Paragraphs>149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97</cp:revision>
  <dcterms:created xsi:type="dcterms:W3CDTF">2020-11-23T17:43:09Z</dcterms:created>
  <dcterms:modified xsi:type="dcterms:W3CDTF">2020-11-29T17:29:21Z</dcterms:modified>
</cp:coreProperties>
</file>