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8" r:id="rId2"/>
    <p:sldId id="271" r:id="rId3"/>
    <p:sldId id="257" r:id="rId4"/>
    <p:sldId id="258" r:id="rId5"/>
    <p:sldId id="259" r:id="rId6"/>
    <p:sldId id="260" r:id="rId7"/>
    <p:sldId id="270" r:id="rId8"/>
    <p:sldId id="261" r:id="rId9"/>
    <p:sldId id="262" r:id="rId10"/>
    <p:sldId id="263" r:id="rId11"/>
    <p:sldId id="264" r:id="rId12"/>
    <p:sldId id="265" r:id="rId13"/>
    <p:sldId id="266" r:id="rId14"/>
    <p:sldId id="267"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AD4D9-E6EB-4452-9387-E6732AAF5120}" type="datetimeFigureOut">
              <a:rPr lang="en-US" smtClean="0"/>
              <a:pPr/>
              <a:t>11/25/2020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6F4AE7-CA1C-4D92-A13F-ED17C7A863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6F4AE7-CA1C-4D92-A13F-ED17C7A8637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6F4AE7-CA1C-4D92-A13F-ED17C7A86371}"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ctagon 4"/>
          <p:cNvSpPr/>
          <p:nvPr/>
        </p:nvSpPr>
        <p:spPr>
          <a:xfrm>
            <a:off x="1828800" y="381000"/>
            <a:ext cx="5638800" cy="2209800"/>
          </a:xfrm>
          <a:prstGeom prst="octagon">
            <a:avLst/>
          </a:prstGeom>
          <a:solidFill>
            <a:schemeClr val="bg2">
              <a:lumMod val="9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800" dirty="0" err="1" smtClean="0">
                <a:solidFill>
                  <a:srgbClr val="00B050"/>
                </a:solidFill>
              </a:rPr>
              <a:t>স্বাগতম</a:t>
            </a:r>
            <a:endParaRPr lang="en-US" sz="13800" dirty="0">
              <a:solidFill>
                <a:srgbClr val="00B050"/>
              </a:solidFill>
            </a:endParaRPr>
          </a:p>
        </p:txBody>
      </p:sp>
      <p:pic>
        <p:nvPicPr>
          <p:cNvPr id="25602" name="Picture 2" descr="https://kjwb.b-cdn.net/media/3463/duck-in-20180310134603.jpg"/>
          <p:cNvPicPr>
            <a:picLocks noChangeAspect="1" noChangeArrowheads="1"/>
          </p:cNvPicPr>
          <p:nvPr/>
        </p:nvPicPr>
        <p:blipFill>
          <a:blip r:embed="rId2"/>
          <a:srcRect/>
          <a:stretch>
            <a:fillRect/>
          </a:stretch>
        </p:blipFill>
        <p:spPr bwMode="auto">
          <a:xfrm>
            <a:off x="838200" y="2666238"/>
            <a:ext cx="6705600" cy="34869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5602"/>
                                        </p:tgtEl>
                                        <p:attrNameLst>
                                          <p:attrName>style.visibility</p:attrName>
                                        </p:attrNameLst>
                                      </p:cBhvr>
                                      <p:to>
                                        <p:strVal val="visible"/>
                                      </p:to>
                                    </p:set>
                                    <p:animEffect transition="in" filter="wheel(4)">
                                      <p:cBhvr>
                                        <p:cTn id="13" dur="2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799"/>
            <a:ext cx="8763000" cy="3754874"/>
          </a:xfrm>
          <a:prstGeom prst="rect">
            <a:avLst/>
          </a:prstGeom>
        </p:spPr>
        <p:txBody>
          <a:bodyPr wrap="square">
            <a:spAutoFit/>
          </a:bodyPr>
          <a:lstStyle/>
          <a:p>
            <a:r>
              <a:rPr lang="as-IN" sz="1400" b="1" dirty="0" smtClean="0"/>
              <a:t>বাচ্চা</a:t>
            </a:r>
            <a:r>
              <a:rPr lang="en-US" sz="1400" b="1" dirty="0" smtClean="0"/>
              <a:t> </a:t>
            </a:r>
            <a:r>
              <a:rPr lang="as-IN" sz="1400" b="1" dirty="0" smtClean="0"/>
              <a:t>পালন</a:t>
            </a:r>
            <a:r>
              <a:rPr lang="as-IN" sz="1400" dirty="0" smtClean="0"/>
              <a:t/>
            </a:r>
            <a:br>
              <a:rPr lang="as-IN" sz="1400" dirty="0" smtClean="0"/>
            </a:br>
            <a:r>
              <a:rPr lang="as-IN" sz="1400" dirty="0" smtClean="0"/>
              <a:t>বাচ্চা রাখার ঘর বা শেড অবশ্যই উঁচু জায়গায় (সমতল ভূমি হতে ১-১.৫ ফুট উচুঁ) নির্মাণ করতে হবে যেন ঘরের ভিটি কোন অবস্হায় ভিজা বা স্যাঁতস্যাঁতে না হয়। ঘরের মেঝে পাকা হলে ভাল হয়। ২-৩ ইঞ্চি পুরু করে ধানের শুকনো তুষ বা শুকনো কাঠের গুঁড়া মেঝের উপর বিছিয়ে দিতে হবে। মেঝে নিচ থেকে ভিজে উঠতে পারে সেজন্য প্রতি সপ্তাহে কমপক্ষে ২/৩ বার লিটার উল্টিয়ে চুন মিশাতে হবে। এতে লিটার শুকনো থাকবে, জীবাণু ধংস হবে এবং দুর্গন্ধ দুর হবে। লক্ষ্য রাখতে হবে যেন কোনো অবস্হাতেই বৃষ্টির পানি ঘরের মেঝের উপর না পরে। কখনও লিটার ভিজে গেলে উহা ফেলে দিতে হবে এবং ড্রিংকার হতে খাবার পানি ঘরের মেঝের উপর না পরে। কখনও লিটার ভিজে গেলে উহা ফেলে দিতে হবে এবং সাথে সাথে শুকনো লিটার দিতে হবে। বাচ্চা সংগ্রহের পর এদেরকে প্রথমে ভিটামিন মিশ্রিত পানি খেতে দিতে হবে। তারপর শুকনো খাবার সামান্য পানিতে ভিজিয়ে খাওয়াতে হবে। প্রতিদিন কমপক্ষে ৩/৪ বার বাচ্চাকে খাবার দিতে হবে এবং প্রতি বাচ্চাকে ৫-১০ গ্রাম করে সুষম খাবার খাওয়াতে হবে। লক্ষ্য রাখতে হবে ছোট বাচ্চার বেলায় খাবার দেবার সময় অবশ্যই পানির পাত্রে আগে পানি দিয়ে রাখতে হবে অর্থাৎ প্রথমে পানি দিয়ে পরে খাবার দিতে হবে নতুবা শুকনো খাবার বাচ্চার গলায় আটকে বাচ্চা মারা যেতে পারে। এক দিন বয়সের বাচ্চার জন্য ব্রুডিং-এর প্রয়োজন রয়েছে। প্রথম সপ্তাহে ঘরের তাপমাত্রা থাকবে ৯৫ ডিগ্রী ফারেনহাইট, পরবর্তিতে প্রতি সপ্তাহে ৫ ডিগ্রী ফারেনহাইট তাপমাত্রা করে কমাতে হবে। সাধারণতঃ গ্রীস্মকালে ৩ থেকে ৪ সপ্তাহ এবং শীতকালে ৬ থেকে ৮ সপ্তাহ পর্যন- বাচ্চাকে তাপ দিতে হবে। তবে অতি খরা অথবা অতি শীতে এর কিছুটা তারতম্য হতে পারে। বাংলাদেশের গ্রামের অনেক এলাকায় এখনও বিদ্যুৎ নেই, থাকলেও পর্যাপ্ত নহে, সে সব এলাকার ক্ষুদ্র খামারী হ্যারিকেন, হ্যাজাকলাইট, কেরোসিন অথবা মাটির চুলা ব্যবহার করে হাঁস-মুরগির বাচ্চাগুলোকে তাপ প্রদানের ব্যবস্হা করতে পারেন।</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382000" cy="4031873"/>
          </a:xfrm>
          <a:prstGeom prst="rect">
            <a:avLst/>
          </a:prstGeom>
        </p:spPr>
        <p:txBody>
          <a:bodyPr wrap="square">
            <a:spAutoFit/>
          </a:bodyPr>
          <a:lstStyle/>
          <a:p>
            <a:r>
              <a:rPr lang="as-IN" sz="1600" b="1" dirty="0" smtClean="0"/>
              <a:t>হাঁস এর খাদ্য ও পুষ্টি ব্যবস্হাপনাঃ</a:t>
            </a:r>
            <a:r>
              <a:rPr lang="as-IN" sz="1600" dirty="0" smtClean="0"/>
              <a:t/>
            </a:r>
            <a:br>
              <a:rPr lang="as-IN" sz="1600" dirty="0" smtClean="0"/>
            </a:br>
            <a:r>
              <a:rPr lang="as-IN" sz="1600" b="1" dirty="0" smtClean="0"/>
              <a:t>হাঁসের খাদ্যঃ</a:t>
            </a:r>
            <a:r>
              <a:rPr lang="as-IN" sz="1600" dirty="0" smtClean="0"/>
              <a:t/>
            </a:r>
            <a:br>
              <a:rPr lang="as-IN" sz="1600" dirty="0" smtClean="0"/>
            </a:br>
            <a:r>
              <a:rPr lang="as-IN" sz="1600" dirty="0" smtClean="0"/>
              <a:t>পারিবারিকভাবে পালিত দেশী হাঁস জলাশয়ে এবং ক্ষেতখামারে চরে জীবন ধারন করতে পারে। কিন্তু উন্নত জাতের হাঁস পালনের ক্ষেত্রে বিশেষ যত্নবান হতে হবে। পর্যাপ্ত পরিমাণে প্রাকৃতিক খাবার যেমন - শামুক, ঝিনুক, কাঁকড়া, কেঁচো, শাপলা, ক্ষুদেপানা ছোট মাছ ও নানা ধরনের কীটপতঙ্গ মুক্ত অবস্হায় জলাশয়ে পাওয়া গেলে শুধু সকাল ও বিকালে পরিমিত পরিমান দানাদার খাবার সরবরাহ করলেই চলবে। হাঁসের খাবারের সাথে প্রচুর পরিমাণ পানি সরবরাহ করতে হয়। হাঁসকে শুস্ক খাদ্য দেয়া ঠিক নয়। এদের সবসময় ভেজা ও গুঁড়ো খাদ্য দেয়া উচিত। প্রথমে ৮ সপ্তাহ হাঁসকে ইচ্ছামত খেতে দেয়া উচিত পরবর্তীতে দিনে দু’বার খেতে দিলেই চলে ।</a:t>
            </a:r>
            <a:br>
              <a:rPr lang="as-IN" sz="1600" dirty="0" smtClean="0"/>
            </a:br>
            <a:r>
              <a:rPr lang="as-IN" sz="1600" dirty="0" smtClean="0"/>
              <a:t/>
            </a:r>
            <a:br>
              <a:rPr lang="as-IN" sz="1600" dirty="0" smtClean="0"/>
            </a:br>
            <a:r>
              <a:rPr lang="as-IN" sz="1600" b="1" dirty="0" smtClean="0"/>
              <a:t>সুষম খাদ্য তৈরিঃ</a:t>
            </a:r>
            <a:r>
              <a:rPr lang="as-IN" sz="1600" dirty="0" smtClean="0"/>
              <a:t/>
            </a:r>
            <a:br>
              <a:rPr lang="as-IN" sz="1600" dirty="0" smtClean="0"/>
            </a:br>
            <a:r>
              <a:rPr lang="as-IN" sz="1600" dirty="0" smtClean="0"/>
              <a:t>সুষম খাদ্য তৈরির পূর্বে প্রতিটি হাঁস পালনকারীকে খোয়াল রাখতে হবে যেন সুষম খাদ্যের প্রতিটি উপাদানই সহজলভ্য, সস্তা, টাটকা এবং পুষ্টিমান সঠিকভাবে বিদ্যমান আছে। কোনো অবস্হাতেই বাসি পঁচা বা নিম্নমানের ফাংগাসযুক্ত খাবার হাঁসকে দেয়া যাবে না। খাদ্যের প্রকৃতি, মিশ্রণ পদ্ধতি, হাঁসের জাত, ওজন, ডিম উৎপাদনের হার এবং সর্বোপরি শামুক, ঝিনুক, ধান, সবুজ শেওলা বা শৈবাল এবং শাকসবজীর প্রাপ্যতা অনুসারে খাদ্য খাওয়ানোর কর্মসূচি তৈরি করতে হবে।</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5800"/>
            <a:ext cx="7086600" cy="2031325"/>
          </a:xfrm>
          <a:prstGeom prst="rect">
            <a:avLst/>
          </a:prstGeom>
        </p:spPr>
        <p:txBody>
          <a:bodyPr wrap="square">
            <a:spAutoFit/>
          </a:bodyPr>
          <a:lstStyle/>
          <a:p>
            <a:r>
              <a:rPr lang="as-IN" b="1" dirty="0" smtClean="0"/>
              <a:t>খাবার পাত্র ও পানির পাত্রঃ</a:t>
            </a:r>
            <a:r>
              <a:rPr lang="as-IN" dirty="0" smtClean="0"/>
              <a:t/>
            </a:r>
            <a:br>
              <a:rPr lang="as-IN" dirty="0" smtClean="0"/>
            </a:br>
            <a:r>
              <a:rPr lang="as-IN" dirty="0" smtClean="0"/>
              <a:t>বয়স অনুযায়ী হাঁসের জন্য খাবার পাত্র ও পানির পাত্রের পরিমাণ-</a:t>
            </a:r>
            <a:br>
              <a:rPr lang="as-IN" dirty="0" smtClean="0"/>
            </a:br>
            <a:r>
              <a:rPr lang="as-IN" dirty="0" smtClean="0"/>
              <a:t>বয়স (মাস)  জায়গার পরিমাণ (লিনিয়ার ইঞ্চি)</a:t>
            </a:r>
            <a:br>
              <a:rPr lang="as-IN" dirty="0" smtClean="0"/>
            </a:br>
            <a:r>
              <a:rPr lang="as-IN" dirty="0" smtClean="0"/>
              <a:t> খাবার পাত্র পানির পাত্র</a:t>
            </a:r>
            <a:br>
              <a:rPr lang="as-IN" dirty="0" smtClean="0"/>
            </a:br>
            <a:r>
              <a:rPr lang="as-IN" dirty="0" smtClean="0"/>
              <a:t>১ দিন - ৩ সপ্তাহ ২.০ ২.৫</a:t>
            </a:r>
            <a:br>
              <a:rPr lang="as-IN" dirty="0" smtClean="0"/>
            </a:br>
            <a:r>
              <a:rPr lang="as-IN" dirty="0" smtClean="0"/>
              <a:t>৪ সপ্তাহ - ৮ সপ্তাহ ৩.০ ৩.০ - ৪.০</a:t>
            </a:r>
            <a:br>
              <a:rPr lang="as-IN" dirty="0" smtClean="0"/>
            </a:br>
            <a:r>
              <a:rPr lang="as-IN" dirty="0" smtClean="0"/>
              <a:t>৮ সপ্তাহ - ১৬ সপ্তাহ ৪.০ ৪.০- ৫.০</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199"/>
            <a:ext cx="7620000" cy="5047536"/>
          </a:xfrm>
          <a:prstGeom prst="rect">
            <a:avLst/>
          </a:prstGeom>
        </p:spPr>
        <p:txBody>
          <a:bodyPr wrap="square">
            <a:spAutoFit/>
          </a:bodyPr>
          <a:lstStyle/>
          <a:p>
            <a:r>
              <a:rPr lang="as-IN" sz="1400" b="1" dirty="0" smtClean="0"/>
              <a:t>খামার ব্যবস্হাপনা ও দৈনিক কার্যক্রম সূচিঃ</a:t>
            </a:r>
            <a:r>
              <a:rPr lang="as-IN" sz="1400" dirty="0" smtClean="0"/>
              <a:t/>
            </a:r>
            <a:br>
              <a:rPr lang="as-IN" sz="1400" dirty="0" smtClean="0"/>
            </a:br>
            <a:r>
              <a:rPr lang="as-IN" sz="1400" dirty="0" smtClean="0"/>
              <a:t>যে কোনো ধরনের খামারই হোক না কেনো তার ব্যবস্হাপনা একটি গুরুত্বপূর্ণ বিষয়, প্রকৃতপক্ষে খামার ব্যবস্হাপনার উপরই খামারের লাভ লোকসান এমনকি খামারের ভবিষ্যত সসপ্রসারণ নির্ভর করে ।</a:t>
            </a:r>
            <a:br>
              <a:rPr lang="as-IN" sz="1400" dirty="0" smtClean="0"/>
            </a:br>
            <a:r>
              <a:rPr lang="as-IN" sz="1400" dirty="0" smtClean="0"/>
              <a:t/>
            </a:r>
            <a:br>
              <a:rPr lang="as-IN" sz="1400" dirty="0" smtClean="0"/>
            </a:br>
            <a:r>
              <a:rPr lang="as-IN" sz="1400" dirty="0" smtClean="0"/>
              <a:t>ক) সকাল ৭ - ৯ টাঃ</a:t>
            </a:r>
            <a:br>
              <a:rPr lang="as-IN" sz="1400" dirty="0" smtClean="0"/>
            </a:br>
            <a:r>
              <a:rPr lang="as-IN" sz="1400" dirty="0" smtClean="0"/>
              <a:t>১. জীবাণুমুক্ত অবস্হায় শেডে প্রবেশ করতে হবে এবং হাঁস-মুরগির সার্বিক অবস্হা ও আচরণ পরীক্ষা করতে হবে।</a:t>
            </a:r>
            <a:br>
              <a:rPr lang="as-IN" sz="1400" dirty="0" smtClean="0"/>
            </a:br>
            <a:r>
              <a:rPr lang="as-IN" sz="1400" dirty="0" smtClean="0"/>
              <a:t>২. মৃত বাচ্চা/বাড়ন- বাচ্চা/মুরগি থাকলে তৎক্ষণাৎ অপসারণ করতে হবে।</a:t>
            </a:r>
            <a:br>
              <a:rPr lang="as-IN" sz="1400" dirty="0" smtClean="0"/>
            </a:br>
            <a:r>
              <a:rPr lang="as-IN" sz="1400" dirty="0" smtClean="0"/>
              <a:t>৩. ডিম পাড়া বাসার দরজা খুলে দিতে হবে।</a:t>
            </a:r>
            <a:br>
              <a:rPr lang="as-IN" sz="1400" dirty="0" smtClean="0"/>
            </a:br>
            <a:r>
              <a:rPr lang="as-IN" sz="1400" dirty="0" smtClean="0"/>
              <a:t>৪. পানির পাত্র/ খাবার পাত্র পরিস্কার করতে হবে।</a:t>
            </a:r>
            <a:br>
              <a:rPr lang="as-IN" sz="1400" dirty="0" smtClean="0"/>
            </a:br>
            <a:r>
              <a:rPr lang="as-IN" sz="1400" dirty="0" smtClean="0"/>
              <a:t>৫. পাত্রে খাবার ও পানি না থাকলে তা পরিস্কার করে খাদ্য ও পানি সরবরাহ করতে হবে।</a:t>
            </a:r>
            <a:br>
              <a:rPr lang="as-IN" sz="1400" dirty="0" smtClean="0"/>
            </a:br>
            <a:r>
              <a:rPr lang="as-IN" sz="1400" dirty="0" smtClean="0"/>
              <a:t>৬. লিটারের অবস্হা পরীক্ষা করতে হবে ও প্রয়োজন হলে পরিচর্যা করতে হবে।</a:t>
            </a:r>
            <a:br>
              <a:rPr lang="as-IN" sz="1400" dirty="0" smtClean="0"/>
            </a:br>
            <a:r>
              <a:rPr lang="as-IN" sz="1400" dirty="0" smtClean="0"/>
              <a:t>৭. খাবার দেবার পর কিছুক্ষণ দাঁড়িয়ে আচরণ পরীক্ষা করতে হবে।</a:t>
            </a:r>
            <a:br>
              <a:rPr lang="as-IN" sz="1400" dirty="0" smtClean="0"/>
            </a:br>
            <a:r>
              <a:rPr lang="as-IN" sz="1400" dirty="0" smtClean="0"/>
              <a:t>সকাল ১১- ১২ টাঃ</a:t>
            </a:r>
            <a:br>
              <a:rPr lang="as-IN" sz="1400" dirty="0" smtClean="0"/>
            </a:br>
            <a:r>
              <a:rPr lang="as-IN" sz="1400" dirty="0" smtClean="0"/>
              <a:t>১. খাদ্য নাড়াচাড়া করে দিতে হবে।</a:t>
            </a:r>
            <a:br>
              <a:rPr lang="as-IN" sz="1400" dirty="0" smtClean="0"/>
            </a:br>
            <a:r>
              <a:rPr lang="as-IN" sz="1400" dirty="0" smtClean="0"/>
              <a:t>২. পানি গরম ও ময়লা হলে পরিবর্তন করে পরিস্কার ও ঠান্ডা পানি দিতে হবে।</a:t>
            </a:r>
            <a:br>
              <a:rPr lang="as-IN" sz="1400" dirty="0" smtClean="0"/>
            </a:br>
            <a:r>
              <a:rPr lang="as-IN" sz="1400" dirty="0" smtClean="0"/>
              <a:t>৩. ডিম সংগ্রহ করতে হবে।</a:t>
            </a:r>
            <a:br>
              <a:rPr lang="as-IN" sz="1400" dirty="0" smtClean="0"/>
            </a:br>
            <a:r>
              <a:rPr lang="as-IN" sz="1400" dirty="0" smtClean="0"/>
              <a:t>বিকাল ৪ - ৫ টাঃ</a:t>
            </a:r>
            <a:br>
              <a:rPr lang="as-IN" sz="1400" dirty="0" smtClean="0"/>
            </a:br>
            <a:r>
              <a:rPr lang="as-IN" sz="1400" dirty="0" smtClean="0"/>
              <a:t>১. পাত্রে খাদ্য পানি না থাকলে তা সরবরাহ করতে হবে।</a:t>
            </a:r>
            <a:br>
              <a:rPr lang="as-IN" sz="1400" dirty="0" smtClean="0"/>
            </a:br>
            <a:r>
              <a:rPr lang="as-IN" sz="1400" dirty="0" smtClean="0"/>
              <a:t>২. ডিম সংগ্রহ করতে হবে।</a:t>
            </a:r>
            <a:br>
              <a:rPr lang="as-IN" sz="1400" dirty="0" smtClean="0"/>
            </a:br>
            <a:r>
              <a:rPr lang="as-IN" sz="1400" dirty="0" smtClean="0"/>
              <a:t>৩. ডিম পাড়ার বাসা/বাক্সের দরজা বন্ধ করতে হবে।</a:t>
            </a:r>
            <a:br>
              <a:rPr lang="as-IN" sz="1400" dirty="0" smtClean="0"/>
            </a:br>
            <a:r>
              <a:rPr lang="as-IN" sz="1400" dirty="0" smtClean="0"/>
              <a:t>৪. আচরণ পরীক্ষা করতে হবে।</a:t>
            </a:r>
            <a:br>
              <a:rPr lang="as-IN" sz="1400" dirty="0" smtClean="0"/>
            </a:b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66800"/>
            <a:ext cx="6858000" cy="2862322"/>
          </a:xfrm>
          <a:prstGeom prst="rect">
            <a:avLst/>
          </a:prstGeom>
        </p:spPr>
        <p:txBody>
          <a:bodyPr wrap="square">
            <a:spAutoFit/>
          </a:bodyPr>
          <a:lstStyle/>
          <a:p>
            <a:pPr fontAlgn="base"/>
            <a:r>
              <a:rPr lang="as-IN" b="1" dirty="0" smtClean="0"/>
              <a:t>সাপ্তাহিক কাজঃ</a:t>
            </a:r>
            <a:r>
              <a:rPr lang="as-IN" dirty="0" smtClean="0"/>
              <a:t/>
            </a:r>
            <a:br>
              <a:rPr lang="as-IN" dirty="0" smtClean="0"/>
            </a:br>
            <a:endParaRPr lang="en-US" dirty="0" smtClean="0"/>
          </a:p>
          <a:p>
            <a:pPr fontAlgn="base"/>
            <a:r>
              <a:rPr lang="as-IN" dirty="0" smtClean="0"/>
              <a:t>১. খাদ্য তৈরি করতে হবে।</a:t>
            </a:r>
            <a:br>
              <a:rPr lang="as-IN" dirty="0" smtClean="0"/>
            </a:br>
            <a:r>
              <a:rPr lang="as-IN" dirty="0" smtClean="0"/>
              <a:t>২. বাচ্চা/ডেকী মুরগী/মুরগীর নমুনা ওজন গ্রহণ করতে হবে।</a:t>
            </a:r>
            <a:br>
              <a:rPr lang="as-IN" dirty="0" smtClean="0"/>
            </a:br>
            <a:r>
              <a:rPr lang="as-IN" dirty="0" smtClean="0"/>
              <a:t>৩. ঘর পরিস্কার করতে হবে।</a:t>
            </a:r>
            <a:br>
              <a:rPr lang="as-IN" dirty="0" smtClean="0"/>
            </a:br>
            <a:r>
              <a:rPr lang="as-IN" dirty="0" smtClean="0"/>
              <a:t>৪. ঘরের বাতি সপ্তাহে ২ দিন পরিস্কার করতে হবে। খাদ্য ও পানির পাত্র পরিস্কার করতে হবে এবং লিটার পরিচর্যা করতে হবে।</a:t>
            </a:r>
            <a:br>
              <a:rPr lang="as-IN" dirty="0" smtClean="0"/>
            </a:br>
            <a:r>
              <a:rPr lang="as-IN" dirty="0" smtClean="0"/>
              <a:t>৫০০ টি মুরগীর খামারের বিভিন্ন খরচ, আয় ও নীট মুনাফার হিসাবঃ</a:t>
            </a:r>
          </a:p>
          <a:p>
            <a:r>
              <a:rPr lang="as-IN" dirty="0" smtClean="0"/>
              <a:t/>
            </a:r>
            <a:br>
              <a:rPr lang="as-IN"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2362200"/>
            <a:ext cx="4038600" cy="1323439"/>
          </a:xfrm>
          <a:prstGeom prst="rect">
            <a:avLst/>
          </a:prstGeom>
          <a:solidFill>
            <a:srgbClr val="92D050"/>
          </a:solidFill>
        </p:spPr>
        <p:txBody>
          <a:bodyPr wrap="square">
            <a:spAutoFit/>
          </a:bodyPr>
          <a:lstStyle/>
          <a:p>
            <a:pPr algn="ctr"/>
            <a:r>
              <a:rPr lang="en-US" sz="8000" dirty="0" err="1" smtClean="0"/>
              <a:t>ধন্যবাদ</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914400"/>
            <a:ext cx="5867400" cy="3352800"/>
          </a:xfrm>
          <a:prstGeom prst="rect">
            <a:avLst/>
          </a:prstGeom>
          <a:noFill/>
        </p:spPr>
        <p:txBody>
          <a:bodyPr wrap="square" rtlCol="0">
            <a:prstTxWarp prst="textChevron">
              <a:avLst/>
            </a:prstTxWarp>
            <a:spAutoFit/>
          </a:bodyPr>
          <a:lstStyle/>
          <a:p>
            <a:r>
              <a:rPr lang="en-US" dirty="0" err="1" smtClean="0"/>
              <a:t>নাম</a:t>
            </a:r>
            <a:r>
              <a:rPr lang="en-US" dirty="0" smtClean="0"/>
              <a:t> : </a:t>
            </a:r>
            <a:r>
              <a:rPr lang="en-US" dirty="0" err="1" smtClean="0"/>
              <a:t>মো</a:t>
            </a:r>
            <a:r>
              <a:rPr lang="en-US" dirty="0" smtClean="0"/>
              <a:t> : </a:t>
            </a:r>
            <a:r>
              <a:rPr lang="en-US" dirty="0" err="1" smtClean="0"/>
              <a:t>আব্দুল্লাহ</a:t>
            </a:r>
            <a:r>
              <a:rPr lang="en-US" dirty="0" smtClean="0"/>
              <a:t> </a:t>
            </a:r>
            <a:r>
              <a:rPr lang="en-US" dirty="0" err="1" smtClean="0"/>
              <a:t>ফারাজী</a:t>
            </a:r>
            <a:endParaRPr lang="en-US" dirty="0" smtClean="0"/>
          </a:p>
          <a:p>
            <a:r>
              <a:rPr lang="en-US" dirty="0" err="1" smtClean="0"/>
              <a:t>উপজেলা</a:t>
            </a:r>
            <a:r>
              <a:rPr lang="en-US" dirty="0" smtClean="0"/>
              <a:t> : </a:t>
            </a:r>
            <a:r>
              <a:rPr lang="en-US" dirty="0" err="1" smtClean="0"/>
              <a:t>নড়াইল</a:t>
            </a:r>
            <a:r>
              <a:rPr lang="en-US" dirty="0" smtClean="0"/>
              <a:t> </a:t>
            </a:r>
            <a:r>
              <a:rPr lang="en-US" dirty="0" err="1" smtClean="0"/>
              <a:t>সদর</a:t>
            </a:r>
            <a:endParaRPr lang="en-US" dirty="0" smtClean="0"/>
          </a:p>
          <a:p>
            <a:r>
              <a:rPr lang="en-US" dirty="0" err="1" smtClean="0"/>
              <a:t>জেলা</a:t>
            </a:r>
            <a:r>
              <a:rPr lang="en-US" dirty="0" smtClean="0"/>
              <a:t> : </a:t>
            </a:r>
            <a:r>
              <a:rPr lang="en-US" dirty="0" err="1" smtClean="0"/>
              <a:t>নড়াইল</a:t>
            </a:r>
            <a:r>
              <a:rPr lang="en-US" dirty="0" smtClean="0"/>
              <a:t> </a:t>
            </a:r>
          </a:p>
        </p:txBody>
      </p:sp>
      <p:sp>
        <p:nvSpPr>
          <p:cNvPr id="3" name="Rectangle 2"/>
          <p:cNvSpPr/>
          <p:nvPr/>
        </p:nvSpPr>
        <p:spPr>
          <a:xfrm>
            <a:off x="3276600" y="4800600"/>
            <a:ext cx="2409634" cy="523220"/>
          </a:xfrm>
          <a:prstGeom prst="rect">
            <a:avLst/>
          </a:prstGeom>
          <a:solidFill>
            <a:srgbClr val="00B0F0"/>
          </a:solidFill>
        </p:spPr>
        <p:txBody>
          <a:bodyPr wrap="none">
            <a:spAutoFit/>
          </a:bodyPr>
          <a:lstStyle/>
          <a:p>
            <a:r>
              <a:rPr lang="en-US" sz="2800" dirty="0" err="1" smtClean="0"/>
              <a:t>প্রভাষক</a:t>
            </a:r>
            <a:r>
              <a:rPr lang="en-US" sz="2800" dirty="0" smtClean="0"/>
              <a:t>, </a:t>
            </a:r>
            <a:r>
              <a:rPr lang="en-US" sz="2800" dirty="0" err="1" smtClean="0"/>
              <a:t>ইমাবিক</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152400"/>
            <a:ext cx="1901483" cy="523220"/>
          </a:xfrm>
          <a:prstGeom prst="rect">
            <a:avLst/>
          </a:prstGeom>
        </p:spPr>
        <p:txBody>
          <a:bodyPr wrap="none">
            <a:spAutoFit/>
          </a:bodyPr>
          <a:lstStyle/>
          <a:p>
            <a:pPr algn="ctr" fontAlgn="base"/>
            <a:r>
              <a:rPr lang="as-IN" sz="2800" b="1" dirty="0" smtClean="0">
                <a:solidFill>
                  <a:srgbClr val="00B0F0"/>
                </a:solidFill>
              </a:rPr>
              <a:t>হাঁসের জাত</a:t>
            </a:r>
            <a:endParaRPr lang="as-IN" sz="2800" b="1" dirty="0">
              <a:solidFill>
                <a:srgbClr val="00B0F0"/>
              </a:solidFill>
            </a:endParaRPr>
          </a:p>
        </p:txBody>
      </p:sp>
      <p:sp>
        <p:nvSpPr>
          <p:cNvPr id="1027" name="Rectangle 3"/>
          <p:cNvSpPr>
            <a:spLocks noChangeArrowheads="1"/>
          </p:cNvSpPr>
          <p:nvPr/>
        </p:nvSpPr>
        <p:spPr bwMode="auto">
          <a:xfrm>
            <a:off x="0" y="0"/>
            <a:ext cx="51435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1" name="Rectangle 7"/>
          <p:cNvSpPr>
            <a:spLocks noChangeArrowheads="1"/>
          </p:cNvSpPr>
          <p:nvPr/>
        </p:nvSpPr>
        <p:spPr bwMode="auto">
          <a:xfrm>
            <a:off x="0" y="488950"/>
            <a:ext cx="35266" cy="30777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44444"/>
                </a:solidFill>
                <a:effectLst/>
                <a:latin typeface="kalpurushregular"/>
                <a:cs typeface="Arial" pitchFamily="34" charset="0"/>
              </a:rPr>
              <a:t/>
            </a:r>
            <a:br>
              <a:rPr kumimoji="0" lang="en-US" sz="1000" b="0" i="0" u="none" strike="noStrike" cap="none" normalizeH="0" baseline="0" dirty="0" smtClean="0">
                <a:ln>
                  <a:noFill/>
                </a:ln>
                <a:solidFill>
                  <a:srgbClr val="444444"/>
                </a:solidFill>
                <a:effectLst/>
                <a:latin typeface="kalpurushregular"/>
                <a:cs typeface="Arial" pitchFamily="34" charset="0"/>
              </a:rPr>
            </a:br>
            <a:r>
              <a:rPr kumimoji="0" lang="en-US" sz="1000" b="0" i="0" u="none" strike="noStrike" cap="none" normalizeH="0" baseline="0" dirty="0" smtClean="0">
                <a:ln>
                  <a:noFill/>
                </a:ln>
                <a:solidFill>
                  <a:srgbClr val="444444"/>
                </a:solidFill>
                <a:effectLst/>
                <a:latin typeface="kalpurushregular"/>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print_btn"/>
          <p:cNvPicPr>
            <a:picLocks noChangeAspect="1" noChangeArrowheads="1"/>
          </p:cNvPicPr>
          <p:nvPr/>
        </p:nvPicPr>
        <p:blipFill>
          <a:blip r:embed="rId2" cstate="print"/>
          <a:srcRect/>
          <a:stretch>
            <a:fillRect/>
          </a:stretch>
        </p:blipFill>
        <p:spPr bwMode="auto">
          <a:xfrm>
            <a:off x="34925" y="-568325"/>
            <a:ext cx="228600" cy="228600"/>
          </a:xfrm>
          <a:prstGeom prst="rect">
            <a:avLst/>
          </a:prstGeom>
          <a:noFill/>
        </p:spPr>
      </p:pic>
      <p:sp>
        <p:nvSpPr>
          <p:cNvPr id="10" name="Rectangle 9"/>
          <p:cNvSpPr/>
          <p:nvPr/>
        </p:nvSpPr>
        <p:spPr>
          <a:xfrm>
            <a:off x="457200" y="1447800"/>
            <a:ext cx="4495800" cy="461665"/>
          </a:xfrm>
          <a:prstGeom prst="rect">
            <a:avLst/>
          </a:prstGeom>
        </p:spPr>
        <p:txBody>
          <a:bodyPr wrap="square">
            <a:spAutoFit/>
          </a:bodyPr>
          <a:lstStyle/>
          <a:p>
            <a:pPr lvl="0" algn="just" fontAlgn="base">
              <a:spcBef>
                <a:spcPct val="0"/>
              </a:spcBef>
              <a:spcAft>
                <a:spcPct val="0"/>
              </a:spcAft>
            </a:pPr>
            <a:r>
              <a:rPr lang="en-US" sz="1200" dirty="0" smtClean="0">
                <a:solidFill>
                  <a:srgbClr val="444444"/>
                </a:solidFill>
                <a:latin typeface="kalpurushregular"/>
                <a:cs typeface="Arial" pitchFamily="34" charset="0"/>
              </a:rPr>
              <a:t/>
            </a:r>
            <a:br>
              <a:rPr lang="en-US" sz="1200" dirty="0" smtClean="0">
                <a:solidFill>
                  <a:srgbClr val="444444"/>
                </a:solidFill>
                <a:latin typeface="kalpurushregular"/>
                <a:cs typeface="Arial" pitchFamily="34" charset="0"/>
              </a:rPr>
            </a:br>
            <a:r>
              <a:rPr lang="en-US" sz="1200" dirty="0" smtClean="0">
                <a:solidFill>
                  <a:srgbClr val="444444"/>
                </a:solidFill>
                <a:latin typeface="kalpurushregular"/>
                <a:cs typeface="Arial" pitchFamily="34" charset="0"/>
              </a:rPr>
              <a:t> </a:t>
            </a:r>
          </a:p>
        </p:txBody>
      </p:sp>
      <p:sp>
        <p:nvSpPr>
          <p:cNvPr id="11" name="Rectangle 10"/>
          <p:cNvSpPr/>
          <p:nvPr/>
        </p:nvSpPr>
        <p:spPr>
          <a:xfrm>
            <a:off x="304800" y="914400"/>
            <a:ext cx="4191000" cy="3970318"/>
          </a:xfrm>
          <a:prstGeom prst="rect">
            <a:avLst/>
          </a:prstGeom>
        </p:spPr>
        <p:txBody>
          <a:bodyPr wrap="square">
            <a:spAutoFit/>
          </a:bodyPr>
          <a:lstStyle/>
          <a:p>
            <a:pPr fontAlgn="base"/>
            <a:r>
              <a:rPr lang="as-IN" b="1" dirty="0" smtClean="0"/>
              <a:t>পিকিং / বেজিনঃ</a:t>
            </a:r>
            <a:r>
              <a:rPr lang="as-IN" dirty="0" smtClean="0"/>
              <a:t/>
            </a:r>
            <a:br>
              <a:rPr lang="as-IN" dirty="0" smtClean="0"/>
            </a:br>
            <a:r>
              <a:rPr lang="as-IN" dirty="0" smtClean="0"/>
              <a:t>উৎপত্তিঃ এ জাতের হাঁসের উৎপত্তি চীন দেশে।</a:t>
            </a:r>
            <a:br>
              <a:rPr lang="as-IN" dirty="0" smtClean="0"/>
            </a:br>
            <a:r>
              <a:rPr lang="as-IN" dirty="0" smtClean="0"/>
              <a:t/>
            </a:r>
            <a:br>
              <a:rPr lang="as-IN" dirty="0" smtClean="0"/>
            </a:br>
            <a:r>
              <a:rPr lang="as-IN" dirty="0" smtClean="0"/>
              <a:t>বৈশিষ্ট্যঃ</a:t>
            </a:r>
            <a:br>
              <a:rPr lang="as-IN" dirty="0" smtClean="0"/>
            </a:br>
            <a:r>
              <a:rPr lang="as-IN" dirty="0" smtClean="0"/>
              <a:t>১. পালকের রং সাদা।</a:t>
            </a:r>
            <a:br>
              <a:rPr lang="as-IN" dirty="0" smtClean="0"/>
            </a:br>
            <a:r>
              <a:rPr lang="as-IN" dirty="0" smtClean="0"/>
              <a:t>২. ডিমের রং সাদা।</a:t>
            </a:r>
            <a:br>
              <a:rPr lang="as-IN" dirty="0" smtClean="0"/>
            </a:br>
            <a:r>
              <a:rPr lang="as-IN" dirty="0" smtClean="0"/>
              <a:t>৩. দেহের আকার বড়।</a:t>
            </a:r>
          </a:p>
          <a:p>
            <a:pPr fontAlgn="base"/>
            <a:r>
              <a:rPr lang="as-IN" dirty="0" smtClean="0"/>
              <a:t/>
            </a:r>
            <a:br>
              <a:rPr lang="as-IN" dirty="0" smtClean="0"/>
            </a:br>
            <a:r>
              <a:rPr lang="as-IN" b="1" dirty="0" smtClean="0"/>
              <a:t>উপযোগীতাঃ</a:t>
            </a:r>
            <a:r>
              <a:rPr lang="as-IN" dirty="0" smtClean="0"/>
              <a:t> ইহা মাংসের জন্য প্রসিদ্ধ কারণ প্রাপ্ত বয়স্ক একটি হাঁসা প্রায় ৪.৫ কেজি এবং একটি হাঁসী ৪ কেজি ওজনের হয়ে থাকে। বৎসরে গড়ে প্রায় ১৫০ টি ডিম দেয়।</a:t>
            </a:r>
            <a:endParaRPr lang="as-IN" dirty="0"/>
          </a:p>
        </p:txBody>
      </p:sp>
      <p:pic>
        <p:nvPicPr>
          <p:cNvPr id="1035" name="Picture 11" descr="https://farmsandfarmer24.com/wp-content/uploads/2020/05/bro.jpg"/>
          <p:cNvPicPr>
            <a:picLocks noChangeAspect="1" noChangeArrowheads="1"/>
          </p:cNvPicPr>
          <p:nvPr/>
        </p:nvPicPr>
        <p:blipFill>
          <a:blip r:embed="rId3"/>
          <a:srcRect/>
          <a:stretch>
            <a:fillRect/>
          </a:stretch>
        </p:blipFill>
        <p:spPr bwMode="auto">
          <a:xfrm>
            <a:off x="4648200" y="1066800"/>
            <a:ext cx="3921485" cy="22558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914400"/>
            <a:ext cx="4953000" cy="4247317"/>
          </a:xfrm>
          <a:prstGeom prst="rect">
            <a:avLst/>
          </a:prstGeom>
        </p:spPr>
        <p:txBody>
          <a:bodyPr wrap="square">
            <a:spAutoFit/>
          </a:bodyPr>
          <a:lstStyle/>
          <a:p>
            <a:pPr fontAlgn="base"/>
            <a:r>
              <a:rPr lang="as-IN" b="1" dirty="0" smtClean="0">
                <a:solidFill>
                  <a:srgbClr val="00B0F0"/>
                </a:solidFill>
              </a:rPr>
              <a:t>মাসকোভিঃ</a:t>
            </a:r>
            <a:r>
              <a:rPr lang="as-IN" dirty="0" smtClean="0"/>
              <a:t/>
            </a:r>
            <a:br>
              <a:rPr lang="as-IN" dirty="0" smtClean="0"/>
            </a:br>
            <a:endParaRPr lang="en-US" dirty="0" smtClean="0"/>
          </a:p>
          <a:p>
            <a:pPr fontAlgn="base"/>
            <a:r>
              <a:rPr lang="as-IN" dirty="0" smtClean="0"/>
              <a:t>উৎপত্তিঃ এ জাতের হাঁসের আদি জন্মস্হান দক্ষিণ আমেরিকা।</a:t>
            </a:r>
            <a:br>
              <a:rPr lang="as-IN" dirty="0" smtClean="0"/>
            </a:br>
            <a:endParaRPr lang="en-US" dirty="0" smtClean="0"/>
          </a:p>
          <a:p>
            <a:pPr fontAlgn="base"/>
            <a:r>
              <a:rPr lang="as-IN" dirty="0" smtClean="0"/>
              <a:t>বৈশিষ্ট্যঃ</a:t>
            </a:r>
            <a:br>
              <a:rPr lang="as-IN" dirty="0" smtClean="0"/>
            </a:br>
            <a:r>
              <a:rPr lang="as-IN" dirty="0" smtClean="0"/>
              <a:t>১. পালকের রং সাদা ও কলো।</a:t>
            </a:r>
            <a:br>
              <a:rPr lang="as-IN" dirty="0" smtClean="0"/>
            </a:br>
            <a:r>
              <a:rPr lang="as-IN" dirty="0" smtClean="0"/>
              <a:t>২. মাথায় লাল ঝুটি।</a:t>
            </a:r>
            <a:br>
              <a:rPr lang="as-IN" dirty="0" smtClean="0"/>
            </a:br>
            <a:r>
              <a:rPr lang="as-IN" dirty="0" smtClean="0"/>
              <a:t>৩. ডিমের রং সাদা।</a:t>
            </a:r>
            <a:br>
              <a:rPr lang="as-IN" dirty="0" smtClean="0"/>
            </a:br>
            <a:r>
              <a:rPr lang="as-IN" dirty="0" smtClean="0"/>
              <a:t>৪. দেহের আকার বড়।</a:t>
            </a:r>
          </a:p>
          <a:p>
            <a:pPr fontAlgn="base"/>
            <a:endParaRPr lang="en-US" dirty="0" smtClean="0"/>
          </a:p>
          <a:p>
            <a:pPr fontAlgn="base"/>
            <a:r>
              <a:rPr lang="as-IN" dirty="0" smtClean="0"/>
              <a:t>উপযোগীতাঃ এ জাতের হাঁস মাংসের জন্য প্রসিদ্ধ কারণ প্রাপ্ত বয়স্ক একটি হাঁসা প্রায় ৫ কেজি এবং একটি হাঁসী ৪ কেজি ওজনের হয়ে থাকে। বৎসরে গড়ে প্রায় ১২০ টি ডিম দেয়।</a:t>
            </a:r>
            <a:endParaRPr lang="as-IN" dirty="0"/>
          </a:p>
        </p:txBody>
      </p:sp>
      <p:pic>
        <p:nvPicPr>
          <p:cNvPr id="24578" name="Picture 2" descr="MuscovyDuck.jpg"/>
          <p:cNvPicPr>
            <a:picLocks noChangeAspect="1" noChangeArrowheads="1"/>
          </p:cNvPicPr>
          <p:nvPr/>
        </p:nvPicPr>
        <p:blipFill>
          <a:blip r:embed="rId2"/>
          <a:srcRect/>
          <a:stretch>
            <a:fillRect/>
          </a:stretch>
        </p:blipFill>
        <p:spPr bwMode="auto">
          <a:xfrm>
            <a:off x="5334000" y="1371600"/>
            <a:ext cx="3432175" cy="257413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4724400" cy="3693319"/>
          </a:xfrm>
          <a:prstGeom prst="rect">
            <a:avLst/>
          </a:prstGeom>
        </p:spPr>
        <p:txBody>
          <a:bodyPr wrap="square">
            <a:spAutoFit/>
          </a:bodyPr>
          <a:lstStyle/>
          <a:p>
            <a:pPr fontAlgn="base"/>
            <a:r>
              <a:rPr lang="as-IN" b="1" dirty="0" smtClean="0"/>
              <a:t>খাকী ক্যাম্পবেলঃ</a:t>
            </a:r>
            <a:r>
              <a:rPr lang="as-IN" dirty="0" smtClean="0"/>
              <a:t/>
            </a:r>
            <a:br>
              <a:rPr lang="as-IN" dirty="0" smtClean="0"/>
            </a:br>
            <a:endParaRPr lang="en-US" dirty="0" smtClean="0"/>
          </a:p>
          <a:p>
            <a:pPr fontAlgn="base"/>
            <a:r>
              <a:rPr lang="as-IN" dirty="0" smtClean="0"/>
              <a:t>উৎপত্তিঃইহার উৎপত্তিস্হল ইংল্যান্ড।</a:t>
            </a:r>
            <a:br>
              <a:rPr lang="as-IN" dirty="0" smtClean="0"/>
            </a:br>
            <a:r>
              <a:rPr lang="as-IN" dirty="0" smtClean="0"/>
              <a:t>বৈশিষ্ট্যঃ</a:t>
            </a:r>
            <a:br>
              <a:rPr lang="as-IN" dirty="0" smtClean="0"/>
            </a:br>
            <a:r>
              <a:rPr lang="as-IN" dirty="0" smtClean="0"/>
              <a:t>১. পালকের রং খাকী বিধায় খাকী ক্যাম্পবেল নামকরণ করা হয়েছে।</a:t>
            </a:r>
            <a:br>
              <a:rPr lang="as-IN" dirty="0" smtClean="0"/>
            </a:br>
            <a:r>
              <a:rPr lang="as-IN" dirty="0" smtClean="0"/>
              <a:t>২. ডিমের রং সাদা।</a:t>
            </a:r>
            <a:br>
              <a:rPr lang="as-IN" dirty="0" smtClean="0"/>
            </a:br>
            <a:r>
              <a:rPr lang="as-IN" dirty="0" smtClean="0"/>
              <a:t>৩. ঠোঁট নীলাভ/কালো।</a:t>
            </a:r>
          </a:p>
          <a:p>
            <a:pPr fontAlgn="base"/>
            <a:endParaRPr lang="en-US" dirty="0" smtClean="0"/>
          </a:p>
          <a:p>
            <a:pPr fontAlgn="base"/>
            <a:r>
              <a:rPr lang="as-IN" dirty="0" smtClean="0"/>
              <a:t>উপযোগীতাঃ ডিম-এর উদ্দেশ্যে এ জাতের হাঁস পালন করা হয়। বার্ষিক ডিম উৎপাদন গড়ে ২৫০- ৩০০ টি। বয়ঃ প্রাপ্তদের ওজন ২- ২.৫ কেজি হয়ে থাকে।</a:t>
            </a:r>
            <a:endParaRPr lang="as-IN" dirty="0"/>
          </a:p>
        </p:txBody>
      </p:sp>
      <p:pic>
        <p:nvPicPr>
          <p:cNvPr id="23554" name="Picture 2" descr="খাকী ক্যাম্পবে হাঁস – Agriculture Information Service"/>
          <p:cNvPicPr>
            <a:picLocks noChangeAspect="1" noChangeArrowheads="1"/>
          </p:cNvPicPr>
          <p:nvPr/>
        </p:nvPicPr>
        <p:blipFill>
          <a:blip r:embed="rId2"/>
          <a:srcRect/>
          <a:stretch>
            <a:fillRect/>
          </a:stretch>
        </p:blipFill>
        <p:spPr bwMode="auto">
          <a:xfrm>
            <a:off x="5105400" y="1219200"/>
            <a:ext cx="3733800" cy="23812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5334000" cy="3016210"/>
          </a:xfrm>
          <a:prstGeom prst="rect">
            <a:avLst/>
          </a:prstGeom>
        </p:spPr>
        <p:txBody>
          <a:bodyPr wrap="square">
            <a:spAutoFit/>
          </a:bodyPr>
          <a:lstStyle/>
          <a:p>
            <a:r>
              <a:rPr lang="as-IN" b="1" dirty="0" smtClean="0">
                <a:solidFill>
                  <a:srgbClr val="00B050"/>
                </a:solidFill>
              </a:rPr>
              <a:t>জিনডিং</a:t>
            </a:r>
            <a:r>
              <a:rPr lang="as-IN" dirty="0" smtClean="0"/>
              <a:t/>
            </a:r>
            <a:br>
              <a:rPr lang="as-IN" dirty="0" smtClean="0"/>
            </a:br>
            <a:endParaRPr lang="en-US" dirty="0" smtClean="0"/>
          </a:p>
          <a:p>
            <a:r>
              <a:rPr lang="as-IN" sz="1400" dirty="0" smtClean="0"/>
              <a:t>উৎপত্তিঃ ইহার উৎপত্তিস্হল চীন।</a:t>
            </a:r>
            <a:br>
              <a:rPr lang="as-IN" sz="1400" dirty="0" smtClean="0"/>
            </a:br>
            <a:r>
              <a:rPr lang="as-IN" sz="1400" dirty="0" smtClean="0"/>
              <a:t/>
            </a:r>
            <a:br>
              <a:rPr lang="as-IN" sz="1400" dirty="0" smtClean="0"/>
            </a:br>
            <a:r>
              <a:rPr lang="as-IN" sz="1400" b="1" dirty="0" smtClean="0"/>
              <a:t>বৈশিষ্ট্যঃ</a:t>
            </a:r>
            <a:r>
              <a:rPr lang="as-IN" sz="1400" dirty="0" smtClean="0"/>
              <a:t/>
            </a:r>
            <a:br>
              <a:rPr lang="as-IN" sz="1400" dirty="0" smtClean="0"/>
            </a:br>
            <a:r>
              <a:rPr lang="as-IN" sz="1400" dirty="0" smtClean="0"/>
              <a:t>১. হাঁসীর পালকের রং খাকীর মাঝে কালো ফোটা এবং হাঁসার কালো ও সাদা মিশ্রিত।</a:t>
            </a:r>
            <a:br>
              <a:rPr lang="as-IN" sz="1400" dirty="0" smtClean="0"/>
            </a:br>
            <a:r>
              <a:rPr lang="as-IN" sz="1400" dirty="0" smtClean="0"/>
              <a:t>২. ডিমের রং নীলাভ।</a:t>
            </a:r>
            <a:br>
              <a:rPr lang="as-IN" sz="1400" dirty="0" smtClean="0"/>
            </a:br>
            <a:r>
              <a:rPr lang="as-IN" sz="1400" dirty="0" smtClean="0"/>
              <a:t>৩. ঠোঁট নীলাভ/হলদে।</a:t>
            </a:r>
            <a:br>
              <a:rPr lang="as-IN" sz="1400" dirty="0" smtClean="0"/>
            </a:br>
            <a:r>
              <a:rPr lang="as-IN" sz="1400" dirty="0" smtClean="0"/>
              <a:t/>
            </a:r>
            <a:br>
              <a:rPr lang="as-IN" sz="1400" dirty="0" smtClean="0"/>
            </a:br>
            <a:r>
              <a:rPr lang="as-IN" sz="1400" dirty="0" smtClean="0"/>
              <a:t>উপযোগীতা</a:t>
            </a:r>
            <a:r>
              <a:rPr lang="en-US" sz="1400" dirty="0" smtClean="0"/>
              <a:t> :</a:t>
            </a:r>
            <a:r>
              <a:rPr lang="as-IN" sz="1400" dirty="0" smtClean="0"/>
              <a:t> ডিম-এর উদ্দেশ্যে এ জাতের হাঁস পালন করা হয়। বার্ষিক ডিম উৎপাদন গড়ে ২৭০-৩২৫ টি। বয়ঃ প্রাপ্তদের ওজন ২- ২.৫ কেজি হয়ে থাকে।</a:t>
            </a:r>
            <a:endParaRPr lang="en-US" sz="1400" dirty="0"/>
          </a:p>
        </p:txBody>
      </p:sp>
      <p:pic>
        <p:nvPicPr>
          <p:cNvPr id="22530" name="Picture 2" descr="Jinding Duck Photos - Free &amp; Royalty-Free Stock Photos from Dreamstime"/>
          <p:cNvPicPr>
            <a:picLocks noChangeAspect="1" noChangeArrowheads="1"/>
          </p:cNvPicPr>
          <p:nvPr/>
        </p:nvPicPr>
        <p:blipFill>
          <a:blip r:embed="rId2"/>
          <a:srcRect/>
          <a:stretch>
            <a:fillRect/>
          </a:stretch>
        </p:blipFill>
        <p:spPr bwMode="auto">
          <a:xfrm>
            <a:off x="5943600" y="1219200"/>
            <a:ext cx="2960047" cy="213493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380999"/>
          <a:ext cx="7162800" cy="5096936"/>
        </p:xfrm>
        <a:graphic>
          <a:graphicData uri="http://schemas.openxmlformats.org/drawingml/2006/table">
            <a:tbl>
              <a:tblPr/>
              <a:tblGrid>
                <a:gridCol w="1790700"/>
                <a:gridCol w="1790700"/>
                <a:gridCol w="1790700"/>
                <a:gridCol w="1790700"/>
              </a:tblGrid>
              <a:tr h="307848">
                <a:tc>
                  <a:txBody>
                    <a:bodyPr/>
                    <a:lstStyle/>
                    <a:p>
                      <a:r>
                        <a:rPr lang="as-IN" sz="1200"/>
                        <a:t>সাইজ</a:t>
                      </a:r>
                    </a:p>
                  </a:txBody>
                  <a:tcPr marL="61576" marR="61576" marT="30788" marB="30788" anchor="ctr">
                    <a:lnL>
                      <a:noFill/>
                    </a:lnL>
                    <a:lnR>
                      <a:noFill/>
                    </a:lnR>
                    <a:lnT>
                      <a:noFill/>
                    </a:lnT>
                    <a:lnB>
                      <a:noFill/>
                    </a:lnB>
                    <a:solidFill>
                      <a:srgbClr val="FFFFFF"/>
                    </a:solidFill>
                  </a:tcPr>
                </a:tc>
                <a:tc>
                  <a:txBody>
                    <a:bodyPr/>
                    <a:lstStyle/>
                    <a:p>
                      <a:r>
                        <a:rPr lang="as-IN" sz="1200"/>
                        <a:t>নাম</a:t>
                      </a:r>
                    </a:p>
                  </a:txBody>
                  <a:tcPr marL="61576" marR="61576" marT="30788" marB="30788" anchor="ctr">
                    <a:lnL>
                      <a:noFill/>
                    </a:lnL>
                    <a:lnR>
                      <a:noFill/>
                    </a:lnR>
                    <a:lnT>
                      <a:noFill/>
                    </a:lnT>
                    <a:lnB>
                      <a:noFill/>
                    </a:lnB>
                    <a:solidFill>
                      <a:srgbClr val="FFFFFF"/>
                    </a:solidFill>
                  </a:tcPr>
                </a:tc>
                <a:tc>
                  <a:txBody>
                    <a:bodyPr/>
                    <a:lstStyle/>
                    <a:p>
                      <a:r>
                        <a:rPr lang="as-IN" sz="1200"/>
                        <a:t>উদ্দেশ্য</a:t>
                      </a:r>
                    </a:p>
                  </a:txBody>
                  <a:tcPr marL="61576" marR="61576" marT="30788" marB="30788" anchor="ctr">
                    <a:lnL>
                      <a:noFill/>
                    </a:lnL>
                    <a:lnR>
                      <a:noFill/>
                    </a:lnR>
                    <a:lnT>
                      <a:noFill/>
                    </a:lnT>
                    <a:lnB>
                      <a:noFill/>
                    </a:lnB>
                    <a:solidFill>
                      <a:srgbClr val="FFFFFF"/>
                    </a:solidFill>
                  </a:tcPr>
                </a:tc>
                <a:tc>
                  <a:txBody>
                    <a:bodyPr/>
                    <a:lstStyle/>
                    <a:p>
                      <a:r>
                        <a:rPr lang="as-IN" sz="1200"/>
                        <a:t>দেশ</a:t>
                      </a:r>
                    </a:p>
                  </a:txBody>
                  <a:tcPr marL="61576" marR="61576" marT="30788" marB="30788" anchor="ctr">
                    <a:lnL>
                      <a:noFill/>
                    </a:lnL>
                    <a:lnR>
                      <a:noFill/>
                    </a:lnR>
                    <a:lnT>
                      <a:noFill/>
                    </a:lnT>
                    <a:lnB>
                      <a:noFill/>
                    </a:lnB>
                    <a:solidFill>
                      <a:srgbClr val="FFFFFF"/>
                    </a:solidFill>
                  </a:tcPr>
                </a:tc>
              </a:tr>
              <a:tr h="556188">
                <a:tc>
                  <a:txBody>
                    <a:bodyPr/>
                    <a:lstStyle/>
                    <a:p>
                      <a:r>
                        <a:rPr lang="as-IN" sz="1200"/>
                        <a:t> ভারী</a:t>
                      </a:r>
                    </a:p>
                  </a:txBody>
                  <a:tcPr marL="61576" marR="61576" marT="30788" marB="30788" anchor="ctr">
                    <a:lnL>
                      <a:noFill/>
                    </a:lnL>
                    <a:lnR>
                      <a:noFill/>
                    </a:lnR>
                    <a:lnT>
                      <a:noFill/>
                    </a:lnT>
                    <a:lnB>
                      <a:noFill/>
                    </a:lnB>
                    <a:solidFill>
                      <a:srgbClr val="FFFFFF"/>
                    </a:solidFill>
                  </a:tcPr>
                </a:tc>
                <a:tc>
                  <a:txBody>
                    <a:bodyPr/>
                    <a:lstStyle/>
                    <a:p>
                      <a:r>
                        <a:rPr lang="as-IN" sz="1200"/>
                        <a:t> এলেসবুরি</a:t>
                      </a:r>
                    </a:p>
                  </a:txBody>
                  <a:tcPr marL="61576" marR="61576" marT="30788" marB="30788" anchor="ctr">
                    <a:lnL>
                      <a:noFill/>
                    </a:lnL>
                    <a:lnR>
                      <a:noFill/>
                    </a:lnR>
                    <a:lnT>
                      <a:noFill/>
                    </a:lnT>
                    <a:lnB>
                      <a:noFill/>
                    </a:lnB>
                    <a:solidFill>
                      <a:srgbClr val="FFFFFF"/>
                    </a:solidFill>
                  </a:tcPr>
                </a:tc>
                <a:tc>
                  <a:txBody>
                    <a:bodyPr/>
                    <a:lstStyle/>
                    <a:p>
                      <a:r>
                        <a:rPr lang="as-IN" sz="1200"/>
                        <a:t>মাংস </a:t>
                      </a:r>
                    </a:p>
                  </a:txBody>
                  <a:tcPr marL="61576" marR="61576" marT="30788" marB="30788" anchor="ctr">
                    <a:lnL>
                      <a:noFill/>
                    </a:lnL>
                    <a:lnR>
                      <a:noFill/>
                    </a:lnR>
                    <a:lnT>
                      <a:noFill/>
                    </a:lnT>
                    <a:lnB>
                      <a:noFill/>
                    </a:lnB>
                    <a:solidFill>
                      <a:srgbClr val="FFFFFF"/>
                    </a:solidFill>
                  </a:tcPr>
                </a:tc>
                <a:tc>
                  <a:txBody>
                    <a:bodyPr/>
                    <a:lstStyle/>
                    <a:p>
                      <a:r>
                        <a:rPr lang="as-IN" sz="1200"/>
                        <a:t>ইউনাইটেড কিংডম</a:t>
                      </a:r>
                    </a:p>
                  </a:txBody>
                  <a:tcPr marL="61576" marR="61576" marT="30788" marB="30788" anchor="ctr">
                    <a:lnL>
                      <a:noFill/>
                    </a:lnL>
                    <a:lnR>
                      <a:noFill/>
                    </a:lnR>
                    <a:lnT>
                      <a:noFill/>
                    </a:lnT>
                    <a:lnB>
                      <a:noFill/>
                    </a:lnB>
                    <a:solidFill>
                      <a:srgbClr val="FFFFFF"/>
                    </a:solidFill>
                  </a:tcPr>
                </a:tc>
              </a:tr>
              <a:tr h="307848">
                <a:tc>
                  <a:txBody>
                    <a:bodyPr/>
                    <a:lstStyle/>
                    <a:p>
                      <a:r>
                        <a:rPr lang="as-IN" sz="1200"/>
                        <a:t>ভারী</a:t>
                      </a:r>
                    </a:p>
                  </a:txBody>
                  <a:tcPr marL="61576" marR="61576" marT="30788" marB="30788" anchor="ctr">
                    <a:lnL>
                      <a:noFill/>
                    </a:lnL>
                    <a:lnR>
                      <a:noFill/>
                    </a:lnR>
                    <a:lnT>
                      <a:noFill/>
                    </a:lnT>
                    <a:lnB>
                      <a:noFill/>
                    </a:lnB>
                    <a:solidFill>
                      <a:srgbClr val="FFFFFF"/>
                    </a:solidFill>
                  </a:tcPr>
                </a:tc>
                <a:tc>
                  <a:txBody>
                    <a:bodyPr/>
                    <a:lstStyle/>
                    <a:p>
                      <a:r>
                        <a:rPr lang="as-IN" sz="1200"/>
                        <a:t> পেকিন</a:t>
                      </a:r>
                    </a:p>
                  </a:txBody>
                  <a:tcPr marL="61576" marR="61576" marT="30788" marB="30788" anchor="ctr">
                    <a:lnL>
                      <a:noFill/>
                    </a:lnL>
                    <a:lnR>
                      <a:noFill/>
                    </a:lnR>
                    <a:lnT>
                      <a:noFill/>
                    </a:lnT>
                    <a:lnB>
                      <a:noFill/>
                    </a:lnB>
                    <a:solidFill>
                      <a:srgbClr val="FFFFFF"/>
                    </a:solidFill>
                  </a:tcPr>
                </a:tc>
                <a:tc>
                  <a:txBody>
                    <a:bodyPr/>
                    <a:lstStyle/>
                    <a:p>
                      <a:r>
                        <a:rPr lang="as-IN" sz="1200"/>
                        <a:t>মাংস ও ডিম</a:t>
                      </a:r>
                    </a:p>
                  </a:txBody>
                  <a:tcPr marL="61576" marR="61576" marT="30788" marB="30788" anchor="ctr">
                    <a:lnL>
                      <a:noFill/>
                    </a:lnL>
                    <a:lnR>
                      <a:noFill/>
                    </a:lnR>
                    <a:lnT>
                      <a:noFill/>
                    </a:lnT>
                    <a:lnB>
                      <a:noFill/>
                    </a:lnB>
                    <a:solidFill>
                      <a:srgbClr val="FFFFFF"/>
                    </a:solidFill>
                  </a:tcPr>
                </a:tc>
                <a:tc>
                  <a:txBody>
                    <a:bodyPr/>
                    <a:lstStyle/>
                    <a:p>
                      <a:r>
                        <a:rPr lang="as-IN" sz="1200"/>
                        <a:t>চিন</a:t>
                      </a:r>
                    </a:p>
                  </a:txBody>
                  <a:tcPr marL="61576" marR="61576" marT="30788" marB="30788" anchor="ctr">
                    <a:lnL>
                      <a:noFill/>
                    </a:lnL>
                    <a:lnR>
                      <a:noFill/>
                    </a:lnR>
                    <a:lnT>
                      <a:noFill/>
                    </a:lnT>
                    <a:lnB>
                      <a:noFill/>
                    </a:lnB>
                    <a:solidFill>
                      <a:srgbClr val="FFFFFF"/>
                    </a:solidFill>
                  </a:tcPr>
                </a:tc>
              </a:tr>
              <a:tr h="307848">
                <a:tc>
                  <a:txBody>
                    <a:bodyPr/>
                    <a:lstStyle/>
                    <a:p>
                      <a:r>
                        <a:rPr lang="as-IN" sz="1200"/>
                        <a:t> ভারী</a:t>
                      </a:r>
                    </a:p>
                  </a:txBody>
                  <a:tcPr marL="61576" marR="61576" marT="30788" marB="30788" anchor="ctr">
                    <a:lnL>
                      <a:noFill/>
                    </a:lnL>
                    <a:lnR>
                      <a:noFill/>
                    </a:lnR>
                    <a:lnT>
                      <a:noFill/>
                    </a:lnT>
                    <a:lnB>
                      <a:noFill/>
                    </a:lnB>
                    <a:solidFill>
                      <a:srgbClr val="FFFFFF"/>
                    </a:solidFill>
                  </a:tcPr>
                </a:tc>
                <a:tc>
                  <a:txBody>
                    <a:bodyPr/>
                    <a:lstStyle/>
                    <a:p>
                      <a:r>
                        <a:rPr lang="as-IN" sz="1200"/>
                        <a:t> মাসকভি</a:t>
                      </a:r>
                    </a:p>
                  </a:txBody>
                  <a:tcPr marL="61576" marR="61576" marT="30788" marB="30788" anchor="ctr">
                    <a:lnL>
                      <a:noFill/>
                    </a:lnL>
                    <a:lnR>
                      <a:noFill/>
                    </a:lnR>
                    <a:lnT>
                      <a:noFill/>
                    </a:lnT>
                    <a:lnB>
                      <a:noFill/>
                    </a:lnB>
                    <a:solidFill>
                      <a:srgbClr val="FFFFFF"/>
                    </a:solidFill>
                  </a:tcPr>
                </a:tc>
                <a:tc>
                  <a:txBody>
                    <a:bodyPr/>
                    <a:lstStyle/>
                    <a:p>
                      <a:r>
                        <a:rPr lang="as-IN" sz="1200"/>
                        <a:t>মাংস</a:t>
                      </a:r>
                    </a:p>
                  </a:txBody>
                  <a:tcPr marL="61576" marR="61576" marT="30788" marB="30788" anchor="ctr">
                    <a:lnL>
                      <a:noFill/>
                    </a:lnL>
                    <a:lnR>
                      <a:noFill/>
                    </a:lnR>
                    <a:lnT>
                      <a:noFill/>
                    </a:lnT>
                    <a:lnB>
                      <a:noFill/>
                    </a:lnB>
                    <a:solidFill>
                      <a:srgbClr val="FFFFFF"/>
                    </a:solidFill>
                  </a:tcPr>
                </a:tc>
                <a:tc>
                  <a:txBody>
                    <a:bodyPr/>
                    <a:lstStyle/>
                    <a:p>
                      <a:r>
                        <a:rPr lang="as-IN" sz="1200"/>
                        <a:t>আমেরিকা</a:t>
                      </a:r>
                    </a:p>
                  </a:txBody>
                  <a:tcPr marL="61576" marR="61576" marT="30788" marB="30788" anchor="ctr">
                    <a:lnL>
                      <a:noFill/>
                    </a:lnL>
                    <a:lnR>
                      <a:noFill/>
                    </a:lnR>
                    <a:lnT>
                      <a:noFill/>
                    </a:lnT>
                    <a:lnB>
                      <a:noFill/>
                    </a:lnB>
                    <a:solidFill>
                      <a:srgbClr val="FFFFFF"/>
                    </a:solidFill>
                  </a:tcPr>
                </a:tc>
              </a:tr>
              <a:tr h="538732">
                <a:tc>
                  <a:txBody>
                    <a:bodyPr/>
                    <a:lstStyle/>
                    <a:p>
                      <a:r>
                        <a:rPr lang="as-IN" sz="1200"/>
                        <a:t>ভারী</a:t>
                      </a:r>
                    </a:p>
                  </a:txBody>
                  <a:tcPr marL="61576" marR="61576" marT="30788" marB="30788" anchor="ctr">
                    <a:lnL>
                      <a:noFill/>
                    </a:lnL>
                    <a:lnR>
                      <a:noFill/>
                    </a:lnR>
                    <a:lnT>
                      <a:noFill/>
                    </a:lnT>
                    <a:lnB>
                      <a:noFill/>
                    </a:lnB>
                    <a:solidFill>
                      <a:srgbClr val="FFFFFF"/>
                    </a:solidFill>
                  </a:tcPr>
                </a:tc>
                <a:tc>
                  <a:txBody>
                    <a:bodyPr/>
                    <a:lstStyle/>
                    <a:p>
                      <a:r>
                        <a:rPr lang="as-IN" sz="1200"/>
                        <a:t> ডাকলেয়ার   </a:t>
                      </a:r>
                    </a:p>
                  </a:txBody>
                  <a:tcPr marL="61576" marR="61576" marT="30788" marB="30788" anchor="ctr">
                    <a:lnL>
                      <a:noFill/>
                    </a:lnL>
                    <a:lnR>
                      <a:noFill/>
                    </a:lnR>
                    <a:lnT>
                      <a:noFill/>
                    </a:lnT>
                    <a:lnB>
                      <a:noFill/>
                    </a:lnB>
                    <a:solidFill>
                      <a:srgbClr val="FFFFFF"/>
                    </a:solidFill>
                  </a:tcPr>
                </a:tc>
                <a:tc>
                  <a:txBody>
                    <a:bodyPr/>
                    <a:lstStyle/>
                    <a:p>
                      <a:r>
                        <a:rPr lang="as-IN" sz="1200"/>
                        <a:t>মাংস ও ডিম</a:t>
                      </a:r>
                    </a:p>
                  </a:txBody>
                  <a:tcPr marL="61576" marR="61576" marT="30788" marB="30788" anchor="ctr">
                    <a:lnL>
                      <a:noFill/>
                    </a:lnL>
                    <a:lnR>
                      <a:noFill/>
                    </a:lnR>
                    <a:lnT>
                      <a:noFill/>
                    </a:lnT>
                    <a:lnB>
                      <a:noFill/>
                    </a:lnB>
                    <a:solidFill>
                      <a:srgbClr val="FFFFFF"/>
                    </a:solidFill>
                  </a:tcPr>
                </a:tc>
                <a:tc>
                  <a:txBody>
                    <a:bodyPr/>
                    <a:lstStyle/>
                    <a:p>
                      <a:r>
                        <a:rPr lang="as-IN" sz="1200"/>
                        <a:t>  ফ্রান্স </a:t>
                      </a:r>
                    </a:p>
                  </a:txBody>
                  <a:tcPr marL="61576" marR="61576" marT="30788" marB="30788" anchor="ctr">
                    <a:lnL>
                      <a:noFill/>
                    </a:lnL>
                    <a:lnR>
                      <a:noFill/>
                    </a:lnR>
                    <a:lnT>
                      <a:noFill/>
                    </a:lnT>
                    <a:lnB>
                      <a:noFill/>
                    </a:lnB>
                    <a:solidFill>
                      <a:srgbClr val="FFFFFF"/>
                    </a:solidFill>
                  </a:tcPr>
                </a:tc>
              </a:tr>
              <a:tr h="538732">
                <a:tc>
                  <a:txBody>
                    <a:bodyPr/>
                    <a:lstStyle/>
                    <a:p>
                      <a:r>
                        <a:rPr lang="as-IN" sz="1200"/>
                        <a:t>ভারী</a:t>
                      </a:r>
                    </a:p>
                  </a:txBody>
                  <a:tcPr marL="61576" marR="61576" marT="30788" marB="30788" anchor="ctr">
                    <a:lnL>
                      <a:noFill/>
                    </a:lnL>
                    <a:lnR>
                      <a:noFill/>
                    </a:lnR>
                    <a:lnT>
                      <a:noFill/>
                    </a:lnT>
                    <a:lnB>
                      <a:noFill/>
                    </a:lnB>
                    <a:solidFill>
                      <a:srgbClr val="FFFFFF"/>
                    </a:solidFill>
                  </a:tcPr>
                </a:tc>
                <a:tc>
                  <a:txBody>
                    <a:bodyPr/>
                    <a:lstStyle/>
                    <a:p>
                      <a:r>
                        <a:rPr lang="as-IN" sz="1200"/>
                        <a:t> গোল্ডেন  কাসকেড</a:t>
                      </a:r>
                    </a:p>
                  </a:txBody>
                  <a:tcPr marL="61576" marR="61576" marT="30788" marB="30788" anchor="ctr">
                    <a:lnL>
                      <a:noFill/>
                    </a:lnL>
                    <a:lnR>
                      <a:noFill/>
                    </a:lnR>
                    <a:lnT>
                      <a:noFill/>
                    </a:lnT>
                    <a:lnB>
                      <a:noFill/>
                    </a:lnB>
                    <a:solidFill>
                      <a:srgbClr val="FFFFFF"/>
                    </a:solidFill>
                  </a:tcPr>
                </a:tc>
                <a:tc>
                  <a:txBody>
                    <a:bodyPr/>
                    <a:lstStyle/>
                    <a:p>
                      <a:r>
                        <a:rPr lang="as-IN" sz="1200"/>
                        <a:t>মাংস উ ডিম</a:t>
                      </a:r>
                    </a:p>
                  </a:txBody>
                  <a:tcPr marL="61576" marR="61576" marT="30788" marB="30788" anchor="ctr">
                    <a:lnL>
                      <a:noFill/>
                    </a:lnL>
                    <a:lnR>
                      <a:noFill/>
                    </a:lnR>
                    <a:lnT>
                      <a:noFill/>
                    </a:lnT>
                    <a:lnB>
                      <a:noFill/>
                    </a:lnB>
                    <a:solidFill>
                      <a:srgbClr val="FFFFFF"/>
                    </a:solidFill>
                  </a:tcPr>
                </a:tc>
                <a:tc>
                  <a:txBody>
                    <a:bodyPr/>
                    <a:lstStyle/>
                    <a:p>
                      <a:r>
                        <a:rPr lang="as-IN" sz="1200"/>
                        <a:t> আমেরিকা</a:t>
                      </a:r>
                    </a:p>
                  </a:txBody>
                  <a:tcPr marL="61576" marR="61576" marT="30788" marB="30788" anchor="ctr">
                    <a:lnL>
                      <a:noFill/>
                    </a:lnL>
                    <a:lnR>
                      <a:noFill/>
                    </a:lnR>
                    <a:lnT>
                      <a:noFill/>
                    </a:lnT>
                    <a:lnB>
                      <a:noFill/>
                    </a:lnB>
                    <a:solidFill>
                      <a:srgbClr val="FFFFFF"/>
                    </a:solidFill>
                  </a:tcPr>
                </a:tc>
              </a:tr>
              <a:tr h="307848">
                <a:tc>
                  <a:txBody>
                    <a:bodyPr/>
                    <a:lstStyle/>
                    <a:p>
                      <a:r>
                        <a:rPr lang="as-IN" sz="1200"/>
                        <a:t>মাঝারি</a:t>
                      </a:r>
                    </a:p>
                  </a:txBody>
                  <a:tcPr marL="61576" marR="61576" marT="30788" marB="30788" anchor="ctr">
                    <a:lnL>
                      <a:noFill/>
                    </a:lnL>
                    <a:lnR>
                      <a:noFill/>
                    </a:lnR>
                    <a:lnT>
                      <a:noFill/>
                    </a:lnT>
                    <a:lnB>
                      <a:noFill/>
                    </a:lnB>
                    <a:solidFill>
                      <a:srgbClr val="FFFFFF"/>
                    </a:solidFill>
                  </a:tcPr>
                </a:tc>
                <a:tc>
                  <a:txBody>
                    <a:bodyPr/>
                    <a:lstStyle/>
                    <a:p>
                      <a:r>
                        <a:rPr lang="as-IN" sz="1200"/>
                        <a:t>সুইডিশ ব্লু</a:t>
                      </a:r>
                    </a:p>
                  </a:txBody>
                  <a:tcPr marL="61576" marR="61576" marT="30788" marB="30788" anchor="ctr">
                    <a:lnL>
                      <a:noFill/>
                    </a:lnL>
                    <a:lnR>
                      <a:noFill/>
                    </a:lnR>
                    <a:lnT>
                      <a:noFill/>
                    </a:lnT>
                    <a:lnB>
                      <a:noFill/>
                    </a:lnB>
                    <a:solidFill>
                      <a:srgbClr val="FFFFFF"/>
                    </a:solidFill>
                  </a:tcPr>
                </a:tc>
                <a:tc>
                  <a:txBody>
                    <a:bodyPr/>
                    <a:lstStyle/>
                    <a:p>
                      <a:r>
                        <a:rPr lang="as-IN" sz="1200"/>
                        <a:t> মাংস</a:t>
                      </a:r>
                    </a:p>
                  </a:txBody>
                  <a:tcPr marL="61576" marR="61576" marT="30788" marB="30788" anchor="ctr">
                    <a:lnL>
                      <a:noFill/>
                    </a:lnL>
                    <a:lnR>
                      <a:noFill/>
                    </a:lnR>
                    <a:lnT>
                      <a:noFill/>
                    </a:lnT>
                    <a:lnB>
                      <a:noFill/>
                    </a:lnB>
                    <a:solidFill>
                      <a:srgbClr val="FFFFFF"/>
                    </a:solidFill>
                  </a:tcPr>
                </a:tc>
                <a:tc>
                  <a:txBody>
                    <a:bodyPr/>
                    <a:lstStyle/>
                    <a:p>
                      <a:r>
                        <a:rPr lang="as-IN" sz="1200"/>
                        <a:t> সুইডেন</a:t>
                      </a:r>
                    </a:p>
                  </a:txBody>
                  <a:tcPr marL="61576" marR="61576" marT="30788" marB="30788" anchor="ctr">
                    <a:lnL>
                      <a:noFill/>
                    </a:lnL>
                    <a:lnR>
                      <a:noFill/>
                    </a:lnR>
                    <a:lnT>
                      <a:noFill/>
                    </a:lnT>
                    <a:lnB>
                      <a:noFill/>
                    </a:lnB>
                    <a:solidFill>
                      <a:srgbClr val="FFFFFF"/>
                    </a:solidFill>
                  </a:tcPr>
                </a:tc>
              </a:tr>
              <a:tr h="538732">
                <a:tc>
                  <a:txBody>
                    <a:bodyPr/>
                    <a:lstStyle/>
                    <a:p>
                      <a:r>
                        <a:rPr lang="as-IN" sz="1200"/>
                        <a:t>মাঝারি</a:t>
                      </a:r>
                    </a:p>
                  </a:txBody>
                  <a:tcPr marL="61576" marR="61576" marT="30788" marB="30788" anchor="ctr">
                    <a:lnL>
                      <a:noFill/>
                    </a:lnL>
                    <a:lnR>
                      <a:noFill/>
                    </a:lnR>
                    <a:lnT>
                      <a:noFill/>
                    </a:lnT>
                    <a:lnB>
                      <a:noFill/>
                    </a:lnB>
                    <a:solidFill>
                      <a:srgbClr val="FFFFFF"/>
                    </a:solidFill>
                  </a:tcPr>
                </a:tc>
                <a:tc>
                  <a:txBody>
                    <a:bodyPr/>
                    <a:lstStyle/>
                    <a:p>
                      <a:r>
                        <a:rPr lang="as-IN" sz="1200"/>
                        <a:t> এনকোনা</a:t>
                      </a:r>
                    </a:p>
                  </a:txBody>
                  <a:tcPr marL="61576" marR="61576" marT="30788" marB="30788" anchor="ctr">
                    <a:lnL>
                      <a:noFill/>
                    </a:lnL>
                    <a:lnR>
                      <a:noFill/>
                    </a:lnR>
                    <a:lnT>
                      <a:noFill/>
                    </a:lnT>
                    <a:lnB>
                      <a:noFill/>
                    </a:lnB>
                    <a:solidFill>
                      <a:srgbClr val="FFFFFF"/>
                    </a:solidFill>
                  </a:tcPr>
                </a:tc>
                <a:tc>
                  <a:txBody>
                    <a:bodyPr/>
                    <a:lstStyle/>
                    <a:p>
                      <a:r>
                        <a:rPr lang="as-IN" sz="1200"/>
                        <a:t> মাংস ও ডিম</a:t>
                      </a:r>
                    </a:p>
                  </a:txBody>
                  <a:tcPr marL="61576" marR="61576" marT="30788" marB="30788" anchor="ctr">
                    <a:lnL>
                      <a:noFill/>
                    </a:lnL>
                    <a:lnR>
                      <a:noFill/>
                    </a:lnR>
                    <a:lnT>
                      <a:noFill/>
                    </a:lnT>
                    <a:lnB>
                      <a:noFill/>
                    </a:lnB>
                    <a:solidFill>
                      <a:srgbClr val="FFFFFF"/>
                    </a:solidFill>
                  </a:tcPr>
                </a:tc>
                <a:tc>
                  <a:txBody>
                    <a:bodyPr/>
                    <a:lstStyle/>
                    <a:p>
                      <a:r>
                        <a:rPr lang="as-IN" sz="1200"/>
                        <a:t> ইউনাইটেড কিংডম</a:t>
                      </a:r>
                    </a:p>
                  </a:txBody>
                  <a:tcPr marL="61576" marR="61576" marT="30788" marB="30788" anchor="ctr">
                    <a:lnL>
                      <a:noFill/>
                    </a:lnL>
                    <a:lnR>
                      <a:noFill/>
                    </a:lnR>
                    <a:lnT>
                      <a:noFill/>
                    </a:lnT>
                    <a:lnB>
                      <a:noFill/>
                    </a:lnB>
                    <a:solidFill>
                      <a:srgbClr val="FFFFFF"/>
                    </a:solidFill>
                  </a:tcPr>
                </a:tc>
              </a:tr>
              <a:tr h="538732">
                <a:tc>
                  <a:txBody>
                    <a:bodyPr/>
                    <a:lstStyle/>
                    <a:p>
                      <a:r>
                        <a:rPr lang="as-IN" sz="1200"/>
                        <a:t>মাঝারি</a:t>
                      </a:r>
                    </a:p>
                  </a:txBody>
                  <a:tcPr marL="61576" marR="61576" marT="30788" marB="30788" anchor="ctr">
                    <a:lnL>
                      <a:noFill/>
                    </a:lnL>
                    <a:lnR>
                      <a:noFill/>
                    </a:lnR>
                    <a:lnT>
                      <a:noFill/>
                    </a:lnT>
                    <a:lnB>
                      <a:noFill/>
                    </a:lnB>
                    <a:solidFill>
                      <a:srgbClr val="FFFFFF"/>
                    </a:solidFill>
                  </a:tcPr>
                </a:tc>
                <a:tc>
                  <a:txBody>
                    <a:bodyPr/>
                    <a:lstStyle/>
                    <a:p>
                      <a:r>
                        <a:rPr lang="as-IN" sz="1200"/>
                        <a:t> বালি</a:t>
                      </a:r>
                    </a:p>
                  </a:txBody>
                  <a:tcPr marL="61576" marR="61576" marT="30788" marB="30788" anchor="ctr">
                    <a:lnL>
                      <a:noFill/>
                    </a:lnL>
                    <a:lnR>
                      <a:noFill/>
                    </a:lnR>
                    <a:lnT>
                      <a:noFill/>
                    </a:lnT>
                    <a:lnB>
                      <a:noFill/>
                    </a:lnB>
                    <a:solidFill>
                      <a:srgbClr val="FFFFFF"/>
                    </a:solidFill>
                  </a:tcPr>
                </a:tc>
                <a:tc>
                  <a:txBody>
                    <a:bodyPr/>
                    <a:lstStyle/>
                    <a:p>
                      <a:r>
                        <a:rPr lang="as-IN" sz="1200"/>
                        <a:t> মাংস ও ডিম</a:t>
                      </a:r>
                    </a:p>
                  </a:txBody>
                  <a:tcPr marL="61576" marR="61576" marT="30788" marB="30788" anchor="ctr">
                    <a:lnL>
                      <a:noFill/>
                    </a:lnL>
                    <a:lnR>
                      <a:noFill/>
                    </a:lnR>
                    <a:lnT>
                      <a:noFill/>
                    </a:lnT>
                    <a:lnB>
                      <a:noFill/>
                    </a:lnB>
                    <a:solidFill>
                      <a:srgbClr val="FFFFFF"/>
                    </a:solidFill>
                  </a:tcPr>
                </a:tc>
                <a:tc>
                  <a:txBody>
                    <a:bodyPr/>
                    <a:lstStyle/>
                    <a:p>
                      <a:r>
                        <a:rPr lang="as-IN" sz="1200"/>
                        <a:t> বালি</a:t>
                      </a:r>
                    </a:p>
                  </a:txBody>
                  <a:tcPr marL="61576" marR="61576" marT="30788" marB="30788" anchor="ctr">
                    <a:lnL>
                      <a:noFill/>
                    </a:lnL>
                    <a:lnR>
                      <a:noFill/>
                    </a:lnR>
                    <a:lnT>
                      <a:noFill/>
                    </a:lnT>
                    <a:lnB>
                      <a:noFill/>
                    </a:lnB>
                    <a:solidFill>
                      <a:srgbClr val="FFFFFF"/>
                    </a:solidFill>
                  </a:tcPr>
                </a:tc>
              </a:tr>
              <a:tr h="307848">
                <a:tc>
                  <a:txBody>
                    <a:bodyPr/>
                    <a:lstStyle/>
                    <a:p>
                      <a:r>
                        <a:rPr lang="as-IN" sz="1200"/>
                        <a:t>মাঝারি</a:t>
                      </a:r>
                    </a:p>
                  </a:txBody>
                  <a:tcPr marL="61576" marR="61576" marT="30788" marB="30788" anchor="ctr">
                    <a:lnL>
                      <a:noFill/>
                    </a:lnL>
                    <a:lnR>
                      <a:noFill/>
                    </a:lnR>
                    <a:lnT>
                      <a:noFill/>
                    </a:lnT>
                    <a:lnB>
                      <a:noFill/>
                    </a:lnB>
                    <a:solidFill>
                      <a:srgbClr val="FFFFFF"/>
                    </a:solidFill>
                  </a:tcPr>
                </a:tc>
                <a:tc>
                  <a:txBody>
                    <a:bodyPr/>
                    <a:lstStyle/>
                    <a:p>
                      <a:r>
                        <a:rPr lang="as-IN" sz="1200"/>
                        <a:t>এলিজাবেথ</a:t>
                      </a:r>
                    </a:p>
                  </a:txBody>
                  <a:tcPr marL="61576" marR="61576" marT="30788" marB="30788" anchor="ctr">
                    <a:lnL>
                      <a:noFill/>
                    </a:lnL>
                    <a:lnR>
                      <a:noFill/>
                    </a:lnR>
                    <a:lnT>
                      <a:noFill/>
                    </a:lnT>
                    <a:lnB>
                      <a:noFill/>
                    </a:lnB>
                    <a:solidFill>
                      <a:srgbClr val="FFFFFF"/>
                    </a:solidFill>
                  </a:tcPr>
                </a:tc>
                <a:tc>
                  <a:txBody>
                    <a:bodyPr/>
                    <a:lstStyle/>
                    <a:p>
                      <a:r>
                        <a:rPr lang="as-IN" sz="1200"/>
                        <a:t> মাংস</a:t>
                      </a:r>
                    </a:p>
                  </a:txBody>
                  <a:tcPr marL="61576" marR="61576" marT="30788" marB="30788" anchor="ctr">
                    <a:lnL>
                      <a:noFill/>
                    </a:lnL>
                    <a:lnR>
                      <a:noFill/>
                    </a:lnR>
                    <a:lnT>
                      <a:noFill/>
                    </a:lnT>
                    <a:lnB>
                      <a:noFill/>
                    </a:lnB>
                    <a:solidFill>
                      <a:srgbClr val="FFFFFF"/>
                    </a:solidFill>
                  </a:tcPr>
                </a:tc>
                <a:tc>
                  <a:txBody>
                    <a:bodyPr/>
                    <a:lstStyle/>
                    <a:p>
                      <a:r>
                        <a:rPr lang="as-IN" sz="1200"/>
                        <a:t>  অস্ট্রেলিয়া</a:t>
                      </a:r>
                    </a:p>
                  </a:txBody>
                  <a:tcPr marL="61576" marR="61576" marT="30788" marB="30788" anchor="ctr">
                    <a:lnL>
                      <a:noFill/>
                    </a:lnL>
                    <a:lnR>
                      <a:noFill/>
                    </a:lnR>
                    <a:lnT>
                      <a:noFill/>
                    </a:lnT>
                    <a:lnB>
                      <a:noFill/>
                    </a:lnB>
                    <a:solidFill>
                      <a:srgbClr val="FFFFFF"/>
                    </a:solidFill>
                  </a:tcPr>
                </a:tc>
              </a:tr>
              <a:tr h="307848">
                <a:tc>
                  <a:txBody>
                    <a:bodyPr/>
                    <a:lstStyle/>
                    <a:p>
                      <a:r>
                        <a:rPr lang="as-IN" sz="1200"/>
                        <a:t>হালকা</a:t>
                      </a:r>
                    </a:p>
                  </a:txBody>
                  <a:tcPr marL="61576" marR="61576" marT="30788" marB="30788" anchor="ctr">
                    <a:lnL>
                      <a:noFill/>
                    </a:lnL>
                    <a:lnR>
                      <a:noFill/>
                    </a:lnR>
                    <a:lnT>
                      <a:noFill/>
                    </a:lnT>
                    <a:lnB>
                      <a:noFill/>
                    </a:lnB>
                    <a:solidFill>
                      <a:srgbClr val="FFFFFF"/>
                    </a:solidFill>
                  </a:tcPr>
                </a:tc>
                <a:tc>
                  <a:txBody>
                    <a:bodyPr/>
                    <a:lstStyle/>
                    <a:p>
                      <a:r>
                        <a:rPr lang="as-IN" sz="1200"/>
                        <a:t> সেটল্যান্ড</a:t>
                      </a:r>
                    </a:p>
                  </a:txBody>
                  <a:tcPr marL="61576" marR="61576" marT="30788" marB="30788" anchor="ctr">
                    <a:lnL>
                      <a:noFill/>
                    </a:lnL>
                    <a:lnR>
                      <a:noFill/>
                    </a:lnR>
                    <a:lnT>
                      <a:noFill/>
                    </a:lnT>
                    <a:lnB>
                      <a:noFill/>
                    </a:lnB>
                    <a:solidFill>
                      <a:srgbClr val="FFFFFF"/>
                    </a:solidFill>
                  </a:tcPr>
                </a:tc>
                <a:tc>
                  <a:txBody>
                    <a:bodyPr/>
                    <a:lstStyle/>
                    <a:p>
                      <a:r>
                        <a:rPr lang="as-IN" sz="1200"/>
                        <a:t> ডিম</a:t>
                      </a:r>
                    </a:p>
                  </a:txBody>
                  <a:tcPr marL="61576" marR="61576" marT="30788" marB="30788" anchor="ctr">
                    <a:lnL>
                      <a:noFill/>
                    </a:lnL>
                    <a:lnR>
                      <a:noFill/>
                    </a:lnR>
                    <a:lnT>
                      <a:noFill/>
                    </a:lnT>
                    <a:lnB>
                      <a:noFill/>
                    </a:lnB>
                    <a:solidFill>
                      <a:srgbClr val="FFFFFF"/>
                    </a:solidFill>
                  </a:tcPr>
                </a:tc>
                <a:tc>
                  <a:txBody>
                    <a:bodyPr/>
                    <a:lstStyle/>
                    <a:p>
                      <a:r>
                        <a:rPr lang="as-IN" sz="1200"/>
                        <a:t>  স্কটল্যান্ড</a:t>
                      </a:r>
                    </a:p>
                  </a:txBody>
                  <a:tcPr marL="61576" marR="61576" marT="30788" marB="30788" anchor="ctr">
                    <a:lnL>
                      <a:noFill/>
                    </a:lnL>
                    <a:lnR>
                      <a:noFill/>
                    </a:lnR>
                    <a:lnT>
                      <a:noFill/>
                    </a:lnT>
                    <a:lnB>
                      <a:noFill/>
                    </a:lnB>
                    <a:solidFill>
                      <a:srgbClr val="FFFFFF"/>
                    </a:solidFill>
                  </a:tcPr>
                </a:tc>
              </a:tr>
              <a:tr h="538732">
                <a:tc>
                  <a:txBody>
                    <a:bodyPr/>
                    <a:lstStyle/>
                    <a:p>
                      <a:r>
                        <a:rPr lang="as-IN" sz="1200"/>
                        <a:t>হালকা</a:t>
                      </a:r>
                    </a:p>
                  </a:txBody>
                  <a:tcPr marL="61576" marR="61576" marT="30788" marB="30788" anchor="ctr">
                    <a:lnL>
                      <a:noFill/>
                    </a:lnL>
                    <a:lnR>
                      <a:noFill/>
                    </a:lnR>
                    <a:lnT>
                      <a:noFill/>
                    </a:lnT>
                    <a:lnB>
                      <a:noFill/>
                    </a:lnB>
                    <a:solidFill>
                      <a:srgbClr val="FFFFFF"/>
                    </a:solidFill>
                  </a:tcPr>
                </a:tc>
                <a:tc>
                  <a:txBody>
                    <a:bodyPr/>
                    <a:lstStyle/>
                    <a:p>
                      <a:r>
                        <a:rPr lang="as-IN" sz="1200"/>
                        <a:t>ম্যাগপি</a:t>
                      </a:r>
                    </a:p>
                  </a:txBody>
                  <a:tcPr marL="61576" marR="61576" marT="30788" marB="30788" anchor="ctr">
                    <a:lnL>
                      <a:noFill/>
                    </a:lnL>
                    <a:lnR>
                      <a:noFill/>
                    </a:lnR>
                    <a:lnT>
                      <a:noFill/>
                    </a:lnT>
                    <a:lnB>
                      <a:noFill/>
                    </a:lnB>
                    <a:solidFill>
                      <a:srgbClr val="FFFFFF"/>
                    </a:solidFill>
                  </a:tcPr>
                </a:tc>
                <a:tc>
                  <a:txBody>
                    <a:bodyPr/>
                    <a:lstStyle/>
                    <a:p>
                      <a:r>
                        <a:rPr lang="as-IN" sz="1200"/>
                        <a:t> মাংস</a:t>
                      </a:r>
                    </a:p>
                  </a:txBody>
                  <a:tcPr marL="61576" marR="61576" marT="30788" marB="30788" anchor="ctr">
                    <a:lnL>
                      <a:noFill/>
                    </a:lnL>
                    <a:lnR>
                      <a:noFill/>
                    </a:lnR>
                    <a:lnT>
                      <a:noFill/>
                    </a:lnT>
                    <a:lnB>
                      <a:noFill/>
                    </a:lnB>
                    <a:solidFill>
                      <a:srgbClr val="FFFFFF"/>
                    </a:solidFill>
                  </a:tcPr>
                </a:tc>
                <a:tc>
                  <a:txBody>
                    <a:bodyPr/>
                    <a:lstStyle/>
                    <a:p>
                      <a:r>
                        <a:rPr lang="as-IN" sz="1200" dirty="0"/>
                        <a:t>  ইউনাইটেড কিংডম</a:t>
                      </a:r>
                    </a:p>
                  </a:txBody>
                  <a:tcPr marL="61576" marR="61576" marT="30788" marB="30788" anchor="ctr">
                    <a:lnL>
                      <a:noFill/>
                    </a:lnL>
                    <a:lnR>
                      <a:noFill/>
                    </a:lnR>
                    <a:lnT>
                      <a:noFill/>
                    </a:lnT>
                    <a:lnB>
                      <a:noFill/>
                    </a:lnB>
                    <a:solidFill>
                      <a:srgbClr val="FFFFFF"/>
                    </a:solidFill>
                  </a:tcPr>
                </a:tc>
              </a:tr>
            </a:tbl>
          </a:graphicData>
        </a:graphic>
      </p:graphicFrame>
      <p:sp>
        <p:nvSpPr>
          <p:cNvPr id="276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66800"/>
            <a:ext cx="6781800" cy="3231654"/>
          </a:xfrm>
          <a:prstGeom prst="rect">
            <a:avLst/>
          </a:prstGeom>
        </p:spPr>
        <p:txBody>
          <a:bodyPr wrap="square">
            <a:spAutoFit/>
          </a:bodyPr>
          <a:lstStyle/>
          <a:p>
            <a:r>
              <a:rPr lang="as-IN" sz="2400" dirty="0" smtClean="0">
                <a:solidFill>
                  <a:srgbClr val="00B050"/>
                </a:solidFill>
              </a:rPr>
              <a:t>হাঁস এর বাসস্হানের জন্য স্হান নির্বাচনঃ</a:t>
            </a:r>
            <a:r>
              <a:rPr lang="as-IN" dirty="0" smtClean="0"/>
              <a:t/>
            </a:r>
            <a:br>
              <a:rPr lang="as-IN" dirty="0" smtClean="0"/>
            </a:br>
            <a:endParaRPr lang="en-US" dirty="0" smtClean="0"/>
          </a:p>
          <a:p>
            <a:r>
              <a:rPr lang="as-IN" dirty="0" smtClean="0"/>
              <a:t>১. উঁচু জমি নির্বাচন করতে হবে যেন বন্যার সময় পানিতে ডুবে না যায়।</a:t>
            </a:r>
            <a:br>
              <a:rPr lang="as-IN" dirty="0" smtClean="0"/>
            </a:br>
            <a:r>
              <a:rPr lang="as-IN" dirty="0" smtClean="0"/>
              <a:t>২. বিদ্যুৎ ও পানি সরবরাহের পর্যাপ্ত সুবিধা থাকতে হবে।</a:t>
            </a:r>
            <a:br>
              <a:rPr lang="as-IN" dirty="0" smtClean="0"/>
            </a:br>
            <a:r>
              <a:rPr lang="as-IN" dirty="0" smtClean="0"/>
              <a:t>৩. ভালো যোগাযোগ ব্যবস্হা থাকতে হবে।</a:t>
            </a:r>
            <a:br>
              <a:rPr lang="as-IN" dirty="0" smtClean="0"/>
            </a:br>
            <a:r>
              <a:rPr lang="as-IN" dirty="0" smtClean="0"/>
              <a:t>৪. মাংস ও ডিম বাজারজাত করার সুবিধা থাকতে হবে।</a:t>
            </a:r>
            <a:br>
              <a:rPr lang="as-IN" dirty="0" smtClean="0"/>
            </a:br>
            <a:r>
              <a:rPr lang="as-IN" dirty="0" smtClean="0"/>
              <a:t>৫. পর্যাপ্ত নিরাপত্তা ব্যবস্হা থাকতে হবে।</a:t>
            </a:r>
            <a:br>
              <a:rPr lang="as-IN" dirty="0" smtClean="0"/>
            </a:br>
            <a:r>
              <a:rPr lang="as-IN" dirty="0" smtClean="0"/>
              <a:t>৬. পানি নিস্কাশনের ব্যবস্হা থাকতে হবে।</a:t>
            </a:r>
            <a:br>
              <a:rPr lang="as-IN" dirty="0" smtClean="0"/>
            </a:br>
            <a:r>
              <a:rPr lang="as-IN" dirty="0" smtClean="0"/>
              <a:t>৭. চারপাশ পরিস্কার পরিচ্ছন্ন হতে হবে।</a:t>
            </a:r>
            <a:br>
              <a:rPr lang="as-IN" dirty="0" smtClean="0"/>
            </a:br>
            <a:r>
              <a:rPr lang="as-IN" dirty="0" smtClean="0"/>
              <a:t>৮. খোলামেলা ও নিরিবিলি পরিবেশ হতে হবে।</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399"/>
            <a:ext cx="8001000" cy="3970318"/>
          </a:xfrm>
          <a:prstGeom prst="rect">
            <a:avLst/>
          </a:prstGeom>
        </p:spPr>
        <p:txBody>
          <a:bodyPr wrap="square">
            <a:spAutoFit/>
          </a:bodyPr>
          <a:lstStyle/>
          <a:p>
            <a:pPr fontAlgn="base"/>
            <a:r>
              <a:rPr lang="as-IN" b="1" dirty="0" smtClean="0"/>
              <a:t>ঘরের প্রকৃতিঃ</a:t>
            </a:r>
            <a:r>
              <a:rPr lang="as-IN" dirty="0" smtClean="0"/>
              <a:t/>
            </a:r>
            <a:br>
              <a:rPr lang="as-IN" dirty="0" smtClean="0"/>
            </a:br>
            <a:r>
              <a:rPr lang="as-IN" dirty="0" smtClean="0"/>
              <a:t>হাঁস পালনের উদ্দেশ্যের ওপর ভিত্তি করে এদের ঘর বিভিন্ন প্রকারের হতে পারে। যেমন- হ্যাচারি ঘর, বাচ্চার ঘর, গ্রোয়ার ঘর, ডিমপাড়া ঘর। যেমন- একচালা বা শেড টাইপ, দোচালা বা গ্যাবল টাইপ (‘অ ’ টাইপ), কম্বিনেশন টাইপ ও মনিটর বা সেমিমনিটর টাইপ।</a:t>
            </a:r>
          </a:p>
          <a:p>
            <a:pPr fontAlgn="base"/>
            <a:r>
              <a:rPr lang="as-IN" dirty="0" smtClean="0"/>
              <a:t/>
            </a:r>
            <a:br>
              <a:rPr lang="as-IN" dirty="0" smtClean="0"/>
            </a:br>
            <a:r>
              <a:rPr lang="as-IN" b="1" dirty="0" smtClean="0"/>
              <a:t>ঘরের পরিচর্যা ও জীবাণুমুক্ত করণ পদ্ধতিঃ</a:t>
            </a:r>
            <a:r>
              <a:rPr lang="as-IN" dirty="0" smtClean="0"/>
              <a:t> ঘরের লিটার পরিস্কার হতে হবে এবং জীবাণুনাশক, যেমন- চুন দিয়ে তা জীবাণুমুক্ত করতে হবে। ঘরের দেয়াল-মেঝে ভালমত পানি দিয়ে পরিস্কার করতে হবে। তবে কস্টিক সোডা দিয়ে পরিষ্কার করলে ভালো হয় । ফিউমিগেশন শুরু করার পূর্বে দরজা, জানালা, ভেন্টিলেটর প্রভৃতি বন্ধ করতে হবে যাতে ঘরে কোনো বাতাস না ঢুকে। ঘরের প্রতি ২.৮ ঘন মিটার জায়গার জন্য ৬ গ্রাম পটাসিয়াম পার-ম্যাঙ্গানেট ও ১২০ মি.লি. ফরমালিন (৪০%) দিয়ে ফিউমিগেট করতে হবে।</a:t>
            </a:r>
            <a:br>
              <a:rPr lang="as-IN" dirty="0" smtClean="0"/>
            </a:br>
            <a:endParaRPr lang="as-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80</Words>
  <Application>Microsoft Office PowerPoint</Application>
  <PresentationFormat>On-screen Show (4:3)</PresentationFormat>
  <Paragraphs>84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Uitrce</dc:creator>
  <cp:lastModifiedBy>Uitrce</cp:lastModifiedBy>
  <cp:revision>34</cp:revision>
  <dcterms:created xsi:type="dcterms:W3CDTF">2006-08-16T00:00:00Z</dcterms:created>
  <dcterms:modified xsi:type="dcterms:W3CDTF">2020-11-25T11:13:38Z</dcterms:modified>
</cp:coreProperties>
</file>