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20" r:id="rId5"/>
    <p:sldMasterId id="2147483732" r:id="rId6"/>
    <p:sldMasterId id="2147483744" r:id="rId7"/>
    <p:sldMasterId id="2147483756" r:id="rId8"/>
  </p:sldMasterIdLst>
  <p:notesMasterIdLst>
    <p:notesMasterId r:id="rId30"/>
  </p:notesMasterIdLst>
  <p:sldIdLst>
    <p:sldId id="256" r:id="rId9"/>
    <p:sldId id="257" r:id="rId10"/>
    <p:sldId id="260" r:id="rId11"/>
    <p:sldId id="282" r:id="rId12"/>
    <p:sldId id="261" r:id="rId13"/>
    <p:sldId id="262" r:id="rId14"/>
    <p:sldId id="263" r:id="rId15"/>
    <p:sldId id="264" r:id="rId16"/>
    <p:sldId id="283" r:id="rId17"/>
    <p:sldId id="277" r:id="rId18"/>
    <p:sldId id="279" r:id="rId19"/>
    <p:sldId id="285" r:id="rId20"/>
    <p:sldId id="278" r:id="rId21"/>
    <p:sldId id="284" r:id="rId22"/>
    <p:sldId id="276" r:id="rId23"/>
    <p:sldId id="269" r:id="rId24"/>
    <p:sldId id="274" r:id="rId25"/>
    <p:sldId id="273" r:id="rId26"/>
    <p:sldId id="286" r:id="rId27"/>
    <p:sldId id="280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D72D"/>
    <a:srgbClr val="00FF00"/>
    <a:srgbClr val="FF0000"/>
    <a:srgbClr val="297883"/>
    <a:srgbClr val="1EF66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6" autoAdjust="0"/>
    <p:restoredTop sz="94660"/>
  </p:normalViewPr>
  <p:slideViewPr>
    <p:cSldViewPr>
      <p:cViewPr varScale="1">
        <p:scale>
          <a:sx n="81" d="100"/>
          <a:sy n="81" d="100"/>
        </p:scale>
        <p:origin x="-4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D998E-605E-4B9C-B823-C0DBEFCD921D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E0CEC-B18E-4CAE-BCDD-6F8939B0C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C0005-9795-4BE1-8D53-FDAAAE0A329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4BF08-B5F5-42FB-9CC2-BAAF5A34587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786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84.xml"/><Relationship Id="rId1" Type="http://schemas.openxmlformats.org/officeDocument/2006/relationships/video" Target="file:///C:\Users\Acer\Desktop\moving%20train%20coaches%20separated%20in%20Indian%20train%20simulator.mp4" TargetMode="Externa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26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316602-Animated-Red-Rose-Blooming.gif111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" y="1676400"/>
            <a:ext cx="8991600" cy="3124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700" b="1" cap="all" spc="0" dirty="0" smtClean="0">
                <a:ln w="57150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8700" b="1" cap="all" spc="0" dirty="0">
              <a:ln w="57150" cmpd="sng">
                <a:solidFill>
                  <a:schemeClr val="bg1">
                    <a:lumMod val="95000"/>
                  </a:schemeClr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FFFF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90600"/>
            <a:ext cx="2895600" cy="18660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1066800"/>
            <a:ext cx="6096000" cy="17697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কল্যানীঃ বুদ্ধিদীপ্ত,মেধাবী,শিক্ষিত,প্রতিবাদী।</a:t>
            </a:r>
          </a:p>
          <a:p>
            <a:endParaRPr lang="en-US" sz="1100" dirty="0" smtClean="0">
              <a:ln w="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কল্যাণীর সাহস ও সৌন্দর্যে অনুপম মুগ্ধ হয়। </a:t>
            </a:r>
            <a:endParaRPr lang="bn-IN" sz="3600" dirty="0" smtClean="0">
              <a:ln w="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100" dirty="0" smtClean="0">
              <a:ln w="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বাবাঃ শম্ভুনাথ</a:t>
            </a:r>
            <a:r>
              <a:rPr lang="en-US" sz="2800" dirty="0" smtClean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2800" dirty="0" smtClean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</a:t>
            </a:r>
            <a:r>
              <a:rPr lang="bn-BD" sz="2800" dirty="0" smtClean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ক্তার </a:t>
            </a:r>
            <a:r>
              <a:rPr lang="bn-IN" sz="2800" dirty="0" smtClean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ব্যক্তিত্বসম্পন্ন,প্রতিবাদী</a:t>
            </a:r>
            <a:r>
              <a:rPr lang="bn-IN" sz="28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931690" y="1394336"/>
            <a:ext cx="603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3800"/>
            <a:ext cx="2799080" cy="220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990600"/>
            <a:ext cx="895231" cy="2330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4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কল্যাণী</a:t>
            </a:r>
            <a:endParaRPr lang="en-US" sz="24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3657600"/>
            <a:ext cx="6096000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অনুপমঃ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শিক্ষিত,ব্যক্তিত্বহীন,মা এবং মামার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শাসনে বড় হয়েছে।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 হরিশের ঘটকালীতে কল্যাণীর সাথে বিয়ে ঠিক হয়।মামার কারনে বিয়েটা ভেঙ্গে যায়।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0800" y="152400"/>
            <a:ext cx="37338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 বিশ্লেষণ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82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7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4082" t="61111" r="12245"/>
          <a:stretch>
            <a:fillRect/>
          </a:stretch>
        </p:blipFill>
        <p:spPr>
          <a:xfrm>
            <a:off x="0" y="4419600"/>
            <a:ext cx="9144000" cy="2081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886200" y="685800"/>
            <a:ext cx="5257800" cy="16987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বিয়ে ভাঙ্গার পর কল্যাণী কানপুরে</a:t>
            </a:r>
          </a:p>
          <a:p>
            <a:r>
              <a:rPr lang="bn-IN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 স্কুলে কাজ নেয়। অনুপম ট্রেনে </a:t>
            </a:r>
          </a:p>
          <a:p>
            <a:r>
              <a:rPr lang="bn-IN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মাকে নিয়ে তীর্থযাত্রার সময় অপরিচিত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কণ্ঠের ঝঙ্কারে মুগ্ধ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হয়।সে কণ্ঠ কল্যাণীর। 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moving train coaches separated in Indian train simulator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1000" y="6096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910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838200"/>
            <a:ext cx="8305800" cy="8265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সরস্বতীর পদ্মবন দলিত বিদলিত করিয়া আমি বিবাহ বাড়িতে গিয়া উঠিলাম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828800"/>
            <a:ext cx="3657600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828800"/>
            <a:ext cx="3581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038600"/>
            <a:ext cx="8305800" cy="18288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আমিই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যাহাকে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বাপ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আসর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হইতে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ফিরাইয়া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দিয়াছে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b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304800"/>
            <a:ext cx="5029200" cy="3505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9124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228600"/>
            <a:ext cx="8305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শিমুল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ফুল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ও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মাকাল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ফলের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সহিত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তুলনা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করিয়া,বিদ্রুপ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করিবার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সুযোগ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পাইয়াছিলেন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219200"/>
            <a:ext cx="2971800" cy="26068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1236617"/>
            <a:ext cx="2819400" cy="2573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1219200"/>
            <a:ext cx="2667001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56" t="-3368" r="40691" b="13573"/>
          <a:stretch/>
        </p:blipFill>
        <p:spPr>
          <a:xfrm>
            <a:off x="3200400" y="3886200"/>
            <a:ext cx="28194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5638800" cy="718418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pPr algn="ctr"/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শব্দার্থঃ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1447800"/>
            <a:ext cx="2465848" cy="1283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2895600"/>
            <a:ext cx="2438400" cy="1219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4343400"/>
            <a:ext cx="2568409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5675552"/>
            <a:ext cx="2519134" cy="10300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0600" y="1676400"/>
            <a:ext cx="1219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প্রদোষ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16764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31242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গজানন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30480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গনেশ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4572000"/>
            <a:ext cx="1245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স্যাকরা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4495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স্বর্ণ পরীক্ষক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800" y="5791200"/>
            <a:ext cx="912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ফল্গু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5562600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 গয়া রাজ্যের অন্তঃসলিলা নদী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43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1371600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ওগো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অপরিচিতা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হইল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না,শেষ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হইবে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না;কিন্ত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ভাগ্য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ভালো,এই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পাইয়াছি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4478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en-US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bn-BD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     </a:t>
            </a:r>
          </a:p>
          <a:p>
            <a:r>
              <a:rPr lang="en-US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600200"/>
            <a:ext cx="4038600" cy="35124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1600" y="5562600"/>
            <a:ext cx="5943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কল্পনায়</a:t>
            </a:r>
            <a:r>
              <a:rPr lang="en-US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আস্বস্ত</a:t>
            </a:r>
            <a:endParaRPr lang="en-US" sz="2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600200"/>
            <a:ext cx="3810000" cy="3512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1"/>
            <a:ext cx="3352800" cy="685799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en-US" sz="32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3200" dirty="0">
              <a:ln>
                <a:solidFill>
                  <a:schemeClr val="accent2">
                    <a:lumMod val="5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5400"/>
            <a:ext cx="73152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1000" y="5257800"/>
            <a:ext cx="8534400" cy="750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“মামার একমাত্র লক্ষ্য ছিল,তিনি কোনো মতেই কারও কাছে ঠকিবেন না।”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371600"/>
            <a:ext cx="14478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গোলাপ দল</a:t>
            </a:r>
            <a:endParaRPr lang="en-US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1371600"/>
            <a:ext cx="14478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রজনীগন্ধা দল</a:t>
            </a:r>
            <a:endParaRPr lang="en-US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482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0"/>
            <a:ext cx="8610600" cy="43434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কল্যাণীর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b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b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৩।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b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৪।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b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৫।গাড়িতে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04800"/>
            <a:ext cx="30480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266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57200"/>
            <a:ext cx="30480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সংগ্রহ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524000"/>
            <a:ext cx="7239000" cy="1524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সাহিত্যপাঠ (গদ্য ও কবিতা)</a:t>
            </a:r>
          </a:p>
          <a:p>
            <a:r>
              <a:rPr lang="bn-BD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একাদশ ও দ্বাদশ শ্রেণি</a:t>
            </a:r>
          </a:p>
          <a:p>
            <a:r>
              <a:rPr lang="bn-BD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জাতীয় শিক্ষাক্রম ও পাঠ্যপুস্তক বোর্ড, বাংলাদেশ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267670"/>
            <a:ext cx="6934200" cy="18377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bn-BD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রবীন্দ্র রচনা সমগ্রী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bn-BD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শ্রীশ চন্দ্র দাশের ‘সাহিত্য সন্দর্শন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’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bn-BD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352800" y="1676400"/>
            <a:ext cx="5562600" cy="3352800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pPr>
              <a:buNone/>
            </a:pPr>
            <a:r>
              <a:rPr lang="bn-BD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তপন কুমার শীল</a:t>
            </a:r>
          </a:p>
          <a:p>
            <a:pPr>
              <a:buNone/>
            </a:pPr>
            <a:r>
              <a:rPr lang="bn-BD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অধ্যাপক ( বাংলা )</a:t>
            </a:r>
          </a:p>
          <a:p>
            <a:pPr>
              <a:buNone/>
            </a:pPr>
            <a:r>
              <a:rPr lang="bn-BD" sz="36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সীমান্ত টেকনিক্যাল কলেজ</a:t>
            </a:r>
          </a:p>
          <a:p>
            <a:pPr>
              <a:buNone/>
            </a:pPr>
            <a:r>
              <a:rPr lang="bn-BD" sz="36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সাতক্ষীরা সদর, সাতক্ষীরা।</a:t>
            </a:r>
          </a:p>
          <a:p>
            <a:pPr>
              <a:buNone/>
            </a:pP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মোবাঃ ০১৭১২-৭০৮৯২৫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E-mail: siltapan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1977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960438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20201122_165112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3283457" cy="3581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953000"/>
            <a:ext cx="8077200" cy="1524000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“উপরের ছবিটি ‘অপরিচিতা’গল্পের প্রতিনিধিত্ব করে।”—ব্যাখ্যা কর।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739101"/>
            <a:ext cx="7467600" cy="4061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47800" y="152400"/>
            <a:ext cx="22860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569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228600"/>
            <a:ext cx="1371600" cy="6400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1295400" y="3200400"/>
            <a:ext cx="2438400" cy="2133600"/>
          </a:xfrm>
          <a:prstGeom prst="foldedCorner">
            <a:avLst>
              <a:gd name="adj" fmla="val 2703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9400" y="228600"/>
            <a:ext cx="45720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eautiful-red-n-white-flowers-wallpaper2560-x-1600-366-kb-jpeg-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600"/>
            <a:ext cx="5715000" cy="6324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00" y="228600"/>
            <a:ext cx="1295400" cy="6400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</a:t>
            </a:r>
          </a:p>
          <a:p>
            <a:pPr algn="ctr"/>
            <a:r>
              <a:rPr lang="en-US" sz="11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ন্য</a:t>
            </a:r>
            <a:endParaRPr lang="en-US" sz="115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1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en-US" sz="115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1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133600"/>
            <a:ext cx="8077200" cy="46482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bn-BD" sz="6000" u="sng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/>
                </a:gradFill>
                <a:latin typeface="NikoshBAN" pitchFamily="2" charset="0"/>
                <a:cs typeface="NikoshBAN" pitchFamily="2" charset="0"/>
              </a:rPr>
              <a:t/>
            </a:r>
            <a:br>
              <a:rPr lang="bn-BD" sz="6000" u="sng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/>
                </a:gra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/>
                </a:gradFill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/>
                </a:gradFill>
                <a:latin typeface="NikoshBAN" pitchFamily="2" charset="0"/>
                <a:cs typeface="NikoshBAN" pitchFamily="2" charset="0"/>
              </a:rPr>
              <a:t>     শ্রেণি</a:t>
            </a:r>
            <a:r>
              <a:rPr lang="en-US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/>
                </a:gradFill>
                <a:latin typeface="NikoshBAN" pitchFamily="2" charset="0"/>
                <a:cs typeface="NikoshBAN" pitchFamily="2" charset="0"/>
              </a:rPr>
              <a:t>		:  </a:t>
            </a:r>
            <a:r>
              <a:rPr lang="bn-BD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/>
                </a:gradFill>
                <a:latin typeface="NikoshBAN" pitchFamily="2" charset="0"/>
                <a:cs typeface="NikoshBAN" pitchFamily="2" charset="0"/>
              </a:rPr>
              <a:t>একাদশ </a:t>
            </a:r>
            <a:br>
              <a:rPr lang="bn-BD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/>
                </a:gra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/>
                </a:gradFill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/>
                </a:gradFill>
                <a:latin typeface="NikoshBAN" pitchFamily="2" charset="0"/>
                <a:cs typeface="NikoshBAN" pitchFamily="2" charset="0"/>
              </a:rPr>
              <a:t>     বিষয়</a:t>
            </a:r>
            <a:r>
              <a:rPr lang="en-US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/>
                </a:gradFill>
                <a:latin typeface="NikoshBAN" pitchFamily="2" charset="0"/>
                <a:cs typeface="NikoshBAN" pitchFamily="2" charset="0"/>
              </a:rPr>
              <a:t>		:  </a:t>
            </a:r>
            <a:r>
              <a:rPr lang="bn-BD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/>
                </a:gradFill>
                <a:latin typeface="NikoshBAN" pitchFamily="2" charset="0"/>
                <a:cs typeface="NikoshBAN" pitchFamily="2" charset="0"/>
              </a:rPr>
              <a:t>বাংলা (আবশ্যিক) ১ম পত্র </a:t>
            </a:r>
            <a:br>
              <a:rPr lang="bn-BD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/>
                </a:gra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/>
                </a:gradFill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/>
                </a:gradFill>
                <a:latin typeface="NikoshBAN" pitchFamily="2" charset="0"/>
                <a:cs typeface="NikoshBAN" pitchFamily="2" charset="0"/>
              </a:rPr>
              <a:t>     পাঠ</a:t>
            </a:r>
            <a:r>
              <a:rPr lang="en-US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/>
                </a:gradFill>
                <a:latin typeface="NikoshBAN" pitchFamily="2" charset="0"/>
                <a:cs typeface="NikoshBAN" pitchFamily="2" charset="0"/>
              </a:rPr>
              <a:t>		:  </a:t>
            </a:r>
            <a:r>
              <a:rPr lang="en-US" dirty="0" err="1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/>
                </a:gradFill>
                <a:latin typeface="NikoshBAN" pitchFamily="2" charset="0"/>
                <a:cs typeface="NikoshBAN" pitchFamily="2" charset="0"/>
              </a:rPr>
              <a:t>অপরিচিতা</a:t>
            </a:r>
            <a:r>
              <a:rPr lang="bn-BD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br>
              <a:rPr lang="bn-BD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/>
                </a:gra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/>
                </a:gradFill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/>
                </a:gradFill>
                <a:latin typeface="NikoshBAN" pitchFamily="2" charset="0"/>
                <a:cs typeface="NikoshBAN" pitchFamily="2" charset="0"/>
              </a:rPr>
              <a:t>     সময়</a:t>
            </a:r>
            <a:r>
              <a:rPr lang="en-US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/>
                </a:gradFill>
                <a:latin typeface="NikoshBAN" pitchFamily="2" charset="0"/>
                <a:cs typeface="NikoshBAN" pitchFamily="2" charset="0"/>
              </a:rPr>
              <a:t>		:  3</a:t>
            </a:r>
            <a:r>
              <a:rPr lang="bn-BD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/>
                </a:gradFill>
                <a:latin typeface="NikoshBAN" pitchFamily="2" charset="0"/>
                <a:cs typeface="NikoshBAN" pitchFamily="2" charset="0"/>
              </a:rPr>
              <a:t>০মিনিট </a:t>
            </a:r>
            <a:br>
              <a:rPr lang="bn-BD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/>
                </a:gra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/>
                </a:gradFill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/>
                </a:gradFill>
                <a:latin typeface="NikoshBAN" pitchFamily="2" charset="0"/>
                <a:cs typeface="NikoshBAN" pitchFamily="2" charset="0"/>
              </a:rPr>
              <a:t>     তারিখ</a:t>
            </a:r>
            <a:r>
              <a:rPr lang="en-US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/>
                </a:gradFill>
                <a:latin typeface="NikoshBAN" pitchFamily="2" charset="0"/>
                <a:cs typeface="NikoshBAN" pitchFamily="2" charset="0"/>
              </a:rPr>
              <a:t>	:</a:t>
            </a:r>
            <a:r>
              <a:rPr lang="bn-BD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/>
                </a:gradFill>
                <a:latin typeface="NikoshBAN" pitchFamily="2" charset="0"/>
                <a:cs typeface="NikoshBAN" pitchFamily="2" charset="0"/>
              </a:rPr>
              <a:t>  ২৮/১১/২০২০</a:t>
            </a:r>
            <a:r>
              <a:rPr lang="bn-BD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/>
                </a:gradFill>
              </a:rPr>
              <a:t/>
            </a:r>
            <a:br>
              <a:rPr lang="bn-BD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/>
                </a:gradFill>
              </a:rPr>
            </a:br>
            <a:r>
              <a:rPr lang="bn-BD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/>
                </a:gradFill>
              </a:rPr>
              <a:t>                             </a:t>
            </a:r>
            <a:br>
              <a:rPr lang="bn-BD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/>
                </a:gradFill>
              </a:rPr>
            </a:br>
            <a:r>
              <a:rPr lang="en-US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/>
                </a:gradFill>
              </a:rPr>
              <a:t> </a:t>
            </a:r>
            <a:endParaRPr lang="en-US" dirty="0"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  <a:tileRect/>
              </a:gra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304800"/>
            <a:ext cx="5791200" cy="1295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4468" y="0"/>
            <a:ext cx="4609532" cy="3513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51" y="0"/>
            <a:ext cx="4299045" cy="3513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4468" y="3680204"/>
            <a:ext cx="4609532" cy="3075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55" y="3706362"/>
            <a:ext cx="4299045" cy="3075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5631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Terminator 7"/>
          <p:cNvSpPr/>
          <p:nvPr/>
        </p:nvSpPr>
        <p:spPr>
          <a:xfrm>
            <a:off x="838200" y="304800"/>
            <a:ext cx="7543800" cy="1143000"/>
          </a:xfrm>
          <a:prstGeom prst="flowChartTerminator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381000"/>
            <a:ext cx="6553200" cy="990600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2514600"/>
            <a:ext cx="3048000" cy="2878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981200" y="1600200"/>
            <a:ext cx="4114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অপরিচিতা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5553670"/>
            <a:ext cx="6248400" cy="6947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(১৮৬১-১৯৪১)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34200" y="1524000"/>
            <a:ext cx="2209800" cy="411163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3200" dirty="0" smtClean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905000"/>
            <a:ext cx="8001000" cy="4038600"/>
          </a:xfrm>
          <a:noFill/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bn-BD" dirty="0" smtClean="0">
                <a:solidFill>
                  <a:srgbClr val="0070C0"/>
                </a:solidFill>
              </a:rPr>
              <a:t>    				</a:t>
            </a:r>
            <a:endParaRPr lang="en-US" sz="51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lvl="1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1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1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lvl="1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1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1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1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1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lvl="1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1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যৌতুক</a:t>
            </a:r>
            <a:r>
              <a:rPr lang="bn-BD" sz="1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প্রথার</a:t>
            </a:r>
            <a:r>
              <a:rPr lang="en-US" sz="1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1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মানবিকতার</a:t>
            </a:r>
            <a:r>
              <a:rPr lang="en-US" sz="1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পরাজয়</a:t>
            </a:r>
            <a:endParaRPr lang="en-US" sz="1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lvl="1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1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1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আত্মশক্তিতে</a:t>
            </a:r>
            <a:r>
              <a:rPr lang="en-US" sz="1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বলীয়ান</a:t>
            </a:r>
            <a:r>
              <a:rPr lang="en-US" sz="1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1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1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পুরুষের</a:t>
            </a:r>
            <a:r>
              <a:rPr lang="en-US" sz="1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ব্যক্তিত্ব</a:t>
            </a:r>
            <a:r>
              <a:rPr lang="en-US" sz="1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বোধের</a:t>
            </a:r>
            <a:r>
              <a:rPr lang="en-US" sz="1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অভাবের</a:t>
            </a:r>
            <a:r>
              <a:rPr lang="en-US" sz="1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পরিনতি</a:t>
            </a:r>
            <a:endParaRPr lang="en-US" sz="1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                                       </a:t>
            </a:r>
            <a:r>
              <a:rPr lang="bn-BD" sz="2400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381000"/>
            <a:ext cx="5410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all" spc="0" dirty="0" err="1" smtClean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cap="all" spc="0" dirty="0" smtClean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spc="0" dirty="0" err="1" smtClean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5400" b="1" cap="all" spc="0" dirty="0">
              <a:ln w="2857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57200"/>
            <a:ext cx="4343400" cy="6858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bn-BD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Content Placeholder 2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2133600"/>
            <a:ext cx="22860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7-Point Star 12"/>
          <p:cNvSpPr/>
          <p:nvPr/>
        </p:nvSpPr>
        <p:spPr>
          <a:xfrm>
            <a:off x="304800" y="1143000"/>
            <a:ext cx="1600200" cy="8382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7-Point Star 14"/>
          <p:cNvSpPr/>
          <p:nvPr/>
        </p:nvSpPr>
        <p:spPr>
          <a:xfrm>
            <a:off x="6172200" y="2209800"/>
            <a:ext cx="2743200" cy="22098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7-Point Star 15"/>
          <p:cNvSpPr/>
          <p:nvPr/>
        </p:nvSpPr>
        <p:spPr>
          <a:xfrm>
            <a:off x="2971800" y="4724400"/>
            <a:ext cx="2743200" cy="21336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7-Point Star 17"/>
          <p:cNvSpPr/>
          <p:nvPr/>
        </p:nvSpPr>
        <p:spPr>
          <a:xfrm>
            <a:off x="7086600" y="914400"/>
            <a:ext cx="1600200" cy="12192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মৃত্যু-</a:t>
            </a:r>
          </a:p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১৯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৪১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1371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জন্ম-১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৮৬১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7-Point Star 19"/>
          <p:cNvSpPr/>
          <p:nvPr/>
        </p:nvSpPr>
        <p:spPr>
          <a:xfrm>
            <a:off x="0" y="2209800"/>
            <a:ext cx="2590800" cy="13716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2514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জন্মস্থান-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পরিবারে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1800" y="2589074"/>
            <a:ext cx="16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কাব্য-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মানসী,সোনার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তরী,চিত্রা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ক্ষনিকা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গীতাঞ্জলী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বলাকা</a:t>
            </a:r>
            <a:endParaRPr lang="en-US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81400" y="4648200"/>
            <a:ext cx="152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নাটক-</a:t>
            </a:r>
          </a:p>
          <a:p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রাজা,ডাকঘর</a:t>
            </a:r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রক্তকরবী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মুক্তধারা</a:t>
            </a:r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6-Point Star 2"/>
          <p:cNvSpPr/>
          <p:nvPr/>
        </p:nvSpPr>
        <p:spPr>
          <a:xfrm>
            <a:off x="304800" y="3733800"/>
            <a:ext cx="2438400" cy="25908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উপন্যাস-চোখের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বালি</a:t>
            </a:r>
            <a:endParaRPr lang="en-US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গোরা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ঘরে-বাইরে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শেষের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6-Point Star 4"/>
          <p:cNvSpPr/>
          <p:nvPr/>
        </p:nvSpPr>
        <p:spPr>
          <a:xfrm>
            <a:off x="5791200" y="4495800"/>
            <a:ext cx="2590800" cy="19050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ছোটগল্প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গল্পগুছ</a:t>
            </a:r>
            <a:endParaRPr lang="en-US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৯৫টি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ছোটগল্প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  <p:bldP spid="16" grpId="0" animBg="1"/>
      <p:bldP spid="18" grpId="0" animBg="1"/>
      <p:bldP spid="20" grpId="0" animBg="1"/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4495800" cy="1143000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জোড়াসা</a:t>
            </a:r>
            <a:r>
              <a:rPr lang="bn-BD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en-US" sz="1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কোর</a:t>
            </a:r>
            <a:r>
              <a:rPr lang="en-US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</a:t>
            </a:r>
            <a:r>
              <a:rPr lang="bn-BD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গিয়েছিলেন</a:t>
            </a:r>
            <a:r>
              <a:rPr lang="en-US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bn-BD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তে।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381000"/>
            <a:ext cx="4038600" cy="2899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3520924"/>
            <a:ext cx="3657600" cy="2997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429000"/>
            <a:ext cx="3962400" cy="299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7951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8534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ছোটগল্প</a:t>
            </a:r>
            <a:endParaRPr lang="en-US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গল্পকে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একাধারে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”-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প্রমথ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চৌধুরী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নিঃশ্বাষে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”-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এ,ই,পো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খন্ডাংশের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বর্ণিল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রুপায়নকে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” -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শ্রীশ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দাশ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ব্যথা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দুঃখ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কথা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নিতান্তই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সরল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সহস্র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বিস্মৃত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প্রত্যহ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যেতেছে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ভাসি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তারি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দুচারটি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অশ্রূজল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নাহি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বর্ণনার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ছটা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ঘটা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নাহি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নাহি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উপদেশ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অন্তরে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অতৃপ্তি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রবে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সাঙ্গ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হইলো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” -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3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3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3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3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3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3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393</Words>
  <Application>Microsoft Office PowerPoint</Application>
  <PresentationFormat>On-screen Show (4:3)</PresentationFormat>
  <Paragraphs>115</Paragraphs>
  <Slides>21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Median</vt:lpstr>
      <vt:lpstr>Flow</vt:lpstr>
      <vt:lpstr>Equity</vt:lpstr>
      <vt:lpstr>Trek</vt:lpstr>
      <vt:lpstr>1_Office Theme</vt:lpstr>
      <vt:lpstr>Oriel</vt:lpstr>
      <vt:lpstr>Solstice</vt:lpstr>
      <vt:lpstr>Concourse</vt:lpstr>
      <vt:lpstr>Slide 1</vt:lpstr>
      <vt:lpstr>শিক্ষক পরিচিতি</vt:lpstr>
      <vt:lpstr>        শ্রেণি  :  একাদশ         বিষয়  :  বাংলা (আবশ্যিক) ১ম পত্র         পাঠ  :  অপরিচিতা         সময়  :  3০মিনিট         তারিখ :  ২৮/১১/২০২০                                </vt:lpstr>
      <vt:lpstr>Slide 4</vt:lpstr>
      <vt:lpstr>Slide 5</vt:lpstr>
      <vt:lpstr> </vt:lpstr>
      <vt:lpstr>লেখক পরিচিতি</vt:lpstr>
      <vt:lpstr>জোড়াসাঁকোর ঠাকুর বাড়ী যে বাড়িতে জন্মে ছিলেন রবীন্দ্রনাথ এবং মারা ও গিয়েছিলেন এই  বাড়িতে।</vt:lpstr>
      <vt:lpstr>Slide 9</vt:lpstr>
      <vt:lpstr>Slide 10</vt:lpstr>
      <vt:lpstr>Slide 11</vt:lpstr>
      <vt:lpstr>Slide 12</vt:lpstr>
      <vt:lpstr> বাংলাদেশের মধ্যে আমিই একমাত্র পুরুষ  যাহাকে কন্যার বাপ বিবাহ আসর হইতে নিজে ফিরাইয়া দিয়াছে।  </vt:lpstr>
      <vt:lpstr>Slide 14</vt:lpstr>
      <vt:lpstr>শব্দার্থঃ</vt:lpstr>
      <vt:lpstr>ওগো অপরিচিতা, তোমার পরিচয় শেষ হইল না,শেষ হইবে না;কিন্ত ভাগ্য আমার ভালো,এই তো আমি জায়গা পাইয়াছি।</vt:lpstr>
      <vt:lpstr>দলীয় কাজঃ</vt:lpstr>
      <vt:lpstr>    ১। কল্যাণীর  বাবার  নাম কী?     ২। রবীন্দ্রনাথ কত বছর বেঁচে ছিলেন?     ৩। ‘শেষের কবিতা’ রবীন্দ্রনাথ ঠাকুরের কোন ধরনের গ্রন্থ?     ৪। অনুপম কেমন প্রকৃতির লোক?     ৫।গাড়িতে জায়গা আছে?-উক্তিটি কার?</vt:lpstr>
      <vt:lpstr>Slide 19</vt:lpstr>
      <vt:lpstr> “উপরের ছবিটি ‘অপরিচিতা’গল্পের প্রতিনিধিত্ব করে।”—ব্যাখ্যা কর। 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124</cp:revision>
  <dcterms:created xsi:type="dcterms:W3CDTF">2006-08-16T00:00:00Z</dcterms:created>
  <dcterms:modified xsi:type="dcterms:W3CDTF">2020-11-30T14:47:04Z</dcterms:modified>
</cp:coreProperties>
</file>