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10" r:id="rId2"/>
    <p:sldId id="257" r:id="rId3"/>
    <p:sldId id="298" r:id="rId4"/>
    <p:sldId id="259" r:id="rId5"/>
    <p:sldId id="260" r:id="rId6"/>
    <p:sldId id="314" r:id="rId7"/>
    <p:sldId id="316" r:id="rId8"/>
    <p:sldId id="318" r:id="rId9"/>
    <p:sldId id="320" r:id="rId10"/>
    <p:sldId id="321" r:id="rId11"/>
    <p:sldId id="322" r:id="rId12"/>
    <p:sldId id="29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4F"/>
    <a:srgbClr val="6E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9" autoAdjust="0"/>
    <p:restoredTop sz="94660"/>
  </p:normalViewPr>
  <p:slideViewPr>
    <p:cSldViewPr snapToGrid="0">
      <p:cViewPr>
        <p:scale>
          <a:sx n="76" d="100"/>
          <a:sy n="76" d="100"/>
        </p:scale>
        <p:origin x="-1200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561AC-A27B-4856-A3BC-B1461936AF8D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D4C1F-D366-4479-9CE1-DFA79D339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66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D4C1F-D366-4479-9CE1-DFA79D3399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69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D4C1F-D366-4479-9CE1-DFA79D3399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86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6204-13F3-4722-8BA6-9A175BCE9A1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4EB1-2E9F-40E4-AB7E-A1E16FC63FE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234-EEF3-4D68-BA1E-C61AF7658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4EB1-2E9F-40E4-AB7E-A1E16FC63FE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234-EEF3-4D68-BA1E-C61AF7658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2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4EB1-2E9F-40E4-AB7E-A1E16FC63FE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234-EEF3-4D68-BA1E-C61AF7658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0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4EB1-2E9F-40E4-AB7E-A1E16FC63FE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234-EEF3-4D68-BA1E-C61AF7658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0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4EB1-2E9F-40E4-AB7E-A1E16FC63FE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234-EEF3-4D68-BA1E-C61AF7658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7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4EB1-2E9F-40E4-AB7E-A1E16FC63FE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234-EEF3-4D68-BA1E-C61AF7658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0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4EB1-2E9F-40E4-AB7E-A1E16FC63FE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234-EEF3-4D68-BA1E-C61AF7658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6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4EB1-2E9F-40E4-AB7E-A1E16FC63FE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234-EEF3-4D68-BA1E-C61AF7658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4EB1-2E9F-40E4-AB7E-A1E16FC63FE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234-EEF3-4D68-BA1E-C61AF7658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7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4EB1-2E9F-40E4-AB7E-A1E16FC63FE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234-EEF3-4D68-BA1E-C61AF7658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4EB1-2E9F-40E4-AB7E-A1E16FC63FE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234-EEF3-4D68-BA1E-C61AF7658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8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21920" y="162560"/>
            <a:ext cx="8900160" cy="65633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Donut 8"/>
          <p:cNvSpPr/>
          <p:nvPr userDrawn="1"/>
        </p:nvSpPr>
        <p:spPr>
          <a:xfrm>
            <a:off x="213360" y="243840"/>
            <a:ext cx="259080" cy="345440"/>
          </a:xfrm>
          <a:prstGeom prst="donu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 userDrawn="1"/>
        </p:nvSpPr>
        <p:spPr>
          <a:xfrm>
            <a:off x="173355" y="6406317"/>
            <a:ext cx="188595" cy="276423"/>
          </a:xfrm>
          <a:prstGeom prst="donu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 userDrawn="1"/>
        </p:nvSpPr>
        <p:spPr>
          <a:xfrm>
            <a:off x="8702040" y="6296660"/>
            <a:ext cx="259080" cy="345440"/>
          </a:xfrm>
          <a:prstGeom prst="donu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 userDrawn="1"/>
        </p:nvSpPr>
        <p:spPr>
          <a:xfrm>
            <a:off x="8682990" y="284480"/>
            <a:ext cx="259080" cy="345440"/>
          </a:xfrm>
          <a:prstGeom prst="donu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94335" y="6433821"/>
            <a:ext cx="1241045" cy="307777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</a:t>
            </a:r>
            <a:r>
              <a:rPr lang="en-US" sz="1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1400" baseline="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রাজকুমার</a:t>
            </a:r>
            <a:endParaRPr lang="en-US" sz="1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80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" t="23313" r="20657" b="20914"/>
          <a:stretch/>
        </p:blipFill>
        <p:spPr>
          <a:xfrm>
            <a:off x="2041741" y="3260606"/>
            <a:ext cx="5378979" cy="335972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3" name="Frame 2"/>
          <p:cNvSpPr/>
          <p:nvPr/>
        </p:nvSpPr>
        <p:spPr>
          <a:xfrm>
            <a:off x="-1" y="-36164"/>
            <a:ext cx="9199419" cy="6894164"/>
          </a:xfrm>
          <a:prstGeom prst="frame">
            <a:avLst>
              <a:gd name="adj1" fmla="val 2128"/>
            </a:avLst>
          </a:prstGeom>
          <a:solidFill>
            <a:schemeClr val="accent6">
              <a:lumMod val="50000"/>
            </a:schemeClr>
          </a:solidFill>
          <a:ln>
            <a:gradFill flip="none" rotWithShape="1">
              <a:gsLst>
                <a:gs pos="4000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1612250" y="375781"/>
            <a:ext cx="5974915" cy="2555309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আজকের </a:t>
            </a:r>
          </a:p>
          <a:p>
            <a:pPr algn="ctr"/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           </a:t>
            </a:r>
            <a:r>
              <a:rPr lang="as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ক্লাসে </a:t>
            </a:r>
            <a:endParaRPr lang="as-IN" sz="4400" dirty="0">
              <a:solidFill>
                <a:schemeClr val="tx1">
                  <a:lumMod val="95000"/>
                  <a:lumOff val="5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                   </a:t>
            </a:r>
            <a:r>
              <a:rPr lang="as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সবাইকে </a:t>
            </a:r>
            <a:endParaRPr lang="as-IN" sz="4400" dirty="0">
              <a:solidFill>
                <a:schemeClr val="tx1">
                  <a:lumMod val="95000"/>
                  <a:lumOff val="5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                           </a:t>
            </a:r>
            <a:r>
              <a:rPr lang="as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স্বাগতম </a:t>
            </a:r>
            <a:endParaRPr lang="as-IN" sz="4400" dirty="0">
              <a:solidFill>
                <a:schemeClr val="tx1">
                  <a:lumMod val="95000"/>
                  <a:lumOff val="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26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3879" y="2274838"/>
            <a:ext cx="8242126" cy="28623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3600" dirty="0" smtClean="0">
                <a:latin typeface="Nikosh" pitchFamily="2" charset="0"/>
                <a:cs typeface="Nikosh" pitchFamily="2" charset="0"/>
              </a:rPr>
              <a:t>একটি </a:t>
            </a:r>
            <a:r>
              <a:rPr lang="as-IN" sz="3600" dirty="0">
                <a:latin typeface="Nikosh" pitchFamily="2" charset="0"/>
                <a:cs typeface="Nikosh" pitchFamily="2" charset="0"/>
              </a:rPr>
              <a:t>জীবের বৈজ্ঞানিক নাম দুই অংশ বা পদবিশিষ্ট হয়। এই নামকরণকে দ্বিপদ নামকরণ বা বৈজ্ঞানিক নামকরণ বলে। বৈজ্ঞানিক নাম ল্যাটিন বা ইংরেজি ভাষায় লিখতে হয়</a:t>
            </a:r>
            <a:r>
              <a:rPr lang="as-IN" sz="36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600" dirty="0" smtClean="0">
              <a:latin typeface="Nikosh" pitchFamily="2" charset="0"/>
              <a:cs typeface="Nikosh" pitchFamily="2" charset="0"/>
            </a:endParaRPr>
          </a:p>
          <a:p>
            <a:r>
              <a:rPr lang="as-IN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as-IN" sz="3600" dirty="0">
                <a:latin typeface="Nikosh" pitchFamily="2" charset="0"/>
                <a:cs typeface="Nikosh" pitchFamily="2" charset="0"/>
              </a:rPr>
              <a:t>যেমন মানুষের বৈজ্ঞানিক নাম 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Homo sapiens।</a:t>
            </a:r>
          </a:p>
        </p:txBody>
      </p:sp>
      <p:sp>
        <p:nvSpPr>
          <p:cNvPr id="3" name="Oval 2"/>
          <p:cNvSpPr/>
          <p:nvPr/>
        </p:nvSpPr>
        <p:spPr>
          <a:xfrm>
            <a:off x="663880" y="601249"/>
            <a:ext cx="7277622" cy="764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দ্বিপদ নামকরণ বা বৈজ্ঞানিক নামকরণ 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355" y="23812"/>
            <a:ext cx="9315450" cy="683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84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1146" y="1721243"/>
            <a:ext cx="8104340" cy="40934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2000" dirty="0" smtClean="0">
                <a:latin typeface="Nikosh" pitchFamily="2" charset="0"/>
                <a:cs typeface="Nikosh" pitchFamily="2" charset="0"/>
              </a:rPr>
              <a:t>1</a:t>
            </a:r>
            <a:r>
              <a:rPr lang="as-IN" sz="2000" dirty="0">
                <a:latin typeface="Nikosh" pitchFamily="2" charset="0"/>
                <a:cs typeface="Nikosh" pitchFamily="2" charset="0"/>
              </a:rPr>
              <a:t>) নামকরণে অবশ্যই ল্যাটিন শব্দ ব্যবহার করতে হবে।</a:t>
            </a:r>
          </a:p>
          <a:p>
            <a:r>
              <a:rPr lang="as-IN" sz="2000" dirty="0">
                <a:latin typeface="Nikosh" pitchFamily="2" charset="0"/>
                <a:cs typeface="Nikosh" pitchFamily="2" charset="0"/>
              </a:rPr>
              <a:t>2) বৈজ্ঞানিক নামের দুটি অংশ থাকবে, প্রথম অংশটি গণ(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Genus) </a:t>
            </a:r>
            <a:r>
              <a:rPr lang="as-IN" sz="2000" dirty="0">
                <a:latin typeface="Nikosh" pitchFamily="2" charset="0"/>
                <a:cs typeface="Nikosh" pitchFamily="2" charset="0"/>
              </a:rPr>
              <a:t>নাম এবং দ্বিতীয় অংশটি প্রজাতির(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Species) </a:t>
            </a:r>
            <a:r>
              <a:rPr lang="as-IN" sz="2000" dirty="0">
                <a:latin typeface="Nikosh" pitchFamily="2" charset="0"/>
                <a:cs typeface="Nikosh" pitchFamily="2" charset="0"/>
              </a:rPr>
              <a:t>নাম।</a:t>
            </a:r>
          </a:p>
          <a:p>
            <a:r>
              <a:rPr lang="as-IN" sz="2000" dirty="0">
                <a:latin typeface="Nikosh" pitchFamily="2" charset="0"/>
                <a:cs typeface="Nikosh" pitchFamily="2" charset="0"/>
              </a:rPr>
              <a:t>3) জীবজগতের প্রতিটি বৈজ্ঞানিক নামকে অনন্য (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unique) </a:t>
            </a:r>
            <a:r>
              <a:rPr lang="as-IN" sz="2000" dirty="0">
                <a:latin typeface="Nikosh" pitchFamily="2" charset="0"/>
                <a:cs typeface="Nikosh" pitchFamily="2" charset="0"/>
              </a:rPr>
              <a:t>হতে হয়। কারণ, একই নাম দুটি পৃথক জীবের জন্য ব্যবহারের অনুমতি নেই।</a:t>
            </a:r>
          </a:p>
          <a:p>
            <a:r>
              <a:rPr lang="as-IN" sz="2000" dirty="0">
                <a:latin typeface="Nikosh" pitchFamily="2" charset="0"/>
                <a:cs typeface="Nikosh" pitchFamily="2" charset="0"/>
              </a:rPr>
              <a:t>4) বৈজ্ঞানিক নামের প্রথম অংশের প্রথম অক্ষর বড় অক্ষর হবে,বাকি অক্ষরগুলো ছোট অক্ষর হবে এবং দ্বিতীয় অংশটির নাম ছোট অক্ষর দিয়ে লিখতে হবে।</a:t>
            </a:r>
          </a:p>
          <a:p>
            <a:r>
              <a:rPr lang="as-IN" sz="2000" dirty="0">
                <a:latin typeface="Nikosh" pitchFamily="2" charset="0"/>
                <a:cs typeface="Nikosh" pitchFamily="2" charset="0"/>
              </a:rPr>
              <a:t>5) বৈজ্ঞানিক নাম মুদ্রণের সময় সর্বদা ইটালিক অক্ষরে লিখতে হবে।</a:t>
            </a:r>
          </a:p>
          <a:p>
            <a:r>
              <a:rPr lang="as-IN" sz="2000" dirty="0">
                <a:latin typeface="Nikosh" pitchFamily="2" charset="0"/>
                <a:cs typeface="Nikosh" pitchFamily="2" charset="0"/>
              </a:rPr>
              <a:t>6) হাতে লেখার সময় গণ ও প্রজাতিক নামের নিচে আলাদা আলাদা দাগ দিতে হবে।</a:t>
            </a:r>
          </a:p>
          <a:p>
            <a:r>
              <a:rPr lang="as-IN" sz="2000" dirty="0">
                <a:latin typeface="Nikosh" pitchFamily="2" charset="0"/>
                <a:cs typeface="Nikosh" pitchFamily="2" charset="0"/>
              </a:rPr>
              <a:t>7) যদি কয়েকজন বিজ্ঞানী একই জীবকে বিভিন্ন নামকরণ করেন, তবে অগ্রাধিকার আইন অনুসারে প্রথম বিজ্ঞানী কর্তৃক প্রদত্ত নামটি গৃহীত হবে।</a:t>
            </a:r>
          </a:p>
          <a:p>
            <a:r>
              <a:rPr lang="as-IN" sz="2000" dirty="0">
                <a:latin typeface="Nikosh" pitchFamily="2" charset="0"/>
                <a:cs typeface="Nikosh" pitchFamily="2" charset="0"/>
              </a:rPr>
              <a:t>8) যিনি প্রথম কোনো জীবের বিজ্ঞানসম্মত নাম দিবেন তাঁর নাম সনসহ উক্ত জীবের বৈজ্ঞানিক নামের শেষে সংক্ষেপে সংযোজন করতে হবে।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14400" y="626301"/>
            <a:ext cx="4709786" cy="6263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দ্বিপদ নামকরণের নিয়মাবলী</a:t>
            </a:r>
            <a:endParaRPr lang="en-US" sz="40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74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3898" y="3443937"/>
            <a:ext cx="805044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2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প্রাণির বৈজ্ঞানিক নামের কয়টি অংশ থাকে?</a:t>
            </a:r>
            <a:endPara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34335" y="486279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bn-BD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621778" y="5845081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bn-BD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35482" y="2742597"/>
            <a:ext cx="806885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শ্রেণিবিন্যাসের জনক কে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53898" y="4171928"/>
            <a:ext cx="805044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3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-36164"/>
            <a:ext cx="9144000" cy="6894164"/>
          </a:xfrm>
          <a:prstGeom prst="frame">
            <a:avLst>
              <a:gd name="adj1" fmla="val 1772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23189" y="284309"/>
            <a:ext cx="15552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মূল্যায়ন</a:t>
            </a:r>
          </a:p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১০ মিনিট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28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6" grpId="0"/>
      <p:bldP spid="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78" y="2480153"/>
            <a:ext cx="6920534" cy="3664432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-1" y="0"/>
            <a:ext cx="9144001" cy="6858000"/>
          </a:xfrm>
          <a:prstGeom prst="frame">
            <a:avLst>
              <a:gd name="adj1" fmla="val 2014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3654" y="921705"/>
            <a:ext cx="51571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সবাইকে ধন্যবাদ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41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9144000" cy="6894164"/>
          </a:xfrm>
          <a:prstGeom prst="frame">
            <a:avLst>
              <a:gd name="adj1" fmla="val 1927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431644" y="399744"/>
            <a:ext cx="6100550" cy="679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08982" y="350074"/>
            <a:ext cx="8476086" cy="6011037"/>
            <a:chOff x="1088075" y="49013"/>
            <a:chExt cx="9791752" cy="601103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802" y="2128191"/>
              <a:ext cx="4867025" cy="393185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0293" y="94532"/>
              <a:ext cx="2365292" cy="23111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075" y="2119533"/>
              <a:ext cx="4966782" cy="3900016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130" y="49013"/>
              <a:ext cx="2365292" cy="23111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23" name="Rectangle 22"/>
            <p:cNvSpPr/>
            <p:nvPr/>
          </p:nvSpPr>
          <p:spPr>
            <a:xfrm>
              <a:off x="7358541" y="3144947"/>
              <a:ext cx="2720824" cy="181588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bn-IN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</a:p>
            <a:p>
              <a:pPr algn="ctr"/>
              <a:r>
                <a:rPr lang="bn-IN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</a:t>
              </a:r>
              <a:r>
                <a:rPr lang="en-US" sz="2800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অষ্টম</a:t>
              </a:r>
              <a:endPara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প্রথম</a:t>
              </a:r>
              <a:endPara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as-IN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পাঠঃশ্রেণিবিন্যাস </a:t>
              </a:r>
              <a:r>
                <a:rPr lang="en-US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671704" y="3146021"/>
              <a:ext cx="3791226" cy="169277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600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সাইদুর</a:t>
              </a:r>
              <a:r>
                <a:rPr lang="en-US" sz="3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রহমান</a:t>
              </a:r>
              <a:r>
                <a:rPr lang="en-US" sz="3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চৌধুরী</a:t>
              </a:r>
              <a:endPara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0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</a:t>
              </a:r>
              <a:r>
                <a:rPr lang="en-US" sz="20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as-IN" sz="20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r>
                <a:rPr lang="en-US" sz="20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endParaRPr lang="bn-IN" sz="20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400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বানিয়াচং</a:t>
              </a:r>
              <a:r>
                <a:rPr lang="en-US" sz="24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আদর্শ</a:t>
              </a:r>
              <a:r>
                <a:rPr lang="en-US" sz="24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24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r>
                <a:rPr lang="en-US" sz="24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বানিয়াচং</a:t>
              </a:r>
              <a:r>
                <a:rPr lang="en-US" sz="24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হবিগঞ্জ</a:t>
              </a:r>
              <a:r>
                <a:rPr lang="en-US" sz="24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845" y="839054"/>
            <a:ext cx="1331742" cy="1590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885" y="801517"/>
            <a:ext cx="1456368" cy="1619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1907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ame 22"/>
          <p:cNvSpPr/>
          <p:nvPr/>
        </p:nvSpPr>
        <p:spPr>
          <a:xfrm>
            <a:off x="0" y="-36164"/>
            <a:ext cx="9104077" cy="6894164"/>
          </a:xfrm>
          <a:prstGeom prst="frame">
            <a:avLst>
              <a:gd name="adj1" fmla="val 2329"/>
            </a:avLst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3639" y="1753643"/>
            <a:ext cx="2843309" cy="1916047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796308" y="1753642"/>
            <a:ext cx="2936629" cy="1983431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1787" y="299000"/>
            <a:ext cx="350909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2810" y="1038375"/>
            <a:ext cx="6701425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47415" y="1899137"/>
            <a:ext cx="809246" cy="483209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অমেরু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ন্ডী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03" y="4040791"/>
            <a:ext cx="3083046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307" y="4040791"/>
            <a:ext cx="2936629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16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-36164"/>
            <a:ext cx="9144000" cy="6894164"/>
          </a:xfrm>
          <a:prstGeom prst="frame">
            <a:avLst>
              <a:gd name="adj1" fmla="val 2731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627683" y="533898"/>
            <a:ext cx="4011112" cy="8154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7030" y="3627457"/>
            <a:ext cx="7030326" cy="92333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প্রাণির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r>
              <a:rPr lang="bn-BD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1866378" y="771482"/>
            <a:ext cx="4546948" cy="187151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8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আজকের পাঠ</a:t>
            </a:r>
          </a:p>
        </p:txBody>
      </p:sp>
    </p:spTree>
    <p:extLst>
      <p:ext uri="{BB962C8B-B14F-4D97-AF65-F5344CB8AC3E}">
        <p14:creationId xmlns:p14="http://schemas.microsoft.com/office/powerpoint/2010/main" val="13811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77697" y="4795897"/>
            <a:ext cx="7688301" cy="58477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endParaRPr lang="as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21848" y="5052238"/>
            <a:ext cx="3194138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as-IN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rame 21"/>
          <p:cNvSpPr/>
          <p:nvPr/>
        </p:nvSpPr>
        <p:spPr>
          <a:xfrm>
            <a:off x="0" y="0"/>
            <a:ext cx="9324109" cy="6894164"/>
          </a:xfrm>
          <a:prstGeom prst="frame">
            <a:avLst>
              <a:gd name="adj1" fmla="val 2932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38202" y="1369860"/>
            <a:ext cx="5568933" cy="1160398"/>
            <a:chOff x="1308581" y="2267793"/>
            <a:chExt cx="5826510" cy="794062"/>
          </a:xfrm>
        </p:grpSpPr>
        <p:sp>
          <p:nvSpPr>
            <p:cNvPr id="23" name="TextBox 22"/>
            <p:cNvSpPr txBox="1"/>
            <p:nvPr/>
          </p:nvSpPr>
          <p:spPr>
            <a:xfrm>
              <a:off x="1678891" y="2452049"/>
              <a:ext cx="4842424" cy="400162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এ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</a:t>
              </a:r>
              <a:r>
                <a:rPr lang="bn-IN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থী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------- </a:t>
              </a:r>
              <a:endPara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ounded Rectangular Callout 1"/>
            <p:cNvSpPr/>
            <p:nvPr/>
          </p:nvSpPr>
          <p:spPr>
            <a:xfrm>
              <a:off x="1308581" y="2267793"/>
              <a:ext cx="5826510" cy="794062"/>
            </a:xfrm>
            <a:prstGeom prst="wedgeRoundRect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6" name="Round Diagonal Corner Rectangle 5"/>
          <p:cNvSpPr/>
          <p:nvPr/>
        </p:nvSpPr>
        <p:spPr>
          <a:xfrm>
            <a:off x="2555310" y="613775"/>
            <a:ext cx="3845490" cy="62630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শিখনফল</a:t>
            </a:r>
          </a:p>
        </p:txBody>
      </p:sp>
      <p:sp>
        <p:nvSpPr>
          <p:cNvPr id="8" name="Snip Same Side Corner Rectangle 7"/>
          <p:cNvSpPr/>
          <p:nvPr/>
        </p:nvSpPr>
        <p:spPr>
          <a:xfrm>
            <a:off x="338202" y="2730674"/>
            <a:ext cx="8642960" cy="3557391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itchFamily="34" charset="0"/>
              <a:buChar char="•"/>
            </a:pPr>
            <a:r>
              <a:rPr lang="as-IN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শ্রেণিবিন্যাস কী তা বলতে </a:t>
            </a:r>
            <a:r>
              <a:rPr lang="as-IN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as-IN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শ্রেণিবিন্যাসের প্রয়োজনীয়তা ব্যাখ্যা করতে পারবে।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as-IN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শ্রেণিবিন্যাসের ধাপগুলো বর্ণনা পারবে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as-IN" sz="2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শ্রেণিবিন্যাসে অবদান আছে এমন বিজ্ঞানীদের সনাক্ত করতে </a:t>
            </a:r>
            <a:r>
              <a:rPr lang="as-IN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পারবে</a:t>
            </a:r>
            <a:endParaRPr lang="en-US" sz="28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as-IN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দ্বিপদ নামকরণ বা বৈজ্ঞানিক </a:t>
            </a:r>
            <a:r>
              <a:rPr lang="as-IN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নামকরণ </a:t>
            </a:r>
            <a:r>
              <a:rPr lang="as-IN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ব্যাখ্যা করতে </a:t>
            </a:r>
            <a:r>
              <a:rPr lang="as-IN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95637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5468" y="225468"/>
            <a:ext cx="8730642" cy="6175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355" y="23812"/>
            <a:ext cx="9315450" cy="683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02081" y="1638987"/>
            <a:ext cx="7816241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s-IN" sz="3200" dirty="0">
                <a:latin typeface="Nikosh" pitchFamily="2" charset="0"/>
                <a:cs typeface="Nikosh" pitchFamily="2" charset="0"/>
              </a:rPr>
              <a:t>প্রাণিজগতের বিভিন্ন প্রাণীর সাদৃশ্য ও বৈসাদৃশ্যের ওপর ভিত্তি করে বিভিন্ন বিভাগ, শ্রেণি, গোত্র, গণ, প্রজাতিতে বিভক্ত করার প্রক্রিয়াকে শ্রেণিবিন্যাস বলে।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02082" y="551145"/>
            <a:ext cx="2054269" cy="751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শ্রেণিবিন্যাস</a:t>
            </a:r>
            <a:endParaRPr lang="en-US" sz="40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34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469" y="1866160"/>
            <a:ext cx="864295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latin typeface="Nikosh" pitchFamily="2" charset="0"/>
                <a:cs typeface="Nikosh" pitchFamily="2" charset="0"/>
              </a:rPr>
              <a:t>শ্রেণিবিন্যাসের সাহায্যে পৃথিবীর সব উদ্ভিদ ও প্রাণী সম্পর্কে বিজ্ঞানসম্মত উপায়ে সহজে অল্প পরিশ্রমে ও অল্প সময়ে জানা যায়</a:t>
            </a:r>
            <a:r>
              <a:rPr lang="as-IN" sz="2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endParaRPr lang="as-IN" sz="2800" dirty="0">
              <a:latin typeface="Nikosh" pitchFamily="2" charset="0"/>
              <a:cs typeface="Nikosh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as-IN" sz="2700" dirty="0" smtClean="0">
                <a:latin typeface="Nikosh" pitchFamily="2" charset="0"/>
                <a:cs typeface="Nikosh" pitchFamily="2" charset="0"/>
              </a:rPr>
              <a:t>নতুন </a:t>
            </a:r>
            <a:r>
              <a:rPr lang="as-IN" sz="2700" dirty="0">
                <a:latin typeface="Nikosh" pitchFamily="2" charset="0"/>
                <a:cs typeface="Nikosh" pitchFamily="2" charset="0"/>
              </a:rPr>
              <a:t>প্রজাতি শনাক্ত করতে শ্রেণিবিন্যাস অপরিহার্য</a:t>
            </a:r>
            <a:r>
              <a:rPr lang="as-IN" sz="2700" dirty="0" smtClean="0">
                <a:latin typeface="Nikosh" pitchFamily="2" charset="0"/>
                <a:cs typeface="Nikosh" pitchFamily="2" charset="0"/>
              </a:rPr>
              <a:t>।</a:t>
            </a:r>
            <a:endParaRPr lang="as-IN" sz="2700" dirty="0">
              <a:latin typeface="Nikosh" pitchFamily="2" charset="0"/>
              <a:cs typeface="Nikosh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as-IN" sz="2700" dirty="0" smtClean="0">
                <a:latin typeface="Nikosh" pitchFamily="2" charset="0"/>
                <a:cs typeface="Nikosh" pitchFamily="2" charset="0"/>
              </a:rPr>
              <a:t>ধীরে </a:t>
            </a:r>
            <a:r>
              <a:rPr lang="as-IN" sz="2700" dirty="0">
                <a:latin typeface="Nikosh" pitchFamily="2" charset="0"/>
                <a:cs typeface="Nikosh" pitchFamily="2" charset="0"/>
              </a:rPr>
              <a:t>ধীরে প্রাণিকুলের মাঝে যে পরিবর্তন ঘটেছে সে সম্পর্কে ধারণা পাওয়া যায়</a:t>
            </a:r>
            <a:r>
              <a:rPr lang="as-IN" sz="2700" dirty="0" smtClean="0">
                <a:latin typeface="Nikosh" pitchFamily="2" charset="0"/>
                <a:cs typeface="Nikosh" pitchFamily="2" charset="0"/>
              </a:rPr>
              <a:t>।</a:t>
            </a:r>
            <a:endParaRPr lang="as-IN" sz="2700" dirty="0">
              <a:latin typeface="Nikosh" pitchFamily="2" charset="0"/>
              <a:cs typeface="Nikosh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as-IN" sz="2700" dirty="0" smtClean="0">
                <a:latin typeface="Nikosh" pitchFamily="2" charset="0"/>
                <a:cs typeface="Nikosh" pitchFamily="2" charset="0"/>
              </a:rPr>
              <a:t>জীবের </a:t>
            </a:r>
            <a:r>
              <a:rPr lang="as-IN" sz="2700" dirty="0">
                <a:latin typeface="Nikosh" pitchFamily="2" charset="0"/>
                <a:cs typeface="Nikosh" pitchFamily="2" charset="0"/>
              </a:rPr>
              <a:t>মধ্যে মিল-অমিলের ভিত্তিতে পরস্পরের মধ্যে সম্পর্ক নির্ণয় করা যায়</a:t>
            </a:r>
            <a:r>
              <a:rPr lang="as-IN" sz="2700" dirty="0" smtClean="0">
                <a:latin typeface="Nikosh" pitchFamily="2" charset="0"/>
                <a:cs typeface="Nikosh" pitchFamily="2" charset="0"/>
              </a:rPr>
              <a:t>।</a:t>
            </a:r>
            <a:endParaRPr lang="as-IN" sz="2700" dirty="0">
              <a:latin typeface="Nikosh" pitchFamily="2" charset="0"/>
              <a:cs typeface="Nikosh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as-IN" sz="2700" dirty="0" smtClean="0">
                <a:latin typeface="Nikosh" pitchFamily="2" charset="0"/>
                <a:cs typeface="Nikosh" pitchFamily="2" charset="0"/>
              </a:rPr>
              <a:t>অসংখ্যা </a:t>
            </a:r>
            <a:r>
              <a:rPr lang="as-IN" sz="2700" dirty="0">
                <a:latin typeface="Nikosh" pitchFamily="2" charset="0"/>
                <a:cs typeface="Nikosh" pitchFamily="2" charset="0"/>
              </a:rPr>
              <a:t>জীবকুলকে একটি নির্দিষ্ট রীতিতে বিন্যস্ত করে গোষ্ঠীভুক্ত করা যায়</a:t>
            </a:r>
            <a:r>
              <a:rPr lang="as-IN" sz="2700" dirty="0" smtClean="0">
                <a:latin typeface="Nikosh" pitchFamily="2" charset="0"/>
                <a:cs typeface="Nikosh" pitchFamily="2" charset="0"/>
              </a:rPr>
              <a:t>।</a:t>
            </a:r>
            <a:endParaRPr lang="as-IN" sz="2700" dirty="0">
              <a:latin typeface="Nikosh" pitchFamily="2" charset="0"/>
              <a:cs typeface="Nikosh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as-IN" sz="2700" dirty="0" smtClean="0">
                <a:latin typeface="Nikosh" pitchFamily="2" charset="0"/>
                <a:cs typeface="Nikosh" pitchFamily="2" charset="0"/>
              </a:rPr>
              <a:t>প্রাণিকুলের </a:t>
            </a:r>
            <a:r>
              <a:rPr lang="as-IN" sz="2700" dirty="0">
                <a:latin typeface="Nikosh" pitchFamily="2" charset="0"/>
                <a:cs typeface="Nikosh" pitchFamily="2" charset="0"/>
              </a:rPr>
              <a:t>মধ্যে পারস্পরিক সম্পর্কে বিভিন্ন তথ্য ও উপাত্ত পাওয়া যায়।</a:t>
            </a:r>
            <a:endParaRPr lang="en-US" sz="27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355" y="23812"/>
            <a:ext cx="9315450" cy="683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90602" y="576197"/>
            <a:ext cx="5096006" cy="751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শ্রেণিবিন্যাস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প্রয়োজনীয়তা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68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628650" y="787842"/>
            <a:ext cx="7886700" cy="48013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প্রাণী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জগত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সনাক্ত করতে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শ্রেণিবিন্যাসের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ধাপগুলো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হল-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480209" y="1502529"/>
            <a:ext cx="3991860" cy="4480778"/>
            <a:chOff x="590548" y="1600200"/>
            <a:chExt cx="3592674" cy="3741297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6" name="TextBox 5"/>
            <p:cNvSpPr txBox="1"/>
            <p:nvPr/>
          </p:nvSpPr>
          <p:spPr>
            <a:xfrm>
              <a:off x="609599" y="1600200"/>
              <a:ext cx="3554574" cy="43687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জগৎ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( Kingdom)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9600" y="2125044"/>
              <a:ext cx="3554573" cy="43687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পর্ব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( Phylum)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0549" y="2611304"/>
              <a:ext cx="3592673" cy="48826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শ্রেণি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( Class )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" y="3190412"/>
              <a:ext cx="3554573" cy="43687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বর্গ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( Order)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0548" y="3657763"/>
              <a:ext cx="3592673" cy="48826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গোত্র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( Family )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9600" y="4301584"/>
              <a:ext cx="3573622" cy="48826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৬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গণ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( Genus )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9600" y="4904626"/>
              <a:ext cx="3573621" cy="43687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৭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প্রজাতি (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Species)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355" y="23812"/>
            <a:ext cx="9315450" cy="683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70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0597" y="533400"/>
            <a:ext cx="6624703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" pitchFamily="2" charset="0"/>
                <a:cs typeface="Nikosh" pitchFamily="2" charset="0"/>
              </a:rPr>
              <a:t>শ্রেণিবিন্যাসে অবদানকারী বিজ্ঞানী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গণ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 descr="Aristo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543" y="2057400"/>
            <a:ext cx="2438400" cy="2890381"/>
          </a:xfrm>
          <a:prstGeom prst="rect">
            <a:avLst/>
          </a:prstGeom>
        </p:spPr>
      </p:pic>
      <p:pic>
        <p:nvPicPr>
          <p:cNvPr id="5" name="Picture 4" descr="john re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6954" y="2030260"/>
            <a:ext cx="2308964" cy="2917521"/>
          </a:xfrm>
          <a:prstGeom prst="rect">
            <a:avLst/>
          </a:prstGeom>
        </p:spPr>
      </p:pic>
      <p:pic>
        <p:nvPicPr>
          <p:cNvPr id="7" name="Picture 6" descr="liniya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826" y="2057400"/>
            <a:ext cx="2256773" cy="28903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56543" y="5349240"/>
            <a:ext cx="24384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অ্যারিস্টোটল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6954" y="5386339"/>
            <a:ext cx="2308964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জন রে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8826" y="5386965"/>
            <a:ext cx="225677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ক্যারোলাস লিনিয়াস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355" y="23812"/>
            <a:ext cx="9315450" cy="683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78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3679</TotalTime>
  <Words>488</Words>
  <Application>Microsoft Office PowerPoint</Application>
  <PresentationFormat>On-screen Show (4:3)</PresentationFormat>
  <Paragraphs>69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প্রাণীজগত কে  সনাক্ত করতে শ্রেণিবিন্যাসের  ধাপগুলো হল-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Ataur Rahman</dc:creator>
  <cp:lastModifiedBy>Saidur Rahman</cp:lastModifiedBy>
  <cp:revision>732</cp:revision>
  <dcterms:created xsi:type="dcterms:W3CDTF">2018-02-01T06:39:00Z</dcterms:created>
  <dcterms:modified xsi:type="dcterms:W3CDTF">2020-11-30T16:24:43Z</dcterms:modified>
</cp:coreProperties>
</file>