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70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3879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66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5100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30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180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2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61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174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8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8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19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59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4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6460C-50BF-4D30-8F70-7D5732750A6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D90837-F446-448C-A8F3-CCD7EB534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25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63069" y="2028775"/>
            <a:ext cx="29338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US" sz="88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1E484A-5DB8-445F-8F7F-9910591D8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17" y="3684656"/>
            <a:ext cx="4937760" cy="144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240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78A8E5A-1B97-4F1A-8354-0DE266D2330B}"/>
              </a:ext>
            </a:extLst>
          </p:cNvPr>
          <p:cNvGrpSpPr/>
          <p:nvPr/>
        </p:nvGrpSpPr>
        <p:grpSpPr>
          <a:xfrm>
            <a:off x="4685296" y="618977"/>
            <a:ext cx="4459864" cy="1719564"/>
            <a:chOff x="4462246" y="875316"/>
            <a:chExt cx="2779931" cy="100705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900"/>
            <a:stretch/>
          </p:blipFill>
          <p:spPr>
            <a:xfrm>
              <a:off x="4462246" y="875316"/>
              <a:ext cx="1320299" cy="10070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57"/>
            <a:stretch/>
          </p:blipFill>
          <p:spPr>
            <a:xfrm>
              <a:off x="5974632" y="875316"/>
              <a:ext cx="1267545" cy="100705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72450AE-BA95-4C42-B5F5-5A9F04045533}"/>
              </a:ext>
            </a:extLst>
          </p:cNvPr>
          <p:cNvGrpSpPr/>
          <p:nvPr/>
        </p:nvGrpSpPr>
        <p:grpSpPr>
          <a:xfrm>
            <a:off x="4685298" y="3289900"/>
            <a:ext cx="4894801" cy="1672742"/>
            <a:chOff x="4585942" y="2436110"/>
            <a:chExt cx="2774347" cy="10324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8365" y="2436110"/>
              <a:ext cx="1291924" cy="98891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5942" y="2449942"/>
              <a:ext cx="1385836" cy="1018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4242049" y="4990514"/>
            <a:ext cx="5794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দেব,  শালি ধানের চিড়ে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42049" y="2606802"/>
            <a:ext cx="6117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   বসতে দেব পিড়ে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9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6B65A9A-AB1C-412A-B7A1-1D1A3EE6641D}"/>
              </a:ext>
            </a:extLst>
          </p:cNvPr>
          <p:cNvGrpSpPr/>
          <p:nvPr/>
        </p:nvGrpSpPr>
        <p:grpSpPr>
          <a:xfrm>
            <a:off x="4522291" y="886715"/>
            <a:ext cx="4201612" cy="1626400"/>
            <a:chOff x="4986889" y="1365879"/>
            <a:chExt cx="2902658" cy="1195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4"/>
            <a:stretch/>
          </p:blipFill>
          <p:spPr>
            <a:xfrm>
              <a:off x="4986889" y="1365879"/>
              <a:ext cx="1423013" cy="1157158"/>
            </a:xfrm>
            <a:prstGeom prst="roundRect">
              <a:avLst>
                <a:gd name="adj" fmla="val 25895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700" y="1415900"/>
              <a:ext cx="1450847" cy="1145077"/>
            </a:xfrm>
            <a:prstGeom prst="roundRect">
              <a:avLst>
                <a:gd name="adj" fmla="val 26359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F787E9B-8C03-49B1-8DDE-FEDC38FDAE29}"/>
              </a:ext>
            </a:extLst>
          </p:cNvPr>
          <p:cNvGrpSpPr/>
          <p:nvPr/>
        </p:nvGrpSpPr>
        <p:grpSpPr>
          <a:xfrm>
            <a:off x="4412098" y="3288507"/>
            <a:ext cx="4499397" cy="1735604"/>
            <a:chOff x="4483368" y="3207590"/>
            <a:chExt cx="3261018" cy="116555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417"/>
            <a:stretch/>
          </p:blipFill>
          <p:spPr>
            <a:xfrm>
              <a:off x="6086335" y="3300504"/>
              <a:ext cx="1658051" cy="1072639"/>
            </a:xfrm>
            <a:prstGeom prst="roundRect">
              <a:avLst>
                <a:gd name="adj" fmla="val 31578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63"/>
            <a:stretch/>
          </p:blipFill>
          <p:spPr>
            <a:xfrm>
              <a:off x="4483368" y="3207590"/>
              <a:ext cx="1572754" cy="1129086"/>
            </a:xfrm>
            <a:prstGeom prst="roundRect">
              <a:avLst>
                <a:gd name="adj" fmla="val 30738"/>
              </a:avLst>
            </a:prstGeom>
            <a:ln>
              <a:noFill/>
            </a:ln>
            <a:effectLst/>
            <a:scene3d>
              <a:camera prst="perspectiveRelaxed">
                <a:rot lat="19800000" lon="1200000" rev="20820000"/>
              </a:camera>
              <a:lightRig rig="threePt" dir="t"/>
            </a:scene3d>
            <a:sp3d contourW="6350" prstMaterial="matte">
              <a:bevelT w="101600" h="101600"/>
              <a:contourClr>
                <a:srgbClr val="969696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4034087" y="5162469"/>
            <a:ext cx="5966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 গামছা বাঁধা দই ।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2100" y="2703732"/>
            <a:ext cx="5140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চিড়ে দেব, বিন্নি ধানের খই,</a:t>
            </a:r>
          </a:p>
        </p:txBody>
      </p:sp>
    </p:spTree>
    <p:extLst>
      <p:ext uri="{BB962C8B-B14F-4D97-AF65-F5344CB8AC3E}">
        <p14:creationId xmlns:p14="http://schemas.microsoft.com/office/powerpoint/2010/main" val="23350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8193" y="452549"/>
            <a:ext cx="4023360" cy="1826663"/>
            <a:chOff x="574569" y="781157"/>
            <a:chExt cx="8156038" cy="2659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569" y="812258"/>
              <a:ext cx="2593184" cy="2628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0832" y="781157"/>
              <a:ext cx="2888683" cy="2659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2"/>
            <a:stretch/>
          </p:blipFill>
          <p:spPr>
            <a:xfrm>
              <a:off x="5730232" y="812258"/>
              <a:ext cx="3000375" cy="262817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" name="TextBox 5"/>
          <p:cNvSpPr txBox="1"/>
          <p:nvPr/>
        </p:nvSpPr>
        <p:spPr>
          <a:xfrm>
            <a:off x="3656605" y="2426144"/>
            <a:ext cx="5653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আম-কাঁঠালের বনের ধারে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পাতি,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618193" y="3144741"/>
            <a:ext cx="4309671" cy="1839773"/>
            <a:chOff x="678659" y="3471215"/>
            <a:chExt cx="7919293" cy="250874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7456" y="3471215"/>
              <a:ext cx="4180496" cy="2508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59" y="3471215"/>
              <a:ext cx="3907630" cy="250874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3648186" y="4984514"/>
            <a:ext cx="592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  করব সারা রাতি । </a:t>
            </a:r>
          </a:p>
        </p:txBody>
      </p:sp>
    </p:spTree>
    <p:extLst>
      <p:ext uri="{BB962C8B-B14F-4D97-AF65-F5344CB8AC3E}">
        <p14:creationId xmlns:p14="http://schemas.microsoft.com/office/powerpoint/2010/main" val="36349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4E059D-C380-4067-9180-75A2EDC9B857}"/>
              </a:ext>
            </a:extLst>
          </p:cNvPr>
          <p:cNvSpPr txBox="1"/>
          <p:nvPr/>
        </p:nvSpPr>
        <p:spPr>
          <a:xfrm>
            <a:off x="4881490" y="928468"/>
            <a:ext cx="3193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b="1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48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867F1F-B075-466C-B1C4-1B5EB8C5DDA1}"/>
              </a:ext>
            </a:extLst>
          </p:cNvPr>
          <p:cNvSpPr txBox="1"/>
          <p:nvPr/>
        </p:nvSpPr>
        <p:spPr>
          <a:xfrm>
            <a:off x="2046849" y="3879166"/>
            <a:ext cx="9819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ঃ 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ৃতির সান্নিধ্যে কেমন করে অতিথির সেবা করা যায় তা লিখ ।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33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FDE56DD-47C8-4C45-AADD-03EF1FCE760D}"/>
              </a:ext>
            </a:extLst>
          </p:cNvPr>
          <p:cNvGrpSpPr/>
          <p:nvPr/>
        </p:nvGrpSpPr>
        <p:grpSpPr>
          <a:xfrm>
            <a:off x="3840481" y="458315"/>
            <a:ext cx="4701452" cy="1483124"/>
            <a:chOff x="4397175" y="917348"/>
            <a:chExt cx="3129041" cy="95967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50" t="7267" b="4456"/>
            <a:stretch/>
          </p:blipFill>
          <p:spPr>
            <a:xfrm>
              <a:off x="4397175" y="917348"/>
              <a:ext cx="1473592" cy="959671"/>
            </a:xfrm>
            <a:prstGeom prst="snip2DiagRect">
              <a:avLst>
                <a:gd name="adj1" fmla="val 15282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158" y="917348"/>
              <a:ext cx="1409058" cy="959671"/>
            </a:xfrm>
            <a:prstGeom prst="snip2DiagRect">
              <a:avLst>
                <a:gd name="adj1" fmla="val 16374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15FE767-05EB-4648-994F-B7A428B13072}"/>
              </a:ext>
            </a:extLst>
          </p:cNvPr>
          <p:cNvGrpSpPr/>
          <p:nvPr/>
        </p:nvGrpSpPr>
        <p:grpSpPr>
          <a:xfrm>
            <a:off x="3840481" y="3002687"/>
            <a:ext cx="4591964" cy="1883539"/>
            <a:chOff x="3975145" y="3365293"/>
            <a:chExt cx="3103109" cy="88973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5145" y="3365293"/>
              <a:ext cx="1451043" cy="889736"/>
            </a:xfrm>
            <a:prstGeom prst="snip2DiagRect">
              <a:avLst>
                <a:gd name="adj1" fmla="val 15602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50"/>
            <a:stretch/>
          </p:blipFill>
          <p:spPr>
            <a:xfrm>
              <a:off x="5675417" y="3365293"/>
              <a:ext cx="1402837" cy="889736"/>
            </a:xfrm>
            <a:prstGeom prst="snip2DiagRect">
              <a:avLst>
                <a:gd name="adj1" fmla="val 16370"/>
                <a:gd name="adj2" fmla="val 16667"/>
              </a:avLst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sp>
        <p:nvSpPr>
          <p:cNvPr id="6" name="TextBox 5"/>
          <p:cNvSpPr txBox="1"/>
          <p:nvPr/>
        </p:nvSpPr>
        <p:spPr>
          <a:xfrm>
            <a:off x="3288997" y="2328769"/>
            <a:ext cx="5997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8480" y="4926160"/>
            <a:ext cx="5546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 ।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6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992747" y="500250"/>
            <a:ext cx="4561590" cy="1581414"/>
            <a:chOff x="407194" y="693955"/>
            <a:chExt cx="7736682" cy="25965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4" y="708243"/>
              <a:ext cx="4020421" cy="25822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7990" y="693955"/>
              <a:ext cx="3975886" cy="258222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3721021" y="2130055"/>
            <a:ext cx="617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21021" y="4749902"/>
            <a:ext cx="63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সারাটা দিন তোমায় লয়ে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করব আমি খেলা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3704B5F-CBC3-4CFA-9FCB-C975744A10EB}"/>
              </a:ext>
            </a:extLst>
          </p:cNvPr>
          <p:cNvGrpSpPr/>
          <p:nvPr/>
        </p:nvGrpSpPr>
        <p:grpSpPr>
          <a:xfrm>
            <a:off x="4237181" y="2968356"/>
            <a:ext cx="4252055" cy="1589576"/>
            <a:chOff x="1100138" y="3500438"/>
            <a:chExt cx="7526477" cy="250778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23DE44-EEF9-438C-B582-6E3699C410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34" y="3500438"/>
              <a:ext cx="3919881" cy="25077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B5ED028-CED4-47E5-9274-B0BF5E8BD2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138" y="3500438"/>
              <a:ext cx="3857625" cy="250778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07170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772091" y="2364460"/>
            <a:ext cx="60291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বাড়ীর ডালিম গাছে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2091" y="5246562"/>
            <a:ext cx="6272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দিঘীর কাজল জলে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হাঁসগুলি যায় ভাঁসি । 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F030DC3-C2B4-4D57-958A-F2B6360C5924}"/>
              </a:ext>
            </a:extLst>
          </p:cNvPr>
          <p:cNvGrpSpPr/>
          <p:nvPr/>
        </p:nvGrpSpPr>
        <p:grpSpPr>
          <a:xfrm>
            <a:off x="4202683" y="477957"/>
            <a:ext cx="4347796" cy="1759567"/>
            <a:chOff x="4586824" y="989080"/>
            <a:chExt cx="3325569" cy="121285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5355" y="989080"/>
              <a:ext cx="1487038" cy="1158571"/>
            </a:xfrm>
            <a:prstGeom prst="round2DiagRect">
              <a:avLst>
                <a:gd name="adj1" fmla="val 0"/>
                <a:gd name="adj2" fmla="val 19737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D8FB174-DB7D-43E0-AE47-E47EE4350C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6824" y="1043363"/>
              <a:ext cx="1509177" cy="1158571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4077F6A-C356-433E-AB0E-AE4E0C905631}"/>
              </a:ext>
            </a:extLst>
          </p:cNvPr>
          <p:cNvGrpSpPr/>
          <p:nvPr/>
        </p:nvGrpSpPr>
        <p:grpSpPr>
          <a:xfrm>
            <a:off x="4312545" y="3263250"/>
            <a:ext cx="4237934" cy="1815185"/>
            <a:chOff x="4263034" y="3027526"/>
            <a:chExt cx="3505758" cy="9677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6198" y="3027526"/>
              <a:ext cx="1582594" cy="967700"/>
            </a:xfrm>
            <a:prstGeom prst="round2DiagRect">
              <a:avLst>
                <a:gd name="adj1" fmla="val 50000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B586308-DA4A-4E56-B26E-7BAFF5EB63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33"/>
            <a:stretch/>
          </p:blipFill>
          <p:spPr>
            <a:xfrm>
              <a:off x="4263034" y="3027526"/>
              <a:ext cx="1591818" cy="967700"/>
            </a:xfrm>
            <a:prstGeom prst="round2DiagRect">
              <a:avLst>
                <a:gd name="adj1" fmla="val 1625"/>
                <a:gd name="adj2" fmla="val 2393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92179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4548B05-81BD-43D3-B1DE-17C10C19B798}"/>
              </a:ext>
            </a:extLst>
          </p:cNvPr>
          <p:cNvGrpSpPr/>
          <p:nvPr/>
        </p:nvGrpSpPr>
        <p:grpSpPr>
          <a:xfrm>
            <a:off x="2259969" y="1064527"/>
            <a:ext cx="8645982" cy="1717359"/>
            <a:chOff x="1773009" y="1234020"/>
            <a:chExt cx="8645982" cy="1717359"/>
          </a:xfrm>
        </p:grpSpPr>
        <p:grpSp>
          <p:nvGrpSpPr>
            <p:cNvPr id="2" name="Group 1"/>
            <p:cNvGrpSpPr/>
            <p:nvPr/>
          </p:nvGrpSpPr>
          <p:grpSpPr>
            <a:xfrm>
              <a:off x="1773009" y="1234020"/>
              <a:ext cx="2185422" cy="1717359"/>
              <a:chOff x="-1463129" y="-29848"/>
              <a:chExt cx="13310548" cy="5179188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463129" y="-29848"/>
                <a:ext cx="13310548" cy="5179188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000" t="12684" r="25323" b="3902"/>
              <a:stretch/>
            </p:blipFill>
            <p:spPr>
              <a:xfrm rot="4037035">
                <a:off x="2119134" y="1289703"/>
                <a:ext cx="2011668" cy="4547290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070737" y="1783979"/>
              <a:ext cx="63482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আমার বাড়ী যাইও ভোমর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এই বরাবর পথ,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F8AB01D-767A-498A-9805-03F0F31B350C}"/>
              </a:ext>
            </a:extLst>
          </p:cNvPr>
          <p:cNvGrpSpPr/>
          <p:nvPr/>
        </p:nvGrpSpPr>
        <p:grpSpPr>
          <a:xfrm>
            <a:off x="2259969" y="3080825"/>
            <a:ext cx="8136569" cy="1853969"/>
            <a:chOff x="1688122" y="3327488"/>
            <a:chExt cx="7943972" cy="185396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8122" y="3327488"/>
              <a:ext cx="2243340" cy="185396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4024628" y="3777179"/>
              <a:ext cx="56074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মৌরি ফুলের গন্ধ শুঁকে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,</a:t>
              </a:r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থামিও তব রথ । 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44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162" y="634264"/>
            <a:ext cx="3757614" cy="110799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6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66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66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075039" y="2648169"/>
            <a:ext cx="8122844" cy="2199485"/>
          </a:xfrm>
          <a:prstGeom prst="roundRect">
            <a:avLst>
              <a:gd name="adj" fmla="val 14342"/>
            </a:avLst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 বাংলাদেশের প্রসিদ্ধ ও ঐতিহ্যবাহী খাবারসমুহের (অঞ্চলঅভিত্তিক) তালিকা তৈরি কর।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15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5493" y="1115028"/>
            <a:ext cx="1593514" cy="769441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ল্যায়ণ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3357" y="2511128"/>
            <a:ext cx="64061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১) প্রশ্নঃ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কবিতায় কবি তার বন্ধুকে কি খেতে দিলেন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3357" y="3083115"/>
            <a:ext cx="178018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সরবত-মিষ্টি 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65394" y="2878498"/>
            <a:ext cx="51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ym typeface="Wingdings" panose="05000000000000000000" pitchFamily="2" charset="2"/>
              </a:rPr>
              <a:t>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3928149" y="3623441"/>
            <a:ext cx="1937344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কোর্মা পোলাও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90963" y="3623440"/>
            <a:ext cx="2267213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বোরো ধানের চিড়া 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5493" y="3112039"/>
            <a:ext cx="2118331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চিড়া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8149" y="4200363"/>
            <a:ext cx="5172988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‘থামিও তব রথ’ দ্বারা কি বোঝানো হয়েছে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8149" y="4759779"/>
            <a:ext cx="4701501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কাজলা দিঘীর কাজল জলে কি হাসে 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8149" y="5320915"/>
            <a:ext cx="6104917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) প্রশ্নঃ</a:t>
            </a:r>
            <a:r>
              <a:rPr lang="bn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কবিতায় কবি তার বন্ধুকে আমন্ত্রন জানিয়েছেন কেন 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4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83750" y="1838678"/>
            <a:ext cx="4163127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as-IN" sz="2400" dirty="0"/>
              <a:t>মোহাম্মদ জসীম উদ্দিন </a:t>
            </a:r>
          </a:p>
          <a:p>
            <a:pPr algn="ctr"/>
            <a:r>
              <a:rPr lang="as-IN" sz="2400" dirty="0"/>
              <a:t>সহকারী শিক্ষক(আইসিটি)</a:t>
            </a:r>
          </a:p>
          <a:p>
            <a:pPr algn="ctr"/>
            <a:r>
              <a:rPr lang="as-IN" sz="2400" dirty="0"/>
              <a:t>রামপুর উচ্চ বিদ্যালয়</a:t>
            </a:r>
          </a:p>
          <a:p>
            <a:pPr algn="ctr"/>
            <a:r>
              <a:rPr lang="as-IN" sz="2400" dirty="0"/>
              <a:t>বুড়িচং, কুমিল্লা। </a:t>
            </a:r>
          </a:p>
          <a:p>
            <a:pPr algn="ctr"/>
            <a:r>
              <a:rPr lang="en-US" sz="2400" dirty="0"/>
              <a:t>juddinmonipur@gmail.com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103870" y="1677189"/>
            <a:ext cx="30518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শ্রেণিঃ 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বাংলা ১ম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Font typeface="Arial" pitchFamily="34" charset="0"/>
              <a:buNone/>
            </a:pPr>
            <a:r>
              <a:rPr lang="en-US" sz="2400" b="1" spc="58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b="1" spc="58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04</a:t>
            </a:r>
            <a:r>
              <a:rPr lang="en-US" sz="24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/11/2020</a:t>
            </a:r>
            <a:r>
              <a:rPr lang="bn-BD" sz="24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8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400" b="1" spc="5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সময়ঃ 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৫0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318302" y="1407246"/>
            <a:ext cx="57150" cy="195835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7425624" y="2127091"/>
            <a:ext cx="57150" cy="195835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7525969" y="2601424"/>
            <a:ext cx="57150" cy="1958356"/>
          </a:xfrm>
          <a:prstGeom prst="round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35" y="152400"/>
            <a:ext cx="2608645" cy="22998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012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1210" y="854095"/>
            <a:ext cx="3271837" cy="159416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300657" y="4065563"/>
            <a:ext cx="6406049" cy="1226747"/>
          </a:xfrm>
          <a:prstGeom prst="roundRect">
            <a:avLst>
              <a:gd name="adj" fmla="val 2561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“আমার বাড়ি”</a:t>
            </a:r>
            <a:r>
              <a:rPr lang="bn-IN" sz="3200" b="1" kern="1100" dirty="0">
                <a:ln w="1905"/>
                <a:solidFill>
                  <a:schemeClr val="tx1"/>
                </a:solidFill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কবিতটির ভাবার্থ লিখে আনবে ।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5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3420" y="2272010"/>
            <a:ext cx="37205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আজ এখানেই শেষ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6788" y="5515181"/>
            <a:ext cx="384474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IN" sz="54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সবাইকে </a:t>
            </a:r>
          </a:p>
        </p:txBody>
      </p:sp>
    </p:spTree>
    <p:extLst>
      <p:ext uri="{BB962C8B-B14F-4D97-AF65-F5344CB8AC3E}">
        <p14:creationId xmlns:p14="http://schemas.microsoft.com/office/powerpoint/2010/main" val="36219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80879" y="704691"/>
            <a:ext cx="476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লক্ষ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bn-IN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9177" y="4955345"/>
            <a:ext cx="7529873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 বাড়ি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আজ থেকে তোমার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বলবে?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70" y="1610266"/>
            <a:ext cx="4119490" cy="3052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02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4079" y="448348"/>
            <a:ext cx="4397208" cy="20705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none">
            <a:prstTxWarp prst="textChevron">
              <a:avLst>
                <a:gd name="adj" fmla="val 30602"/>
              </a:avLst>
            </a:prstTxWarp>
            <a:spAutoFit/>
          </a:bodyPr>
          <a:lstStyle/>
          <a:p>
            <a:pPr algn="ctr"/>
            <a:r>
              <a:rPr lang="bn-IN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glow rad="101600">
                    <a:schemeClr val="accent1">
                      <a:alpha val="6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আমার বাড়ি</a:t>
            </a:r>
            <a:endParaRPr lang="bn-BD" sz="4400" b="1" dirty="0">
              <a:ln w="9525">
                <a:solidFill>
                  <a:schemeClr val="bg1"/>
                </a:solidFill>
                <a:prstDash val="solid"/>
              </a:ln>
              <a:effectLst>
                <a:glow rad="101600">
                  <a:schemeClr val="accent1">
                    <a:alpha val="6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74079" y="4746370"/>
            <a:ext cx="4900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লিখেছেন- কবি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জসীম উদ্‌দীন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D233D2-36BE-411A-AF60-8B3E230C70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69" y="2336167"/>
            <a:ext cx="2689274" cy="2185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14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7720" y="393334"/>
            <a:ext cx="2370660" cy="8309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9705E3-C189-446C-9A8D-06349BF1B8F7}"/>
              </a:ext>
            </a:extLst>
          </p:cNvPr>
          <p:cNvGrpSpPr/>
          <p:nvPr/>
        </p:nvGrpSpPr>
        <p:grpSpPr>
          <a:xfrm>
            <a:off x="3200993" y="1929626"/>
            <a:ext cx="8644004" cy="3046988"/>
            <a:chOff x="3200993" y="1929626"/>
            <a:chExt cx="8644004" cy="3046988"/>
          </a:xfrm>
        </p:grpSpPr>
        <p:sp>
          <p:nvSpPr>
            <p:cNvPr id="3" name="TextBox 2"/>
            <p:cNvSpPr txBox="1"/>
            <p:nvPr/>
          </p:nvSpPr>
          <p:spPr>
            <a:xfrm>
              <a:off x="3200993" y="1929626"/>
              <a:ext cx="8447056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n w="0"/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এই পাঠ শেষে শিক্ষাথীরা-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---  </a:t>
              </a:r>
            </a:p>
            <a:p>
              <a:r>
                <a:rPr lang="en-US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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কবি জসীম উদ্‌দীনের পরিচয়</a:t>
              </a:r>
              <a:r>
                <a:rPr lang="bn-BD" sz="3200" kern="11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বলতে পা</a:t>
              </a:r>
              <a:r>
                <a:rPr lang="bn-IN" sz="3200" kern="1100" dirty="0">
                  <a:ln w="1905"/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রবে,</a:t>
              </a:r>
              <a:endParaRPr lang="en-US" sz="32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en-US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</a:t>
              </a:r>
              <a:r>
                <a:rPr lang="bn-IN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</a:t>
              </a:r>
              <a:r>
                <a:rPr lang="bn-IN" sz="32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নতুন কিছু শব্দের অর্থ বলে বাক্য রচনা করতে</a:t>
              </a:r>
              <a:r>
                <a:rPr lang="bn-BD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পার</a:t>
              </a:r>
              <a:r>
                <a:rPr lang="bn-IN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বে,</a:t>
              </a:r>
            </a:p>
            <a:p>
              <a:r>
                <a:rPr lang="en-US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 </a:t>
              </a:r>
              <a:r>
                <a:rPr lang="bn-IN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‘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  <a:sym typeface="Wingdings"/>
                </a:rPr>
                <a:t>আমার বাড়ি</a:t>
              </a:r>
              <a:r>
                <a:rPr lang="bn-IN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’ কবিতাটি </a:t>
              </a:r>
              <a:r>
                <a:rPr lang="en-US" sz="3200" kern="1100" dirty="0" err="1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সরব</a:t>
              </a:r>
              <a:r>
                <a:rPr lang="en-US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</a:t>
              </a:r>
              <a:r>
                <a:rPr lang="bn-IN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পাঠ করতে পারবে,</a:t>
              </a:r>
            </a:p>
            <a:p>
              <a:pPr marL="457200" indent="-457200">
                <a:buFont typeface="Wingdings" panose="05000000000000000000" pitchFamily="2" charset="2"/>
                <a:buChar char="v"/>
              </a:pPr>
              <a:r>
                <a:rPr lang="bn-IN" sz="3200" kern="1100" dirty="0">
                  <a:ln w="1905"/>
                  <a:latin typeface="NikoshBAN" panose="02000000000000000000" pitchFamily="2" charset="0"/>
                  <a:ea typeface="NikoshBAN" pitchFamily="2" charset="0"/>
                  <a:cs typeface="NikoshBAN" panose="02000000000000000000" pitchFamily="2" charset="0"/>
                  <a:sym typeface="Wingdings"/>
                </a:rPr>
                <a:t> </a:t>
              </a:r>
              <a:endParaRPr lang="bn-IN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B9A0810-7278-4149-AF3F-D65F78C67D93}"/>
                </a:ext>
              </a:extLst>
            </p:cNvPr>
            <p:cNvSpPr/>
            <p:nvPr/>
          </p:nvSpPr>
          <p:spPr>
            <a:xfrm>
              <a:off x="3756074" y="3899396"/>
              <a:ext cx="8088923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ৃতির সান্নিধ্যে কেমন করে অতিথির সেবা করা যায় তা লিখতে পারবে ।</a:t>
              </a:r>
              <a:endParaRPr lang="bn-BD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9534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288207" y="869626"/>
            <a:ext cx="3949356" cy="715992"/>
            <a:chOff x="4288207" y="869626"/>
            <a:chExt cx="3949356" cy="715992"/>
          </a:xfrm>
        </p:grpSpPr>
        <p:sp>
          <p:nvSpPr>
            <p:cNvPr id="5" name="Rectangle 4"/>
            <p:cNvSpPr/>
            <p:nvPr/>
          </p:nvSpPr>
          <p:spPr>
            <a:xfrm>
              <a:off x="4288207" y="869626"/>
              <a:ext cx="297068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bn-IN" sz="4000" dirty="0">
                  <a:solidFill>
                    <a:schemeClr val="bg2">
                      <a:lumMod val="1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পল্লী কবিঃ জসীম </a:t>
              </a:r>
              <a:endParaRPr lang="en-US" sz="40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7009342" y="877732"/>
              <a:ext cx="122822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  <a:sym typeface="Wingdings" panose="05000000000000000000" pitchFamily="2" charset="2"/>
                </a:rPr>
                <a:t>উদ্‌দীন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D116EBC-B1E2-47DF-9C82-161D9DC515C4}"/>
              </a:ext>
            </a:extLst>
          </p:cNvPr>
          <p:cNvGrpSpPr/>
          <p:nvPr/>
        </p:nvGrpSpPr>
        <p:grpSpPr>
          <a:xfrm>
            <a:off x="2518006" y="2049347"/>
            <a:ext cx="8543779" cy="2025018"/>
            <a:chOff x="1777217" y="2065079"/>
            <a:chExt cx="8215534" cy="2025018"/>
          </a:xfrm>
        </p:grpSpPr>
        <p:sp>
          <p:nvSpPr>
            <p:cNvPr id="4" name="Flowchart: Stored Data 3"/>
            <p:cNvSpPr/>
            <p:nvPr/>
          </p:nvSpPr>
          <p:spPr>
            <a:xfrm flipH="1">
              <a:off x="2199248" y="2065079"/>
              <a:ext cx="7793503" cy="2008806"/>
            </a:xfrm>
            <a:prstGeom prst="flowChartOnlineStorage">
              <a:avLst/>
            </a:pr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44A31F4-AFE2-4BAF-969F-EB7856D874D9}"/>
                </a:ext>
              </a:extLst>
            </p:cNvPr>
            <p:cNvGrpSpPr/>
            <p:nvPr/>
          </p:nvGrpSpPr>
          <p:grpSpPr>
            <a:xfrm>
              <a:off x="1777217" y="2201036"/>
              <a:ext cx="8070223" cy="1889061"/>
              <a:chOff x="1678743" y="2260909"/>
              <a:chExt cx="8070223" cy="1889061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872514-3E13-476C-9FCF-45BFEE614820}"/>
                  </a:ext>
                </a:extLst>
              </p:cNvPr>
              <p:cNvSpPr txBox="1"/>
              <p:nvPr/>
            </p:nvSpPr>
            <p:spPr>
              <a:xfrm>
                <a:off x="3662341" y="2360737"/>
                <a:ext cx="608662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জন্মঃ ১৯০৩ খ্রিস্টাব্দে ফরিদপুর জেলার তাম্বুলখানা গ্রামে । উল্লেখযোগ্য কাহিনীকাব্যঃনক্সী কাঁথার মাঠ,সোজন বাদিয়ার ঘাট। কাব্যগ্রন্থঃ রাখালী,বালুচর, মাটির কান্না। নাটকঃ</a:t>
                </a:r>
                <a:r>
                  <a:rPr lang="en-US" sz="2400">
                    <a:latin typeface="NikoshBAN" panose="02000000000000000000" pitchFamily="2" charset="0"/>
                    <a:cs typeface="NikoshBAN" panose="02000000000000000000" pitchFamily="2" charset="0"/>
                  </a:rPr>
                  <a:t> ব</a:t>
                </a:r>
                <a:r>
                  <a:rPr lang="bn-IN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েদের মেয়ে। মৃত্যুঃ ১৯৭৬ খ্রিস্টাব্দে ঢাকায়। </a:t>
                </a:r>
                <a:endParaRPr lang="bn-BD" sz="2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F8CB3B5-CC9D-4AF7-9EDF-05C7D20780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78743" y="2260909"/>
                <a:ext cx="1702191" cy="1889061"/>
              </a:xfrm>
              <a:prstGeom prst="ellipse">
                <a:avLst/>
              </a:prstGeom>
              <a:ln w="19050" cap="rnd">
                <a:solidFill>
                  <a:srgbClr val="7030A0"/>
                </a:solidFill>
              </a:ln>
              <a:effectLst/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180062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48396" y="839634"/>
            <a:ext cx="6471635" cy="76200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u="sng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আজকের পাঠের নতুন শব্দার্থসমূহ শিখে </a:t>
            </a:r>
            <a:r>
              <a:rPr lang="bn-IN" sz="3200" b="1" u="sng" dirty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নিই</a:t>
            </a:r>
            <a:endParaRPr lang="en-US" sz="3200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0048" y="1877865"/>
            <a:ext cx="11787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ভোমর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0900" y="2738871"/>
            <a:ext cx="1655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শালি ধান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34740" y="3511717"/>
            <a:ext cx="1528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কবরী কলা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4296" y="4306009"/>
            <a:ext cx="1750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দিঘী  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B69CEDC-9FB9-42D8-902A-D007FD8465D6}"/>
              </a:ext>
            </a:extLst>
          </p:cNvPr>
          <p:cNvGrpSpPr/>
          <p:nvPr/>
        </p:nvGrpSpPr>
        <p:grpSpPr>
          <a:xfrm>
            <a:off x="5239329" y="1877865"/>
            <a:ext cx="3659815" cy="584775"/>
            <a:chOff x="5239329" y="1877865"/>
            <a:chExt cx="3659815" cy="584775"/>
          </a:xfrm>
        </p:grpSpPr>
        <p:sp>
          <p:nvSpPr>
            <p:cNvPr id="4" name="TextBox 3"/>
            <p:cNvSpPr txBox="1"/>
            <p:nvPr/>
          </p:nvSpPr>
          <p:spPr>
            <a:xfrm>
              <a:off x="7370382" y="1877865"/>
              <a:ext cx="15287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মৌমাছি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29128407-4EA1-41EC-970F-CF8F0BC2195B}"/>
                </a:ext>
              </a:extLst>
            </p:cNvPr>
            <p:cNvSpPr/>
            <p:nvPr/>
          </p:nvSpPr>
          <p:spPr>
            <a:xfrm>
              <a:off x="5239329" y="2069774"/>
              <a:ext cx="2080398" cy="1452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831C1-CB08-4C66-B667-5BC4732E51D6}"/>
              </a:ext>
            </a:extLst>
          </p:cNvPr>
          <p:cNvGrpSpPr/>
          <p:nvPr/>
        </p:nvGrpSpPr>
        <p:grpSpPr>
          <a:xfrm>
            <a:off x="5262393" y="2683471"/>
            <a:ext cx="5117713" cy="584775"/>
            <a:chOff x="5262393" y="2683471"/>
            <a:chExt cx="5117713" cy="584775"/>
          </a:xfrm>
        </p:grpSpPr>
        <p:sp>
          <p:nvSpPr>
            <p:cNvPr id="8" name="TextBox 7"/>
            <p:cNvSpPr txBox="1"/>
            <p:nvPr/>
          </p:nvSpPr>
          <p:spPr>
            <a:xfrm>
              <a:off x="7370382" y="2683471"/>
              <a:ext cx="30097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এক প্রকার আমন ধান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8B479E25-2CB0-4600-A3B0-F7A6C7CE9B14}"/>
                </a:ext>
              </a:extLst>
            </p:cNvPr>
            <p:cNvSpPr/>
            <p:nvPr/>
          </p:nvSpPr>
          <p:spPr>
            <a:xfrm>
              <a:off x="5262393" y="2931496"/>
              <a:ext cx="2080398" cy="1452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05CE756-860F-488F-913E-125D2FA50D16}"/>
              </a:ext>
            </a:extLst>
          </p:cNvPr>
          <p:cNvGrpSpPr/>
          <p:nvPr/>
        </p:nvGrpSpPr>
        <p:grpSpPr>
          <a:xfrm>
            <a:off x="5506083" y="3548814"/>
            <a:ext cx="5478633" cy="584775"/>
            <a:chOff x="5506083" y="3548814"/>
            <a:chExt cx="5478633" cy="584775"/>
          </a:xfrm>
        </p:grpSpPr>
        <p:sp>
          <p:nvSpPr>
            <p:cNvPr id="11" name="TextBox 10"/>
            <p:cNvSpPr txBox="1"/>
            <p:nvPr/>
          </p:nvSpPr>
          <p:spPr>
            <a:xfrm>
              <a:off x="7541430" y="3548814"/>
              <a:ext cx="34432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স্বাদের জন্য বিখ্যাত কলা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620D5B7E-019A-44BD-8C4B-13A56F2C30E8}"/>
                </a:ext>
              </a:extLst>
            </p:cNvPr>
            <p:cNvSpPr/>
            <p:nvPr/>
          </p:nvSpPr>
          <p:spPr>
            <a:xfrm>
              <a:off x="5506083" y="3761736"/>
              <a:ext cx="2052846" cy="12191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7240E43-DE91-4D2D-8E08-05B0D6750EB8}"/>
              </a:ext>
            </a:extLst>
          </p:cNvPr>
          <p:cNvGrpSpPr/>
          <p:nvPr/>
        </p:nvGrpSpPr>
        <p:grpSpPr>
          <a:xfrm>
            <a:off x="5384517" y="4306008"/>
            <a:ext cx="4760344" cy="584775"/>
            <a:chOff x="5384517" y="4306008"/>
            <a:chExt cx="4760344" cy="584775"/>
          </a:xfrm>
        </p:grpSpPr>
        <p:sp>
          <p:nvSpPr>
            <p:cNvPr id="13" name="TextBox 12"/>
            <p:cNvSpPr txBox="1"/>
            <p:nvPr/>
          </p:nvSpPr>
          <p:spPr>
            <a:xfrm>
              <a:off x="7598245" y="4306008"/>
              <a:ext cx="25466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কালো জলের দিঘী    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AE757DBA-6420-4D97-A728-EF94CBEF824F}"/>
                </a:ext>
              </a:extLst>
            </p:cNvPr>
            <p:cNvSpPr/>
            <p:nvPr/>
          </p:nvSpPr>
          <p:spPr>
            <a:xfrm>
              <a:off x="5384517" y="4508942"/>
              <a:ext cx="2080398" cy="14523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n-BD"/>
            </a:p>
          </p:txBody>
        </p:sp>
      </p:grpSp>
    </p:spTree>
    <p:extLst>
      <p:ext uri="{BB962C8B-B14F-4D97-AF65-F5344CB8AC3E}">
        <p14:creationId xmlns:p14="http://schemas.microsoft.com/office/powerpoint/2010/main" val="40879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4361" y="337177"/>
            <a:ext cx="375761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u="sng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bn-IN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sz="5400" b="1" u="sng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556721" y="1995457"/>
            <a:ext cx="6350791" cy="2396216"/>
          </a:xfrm>
          <a:prstGeom prst="roundRect">
            <a:avLst>
              <a:gd name="adj" fmla="val 14342"/>
            </a:avLst>
          </a:prstGeom>
          <a:solidFill>
            <a:schemeClr val="accent3"/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আমার বাড়ি কবিতাটি কে লিখেছেন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প্রশ্নঃ</a:t>
            </a:r>
            <a:r>
              <a:rPr lang="bn-IN" sz="3200" dirty="0"/>
              <a:t> </a:t>
            </a:r>
            <a:r>
              <a:rPr lang="bn-IN" alt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জসীমউদ্‌দীন কবে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 গ্রহন করেন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প্রশ্নঃ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কাজলা দিঘী বলতে কি বুঝায়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5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9500692">
            <a:off x="5172574" y="1638395"/>
            <a:ext cx="270863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0205028">
            <a:off x="2362156" y="1989008"/>
            <a:ext cx="271861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08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381</TotalTime>
  <Words>447</Words>
  <Application>Microsoft Office PowerPoint</Application>
  <PresentationFormat>Widescreen</PresentationFormat>
  <Paragraphs>71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Rasel</cp:lastModifiedBy>
  <cp:revision>75</cp:revision>
  <dcterms:created xsi:type="dcterms:W3CDTF">2019-04-12T14:17:34Z</dcterms:created>
  <dcterms:modified xsi:type="dcterms:W3CDTF">2020-11-04T04:48:39Z</dcterms:modified>
</cp:coreProperties>
</file>