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92" r:id="rId2"/>
    <p:sldId id="335" r:id="rId3"/>
    <p:sldId id="265" r:id="rId4"/>
    <p:sldId id="336" r:id="rId5"/>
    <p:sldId id="353" r:id="rId6"/>
    <p:sldId id="354" r:id="rId7"/>
    <p:sldId id="267" r:id="rId8"/>
    <p:sldId id="349" r:id="rId9"/>
    <p:sldId id="350" r:id="rId10"/>
    <p:sldId id="345" r:id="rId11"/>
    <p:sldId id="351" r:id="rId12"/>
    <p:sldId id="355" r:id="rId13"/>
    <p:sldId id="356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82" r:id="rId22"/>
    <p:sldId id="380" r:id="rId23"/>
    <p:sldId id="383" r:id="rId24"/>
    <p:sldId id="385" r:id="rId25"/>
    <p:sldId id="384" r:id="rId26"/>
    <p:sldId id="386" r:id="rId27"/>
    <p:sldId id="381" r:id="rId28"/>
    <p:sldId id="387" r:id="rId29"/>
    <p:sldId id="388" r:id="rId30"/>
    <p:sldId id="389" r:id="rId31"/>
    <p:sldId id="390" r:id="rId32"/>
    <p:sldId id="391" r:id="rId33"/>
    <p:sldId id="392" r:id="rId34"/>
    <p:sldId id="393" r:id="rId35"/>
    <p:sldId id="394" r:id="rId36"/>
    <p:sldId id="395" r:id="rId37"/>
    <p:sldId id="276" r:id="rId38"/>
    <p:sldId id="396" r:id="rId39"/>
    <p:sldId id="280" r:id="rId40"/>
    <p:sldId id="29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B7F5D-1A99-4FD2-861F-ACD0D3F833BF}" type="datetimeFigureOut">
              <a:rPr lang="en-US" smtClean="0"/>
              <a:pPr/>
              <a:t>04-Nov-20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8833B-54E2-47CC-ABBB-0030F898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3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07B30-CE5E-4835-8BF1-C8567920187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90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05D62-85B3-4D29-B0C0-BAD58F228CE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4E13-199F-4A58-A2FC-4469B9D9F1C0}" type="datetimeFigureOut">
              <a:rPr lang="en-US" smtClean="0"/>
              <a:pPr/>
              <a:t>04-Nov-20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A00E-F7EB-4364-9607-A8C4AAFC3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4E13-199F-4A58-A2FC-4469B9D9F1C0}" type="datetimeFigureOut">
              <a:rPr lang="en-US" smtClean="0"/>
              <a:pPr/>
              <a:t>04-Nov-20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A00E-F7EB-4364-9607-A8C4AAFC3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4E13-199F-4A58-A2FC-4469B9D9F1C0}" type="datetimeFigureOut">
              <a:rPr lang="en-US" smtClean="0"/>
              <a:pPr/>
              <a:t>04-Nov-20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A00E-F7EB-4364-9607-A8C4AAFC3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4E13-199F-4A58-A2FC-4469B9D9F1C0}" type="datetimeFigureOut">
              <a:rPr lang="en-US" smtClean="0"/>
              <a:pPr/>
              <a:t>04-Nov-20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A00E-F7EB-4364-9607-A8C4AAFC3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4E13-199F-4A58-A2FC-4469B9D9F1C0}" type="datetimeFigureOut">
              <a:rPr lang="en-US" smtClean="0"/>
              <a:pPr/>
              <a:t>04-Nov-20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A00E-F7EB-4364-9607-A8C4AAFC3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4E13-199F-4A58-A2FC-4469B9D9F1C0}" type="datetimeFigureOut">
              <a:rPr lang="en-US" smtClean="0"/>
              <a:pPr/>
              <a:t>04-Nov-20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A00E-F7EB-4364-9607-A8C4AAFC3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4E13-199F-4A58-A2FC-4469B9D9F1C0}" type="datetimeFigureOut">
              <a:rPr lang="en-US" smtClean="0"/>
              <a:pPr/>
              <a:t>04-Nov-20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A00E-F7EB-4364-9607-A8C4AAFC3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4E13-199F-4A58-A2FC-4469B9D9F1C0}" type="datetimeFigureOut">
              <a:rPr lang="en-US" smtClean="0"/>
              <a:pPr/>
              <a:t>04-Nov-20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A00E-F7EB-4364-9607-A8C4AAFC3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4E13-199F-4A58-A2FC-4469B9D9F1C0}" type="datetimeFigureOut">
              <a:rPr lang="en-US" smtClean="0"/>
              <a:pPr/>
              <a:t>04-Nov-20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A00E-F7EB-4364-9607-A8C4AAFC3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4E13-199F-4A58-A2FC-4469B9D9F1C0}" type="datetimeFigureOut">
              <a:rPr lang="en-US" smtClean="0"/>
              <a:pPr/>
              <a:t>04-Nov-20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A00E-F7EB-4364-9607-A8C4AAFC3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4E13-199F-4A58-A2FC-4469B9D9F1C0}" type="datetimeFigureOut">
              <a:rPr lang="en-US" smtClean="0"/>
              <a:pPr/>
              <a:t>04-Nov-20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A00E-F7EB-4364-9607-A8C4AAFC3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4E13-199F-4A58-A2FC-4469B9D9F1C0}" type="datetimeFigureOut">
              <a:rPr lang="en-US" smtClean="0"/>
              <a:pPr/>
              <a:t>04-Nov-20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1A00E-F7EB-4364-9607-A8C4AAFC3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fif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f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f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f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f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f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f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f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fif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1.jf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fif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fif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448800" cy="6858000"/>
          </a:xfrm>
        </p:spPr>
        <p:txBody>
          <a:bodyPr>
            <a:noAutofit/>
          </a:bodyPr>
          <a:lstStyle/>
          <a:p>
            <a:r>
              <a:rPr lang="bn-BD" sz="16600" dirty="0" smtClean="0">
                <a:latin typeface="NikoshBAN" pitchFamily="2" charset="0"/>
                <a:cs typeface="NikoshBAN" pitchFamily="2" charset="0"/>
              </a:rPr>
              <a:t>স্বাগতম </a:t>
            </a:r>
            <a:endParaRPr lang="en-US" sz="166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 descr="6a0134863ba136970c0134863ceaf4970c-800wi.jpg"/>
          <p:cNvPicPr>
            <a:picLocks noChangeAspect="1"/>
          </p:cNvPicPr>
          <p:nvPr/>
        </p:nvPicPr>
        <p:blipFill>
          <a:blip r:embed="rId3" cstate="print"/>
          <a:srcRect b="12500"/>
          <a:stretch>
            <a:fillRect/>
          </a:stretch>
        </p:blipFill>
        <p:spPr>
          <a:xfrm>
            <a:off x="381000" y="381000"/>
            <a:ext cx="8458199" cy="62484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Box 4"/>
          <p:cNvSpPr txBox="1"/>
          <p:nvPr/>
        </p:nvSpPr>
        <p:spPr>
          <a:xfrm>
            <a:off x="1524000" y="1447800"/>
            <a:ext cx="6096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199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199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ard 1"/>
          <p:cNvSpPr/>
          <p:nvPr/>
        </p:nvSpPr>
        <p:spPr>
          <a:xfrm>
            <a:off x="1143000" y="609600"/>
            <a:ext cx="6858000" cy="1143000"/>
          </a:xfrm>
          <a:prstGeom prst="flowChartPunchedCar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আকারগত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ভিত্তি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দুটি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হলো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2667000"/>
            <a:ext cx="647700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1।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প্রকৃতির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নিয়মানুবর্তিতা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নীতি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48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3810000"/>
            <a:ext cx="647700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2।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কার্যকারণ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নিয়ম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48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03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ard 1"/>
          <p:cNvSpPr/>
          <p:nvPr/>
        </p:nvSpPr>
        <p:spPr>
          <a:xfrm>
            <a:off x="1143000" y="228600"/>
            <a:ext cx="6858000" cy="1143000"/>
          </a:xfrm>
          <a:prstGeom prst="flowChartPunchedCard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কার্যকারণ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নীতি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600200"/>
            <a:ext cx="8610600" cy="280076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কার্যকারণ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নীতি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মৌলিক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নিয়ম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তাই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এর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সংজ্ঞা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দেওয়া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যায়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না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তবে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বিভিন্ন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যুক্তিবিদ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বিভিন্ন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ভাষায়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কার্যকারণ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নীতিকে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নিম্নরূপ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ব্যক্ত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করার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চেষ্টা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করেন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 </a:t>
            </a:r>
            <a:endParaRPr lang="en-US" sz="4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61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914400"/>
            <a:ext cx="8610600" cy="230832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কার্যকারণ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নীতি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অনুযায়ী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বলা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প্রতিটি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ঘটনারই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আছে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বিনা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কারণে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কোনো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ঘটে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না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 </a:t>
            </a:r>
            <a:endParaRPr lang="en-US" sz="48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3733800"/>
            <a:ext cx="8610600" cy="156966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যুক্তিবিদ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মিল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বলেন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- “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ঘটনার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শুরু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আছে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তার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থাকতে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বাধ্য</a:t>
            </a:r>
            <a:r>
              <a:rPr lang="en-US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।”</a:t>
            </a:r>
            <a:endParaRPr lang="en-US" sz="48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99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ard 1"/>
          <p:cNvSpPr/>
          <p:nvPr/>
        </p:nvSpPr>
        <p:spPr>
          <a:xfrm>
            <a:off x="1143000" y="228600"/>
            <a:ext cx="6858000" cy="1143000"/>
          </a:xfrm>
          <a:prstGeom prst="flowChartPunchedCard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যুক্তিবিদ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বেইন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বলেন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600200"/>
            <a:ext cx="8610600" cy="424731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“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প্রতিটি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তার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পূর্বের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কোনো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সাথে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এমন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সুনির্দিষ্ট</a:t>
            </a:r>
            <a:r>
              <a:rPr lang="en-US" sz="5400" dirty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‍ও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সুসঙ্গতভাবে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সমন্ধযুক্ত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পূর্ব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ঘটলে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তবেই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এ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সেটি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ঘটলে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এ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ঘটনাটি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।”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03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ard 1"/>
          <p:cNvSpPr/>
          <p:nvPr/>
        </p:nvSpPr>
        <p:spPr>
          <a:xfrm>
            <a:off x="1143000" y="228600"/>
            <a:ext cx="6858000" cy="1143000"/>
          </a:xfrm>
          <a:prstGeom prst="flowChartPunchedCard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যুক্তিবিদ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মিল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বলেন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600200"/>
            <a:ext cx="8610600" cy="258532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“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হলো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কার্যের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অপরিবর্তনীয়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নিরপেক্ষ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পূর্ববর্তী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ঘটনাবলির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সমষ্টি</a:t>
            </a:r>
            <a:r>
              <a:rPr lang="en-US" sz="540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।”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45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1371600" y="228600"/>
            <a:ext cx="5943600" cy="1143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600200"/>
            <a:ext cx="8610600" cy="34163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ঘটানোর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সকল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পূর্ববর্তী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প্রয়োজন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তাদের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সমষ্টিকে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প্রত্যেক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পৃথকভাবে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61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1065074"/>
            <a:ext cx="8610600" cy="258532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যুক্তিবিদ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মিল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বলেন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, </a:t>
            </a:r>
          </a:p>
          <a:p>
            <a:pPr algn="just"/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“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হলো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সদর্থক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নঞর্থক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শর্তসমূহের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সমষ্টি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13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609600" y="228600"/>
            <a:ext cx="8153400" cy="1143000"/>
          </a:xfrm>
          <a:prstGeom prst="frame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শর্তগুলো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দুই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ভাগে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ভাগ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যায়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1600200"/>
            <a:ext cx="51054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01।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সদর্থক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971800"/>
            <a:ext cx="51054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02।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নঞর্থক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99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1371600" y="228600"/>
            <a:ext cx="5943600" cy="1143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সদর্থক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600200"/>
            <a:ext cx="8610600" cy="175432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যেসব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উপস্থিত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থাকলে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সংঘটিত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তাকে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সদর্থক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99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1371600" y="228600"/>
            <a:ext cx="5943600" cy="1143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নঞর্থক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600200"/>
            <a:ext cx="8610600" cy="175432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যেসব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অনুপস্থিত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থাকলে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সংঘটিত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তাকে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নঞর্থক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46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background wallpaper\Saleh\rare_flowers-1920x10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457200"/>
            <a:ext cx="8915400" cy="1981200"/>
          </a:xfrm>
        </p:spPr>
        <p:txBody>
          <a:bodyPr>
            <a:noAutofit/>
          </a:bodyPr>
          <a:lstStyle/>
          <a:p>
            <a:r>
              <a:rPr lang="bn-BD" sz="138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        পরিচিতি</a:t>
            </a:r>
            <a:endParaRPr lang="en-US" sz="8800" b="1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00"/>
            <a:ext cx="86868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SG" sz="6600" b="1" dirty="0" smtClean="0">
                <a:solidFill>
                  <a:srgbClr val="FF0000"/>
                </a:solidFill>
                <a:latin typeface="NikoshBAN" pitchFamily="2" charset="0"/>
                <a:ea typeface="BatangChe" pitchFamily="49" charset="-127"/>
                <a:cs typeface="NikoshBAN" pitchFamily="2" charset="0"/>
              </a:rPr>
              <a:t>মোহাম্মদ মফিজুল ইসলাম</a:t>
            </a:r>
            <a:endParaRPr lang="bn-BD" sz="6600" b="1" dirty="0" smtClean="0">
              <a:solidFill>
                <a:srgbClr val="FF0000"/>
              </a:solidFill>
              <a:latin typeface="NikoshBAN" pitchFamily="2" charset="0"/>
              <a:ea typeface="BatangChe" pitchFamily="49" charset="-127"/>
              <a:cs typeface="NikoshBAN" pitchFamily="2" charset="0"/>
            </a:endParaRPr>
          </a:p>
          <a:p>
            <a:pPr>
              <a:buNone/>
            </a:pPr>
            <a:r>
              <a:rPr lang="en-SG" sz="3600" b="1" dirty="0" smtClean="0">
                <a:solidFill>
                  <a:srgbClr val="FF0000"/>
                </a:solidFill>
                <a:latin typeface="NikoshBAN" pitchFamily="2" charset="0"/>
                <a:ea typeface="BatangChe" pitchFamily="49" charset="-127"/>
                <a:cs typeface="NikoshBAN" pitchFamily="2" charset="0"/>
              </a:rPr>
              <a:t>প্রভাষক, দর্শন বিভাগ</a:t>
            </a:r>
            <a:r>
              <a:rPr lang="bn-BD" sz="3600" b="1" dirty="0" smtClean="0">
                <a:solidFill>
                  <a:srgbClr val="FF0000"/>
                </a:solidFill>
                <a:latin typeface="NikoshBAN" pitchFamily="2" charset="0"/>
                <a:ea typeface="BatangChe" pitchFamily="49" charset="-127"/>
                <a:cs typeface="NikoshBAN" pitchFamily="2" charset="0"/>
              </a:rPr>
              <a:t>।</a:t>
            </a:r>
          </a:p>
          <a:p>
            <a:pPr>
              <a:buNone/>
            </a:pPr>
            <a:r>
              <a:rPr lang="en-SG" sz="3600" b="1" dirty="0" smtClean="0">
                <a:solidFill>
                  <a:srgbClr val="FF0000"/>
                </a:solidFill>
                <a:latin typeface="NikoshBAN" pitchFamily="2" charset="0"/>
                <a:ea typeface="BatangChe" pitchFamily="49" charset="-127"/>
                <a:cs typeface="NikoshBAN" pitchFamily="2" charset="0"/>
              </a:rPr>
              <a:t>দেবিদ্বার আলহাজ্ব জোবেদা খাতুন মহিলা কলেজ</a:t>
            </a:r>
            <a:endParaRPr lang="en-US" sz="3600" b="1" dirty="0" smtClean="0">
              <a:solidFill>
                <a:srgbClr val="FF0000"/>
              </a:solidFill>
              <a:latin typeface="NikoshBAN" pitchFamily="2" charset="0"/>
              <a:ea typeface="BatangChe" pitchFamily="49" charset="-127"/>
              <a:cs typeface="NikoshBAN" pitchFamily="2" charset="0"/>
            </a:endParaRPr>
          </a:p>
          <a:p>
            <a:pPr>
              <a:buNone/>
            </a:pPr>
            <a:r>
              <a:rPr lang="en-SG" sz="3600" b="1" dirty="0" smtClean="0">
                <a:solidFill>
                  <a:srgbClr val="FF0000"/>
                </a:solidFill>
                <a:latin typeface="NikoshBAN" pitchFamily="2" charset="0"/>
                <a:ea typeface="BatangChe" pitchFamily="49" charset="-127"/>
                <a:cs typeface="NikoshBAN" pitchFamily="2" charset="0"/>
              </a:rPr>
              <a:t>দেবিদ্বার, কুমিল্লা।</a:t>
            </a:r>
            <a:endParaRPr lang="bn-BD" sz="3600" b="1" dirty="0" smtClean="0">
              <a:solidFill>
                <a:srgbClr val="FF0000"/>
              </a:solidFill>
              <a:latin typeface="NikoshBAN" pitchFamily="2" charset="0"/>
              <a:ea typeface="BatangChe" pitchFamily="49" charset="-127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5532120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মোবাইলঃ </a:t>
            </a:r>
            <a:r>
              <a:rPr lang="en-SG" sz="32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01819609522</a:t>
            </a:r>
            <a:endParaRPr lang="bn-BD" sz="3200" dirty="0" smtClean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sz="32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ই</a:t>
            </a:r>
            <a:r>
              <a:rPr lang="en-US" sz="32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-</a:t>
            </a:r>
            <a:r>
              <a:rPr lang="bn-BD" sz="32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মেইলঃ </a:t>
            </a:r>
            <a:r>
              <a:rPr lang="en-US" sz="32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mafizuldmc@gmail.com</a:t>
            </a:r>
            <a:endParaRPr lang="en-US" sz="3200" dirty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8" name="Picture 2" descr="https://scontent-sit4-1.xx.fbcdn.net/v/t1.0-1/p160x160/12509754_570162779807075_5355353223189194488_n.jpg?oh=910d6083b8f3c2a7c83c14b5d2142370&amp;oe=5A522DC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2971800" cy="20733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655284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1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600"/>
                            </p:stCondLst>
                            <p:childTnLst>
                              <p:par>
                                <p:cTn id="2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600"/>
                            </p:stCondLst>
                            <p:childTnLst>
                              <p:par>
                                <p:cTn id="3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8600"/>
                            </p:stCondLst>
                            <p:childTnLst>
                              <p:par>
                                <p:cTn id="39" presetID="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42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6000"/>
                            </p:stCondLst>
                            <p:childTnLst>
                              <p:par>
                                <p:cTn id="59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0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1371600" y="228600"/>
            <a:ext cx="5943600" cy="1143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উদাহরণ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600200"/>
            <a:ext cx="8610600" cy="34163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নদীতে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নৌকা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ডুবির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ফলে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শিশুর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মৃত্যু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হলো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এখানে</a:t>
            </a:r>
            <a:r>
              <a:rPr lang="en-US" sz="5400" dirty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‘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মৃত্যু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’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হলো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হিসেবে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আমরা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অনেকগুলো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শর্তের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উল্লেখ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পাই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যথাঃ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88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0" y="304800"/>
            <a:ext cx="4038600" cy="4495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304800"/>
            <a:ext cx="4038600" cy="44958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105400" y="5020270"/>
            <a:ext cx="34290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শিশুর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মৃত্যু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5020270"/>
            <a:ext cx="34290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নৌকা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ডুবিতে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99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1371600" y="228600"/>
            <a:ext cx="5943600" cy="9144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ঝড়ো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বাতাস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Cloud 3"/>
          <p:cNvSpPr/>
          <p:nvPr/>
        </p:nvSpPr>
        <p:spPr>
          <a:xfrm>
            <a:off x="1371600" y="1295400"/>
            <a:ext cx="5943600" cy="9144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তীব্র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জলস্রোত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Cloud 4"/>
          <p:cNvSpPr/>
          <p:nvPr/>
        </p:nvSpPr>
        <p:spPr>
          <a:xfrm>
            <a:off x="1371600" y="2286000"/>
            <a:ext cx="5943600" cy="9144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পানির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ঘূর্ণিপাক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Cloud 5"/>
          <p:cNvSpPr/>
          <p:nvPr/>
        </p:nvSpPr>
        <p:spPr>
          <a:xfrm>
            <a:off x="1371600" y="3276600"/>
            <a:ext cx="5943600" cy="9144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অত্যধিক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বোঝাই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304800" y="4419600"/>
            <a:ext cx="8534400" cy="1524000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এগুলো</a:t>
            </a:r>
            <a:r>
              <a:rPr lang="en-US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হলো</a:t>
            </a:r>
            <a:r>
              <a:rPr lang="en-US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সদর্থক</a:t>
            </a:r>
            <a:r>
              <a:rPr lang="en-US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এগুলোর</a:t>
            </a:r>
            <a:r>
              <a:rPr lang="en-US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উপস্থিতিতে</a:t>
            </a:r>
            <a:r>
              <a:rPr lang="en-US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নৌকাডুবি</a:t>
            </a:r>
            <a:r>
              <a:rPr lang="en-US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ঘটে</a:t>
            </a:r>
            <a:r>
              <a:rPr lang="en-US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শিশুর</a:t>
            </a:r>
            <a:r>
              <a:rPr lang="en-US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মৃত্যু</a:t>
            </a:r>
            <a:r>
              <a:rPr lang="en-US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4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7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229600" cy="4495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5020270"/>
            <a:ext cx="49530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ঝড়ো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বাতাস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44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229600" cy="4495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5020270"/>
            <a:ext cx="49530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পানির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ঘূর্ণিপাক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12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229600" cy="4495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5020270"/>
            <a:ext cx="49530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তীব্র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জলস্রোত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5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229600" cy="4495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5020270"/>
            <a:ext cx="49530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অত্যধিক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বোঝাই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21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ded Corner 1"/>
          <p:cNvSpPr/>
          <p:nvPr/>
        </p:nvSpPr>
        <p:spPr>
          <a:xfrm>
            <a:off x="457200" y="228600"/>
            <a:ext cx="7924800" cy="1828800"/>
          </a:xfrm>
          <a:prstGeom prst="foldedCorner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আবার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অন্যদিকে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কিছু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রয়েছে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যাদের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অনুপস্থিতিতে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নৌকা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ডুবি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হয়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Cloud 3"/>
          <p:cNvSpPr/>
          <p:nvPr/>
        </p:nvSpPr>
        <p:spPr>
          <a:xfrm>
            <a:off x="1371600" y="2362200"/>
            <a:ext cx="5943600" cy="9144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মাঝির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দক্ষতা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Cloud 4"/>
          <p:cNvSpPr/>
          <p:nvPr/>
        </p:nvSpPr>
        <p:spPr>
          <a:xfrm>
            <a:off x="1371600" y="3505200"/>
            <a:ext cx="6096000" cy="9144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শিশুর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সাঁতার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জ্ঞান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Cloud 5"/>
          <p:cNvSpPr/>
          <p:nvPr/>
        </p:nvSpPr>
        <p:spPr>
          <a:xfrm>
            <a:off x="1371600" y="4495800"/>
            <a:ext cx="5943600" cy="9144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উদ্ধারকারী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নৌকা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37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229600" cy="4495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5020270"/>
            <a:ext cx="49530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মাঝির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দক্ষতা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1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229600" cy="4495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5020270"/>
            <a:ext cx="49530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শিশুর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সাঁতার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জ্ঞান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1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3"/>
          <p:cNvSpPr/>
          <p:nvPr/>
        </p:nvSpPr>
        <p:spPr>
          <a:xfrm>
            <a:off x="381000" y="457200"/>
            <a:ext cx="8305800" cy="76200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</a:t>
            </a:r>
            <a:r>
              <a:rPr lang="en-US" sz="48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পরিচিতি</a:t>
            </a:r>
            <a:endParaRPr lang="en-US" sz="48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447800"/>
            <a:ext cx="8229600" cy="5029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dirty="0" err="1" smtClean="0">
                <a:solidFill>
                  <a:srgbClr val="00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বিষয়ঃ</a:t>
            </a:r>
            <a:r>
              <a:rPr lang="en-US" sz="7200" dirty="0" smtClean="0">
                <a:solidFill>
                  <a:srgbClr val="00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7200" dirty="0" err="1" smtClean="0">
                <a:solidFill>
                  <a:srgbClr val="00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</a:t>
            </a:r>
            <a:endParaRPr lang="en-US" sz="7200" dirty="0" smtClean="0">
              <a:solidFill>
                <a:srgbClr val="000099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3600" dirty="0" err="1" smtClean="0">
                <a:solidFill>
                  <a:srgbClr val="00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সপ্তম</a:t>
            </a:r>
            <a:r>
              <a:rPr lang="en-US" sz="3600" dirty="0" smtClean="0">
                <a:solidFill>
                  <a:srgbClr val="00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অধ্যায়</a:t>
            </a:r>
            <a:endParaRPr lang="en-US" sz="3600" dirty="0" smtClean="0">
              <a:solidFill>
                <a:srgbClr val="000099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4800" dirty="0" err="1" smtClean="0">
                <a:solidFill>
                  <a:srgbClr val="00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শ্রেণিঃ</a:t>
            </a:r>
            <a:r>
              <a:rPr lang="en-US" sz="4800" dirty="0" smtClean="0">
                <a:solidFill>
                  <a:srgbClr val="00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solidFill>
                  <a:srgbClr val="00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একাদশ</a:t>
            </a:r>
            <a:r>
              <a:rPr lang="en-US" sz="4800" dirty="0" smtClean="0">
                <a:solidFill>
                  <a:srgbClr val="00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/</a:t>
            </a:r>
            <a:r>
              <a:rPr lang="en-US" sz="4800" dirty="0" err="1" smtClean="0">
                <a:solidFill>
                  <a:srgbClr val="00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দ্বাদশ</a:t>
            </a:r>
            <a:endParaRPr lang="en-US" sz="4800" dirty="0" smtClean="0">
              <a:solidFill>
                <a:srgbClr val="000099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sz="3200" b="1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03286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229600" cy="4495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5020270"/>
            <a:ext cx="49530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উদ্ধারকারী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নৌকা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1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ard 1"/>
          <p:cNvSpPr/>
          <p:nvPr/>
        </p:nvSpPr>
        <p:spPr>
          <a:xfrm>
            <a:off x="1143000" y="228600"/>
            <a:ext cx="6858000" cy="1143000"/>
          </a:xfrm>
          <a:prstGeom prst="flowChartPunchedCard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শর্তের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মধ্যে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পার্থক্য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600200"/>
            <a:ext cx="8610600" cy="175432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01।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হলো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সংঘটনের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সাথে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সংশ্লিষ্ট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ঘটনাবলীর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সমষ্টি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3733800"/>
            <a:ext cx="8610600" cy="175432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আর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হলো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সংঘটনের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সাথে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সংশ্লিষ্ট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87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1600200"/>
            <a:ext cx="8610600" cy="175432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02।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কার্যের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কেবল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থাকে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581400"/>
            <a:ext cx="8610600" cy="175432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অন্যদিকে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কার্যের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অনেক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থাকতে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পারে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6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1600200"/>
            <a:ext cx="8610600" cy="175432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03।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সদর্থক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নঞর্থক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শর্তের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সমষ্টি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হলো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581400"/>
            <a:ext cx="8610600" cy="175432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অন্যদিকে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কেবল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সদর্থক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কেবল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নঞর্থক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আকারে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থাকে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3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1600200"/>
            <a:ext cx="8610600" cy="175432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04।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হলো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কার্যের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অপরিবর্তনীয়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পূর্ববর্তী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581400"/>
            <a:ext cx="86106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অন্যদিকে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হলো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পরিবর্তনশীল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ঘটনা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00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1600200"/>
            <a:ext cx="86106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05।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নির্ণয়ের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অপরিহার্য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581400"/>
            <a:ext cx="8610600" cy="175432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অন্যদিকে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নির্ণয়ের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অপরিহার্য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নয়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36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1600200"/>
            <a:ext cx="8610600" cy="175432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06।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কোনো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হিসেবে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বিবেচনা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যায়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581400"/>
            <a:ext cx="8610600" cy="175432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অন্যদিকে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কোনো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শর্তকে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হিসেবে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বিবেচনা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যায়</a:t>
            </a:r>
            <a:r>
              <a:rPr lang="en-US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না</a:t>
            </a:r>
            <a:r>
              <a:rPr lang="en-US" sz="540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93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7200" y="0"/>
            <a:ext cx="8534400" cy="152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একক</a:t>
            </a:r>
            <a:r>
              <a:rPr lang="en-US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9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কাজ</a:t>
            </a:r>
            <a:endParaRPr lang="en-US" sz="9600" b="1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600200"/>
            <a:ext cx="3352800" cy="4038600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733800" y="1523999"/>
            <a:ext cx="4876800" cy="416329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3505200" y="1905000"/>
            <a:ext cx="5562600" cy="37338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কী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? </a:t>
            </a:r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তা</a:t>
            </a:r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পর্যলোচনা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।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87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47800" y="0"/>
            <a:ext cx="60960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g~j¨vqb</a:t>
            </a:r>
            <a:endParaRPr lang="en-US" sz="9600" b="1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1371600"/>
            <a:ext cx="7010400" cy="10287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01।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কার্যের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কয়টি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?</a:t>
            </a:r>
            <a:endParaRPr lang="en-US" sz="36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2628900"/>
            <a:ext cx="7010400" cy="9525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02।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আগে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না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কার্য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আগে</a:t>
            </a:r>
            <a:endParaRPr lang="en-US" sz="32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1000" y="3782290"/>
            <a:ext cx="7010400" cy="86590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03।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শর্তের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মধ্যে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পার্থক্য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বল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?</a:t>
            </a:r>
            <a:endParaRPr lang="en-US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65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71600" y="381000"/>
            <a:ext cx="7010400" cy="914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66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KvR</a:t>
            </a:r>
            <a:endParaRPr lang="en-US" sz="6600" b="1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" name="Folded Corner 1"/>
          <p:cNvSpPr/>
          <p:nvPr/>
        </p:nvSpPr>
        <p:spPr>
          <a:xfrm>
            <a:off x="304800" y="1752600"/>
            <a:ext cx="8686800" cy="3581400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বলতে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কী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বোঝ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? </a:t>
            </a:r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শর্তের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মধ্যে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পার্থক্য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লিখ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।</a:t>
            </a:r>
            <a:endParaRPr lang="en-US" sz="4800" b="1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7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/>
          <p:nvPr/>
        </p:nvGrpSpPr>
        <p:grpSpPr>
          <a:xfrm>
            <a:off x="114300" y="152400"/>
            <a:ext cx="8915400" cy="6826952"/>
            <a:chOff x="-21709" y="-17734"/>
            <a:chExt cx="9192073" cy="7073752"/>
          </a:xfrm>
        </p:grpSpPr>
        <p:grpSp>
          <p:nvGrpSpPr>
            <p:cNvPr id="5" name="Group 3"/>
            <p:cNvGrpSpPr/>
            <p:nvPr/>
          </p:nvGrpSpPr>
          <p:grpSpPr>
            <a:xfrm>
              <a:off x="0" y="0"/>
              <a:ext cx="9144000" cy="7056018"/>
              <a:chOff x="0" y="0"/>
              <a:chExt cx="9144000" cy="7056018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noFill/>
              <a:ln w="355600">
                <a:gradFill flip="none" rotWithShape="1">
                  <a:gsLst>
                    <a:gs pos="1000">
                      <a:srgbClr val="FF0000"/>
                    </a:gs>
                    <a:gs pos="30000">
                      <a:srgbClr val="FFC000"/>
                    </a:gs>
                    <a:gs pos="64999">
                      <a:srgbClr val="00B0F0"/>
                    </a:gs>
                    <a:gs pos="89999">
                      <a:srgbClr val="7030A0"/>
                    </a:gs>
                    <a:gs pos="100000">
                      <a:srgbClr val="00B050"/>
                    </a:gs>
                  </a:gsLst>
                  <a:lin ang="54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2514600" y="6673334"/>
                <a:ext cx="3962400" cy="382684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SG" dirty="0"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  <a:solidFill>
                      <a:srgbClr val="FF0000"/>
                    </a:solidFill>
                  </a:rPr>
                  <a:t>মোহাম্মদ মফিজুল ইসলাম</a:t>
                </a:r>
              </a:p>
            </p:txBody>
          </p:sp>
        </p:grpSp>
        <p:sp>
          <p:nvSpPr>
            <p:cNvPr id="6" name="Flowchart: Merge 5"/>
            <p:cNvSpPr/>
            <p:nvPr/>
          </p:nvSpPr>
          <p:spPr>
            <a:xfrm rot="7878710">
              <a:off x="-101996" y="70905"/>
              <a:ext cx="568865" cy="391588"/>
            </a:xfrm>
            <a:prstGeom prst="flowChartMerge">
              <a:avLst/>
            </a:prstGeom>
            <a:blipFill>
              <a:blip r:embed="rId2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7" name="Flowchart: Merge 6"/>
            <p:cNvSpPr/>
            <p:nvPr/>
          </p:nvSpPr>
          <p:spPr>
            <a:xfrm rot="14147501">
              <a:off x="8690137" y="73308"/>
              <a:ext cx="568865" cy="391588"/>
            </a:xfrm>
            <a:prstGeom prst="flowChartMerge">
              <a:avLst/>
            </a:prstGeom>
            <a:blipFill>
              <a:blip r:embed="rId3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8" name="Flowchart: Merge 7"/>
            <p:cNvSpPr/>
            <p:nvPr/>
          </p:nvSpPr>
          <p:spPr>
            <a:xfrm rot="3212862">
              <a:off x="-110348" y="6393290"/>
              <a:ext cx="568865" cy="391588"/>
            </a:xfrm>
            <a:prstGeom prst="flowChartMerge">
              <a:avLst/>
            </a:prstGeom>
            <a:blipFill>
              <a:blip r:embed="rId4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1" name="Flowchart: Merge 10"/>
            <p:cNvSpPr/>
            <p:nvPr/>
          </p:nvSpPr>
          <p:spPr>
            <a:xfrm rot="19040907">
              <a:off x="8593912" y="6477888"/>
              <a:ext cx="568865" cy="391588"/>
            </a:xfrm>
            <a:prstGeom prst="flowChartMerge">
              <a:avLst/>
            </a:prstGeom>
            <a:blipFill>
              <a:blip r:embed="rId5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990600" y="381000"/>
            <a:ext cx="6477000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ছবিগুলোর</a:t>
            </a:r>
            <a:r>
              <a:rPr lang="en-US" sz="54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প্রতি</a:t>
            </a:r>
            <a:r>
              <a:rPr lang="en-US" sz="54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লক্ষ্য</a:t>
            </a:r>
            <a:r>
              <a:rPr lang="en-US" sz="54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করি</a:t>
            </a:r>
            <a:endParaRPr lang="en-SG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57751" y="1413988"/>
            <a:ext cx="3771899" cy="4495799"/>
          </a:xfrm>
          <a:prstGeom prst="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90856" y="1371602"/>
            <a:ext cx="3472969" cy="4495799"/>
          </a:xfrm>
          <a:prstGeom prst="rect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0800000">
            <a:off x="4293811" y="2514600"/>
            <a:ext cx="451026" cy="2057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98771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5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n-BD" sz="15300" dirty="0" smtClean="0">
                <a:latin typeface="NikoshBAN" pitchFamily="2" charset="0"/>
                <a:cs typeface="NikoshBAN" pitchFamily="2" charset="0"/>
              </a:rPr>
              <a:t>ধন্যবাদ</a:t>
            </a:r>
            <a:br>
              <a:rPr lang="bn-BD" sz="15300" dirty="0" smtClean="0">
                <a:latin typeface="NikoshBAN" pitchFamily="2" charset="0"/>
                <a:cs typeface="NikoshBAN" pitchFamily="2" charset="0"/>
              </a:rPr>
            </a:br>
            <a:r>
              <a:rPr lang="bn-BD" sz="8800" dirty="0" smtClean="0"/>
              <a:t/>
            </a:r>
            <a:br>
              <a:rPr lang="bn-BD" sz="8800" dirty="0" smtClean="0"/>
            </a:br>
            <a:endParaRPr lang="en-US" sz="8800" dirty="0"/>
          </a:p>
        </p:txBody>
      </p:sp>
      <p:pic>
        <p:nvPicPr>
          <p:cNvPr id="6" name="Picture 5" descr="51e661462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95525"/>
            <a:ext cx="7924800" cy="4562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/>
          <p:nvPr/>
        </p:nvGrpSpPr>
        <p:grpSpPr>
          <a:xfrm>
            <a:off x="114300" y="152400"/>
            <a:ext cx="8915400" cy="6826952"/>
            <a:chOff x="-21709" y="-17734"/>
            <a:chExt cx="9192073" cy="7073752"/>
          </a:xfrm>
        </p:grpSpPr>
        <p:grpSp>
          <p:nvGrpSpPr>
            <p:cNvPr id="5" name="Group 3"/>
            <p:cNvGrpSpPr/>
            <p:nvPr/>
          </p:nvGrpSpPr>
          <p:grpSpPr>
            <a:xfrm>
              <a:off x="0" y="0"/>
              <a:ext cx="9144000" cy="7056018"/>
              <a:chOff x="0" y="0"/>
              <a:chExt cx="9144000" cy="7056018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noFill/>
              <a:ln w="355600">
                <a:gradFill flip="none" rotWithShape="1">
                  <a:gsLst>
                    <a:gs pos="1000">
                      <a:srgbClr val="FF0000"/>
                    </a:gs>
                    <a:gs pos="30000">
                      <a:srgbClr val="FFC000"/>
                    </a:gs>
                    <a:gs pos="64999">
                      <a:srgbClr val="00B0F0"/>
                    </a:gs>
                    <a:gs pos="89999">
                      <a:srgbClr val="7030A0"/>
                    </a:gs>
                    <a:gs pos="100000">
                      <a:srgbClr val="00B050"/>
                    </a:gs>
                  </a:gsLst>
                  <a:lin ang="54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2514600" y="6673334"/>
                <a:ext cx="3962400" cy="382684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SG" dirty="0"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  <a:solidFill>
                      <a:srgbClr val="FF0000"/>
                    </a:solidFill>
                  </a:rPr>
                  <a:t>মোহাম্মদ মফিজুল ইসলাম</a:t>
                </a:r>
              </a:p>
            </p:txBody>
          </p:sp>
        </p:grpSp>
        <p:sp>
          <p:nvSpPr>
            <p:cNvPr id="6" name="Flowchart: Merge 5"/>
            <p:cNvSpPr/>
            <p:nvPr/>
          </p:nvSpPr>
          <p:spPr>
            <a:xfrm rot="7878710">
              <a:off x="-101996" y="70905"/>
              <a:ext cx="568865" cy="391588"/>
            </a:xfrm>
            <a:prstGeom prst="flowChartMerge">
              <a:avLst/>
            </a:prstGeom>
            <a:blipFill>
              <a:blip r:embed="rId2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7" name="Flowchart: Merge 6"/>
            <p:cNvSpPr/>
            <p:nvPr/>
          </p:nvSpPr>
          <p:spPr>
            <a:xfrm rot="14147501">
              <a:off x="8690137" y="73308"/>
              <a:ext cx="568865" cy="391588"/>
            </a:xfrm>
            <a:prstGeom prst="flowChartMerge">
              <a:avLst/>
            </a:prstGeom>
            <a:blipFill>
              <a:blip r:embed="rId3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8" name="Flowchart: Merge 7"/>
            <p:cNvSpPr/>
            <p:nvPr/>
          </p:nvSpPr>
          <p:spPr>
            <a:xfrm rot="3212862">
              <a:off x="-110348" y="6393290"/>
              <a:ext cx="568865" cy="391588"/>
            </a:xfrm>
            <a:prstGeom prst="flowChartMerge">
              <a:avLst/>
            </a:prstGeom>
            <a:blipFill>
              <a:blip r:embed="rId4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1" name="Flowchart: Merge 10"/>
            <p:cNvSpPr/>
            <p:nvPr/>
          </p:nvSpPr>
          <p:spPr>
            <a:xfrm rot="19040907">
              <a:off x="8593912" y="6477888"/>
              <a:ext cx="568865" cy="391588"/>
            </a:xfrm>
            <a:prstGeom prst="flowChartMerge">
              <a:avLst/>
            </a:prstGeom>
            <a:blipFill>
              <a:blip r:embed="rId5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990600" y="381000"/>
            <a:ext cx="6477000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ছবিগুলোর</a:t>
            </a:r>
            <a:r>
              <a:rPr lang="en-US" sz="54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প্রতি</a:t>
            </a:r>
            <a:r>
              <a:rPr lang="en-US" sz="54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লক্ষ্য</a:t>
            </a:r>
            <a:r>
              <a:rPr lang="en-US" sz="54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করি</a:t>
            </a:r>
            <a:endParaRPr lang="en-SG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57751" y="1413988"/>
            <a:ext cx="3771899" cy="4495799"/>
          </a:xfrm>
          <a:prstGeom prst="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7200" y="1371602"/>
            <a:ext cx="3836611" cy="4495799"/>
          </a:xfrm>
          <a:prstGeom prst="rect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0800000">
            <a:off x="4293811" y="2514600"/>
            <a:ext cx="451026" cy="2057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55072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/>
          <p:nvPr/>
        </p:nvGrpSpPr>
        <p:grpSpPr>
          <a:xfrm>
            <a:off x="114300" y="152400"/>
            <a:ext cx="8915400" cy="6826952"/>
            <a:chOff x="-21709" y="-17734"/>
            <a:chExt cx="9192073" cy="7073752"/>
          </a:xfrm>
        </p:grpSpPr>
        <p:grpSp>
          <p:nvGrpSpPr>
            <p:cNvPr id="5" name="Group 3"/>
            <p:cNvGrpSpPr/>
            <p:nvPr/>
          </p:nvGrpSpPr>
          <p:grpSpPr>
            <a:xfrm>
              <a:off x="0" y="0"/>
              <a:ext cx="9144000" cy="7056018"/>
              <a:chOff x="0" y="0"/>
              <a:chExt cx="9144000" cy="7056018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noFill/>
              <a:ln w="355600">
                <a:gradFill flip="none" rotWithShape="1">
                  <a:gsLst>
                    <a:gs pos="1000">
                      <a:srgbClr val="FF0000"/>
                    </a:gs>
                    <a:gs pos="30000">
                      <a:srgbClr val="FFC000"/>
                    </a:gs>
                    <a:gs pos="64999">
                      <a:srgbClr val="00B0F0"/>
                    </a:gs>
                    <a:gs pos="89999">
                      <a:srgbClr val="7030A0"/>
                    </a:gs>
                    <a:gs pos="100000">
                      <a:srgbClr val="00B050"/>
                    </a:gs>
                  </a:gsLst>
                  <a:lin ang="54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2514600" y="6673334"/>
                <a:ext cx="3962400" cy="382684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SG" dirty="0"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  <a:solidFill>
                      <a:srgbClr val="FF0000"/>
                    </a:solidFill>
                  </a:rPr>
                  <a:t>মোহাম্মদ মফিজুল ইসলাম</a:t>
                </a:r>
              </a:p>
            </p:txBody>
          </p:sp>
        </p:grpSp>
        <p:sp>
          <p:nvSpPr>
            <p:cNvPr id="6" name="Flowchart: Merge 5"/>
            <p:cNvSpPr/>
            <p:nvPr/>
          </p:nvSpPr>
          <p:spPr>
            <a:xfrm rot="7878710">
              <a:off x="-101996" y="70905"/>
              <a:ext cx="568865" cy="391588"/>
            </a:xfrm>
            <a:prstGeom prst="flowChartMerge">
              <a:avLst/>
            </a:prstGeom>
            <a:blipFill>
              <a:blip r:embed="rId2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7" name="Flowchart: Merge 6"/>
            <p:cNvSpPr/>
            <p:nvPr/>
          </p:nvSpPr>
          <p:spPr>
            <a:xfrm rot="14147501">
              <a:off x="8690137" y="73308"/>
              <a:ext cx="568865" cy="391588"/>
            </a:xfrm>
            <a:prstGeom prst="flowChartMerge">
              <a:avLst/>
            </a:prstGeom>
            <a:blipFill>
              <a:blip r:embed="rId3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8" name="Flowchart: Merge 7"/>
            <p:cNvSpPr/>
            <p:nvPr/>
          </p:nvSpPr>
          <p:spPr>
            <a:xfrm rot="3212862">
              <a:off x="-110348" y="6393290"/>
              <a:ext cx="568865" cy="391588"/>
            </a:xfrm>
            <a:prstGeom prst="flowChartMerge">
              <a:avLst/>
            </a:prstGeom>
            <a:blipFill>
              <a:blip r:embed="rId4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1" name="Flowchart: Merge 10"/>
            <p:cNvSpPr/>
            <p:nvPr/>
          </p:nvSpPr>
          <p:spPr>
            <a:xfrm rot="19040907">
              <a:off x="8593912" y="6477888"/>
              <a:ext cx="568865" cy="391588"/>
            </a:xfrm>
            <a:prstGeom prst="flowChartMerge">
              <a:avLst/>
            </a:prstGeom>
            <a:blipFill>
              <a:blip r:embed="rId5" cstate="print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990600" y="381000"/>
            <a:ext cx="6477000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ছবিগুলোর</a:t>
            </a:r>
            <a:r>
              <a:rPr lang="en-US" sz="54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প্রতি</a:t>
            </a:r>
            <a:r>
              <a:rPr lang="en-US" sz="54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লক্ষ্য</a:t>
            </a:r>
            <a:r>
              <a:rPr lang="en-US" sz="54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করি</a:t>
            </a:r>
            <a:endParaRPr lang="en-SG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57751" y="1413988"/>
            <a:ext cx="3771899" cy="4495799"/>
          </a:xfrm>
          <a:prstGeom prst="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7200" y="1371602"/>
            <a:ext cx="3836611" cy="4495799"/>
          </a:xfrm>
          <a:prstGeom prst="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0800000">
            <a:off x="4293811" y="2514600"/>
            <a:ext cx="451026" cy="2057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61672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5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/>
          <p:cNvSpPr/>
          <p:nvPr/>
        </p:nvSpPr>
        <p:spPr>
          <a:xfrm>
            <a:off x="838200" y="0"/>
            <a:ext cx="7315200" cy="1219200"/>
          </a:xfrm>
          <a:prstGeom prst="cloud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</a:t>
            </a:r>
            <a:r>
              <a:rPr lang="en-US" sz="6600" b="1" dirty="0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ঘোষণা</a:t>
            </a:r>
            <a:endParaRPr lang="en-US" sz="6600" b="1" dirty="0">
              <a:solidFill>
                <a:schemeClr val="bg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0" y="1905000"/>
            <a:ext cx="3276600" cy="198120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 smtClean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শিরোনাম</a:t>
            </a:r>
            <a:endParaRPr lang="en-US" sz="6600" dirty="0">
              <a:solidFill>
                <a:srgbClr val="FFFF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6600" y="1447800"/>
            <a:ext cx="5486400" cy="4876800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8800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কার্যকারণ</a:t>
            </a:r>
            <a:r>
              <a:rPr lang="en-SG" sz="88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SG" sz="8800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তত্ত্ব</a:t>
            </a:r>
            <a:endParaRPr lang="en-SG" sz="8800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74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685800" y="685800"/>
            <a:ext cx="2819400" cy="5486400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nip Single Corner Rectangle 10"/>
          <p:cNvSpPr/>
          <p:nvPr/>
        </p:nvSpPr>
        <p:spPr>
          <a:xfrm>
            <a:off x="3647208" y="1143000"/>
            <a:ext cx="2372592" cy="4648200"/>
          </a:xfrm>
          <a:prstGeom prst="snip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6-Point Star 14"/>
          <p:cNvSpPr/>
          <p:nvPr/>
        </p:nvSpPr>
        <p:spPr>
          <a:xfrm rot="10800000" flipV="1">
            <a:off x="457200" y="0"/>
            <a:ext cx="8077200" cy="1371600"/>
          </a:xfrm>
          <a:prstGeom prst="star6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dirty="0" err="1" smtClean="0">
                <a:solidFill>
                  <a:srgbClr val="FF33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শিখন</a:t>
            </a:r>
            <a:r>
              <a:rPr lang="en-US" sz="6600" dirty="0" smtClean="0">
                <a:solidFill>
                  <a:srgbClr val="FF33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600" dirty="0" err="1" smtClean="0">
                <a:solidFill>
                  <a:srgbClr val="FF33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ফল</a:t>
            </a:r>
            <a:endParaRPr lang="en-US" sz="6600" dirty="0">
              <a:solidFill>
                <a:srgbClr val="FF3399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0439" y="1600200"/>
            <a:ext cx="7128163" cy="5333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এ </a:t>
            </a:r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</a:t>
            </a:r>
            <a:r>
              <a:rPr lang="en-US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শেষে</a:t>
            </a:r>
            <a:r>
              <a:rPr lang="en-US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শিক্ষার্থীরা</a:t>
            </a:r>
            <a:endParaRPr lang="en-US" sz="40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7" name="Pentagon 16"/>
          <p:cNvSpPr/>
          <p:nvPr/>
        </p:nvSpPr>
        <p:spPr>
          <a:xfrm>
            <a:off x="228600" y="2438400"/>
            <a:ext cx="8305800" cy="914400"/>
          </a:xfrm>
          <a:prstGeom prst="homePlate">
            <a:avLst/>
          </a:prstGeom>
          <a:solidFill>
            <a:srgbClr val="0070C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কার্যকারণ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নীতি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বর্ণনা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8" name="Pentagon 17"/>
          <p:cNvSpPr/>
          <p:nvPr/>
        </p:nvSpPr>
        <p:spPr>
          <a:xfrm>
            <a:off x="152400" y="3810000"/>
            <a:ext cx="8534400" cy="914400"/>
          </a:xfrm>
          <a:prstGeom prst="homePlate">
            <a:avLst/>
          </a:prstGeom>
          <a:solidFill>
            <a:srgbClr val="00206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কারণ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শর্তের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মধ্যে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পার্থক্য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বর্ণনা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0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ard 1"/>
          <p:cNvSpPr/>
          <p:nvPr/>
        </p:nvSpPr>
        <p:spPr>
          <a:xfrm>
            <a:off x="1143000" y="228600"/>
            <a:ext cx="6858000" cy="1143000"/>
          </a:xfrm>
          <a:prstGeom prst="flowChartPunchedCar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আকারগত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ভিত্তি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600200"/>
            <a:ext cx="8610600" cy="34778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মৌলিক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নিয়মের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ওপর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ভিত্তি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আরোহের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সিদ্ধান্ত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স্থাপন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তাকে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আরোহের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আকারগত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ভিত্তি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আরোহে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দুটি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মৌলিক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নিয়মের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উপর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ভিত্তি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সিদ্ধান্ত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স্থাপন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তাই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আরোহের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আকারগত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ভিত্তি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দুটি</a:t>
            </a:r>
            <a:r>
              <a:rPr lang="en-US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। </a:t>
            </a:r>
            <a:endParaRPr lang="en-US" sz="4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72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1455</TotalTime>
  <Words>585</Words>
  <Application>Microsoft Office PowerPoint</Application>
  <PresentationFormat>On-screen Show (4:3)</PresentationFormat>
  <Paragraphs>94</Paragraphs>
  <Slides>40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BatangChe</vt:lpstr>
      <vt:lpstr>Vrinda</vt:lpstr>
      <vt:lpstr>Arial</vt:lpstr>
      <vt:lpstr>Calibri</vt:lpstr>
      <vt:lpstr>NikoshBAN</vt:lpstr>
      <vt:lpstr>SutonnyMJ</vt:lpstr>
      <vt:lpstr>Office Theme</vt:lpstr>
      <vt:lpstr>স্বাগতম </vt:lpstr>
      <vt:lpstr>         পরিচিতি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ধন্যবাদ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মাউস নিয়ন্ত্রন</dc:title>
  <dc:creator>PTI</dc:creator>
  <cp:lastModifiedBy>HP</cp:lastModifiedBy>
  <cp:revision>351</cp:revision>
  <dcterms:created xsi:type="dcterms:W3CDTF">2012-05-25T07:14:02Z</dcterms:created>
  <dcterms:modified xsi:type="dcterms:W3CDTF">2020-11-04T04:53:46Z</dcterms:modified>
</cp:coreProperties>
</file>