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72" r:id="rId3"/>
    <p:sldId id="273" r:id="rId4"/>
    <p:sldId id="258" r:id="rId5"/>
    <p:sldId id="259" r:id="rId6"/>
    <p:sldId id="260" r:id="rId7"/>
    <p:sldId id="271" r:id="rId8"/>
    <p:sldId id="261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F92FE-A391-4CDC-88BB-C72C6E97B6A5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0323-3CCC-4401-98A8-EF73A19B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A4E1AF-11E6-42B3-AB97-0EF1992E507C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FEE113-3C13-4569-9E4C-4C761E56CDB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71" y="0"/>
            <a:ext cx="12180629" cy="1862048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rshoLipi" panose="02000500020000020004" pitchFamily="1" charset="0"/>
                <a:cs typeface="AdorshoLipi" panose="02000500020000020004" pitchFamily="1" charset="0"/>
              </a:rPr>
              <a:t>স্বাগতম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pic>
        <p:nvPicPr>
          <p:cNvPr id="6" name="Picture 3" descr="E:\BGB COLLEGE\presentation pic\27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89" y="4182932"/>
            <a:ext cx="6091711" cy="24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BGB COLLEGE\presentation pic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" y="4182823"/>
            <a:ext cx="5702752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ONY\Desktop\images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4390"/>
            <a:ext cx="2980689" cy="23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ONY\Desktop\images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88" y="1932023"/>
            <a:ext cx="6091711" cy="22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87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0" y="679465"/>
            <a:ext cx="1004707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2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2400" y="837684"/>
            <a:ext cx="6646606" cy="3070639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u="sng" dirty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বিষয় পরিচিতি</a:t>
            </a:r>
          </a:p>
          <a:p>
            <a:pPr lvl="0" algn="ctr"/>
            <a:r>
              <a:rPr lang="bn-BD" sz="2800" dirty="0">
                <a:solidFill>
                  <a:prstClr val="black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অর্থনীতি ১ম পত্র</a:t>
            </a:r>
          </a:p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১ম </a:t>
            </a:r>
            <a:r>
              <a:rPr lang="bn-BD" sz="2800" dirty="0">
                <a:solidFill>
                  <a:prstClr val="black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অধ্যায় </a:t>
            </a:r>
            <a:endParaRPr lang="bn-BD" sz="2800" dirty="0" smtClean="0">
              <a:solidFill>
                <a:prstClr val="black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মৌলিক অর্থনৈতিক সমস্যা এবং এর সমাধান</a:t>
            </a:r>
            <a:endParaRPr lang="bn-BD" sz="2800" dirty="0">
              <a:solidFill>
                <a:prstClr val="black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7148052" y="837683"/>
            <a:ext cx="4901380" cy="3070640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u="sng" dirty="0" smtClean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শিক্ষক পরিচিতি</a:t>
            </a:r>
          </a:p>
          <a:p>
            <a:r>
              <a:rPr lang="bn-BD" sz="2800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মোঃ আব্দুল মালিক(মানিক)</a:t>
            </a:r>
          </a:p>
          <a:p>
            <a:r>
              <a:rPr lang="bn-BD" sz="2800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প্রভাষক(অর্থনীতি)</a:t>
            </a:r>
          </a:p>
          <a:p>
            <a:r>
              <a:rPr lang="bn-BD" sz="2800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বিজিপিএসসি,সিলেট</a:t>
            </a:r>
            <a:endParaRPr lang="en-US" sz="2800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52400" y="4186084"/>
            <a:ext cx="11897032" cy="2537754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dirty="0" smtClean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শিখনফল</a:t>
            </a:r>
          </a:p>
          <a:p>
            <a:pPr lvl="0"/>
            <a:r>
              <a:rPr lang="bn-BD" sz="2800" dirty="0" smtClean="0">
                <a:solidFill>
                  <a:prstClr val="black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এ পাঠ শেষে শিক্ষার্থীরা-</a:t>
            </a:r>
          </a:p>
          <a:p>
            <a:pPr lvl="0"/>
            <a:r>
              <a:rPr lang="bn-BD" sz="2800" dirty="0" smtClean="0">
                <a:solidFill>
                  <a:prstClr val="black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১। উৎপাদন সম্ভাবনা রেখার যৌক্তিকতা বুঝতে পারবে।</a:t>
            </a:r>
          </a:p>
          <a:p>
            <a:pPr lvl="0"/>
            <a:r>
              <a:rPr lang="bn-BD" sz="2800" dirty="0">
                <a:solidFill>
                  <a:prstClr val="black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২</a:t>
            </a:r>
            <a:r>
              <a:rPr lang="bn-BD" sz="2800" dirty="0" smtClean="0">
                <a:solidFill>
                  <a:prstClr val="black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। ধনতান্ত্রিক অর্থব্যবস্থা সম্পর্কে ধারণা করতে পারবে।</a:t>
            </a:r>
            <a:endParaRPr lang="en-US" sz="2800" dirty="0">
              <a:solidFill>
                <a:prstClr val="black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9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41887" y="821639"/>
            <a:ext cx="7490952" cy="6675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dirty="0" smtClean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বাসার কাজ</a:t>
            </a:r>
            <a:r>
              <a:rPr lang="bn-BD" sz="3200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- ধানের উৎপাদন ২৫ এর সাথে  গমের উৎপাদন ৮০ সম্ভব কি না?চিত্র সহ ব্যাখ্যা কর।</a:t>
            </a:r>
            <a:endParaRPr lang="en-US" sz="3200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96273" y="2046028"/>
            <a:ext cx="51768" cy="3986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0200" y="6019800"/>
            <a:ext cx="4953000" cy="1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-2667000" y="2667000"/>
            <a:ext cx="8534399" cy="6019800"/>
          </a:xfrm>
          <a:prstGeom prst="arc">
            <a:avLst>
              <a:gd name="adj1" fmla="val 16200000"/>
              <a:gd name="adj2" fmla="val 31102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3693" y="167669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ধান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836" y="582992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গম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37564" y="4648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7800" y="5181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64859" y="5454134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800" y="4267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00" y="3352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4000" y="2895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0" y="2438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2376" y="5877580"/>
            <a:ext cx="46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০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607024" y="4953001"/>
            <a:ext cx="456517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72200" y="4923590"/>
            <a:ext cx="0" cy="11440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5953780"/>
            <a:ext cx="0" cy="294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5877580"/>
            <a:ext cx="0" cy="294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81400" y="5877580"/>
            <a:ext cx="0" cy="294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5920" y="5877580"/>
            <a:ext cx="0" cy="294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0" y="5877580"/>
            <a:ext cx="0" cy="294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72200" y="5877580"/>
            <a:ext cx="0" cy="294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2297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0407" y="473892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7400" y="5726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800" y="3429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8200" y="3581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90600" y="3733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৭০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0" y="23093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৮০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4431268"/>
            <a:ext cx="65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৩০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6883" y="4923590"/>
            <a:ext cx="5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২০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5262" y="5275404"/>
            <a:ext cx="65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১০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0044" y="3581400"/>
            <a:ext cx="65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৫০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200" y="4038600"/>
            <a:ext cx="65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৪০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8200" y="3200400"/>
            <a:ext cx="65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৬০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6287" y="621293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১০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90800" y="6107668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২০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53000" y="6093023"/>
            <a:ext cx="66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/>
              <a:t>৬০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351059" y="6019800"/>
            <a:ext cx="66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৭০</a:t>
            </a:r>
            <a:endParaRPr lang="en-US" sz="1600" b="1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33585" y="6258354"/>
            <a:ext cx="66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৮০</a:t>
            </a:r>
            <a:endParaRPr lang="en-US" sz="1400" b="1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93659" y="6096000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৩০</a:t>
            </a:r>
            <a:endParaRPr lang="en-US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54883" y="6138446"/>
            <a:ext cx="66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৪০</a:t>
            </a:r>
            <a:endParaRPr lang="en-US" sz="1600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89059" y="6093023"/>
            <a:ext cx="66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৫০</a:t>
            </a:r>
            <a:endParaRPr lang="en-US" sz="1600" b="1" dirty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73018"/>
              </p:ext>
            </p:extLst>
          </p:nvPr>
        </p:nvGraphicFramePr>
        <p:xfrm>
          <a:off x="8664679" y="655320"/>
          <a:ext cx="3237269" cy="318126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7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463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সংমিশ্রণ</a:t>
                      </a:r>
                      <a:endParaRPr lang="en-US" dirty="0"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+mj-lt"/>
                          <a:cs typeface="AdorshoLipi" panose="02000500020000020004" pitchFamily="1" charset="0"/>
                        </a:rPr>
                        <a:t>ধান</a:t>
                      </a:r>
                      <a:endParaRPr lang="en-US" dirty="0"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গম</a:t>
                      </a:r>
                      <a:endParaRPr lang="en-US" sz="2400" dirty="0"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FF0000"/>
                          </a:solidFill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০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FF0000"/>
                          </a:solidFill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৭৫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FF0000"/>
                          </a:solidFill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২৫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FF0000"/>
                          </a:solidFill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৭০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FF0000"/>
                          </a:solidFill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৫</a:t>
                      </a:r>
                      <a:r>
                        <a:rPr lang="bn-IN" sz="2800" b="1" dirty="0" smtClean="0">
                          <a:solidFill>
                            <a:srgbClr val="FF0000"/>
                          </a:solidFill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০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FF0000"/>
                          </a:solidFill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৫০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FF0000"/>
                          </a:solidFill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৭০</a:t>
                      </a:r>
                      <a:r>
                        <a:rPr lang="bn-IN" sz="2800" b="1" dirty="0" smtClean="0">
                          <a:solidFill>
                            <a:srgbClr val="FF0000"/>
                          </a:solidFill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০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FF0000"/>
                          </a:solidFill>
                          <a:latin typeface="AdorshoLipi" panose="02000500020000020004" pitchFamily="1" charset="0"/>
                          <a:cs typeface="AdorshoLipi" panose="02000500020000020004" pitchFamily="1" charset="0"/>
                        </a:rPr>
                        <a:t>২৫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dorshoLipi" panose="02000500020000020004" pitchFamily="1" charset="0"/>
                        <a:cs typeface="AdorshoLipi" panose="02000500020000020004" pitchFamily="1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FF0000"/>
                          </a:solidFill>
                        </a:rPr>
                        <a:t>৭৫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০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966682" y="1905000"/>
            <a:ext cx="251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উৎপাদন সম্ভাবনা রেখা</a:t>
            </a:r>
            <a:endParaRPr lang="en-US" sz="2000" dirty="0">
              <a:solidFill>
                <a:srgbClr val="FF000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962400" y="2297668"/>
            <a:ext cx="381000" cy="738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flipH="1">
            <a:off x="5971514" y="4895218"/>
            <a:ext cx="279781" cy="213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/>
      <p:bldP spid="18" grpId="0"/>
      <p:bldP spid="31" grpId="0"/>
      <p:bldP spid="33" grpId="0"/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32387"/>
            <a:ext cx="121920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#</a:t>
            </a:r>
            <a:r>
              <a:rPr lang="bn-IN" sz="2400" dirty="0" smtClean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অর্থনৈতিক</a:t>
            </a:r>
            <a:r>
              <a:rPr lang="bn-BD" sz="2400" dirty="0" smtClean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ব্যবস্থাঃ</a:t>
            </a:r>
          </a:p>
          <a:p>
            <a:r>
              <a:rPr lang="bn-BD" sz="2400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 প্রত্যেক সমাজ বা দেশের মানুষের অর্থনৈতিক কার্যাবলিকে কেন্দ্র করে নানারূপ সামাজিক ও আইনগত রীতিনীতি গড়ে উঠে, এ রীতিনীতির প্রাতিষ্ঠানিক কাঠামোকে </a:t>
            </a:r>
            <a:r>
              <a:rPr lang="bn-BD" sz="2400" dirty="0" smtClean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অর্থনৈতিক ব্যবস্থা </a:t>
            </a:r>
            <a:r>
              <a:rPr lang="bn-BD" sz="2400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বলে।</a:t>
            </a:r>
            <a:endParaRPr lang="bn-IN" sz="2400" dirty="0" smtClean="0"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bn-IN" sz="2400" dirty="0" smtClean="0">
              <a:solidFill>
                <a:srgbClr val="7030A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r>
              <a:rPr lang="bn-IN" sz="2400" dirty="0" smtClean="0">
                <a:latin typeface="AdorshoLipi" panose="02000500020000020004" pitchFamily="1" charset="0"/>
                <a:cs typeface="AdorshoLipi" panose="02000500020000020004" pitchFamily="1" charset="0"/>
              </a:rPr>
              <a:t>#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rshoLipi" panose="02000500020000020004" pitchFamily="1" charset="0"/>
                <a:cs typeface="AdorshoLipi" panose="02000500020000020004" pitchFamily="1" charset="0"/>
              </a:rPr>
              <a:t>পৃথিবীর সব দেশেই। সকল সমাজেই অর্থনীতির মৌলিক সমস্যাগুলো একই প্রকৃতির কিন্তু বিভিন্ন সমাজে প্রাপ্ত সম্পদের সাপেক্ষে সমাধান পদ্ধতির ভিন্নতা রিয়েছে। সমাধানের পদ্ধতির ভিন্নতা অনুযায়ী পৃথিবীতে বিকল্প অর্থনৈতিক ব্যবস্থা প্রচলিত আছে।যেমন-</a:t>
            </a:r>
          </a:p>
          <a:p>
            <a:endParaRPr lang="bn-BD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bn-I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bn-BD" sz="2400" dirty="0" smtClean="0"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bn-IN" sz="2400" dirty="0" smtClean="0"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bn-IN" sz="2400" dirty="0" smtClean="0">
              <a:solidFill>
                <a:srgbClr val="7030A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bn-IN" sz="2400" dirty="0" smtClean="0">
              <a:solidFill>
                <a:srgbClr val="7030A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bn-IN" sz="2400" dirty="0">
              <a:solidFill>
                <a:srgbClr val="7030A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bn-IN" sz="2400" dirty="0" smtClean="0"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2" name="Flowchart: Magnetic Disk 1"/>
          <p:cNvSpPr/>
          <p:nvPr/>
        </p:nvSpPr>
        <p:spPr>
          <a:xfrm>
            <a:off x="132735" y="3701058"/>
            <a:ext cx="3318388" cy="1592826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ধনতান্ত্রিক অর্থব্যবস্থা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8141110" y="3612568"/>
            <a:ext cx="3480617" cy="1592826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নির্দেশমূলক অর্থব্যবস্থা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6567948" y="5265174"/>
            <a:ext cx="3141406" cy="1592826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ইসলামি অর্থব্যবস্থা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2514598" y="5265174"/>
            <a:ext cx="3141406" cy="1592826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মিশ্র অর্থব্যবস্থা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0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22775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  <a:cs typeface="AdorshoLipi" panose="02000500020000020004" pitchFamily="1" charset="0"/>
              </a:rPr>
              <a:t> </a:t>
            </a:r>
            <a:r>
              <a:rPr lang="bn-BD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  <a:cs typeface="AdorshoLipi" panose="02000500020000020004" pitchFamily="1" charset="0"/>
              </a:rPr>
              <a:t>ধনতান্ত্রিক অর্থব্যবস্থাঃ</a:t>
            </a:r>
          </a:p>
          <a:p>
            <a:endParaRPr lang="b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AdorshoLipi" panose="02000500020000020004" pitchFamily="1" charset="0"/>
            </a:endParaRPr>
          </a:p>
          <a:p>
            <a:r>
              <a:rPr lang="bn-BD" sz="2400" dirty="0" smtClean="0">
                <a:solidFill>
                  <a:srgbClr val="FF0000"/>
                </a:solidFill>
                <a:latin typeface="Agency FB" panose="020B0503020202020204" pitchFamily="34" charset="0"/>
                <a:cs typeface="AdorshoLipi" panose="02000500020000020004" pitchFamily="1" charset="0"/>
              </a:rPr>
              <a:t># ধনতান্ত্রিক অর্থব্যবস্থার সূত্রপাত হয় ইউরোপে।</a:t>
            </a:r>
          </a:p>
          <a:p>
            <a:endParaRPr lang="bn-BD" sz="2400" dirty="0" smtClean="0">
              <a:solidFill>
                <a:srgbClr val="FF0000"/>
              </a:solidFill>
              <a:latin typeface="Agency FB" panose="020B0503020202020204" pitchFamily="34" charset="0"/>
              <a:cs typeface="AdorshoLipi" panose="02000500020000020004" pitchFamily="1" charset="0"/>
            </a:endParaRPr>
          </a:p>
          <a:p>
            <a:r>
              <a:rPr lang="bn-BD" sz="2400" dirty="0" smtClean="0">
                <a:solidFill>
                  <a:srgbClr val="92D050"/>
                </a:solidFill>
                <a:latin typeface="Agency FB" panose="020B0503020202020204" pitchFamily="34" charset="0"/>
                <a:cs typeface="AdorshoLipi" panose="02000500020000020004" pitchFamily="1" charset="0"/>
              </a:rPr>
              <a:t># অষ্টাদশ শতাব্দির শুরু থেকে শিল্প বিপ্লবের মাধ্যমে ধনতান্ত্রিক অর্থব্যবস্থা প্রতিষ্ঠিত হতে থাকে।</a:t>
            </a:r>
          </a:p>
          <a:p>
            <a:endParaRPr lang="bn-BD" sz="2400" dirty="0" smtClean="0">
              <a:solidFill>
                <a:srgbClr val="92D050"/>
              </a:solidFill>
              <a:latin typeface="Agency FB" panose="020B0503020202020204" pitchFamily="34" charset="0"/>
              <a:cs typeface="AdorshoLipi" panose="02000500020000020004" pitchFamily="1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Agency FB" panose="020B0503020202020204" pitchFamily="34" charset="0"/>
                <a:cs typeface="AdorshoLipi" panose="02000500020000020004" pitchFamily="1" charset="0"/>
              </a:rPr>
              <a:t># ক্লাসিক্যাল অর্থনীতিবিদ এডাম স্মিথ এবং তার অনুসারীরা এর দৃঢ় প্রবর্তক ও সমর্থক।</a:t>
            </a:r>
          </a:p>
          <a:p>
            <a:endParaRPr lang="bn-IN" dirty="0" smtClean="0">
              <a:latin typeface="Agency FB" panose="020B0503020202020204" pitchFamily="34" charset="0"/>
              <a:cs typeface="AdorshoLipi" panose="02000500020000020004" pitchFamily="1" charset="0"/>
            </a:endParaRPr>
          </a:p>
          <a:p>
            <a:endParaRPr lang="bn-BD" sz="2400" dirty="0" smtClean="0">
              <a:latin typeface="Agency FB" panose="020B0503020202020204" pitchFamily="34" charset="0"/>
              <a:cs typeface="AdorshoLipi" panose="02000500020000020004" pitchFamily="1" charset="0"/>
            </a:endParaRPr>
          </a:p>
          <a:p>
            <a:pPr algn="just"/>
            <a:r>
              <a:rPr lang="bn-BD" sz="2800" dirty="0" smtClean="0">
                <a:latin typeface="Agency FB" panose="020B0503020202020204" pitchFamily="34" charset="0"/>
                <a:cs typeface="AdorshoLipi" panose="02000500020000020004" pitchFamily="1" charset="0"/>
              </a:rPr>
              <a:t>*যে অর্থব্যবস্থায়, উৎপাদনের উপকরণগুলোর ব্যক্তিগত মালিকানা বিদ্যমান এবং সরকারি হস্তক্ষেপ ব্যতিরেকে অবাধ দাম প্রক্রিয়ার মাধ্যমে বাজার পরিচালিত হয় সে অর্থনৈতিক ব্যবস্থাকে ধনতান্ত্রিক অর্থব্যবস্থা বলে।</a:t>
            </a:r>
            <a:endParaRPr lang="bn-IN" sz="2800" dirty="0">
              <a:latin typeface="Agency FB" panose="020B0503020202020204" pitchFamily="34" charset="0"/>
              <a:cs typeface="AdorshoLipi" panose="02000500020000020004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1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810" y="690491"/>
            <a:ext cx="2059158" cy="602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293057"/>
            <a:ext cx="1219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AdorshoLipi" panose="02000500020000020004" pitchFamily="1" charset="0"/>
                <a:cs typeface="AdorshoLipi" panose="02000500020000020004" pitchFamily="1" charset="0"/>
              </a:rPr>
              <a:t>ধনতান্ত্রিক অর্থব্যবস্থার বৈশিষ্ট্য-</a:t>
            </a:r>
          </a:p>
          <a:p>
            <a:endParaRPr lang="bn-IN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bn-IN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68592" y="2212258"/>
            <a:ext cx="7964129" cy="97339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১। পূজিপতি ও শ্রমিক শ্রেণির অস্থিত্ব</a:t>
            </a:r>
            <a:endParaRPr lang="en-US" sz="4000" dirty="0">
              <a:solidFill>
                <a:srgbClr val="0070C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668592" y="3318387"/>
            <a:ext cx="7964129" cy="97339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২</a:t>
            </a:r>
            <a:r>
              <a:rPr lang="bn-BD" sz="4000" dirty="0" smtClean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। বৃহদায়তন  উৎপাদন ব্যবস্থা</a:t>
            </a:r>
            <a:endParaRPr lang="en-US" sz="4000" dirty="0">
              <a:solidFill>
                <a:srgbClr val="0070C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24347" y="4424516"/>
            <a:ext cx="7964129" cy="97339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৩। একক উদ্যোগ</a:t>
            </a:r>
            <a:endParaRPr lang="en-US" sz="4000" dirty="0">
              <a:solidFill>
                <a:srgbClr val="0070C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624347" y="5530644"/>
            <a:ext cx="7964129" cy="840659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৪। সম্পদের ব্যক্তি মালিকানা</a:t>
            </a:r>
            <a:endParaRPr lang="en-US" sz="4000" dirty="0">
              <a:solidFill>
                <a:srgbClr val="0070C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1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Diagonal Corner Rectangle 17"/>
          <p:cNvSpPr/>
          <p:nvPr/>
        </p:nvSpPr>
        <p:spPr>
          <a:xfrm>
            <a:off x="816076" y="1032388"/>
            <a:ext cx="9876505" cy="97339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৫। উদ্যাগের স্বাধীনতা</a:t>
            </a:r>
            <a:endParaRPr lang="en-US" sz="4000" dirty="0">
              <a:solidFill>
                <a:srgbClr val="0070C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668590" y="3392128"/>
            <a:ext cx="10156726" cy="97339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৭</a:t>
            </a:r>
            <a:r>
              <a:rPr lang="bn-BD" sz="4000" dirty="0" smtClean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। স্বয়ংক্রিয় দাম ব্যবস্থা</a:t>
            </a:r>
            <a:endParaRPr lang="en-US" sz="4000" dirty="0">
              <a:solidFill>
                <a:srgbClr val="0070C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668592" y="2212258"/>
            <a:ext cx="10023989" cy="97339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৬।ভোক্তার সার্বাভৌমত্ত্ব		</a:t>
            </a:r>
            <a:endParaRPr lang="en-US" sz="4000" dirty="0">
              <a:solidFill>
                <a:srgbClr val="0070C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675965" y="4778474"/>
            <a:ext cx="10156726" cy="97339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৭</a:t>
            </a:r>
            <a:r>
              <a:rPr lang="bn-BD" sz="4000" dirty="0" smtClean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। মুনাফা অর্জন</a:t>
            </a:r>
            <a:endParaRPr lang="en-US" sz="4000" dirty="0">
              <a:solidFill>
                <a:srgbClr val="0070C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1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841" y="846162"/>
            <a:ext cx="3671248" cy="928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শ্রেণি মূল্যায়ন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83392"/>
            <a:ext cx="10740789" cy="35211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</a:rPr>
              <a:t>                </a:t>
            </a:r>
            <a:r>
              <a:rPr lang="bn-IN" sz="2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১। এডাম স্মিত কে?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                   *অর্থনীতির জনক</a:t>
            </a:r>
          </a:p>
          <a:p>
            <a:endParaRPr lang="bn-IN" sz="2800" dirty="0" smtClean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         ২।দুষ্প্রাপ্যতা বলতে কি বুঝায়?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                 *সম্পদের স্বল্পতা   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7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018" y="2158988"/>
            <a:ext cx="9360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bn-BD" sz="3600" dirty="0"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r>
              <a:rPr lang="bn-BD" sz="3600" dirty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অর্থনীতি বিষয় সম্পর্কে ১০টি বাক্য লিখে জমা দাও।</a:t>
            </a:r>
            <a:endParaRPr lang="en-US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9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532</TotalTime>
  <Words>324</Words>
  <Application>Microsoft Office PowerPoint</Application>
  <PresentationFormat>Widescreen</PresentationFormat>
  <Paragraphs>96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AdorshoLipi</vt:lpstr>
      <vt:lpstr>Agency FB</vt:lpstr>
      <vt:lpstr>Calibri</vt:lpstr>
      <vt:lpstr>Constantia</vt:lpstr>
      <vt:lpstr>NikoshBAN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Manik</cp:lastModifiedBy>
  <cp:revision>144</cp:revision>
  <dcterms:created xsi:type="dcterms:W3CDTF">2015-11-23T06:58:32Z</dcterms:created>
  <dcterms:modified xsi:type="dcterms:W3CDTF">2020-10-19T20:22:34Z</dcterms:modified>
</cp:coreProperties>
</file>