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83" r:id="rId2"/>
    <p:sldId id="278" r:id="rId3"/>
    <p:sldId id="279" r:id="rId4"/>
    <p:sldId id="281" r:id="rId5"/>
    <p:sldId id="282" r:id="rId6"/>
    <p:sldId id="256" r:id="rId7"/>
    <p:sldId id="267" r:id="rId8"/>
    <p:sldId id="266" r:id="rId9"/>
    <p:sldId id="264" r:id="rId10"/>
    <p:sldId id="257" r:id="rId11"/>
    <p:sldId id="265" r:id="rId12"/>
    <p:sldId id="276" r:id="rId13"/>
    <p:sldId id="259" r:id="rId14"/>
    <p:sldId id="261" r:id="rId15"/>
    <p:sldId id="262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A81EE4-C6E9-494C-A486-9F12DE183B3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280D9E-E4D9-476D-B7FA-C743C9940ACB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n-IN" sz="3200" dirty="0">
              <a:solidFill>
                <a:srgbClr val="00B050"/>
              </a:solidFill>
            </a:rPr>
            <a:t>যুক্তিবাক্য</a:t>
          </a:r>
          <a:endParaRPr lang="en-US" sz="3200" dirty="0">
            <a:solidFill>
              <a:srgbClr val="00B050"/>
            </a:solidFill>
          </a:endParaRPr>
        </a:p>
      </dgm:t>
    </dgm:pt>
    <dgm:pt modelId="{CB26B78F-74D7-49FF-A9A8-8EE8EE138B25}" type="parTrans" cxnId="{58318035-BC71-4422-A929-9F31D64FA008}">
      <dgm:prSet/>
      <dgm:spPr/>
      <dgm:t>
        <a:bodyPr/>
        <a:lstStyle/>
        <a:p>
          <a:endParaRPr lang="en-US"/>
        </a:p>
      </dgm:t>
    </dgm:pt>
    <dgm:pt modelId="{E0CF6C21-EDC1-43AC-A936-A048859B1E2B}" type="sibTrans" cxnId="{58318035-BC71-4422-A929-9F31D64FA008}">
      <dgm:prSet/>
      <dgm:spPr/>
      <dgm:t>
        <a:bodyPr/>
        <a:lstStyle/>
        <a:p>
          <a:endParaRPr lang="en-US"/>
        </a:p>
      </dgm:t>
    </dgm:pt>
    <dgm:pt modelId="{F0856FF4-3A18-4661-9627-5773CABBD4C1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n-IN" sz="3200" dirty="0">
              <a:solidFill>
                <a:srgbClr val="7030A0"/>
              </a:solidFill>
            </a:rPr>
            <a:t>গঠন</a:t>
          </a:r>
          <a:endParaRPr lang="en-US" sz="3200" dirty="0">
            <a:solidFill>
              <a:srgbClr val="7030A0"/>
            </a:solidFill>
          </a:endParaRPr>
        </a:p>
      </dgm:t>
    </dgm:pt>
    <dgm:pt modelId="{9A8BCEAC-56D8-41E3-B3C0-1A94904847FC}" type="parTrans" cxnId="{F165823C-4D46-4801-89F1-8D68051A152F}">
      <dgm:prSet/>
      <dgm:spPr/>
      <dgm:t>
        <a:bodyPr/>
        <a:lstStyle/>
        <a:p>
          <a:endParaRPr lang="en-US"/>
        </a:p>
      </dgm:t>
    </dgm:pt>
    <dgm:pt modelId="{F6C26AB7-D94C-4389-B020-F4FAEA0004EE}" type="sibTrans" cxnId="{F165823C-4D46-4801-89F1-8D68051A152F}">
      <dgm:prSet/>
      <dgm:spPr/>
      <dgm:t>
        <a:bodyPr/>
        <a:lstStyle/>
        <a:p>
          <a:endParaRPr lang="en-US"/>
        </a:p>
      </dgm:t>
    </dgm:pt>
    <dgm:pt modelId="{00391D15-0668-488C-85C6-4CBAD7E882B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bn-IN" sz="3600" dirty="0">
              <a:solidFill>
                <a:srgbClr val="0070C0"/>
              </a:solidFill>
            </a:rPr>
            <a:t>সম্বন্ধ</a:t>
          </a:r>
          <a:endParaRPr lang="en-US" sz="3600" dirty="0">
            <a:solidFill>
              <a:srgbClr val="0070C0"/>
            </a:solidFill>
          </a:endParaRPr>
        </a:p>
      </dgm:t>
    </dgm:pt>
    <dgm:pt modelId="{AF07B412-2B2F-4648-AC03-E1E5C6343EE5}" type="parTrans" cxnId="{FF87747D-8F9C-430E-987D-66B371616E7B}">
      <dgm:prSet/>
      <dgm:spPr/>
      <dgm:t>
        <a:bodyPr/>
        <a:lstStyle/>
        <a:p>
          <a:endParaRPr lang="en-US"/>
        </a:p>
      </dgm:t>
    </dgm:pt>
    <dgm:pt modelId="{FB7A10A9-BB1A-443E-84D8-34665DEFA8E3}" type="sibTrans" cxnId="{FF87747D-8F9C-430E-987D-66B371616E7B}">
      <dgm:prSet/>
      <dgm:spPr/>
      <dgm:t>
        <a:bodyPr/>
        <a:lstStyle/>
        <a:p>
          <a:endParaRPr lang="en-US"/>
        </a:p>
      </dgm:t>
    </dgm:pt>
    <dgm:pt modelId="{30F1A1F1-633C-43E9-ACE9-C59FB00FDECF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dirty="0">
              <a:solidFill>
                <a:srgbClr val="0070C0"/>
              </a:solidFill>
            </a:rPr>
            <a:t>গুণ</a:t>
          </a:r>
          <a:endParaRPr lang="en-US" dirty="0">
            <a:solidFill>
              <a:srgbClr val="0070C0"/>
            </a:solidFill>
          </a:endParaRPr>
        </a:p>
      </dgm:t>
    </dgm:pt>
    <dgm:pt modelId="{E5E7C0BD-ABE5-43E4-BFEF-0FDC07E6B675}" type="parTrans" cxnId="{2DC52DF0-85BC-4727-B72B-3179010AEA1A}">
      <dgm:prSet/>
      <dgm:spPr/>
      <dgm:t>
        <a:bodyPr/>
        <a:lstStyle/>
        <a:p>
          <a:endParaRPr lang="en-US"/>
        </a:p>
      </dgm:t>
    </dgm:pt>
    <dgm:pt modelId="{CD4F76E5-BB28-4802-B07D-4680E65247A7}" type="sibTrans" cxnId="{2DC52DF0-85BC-4727-B72B-3179010AEA1A}">
      <dgm:prSet/>
      <dgm:spPr/>
      <dgm:t>
        <a:bodyPr/>
        <a:lstStyle/>
        <a:p>
          <a:endParaRPr lang="en-US"/>
        </a:p>
      </dgm:t>
    </dgm:pt>
    <dgm:pt modelId="{400E6DFD-1550-4A93-83F9-C62956DE7420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IN" dirty="0">
              <a:solidFill>
                <a:schemeClr val="accent2">
                  <a:lumMod val="75000"/>
                </a:schemeClr>
              </a:solidFill>
            </a:rPr>
            <a:t>তাৎপর্য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AA2E1A7A-E886-41FF-A7A2-D1C2652AE85B}" type="parTrans" cxnId="{A8A00504-220A-47A5-A121-008B17712A17}">
      <dgm:prSet/>
      <dgm:spPr/>
      <dgm:t>
        <a:bodyPr/>
        <a:lstStyle/>
        <a:p>
          <a:endParaRPr lang="en-US"/>
        </a:p>
      </dgm:t>
    </dgm:pt>
    <dgm:pt modelId="{85C4328D-78D1-4660-91F8-62BEFD8EFEEB}" type="sibTrans" cxnId="{A8A00504-220A-47A5-A121-008B17712A17}">
      <dgm:prSet/>
      <dgm:spPr/>
      <dgm:t>
        <a:bodyPr/>
        <a:lstStyle/>
        <a:p>
          <a:endParaRPr lang="en-US"/>
        </a:p>
      </dgm:t>
    </dgm:pt>
    <dgm:pt modelId="{E53F47F9-F6E9-4103-9151-D174E6CAACE7}">
      <dgm:prSet phldrT="[Text]" phldr="1"/>
      <dgm:spPr/>
      <dgm:t>
        <a:bodyPr/>
        <a:lstStyle/>
        <a:p>
          <a:endParaRPr lang="en-US"/>
        </a:p>
      </dgm:t>
    </dgm:pt>
    <dgm:pt modelId="{7903285C-86E2-4310-B423-BC1BD11A5A5A}" type="parTrans" cxnId="{3BBD6C41-C520-4794-B479-5CA4F178C9C8}">
      <dgm:prSet/>
      <dgm:spPr/>
      <dgm:t>
        <a:bodyPr/>
        <a:lstStyle/>
        <a:p>
          <a:endParaRPr lang="en-US"/>
        </a:p>
      </dgm:t>
    </dgm:pt>
    <dgm:pt modelId="{BB6362AA-0CBD-46D9-94DC-D623303FE20C}" type="sibTrans" cxnId="{3BBD6C41-C520-4794-B479-5CA4F178C9C8}">
      <dgm:prSet/>
      <dgm:spPr/>
      <dgm:t>
        <a:bodyPr/>
        <a:lstStyle/>
        <a:p>
          <a:endParaRPr lang="en-US"/>
        </a:p>
      </dgm:t>
    </dgm:pt>
    <dgm:pt modelId="{70200230-CC9B-40C6-B2FB-45BFC643C5DF}">
      <dgm:prSet phldrT="[Text]" custScaleY="97529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E56F3564-9532-434E-BBE1-F1DC772001B7}" type="parTrans" cxnId="{811E6C39-4016-4693-9761-8A2D11C0DCBD}">
      <dgm:prSet/>
      <dgm:spPr/>
      <dgm:t>
        <a:bodyPr/>
        <a:lstStyle/>
        <a:p>
          <a:endParaRPr lang="en-US"/>
        </a:p>
      </dgm:t>
    </dgm:pt>
    <dgm:pt modelId="{BF5F47AC-B68D-41D7-BE29-C62F2FEAA42F}" type="sibTrans" cxnId="{811E6C39-4016-4693-9761-8A2D11C0DCBD}">
      <dgm:prSet/>
      <dgm:spPr/>
      <dgm:t>
        <a:bodyPr/>
        <a:lstStyle/>
        <a:p>
          <a:endParaRPr lang="en-US"/>
        </a:p>
      </dgm:t>
    </dgm:pt>
    <dgm:pt modelId="{7C172715-734C-44CF-A4A9-F5CBB1555095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IN" dirty="0">
              <a:solidFill>
                <a:schemeClr val="tx2">
                  <a:lumMod val="75000"/>
                </a:schemeClr>
              </a:solidFill>
            </a:rPr>
            <a:t>নিশ্চয়তা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13596E3E-4535-4BDA-9F9C-133F790D2CD1}" type="parTrans" cxnId="{85362B51-1C80-4E03-99DB-0459AAA32DD6}">
      <dgm:prSet/>
      <dgm:spPr/>
      <dgm:t>
        <a:bodyPr/>
        <a:lstStyle/>
        <a:p>
          <a:endParaRPr lang="en-US"/>
        </a:p>
      </dgm:t>
    </dgm:pt>
    <dgm:pt modelId="{4DCFC3C0-BFAD-4DB6-92C3-236DB7D3F0B3}" type="sibTrans" cxnId="{85362B51-1C80-4E03-99DB-0459AAA32DD6}">
      <dgm:prSet/>
      <dgm:spPr/>
      <dgm:t>
        <a:bodyPr/>
        <a:lstStyle/>
        <a:p>
          <a:endParaRPr lang="en-US"/>
        </a:p>
      </dgm:t>
    </dgm:pt>
    <dgm:pt modelId="{CDAAB22E-45E2-4882-B9F1-7AE9AA3106C2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IN" sz="2400" dirty="0">
              <a:solidFill>
                <a:schemeClr val="accent6">
                  <a:lumMod val="60000"/>
                  <a:lumOff val="40000"/>
                </a:schemeClr>
              </a:solidFill>
            </a:rPr>
            <a:t>পরিমান</a:t>
          </a:r>
          <a:endParaRPr lang="en-US" sz="24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1CF88FC-E8CA-4519-A668-C803631496DB}" type="parTrans" cxnId="{783A65D0-88DA-4EF0-8C22-27326085C801}">
      <dgm:prSet/>
      <dgm:spPr/>
      <dgm:t>
        <a:bodyPr/>
        <a:lstStyle/>
        <a:p>
          <a:endParaRPr lang="en-US"/>
        </a:p>
      </dgm:t>
    </dgm:pt>
    <dgm:pt modelId="{11D52956-EB6E-45B9-9CA3-3BF91C855E06}" type="sibTrans" cxnId="{783A65D0-88DA-4EF0-8C22-27326085C801}">
      <dgm:prSet/>
      <dgm:spPr/>
      <dgm:t>
        <a:bodyPr/>
        <a:lstStyle/>
        <a:p>
          <a:endParaRPr lang="en-US"/>
        </a:p>
      </dgm:t>
    </dgm:pt>
    <dgm:pt modelId="{54419D4A-7211-44AF-B77B-91DE1D0DE6BD}" type="pres">
      <dgm:prSet presAssocID="{5CA81EE4-C6E9-494C-A486-9F12DE183B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1D38A6D-CE18-4B97-A105-F6C83FE3EAA4}" type="pres">
      <dgm:prSet presAssocID="{9D280D9E-E4D9-476D-B7FA-C743C9940ACB}" presName="centerShape" presStyleLbl="node0" presStyleIdx="0" presStyleCnt="1"/>
      <dgm:spPr/>
    </dgm:pt>
    <dgm:pt modelId="{A0A59AAB-E986-4A24-A3DA-907B7E9E898D}" type="pres">
      <dgm:prSet presAssocID="{F0856FF4-3A18-4661-9627-5773CABBD4C1}" presName="node" presStyleLbl="node1" presStyleIdx="0" presStyleCnt="6">
        <dgm:presLayoutVars>
          <dgm:bulletEnabled val="1"/>
        </dgm:presLayoutVars>
      </dgm:prSet>
      <dgm:spPr/>
    </dgm:pt>
    <dgm:pt modelId="{F0EC27DA-F602-4068-8E72-4280546DB140}" type="pres">
      <dgm:prSet presAssocID="{F0856FF4-3A18-4661-9627-5773CABBD4C1}" presName="dummy" presStyleCnt="0"/>
      <dgm:spPr/>
    </dgm:pt>
    <dgm:pt modelId="{3A186430-9651-47B1-8296-088589E9340D}" type="pres">
      <dgm:prSet presAssocID="{F6C26AB7-D94C-4389-B020-F4FAEA0004EE}" presName="sibTrans" presStyleLbl="sibTrans2D1" presStyleIdx="0" presStyleCnt="6"/>
      <dgm:spPr/>
    </dgm:pt>
    <dgm:pt modelId="{AABB0FE5-F6A0-424F-BCB6-43B68A9C2F59}" type="pres">
      <dgm:prSet presAssocID="{CDAAB22E-45E2-4882-B9F1-7AE9AA3106C2}" presName="node" presStyleLbl="node1" presStyleIdx="1" presStyleCnt="6" custScaleY="97529">
        <dgm:presLayoutVars>
          <dgm:bulletEnabled val="1"/>
        </dgm:presLayoutVars>
      </dgm:prSet>
      <dgm:spPr/>
    </dgm:pt>
    <dgm:pt modelId="{CB68FAF0-BF60-4A2E-8AF4-621D163A7E89}" type="pres">
      <dgm:prSet presAssocID="{CDAAB22E-45E2-4882-B9F1-7AE9AA3106C2}" presName="dummy" presStyleCnt="0"/>
      <dgm:spPr/>
    </dgm:pt>
    <dgm:pt modelId="{48703257-8977-41AF-9F6D-56ACC0437C20}" type="pres">
      <dgm:prSet presAssocID="{11D52956-EB6E-45B9-9CA3-3BF91C855E06}" presName="sibTrans" presStyleLbl="sibTrans2D1" presStyleIdx="1" presStyleCnt="6"/>
      <dgm:spPr/>
    </dgm:pt>
    <dgm:pt modelId="{CC86A913-3639-4E6E-BA60-E34F524597A2}" type="pres">
      <dgm:prSet presAssocID="{00391D15-0668-488C-85C6-4CBAD7E882B9}" presName="node" presStyleLbl="node1" presStyleIdx="2" presStyleCnt="6">
        <dgm:presLayoutVars>
          <dgm:bulletEnabled val="1"/>
        </dgm:presLayoutVars>
      </dgm:prSet>
      <dgm:spPr/>
    </dgm:pt>
    <dgm:pt modelId="{428A896C-9513-43FB-BFED-404D624E2C71}" type="pres">
      <dgm:prSet presAssocID="{00391D15-0668-488C-85C6-4CBAD7E882B9}" presName="dummy" presStyleCnt="0"/>
      <dgm:spPr/>
    </dgm:pt>
    <dgm:pt modelId="{FDAE501C-D791-4117-AB8F-CCA1D5E28467}" type="pres">
      <dgm:prSet presAssocID="{FB7A10A9-BB1A-443E-84D8-34665DEFA8E3}" presName="sibTrans" presStyleLbl="sibTrans2D1" presStyleIdx="2" presStyleCnt="6"/>
      <dgm:spPr/>
    </dgm:pt>
    <dgm:pt modelId="{48762A04-DB3A-476F-A40A-7B9DB75EE4AE}" type="pres">
      <dgm:prSet presAssocID="{30F1A1F1-633C-43E9-ACE9-C59FB00FDECF}" presName="node" presStyleLbl="node1" presStyleIdx="3" presStyleCnt="6">
        <dgm:presLayoutVars>
          <dgm:bulletEnabled val="1"/>
        </dgm:presLayoutVars>
      </dgm:prSet>
      <dgm:spPr/>
    </dgm:pt>
    <dgm:pt modelId="{1CA3321F-A6FD-4FCE-B0F3-A1C6EF0A803D}" type="pres">
      <dgm:prSet presAssocID="{30F1A1F1-633C-43E9-ACE9-C59FB00FDECF}" presName="dummy" presStyleCnt="0"/>
      <dgm:spPr/>
    </dgm:pt>
    <dgm:pt modelId="{BD9267F2-3B7D-4A73-8BF8-56392C89CB80}" type="pres">
      <dgm:prSet presAssocID="{CD4F76E5-BB28-4802-B07D-4680E65247A7}" presName="sibTrans" presStyleLbl="sibTrans2D1" presStyleIdx="3" presStyleCnt="6"/>
      <dgm:spPr/>
    </dgm:pt>
    <dgm:pt modelId="{D79919DA-FF86-477C-8D9F-CA2E3B086BC9}" type="pres">
      <dgm:prSet presAssocID="{400E6DFD-1550-4A93-83F9-C62956DE7420}" presName="node" presStyleLbl="node1" presStyleIdx="4" presStyleCnt="6" custScaleY="97529">
        <dgm:presLayoutVars>
          <dgm:bulletEnabled val="1"/>
        </dgm:presLayoutVars>
      </dgm:prSet>
      <dgm:spPr/>
    </dgm:pt>
    <dgm:pt modelId="{ED203A27-0003-4C77-82C8-14BD3F1B4973}" type="pres">
      <dgm:prSet presAssocID="{400E6DFD-1550-4A93-83F9-C62956DE7420}" presName="dummy" presStyleCnt="0"/>
      <dgm:spPr/>
    </dgm:pt>
    <dgm:pt modelId="{1A0CEEA0-2452-464C-AC73-D3CCAD06AEE0}" type="pres">
      <dgm:prSet presAssocID="{85C4328D-78D1-4660-91F8-62BEFD8EFEEB}" presName="sibTrans" presStyleLbl="sibTrans2D1" presStyleIdx="4" presStyleCnt="6"/>
      <dgm:spPr/>
    </dgm:pt>
    <dgm:pt modelId="{62A9F117-2CC6-4B04-93DB-5F5467E5A5DD}" type="pres">
      <dgm:prSet presAssocID="{7C172715-734C-44CF-A4A9-F5CBB1555095}" presName="node" presStyleLbl="node1" presStyleIdx="5" presStyleCnt="6" custScaleY="97529">
        <dgm:presLayoutVars>
          <dgm:bulletEnabled val="1"/>
        </dgm:presLayoutVars>
      </dgm:prSet>
      <dgm:spPr/>
    </dgm:pt>
    <dgm:pt modelId="{02012C37-30E4-4E59-8D4C-6E5CA8690B1B}" type="pres">
      <dgm:prSet presAssocID="{7C172715-734C-44CF-A4A9-F5CBB1555095}" presName="dummy" presStyleCnt="0"/>
      <dgm:spPr/>
    </dgm:pt>
    <dgm:pt modelId="{3AC94AC1-AAA9-4E28-BD6A-9F463B1949EF}" type="pres">
      <dgm:prSet presAssocID="{4DCFC3C0-BFAD-4DB6-92C3-236DB7D3F0B3}" presName="sibTrans" presStyleLbl="sibTrans2D1" presStyleIdx="5" presStyleCnt="6"/>
      <dgm:spPr/>
    </dgm:pt>
  </dgm:ptLst>
  <dgm:cxnLst>
    <dgm:cxn modelId="{36394100-455F-4FB0-B4AB-253CF36A0206}" type="presOf" srcId="{F6C26AB7-D94C-4389-B020-F4FAEA0004EE}" destId="{3A186430-9651-47B1-8296-088589E9340D}" srcOrd="0" destOrd="0" presId="urn:microsoft.com/office/officeart/2005/8/layout/radial6"/>
    <dgm:cxn modelId="{A8A00504-220A-47A5-A121-008B17712A17}" srcId="{9D280D9E-E4D9-476D-B7FA-C743C9940ACB}" destId="{400E6DFD-1550-4A93-83F9-C62956DE7420}" srcOrd="4" destOrd="0" parTransId="{AA2E1A7A-E886-41FF-A7A2-D1C2652AE85B}" sibTransId="{85C4328D-78D1-4660-91F8-62BEFD8EFEEB}"/>
    <dgm:cxn modelId="{58318035-BC71-4422-A929-9F31D64FA008}" srcId="{5CA81EE4-C6E9-494C-A486-9F12DE183B34}" destId="{9D280D9E-E4D9-476D-B7FA-C743C9940ACB}" srcOrd="0" destOrd="0" parTransId="{CB26B78F-74D7-49FF-A9A8-8EE8EE138B25}" sibTransId="{E0CF6C21-EDC1-43AC-A936-A048859B1E2B}"/>
    <dgm:cxn modelId="{811E6C39-4016-4693-9761-8A2D11C0DCBD}" srcId="{5CA81EE4-C6E9-494C-A486-9F12DE183B34}" destId="{70200230-CC9B-40C6-B2FB-45BFC643C5DF}" srcOrd="2" destOrd="0" parTransId="{E56F3564-9532-434E-BBE1-F1DC772001B7}" sibTransId="{BF5F47AC-B68D-41D7-BE29-C62F2FEAA42F}"/>
    <dgm:cxn modelId="{F165823C-4D46-4801-89F1-8D68051A152F}" srcId="{9D280D9E-E4D9-476D-B7FA-C743C9940ACB}" destId="{F0856FF4-3A18-4661-9627-5773CABBD4C1}" srcOrd="0" destOrd="0" parTransId="{9A8BCEAC-56D8-41E3-B3C0-1A94904847FC}" sibTransId="{F6C26AB7-D94C-4389-B020-F4FAEA0004EE}"/>
    <dgm:cxn modelId="{3BBD6C41-C520-4794-B479-5CA4F178C9C8}" srcId="{5CA81EE4-C6E9-494C-A486-9F12DE183B34}" destId="{E53F47F9-F6E9-4103-9151-D174E6CAACE7}" srcOrd="1" destOrd="0" parTransId="{7903285C-86E2-4310-B423-BC1BD11A5A5A}" sibTransId="{BB6362AA-0CBD-46D9-94DC-D623303FE20C}"/>
    <dgm:cxn modelId="{FEFD4E6A-0D8C-44D5-9EA3-7A3CEFADC142}" type="presOf" srcId="{11D52956-EB6E-45B9-9CA3-3BF91C855E06}" destId="{48703257-8977-41AF-9F6D-56ACC0437C20}" srcOrd="0" destOrd="0" presId="urn:microsoft.com/office/officeart/2005/8/layout/radial6"/>
    <dgm:cxn modelId="{F8B9CD4E-0A2E-4B10-9EAE-FC4B3729773F}" type="presOf" srcId="{9D280D9E-E4D9-476D-B7FA-C743C9940ACB}" destId="{E1D38A6D-CE18-4B97-A105-F6C83FE3EAA4}" srcOrd="0" destOrd="0" presId="urn:microsoft.com/office/officeart/2005/8/layout/radial6"/>
    <dgm:cxn modelId="{85362B51-1C80-4E03-99DB-0459AAA32DD6}" srcId="{9D280D9E-E4D9-476D-B7FA-C743C9940ACB}" destId="{7C172715-734C-44CF-A4A9-F5CBB1555095}" srcOrd="5" destOrd="0" parTransId="{13596E3E-4535-4BDA-9F9C-133F790D2CD1}" sibTransId="{4DCFC3C0-BFAD-4DB6-92C3-236DB7D3F0B3}"/>
    <dgm:cxn modelId="{CD96AD55-9C58-4651-8AA2-E629A8711031}" type="presOf" srcId="{5CA81EE4-C6E9-494C-A486-9F12DE183B34}" destId="{54419D4A-7211-44AF-B77B-91DE1D0DE6BD}" srcOrd="0" destOrd="0" presId="urn:microsoft.com/office/officeart/2005/8/layout/radial6"/>
    <dgm:cxn modelId="{2ECF0558-9752-4500-AC3C-694D2B28BA26}" type="presOf" srcId="{400E6DFD-1550-4A93-83F9-C62956DE7420}" destId="{D79919DA-FF86-477C-8D9F-CA2E3B086BC9}" srcOrd="0" destOrd="0" presId="urn:microsoft.com/office/officeart/2005/8/layout/radial6"/>
    <dgm:cxn modelId="{FF87747D-8F9C-430E-987D-66B371616E7B}" srcId="{9D280D9E-E4D9-476D-B7FA-C743C9940ACB}" destId="{00391D15-0668-488C-85C6-4CBAD7E882B9}" srcOrd="2" destOrd="0" parTransId="{AF07B412-2B2F-4648-AC03-E1E5C6343EE5}" sibTransId="{FB7A10A9-BB1A-443E-84D8-34665DEFA8E3}"/>
    <dgm:cxn modelId="{6B13AE96-1876-4EF8-9BD7-17634A7AD2B0}" type="presOf" srcId="{7C172715-734C-44CF-A4A9-F5CBB1555095}" destId="{62A9F117-2CC6-4B04-93DB-5F5467E5A5DD}" srcOrd="0" destOrd="0" presId="urn:microsoft.com/office/officeart/2005/8/layout/radial6"/>
    <dgm:cxn modelId="{4497319F-0EBF-481B-A556-703B026C5D15}" type="presOf" srcId="{4DCFC3C0-BFAD-4DB6-92C3-236DB7D3F0B3}" destId="{3AC94AC1-AAA9-4E28-BD6A-9F463B1949EF}" srcOrd="0" destOrd="0" presId="urn:microsoft.com/office/officeart/2005/8/layout/radial6"/>
    <dgm:cxn modelId="{36761FA5-BFC7-45AC-8545-ACFA7025FF74}" type="presOf" srcId="{30F1A1F1-633C-43E9-ACE9-C59FB00FDECF}" destId="{48762A04-DB3A-476F-A40A-7B9DB75EE4AE}" srcOrd="0" destOrd="0" presId="urn:microsoft.com/office/officeart/2005/8/layout/radial6"/>
    <dgm:cxn modelId="{B02863AE-DB18-4AB0-AADE-BE0AED2DF6B2}" type="presOf" srcId="{85C4328D-78D1-4660-91F8-62BEFD8EFEEB}" destId="{1A0CEEA0-2452-464C-AC73-D3CCAD06AEE0}" srcOrd="0" destOrd="0" presId="urn:microsoft.com/office/officeart/2005/8/layout/radial6"/>
    <dgm:cxn modelId="{91015CB6-04D2-4F12-8A26-3FEDF40D2855}" type="presOf" srcId="{00391D15-0668-488C-85C6-4CBAD7E882B9}" destId="{CC86A913-3639-4E6E-BA60-E34F524597A2}" srcOrd="0" destOrd="0" presId="urn:microsoft.com/office/officeart/2005/8/layout/radial6"/>
    <dgm:cxn modelId="{CA8896C4-36ED-43BA-9E2F-5D8968A6A34D}" type="presOf" srcId="{F0856FF4-3A18-4661-9627-5773CABBD4C1}" destId="{A0A59AAB-E986-4A24-A3DA-907B7E9E898D}" srcOrd="0" destOrd="0" presId="urn:microsoft.com/office/officeart/2005/8/layout/radial6"/>
    <dgm:cxn modelId="{783A65D0-88DA-4EF0-8C22-27326085C801}" srcId="{9D280D9E-E4D9-476D-B7FA-C743C9940ACB}" destId="{CDAAB22E-45E2-4882-B9F1-7AE9AA3106C2}" srcOrd="1" destOrd="0" parTransId="{81CF88FC-E8CA-4519-A668-C803631496DB}" sibTransId="{11D52956-EB6E-45B9-9CA3-3BF91C855E06}"/>
    <dgm:cxn modelId="{084FE1EA-AC46-47E5-9C7A-5867B1FF312D}" type="presOf" srcId="{FB7A10A9-BB1A-443E-84D8-34665DEFA8E3}" destId="{FDAE501C-D791-4117-AB8F-CCA1D5E28467}" srcOrd="0" destOrd="0" presId="urn:microsoft.com/office/officeart/2005/8/layout/radial6"/>
    <dgm:cxn modelId="{2DC52DF0-85BC-4727-B72B-3179010AEA1A}" srcId="{9D280D9E-E4D9-476D-B7FA-C743C9940ACB}" destId="{30F1A1F1-633C-43E9-ACE9-C59FB00FDECF}" srcOrd="3" destOrd="0" parTransId="{E5E7C0BD-ABE5-43E4-BFEF-0FDC07E6B675}" sibTransId="{CD4F76E5-BB28-4802-B07D-4680E65247A7}"/>
    <dgm:cxn modelId="{86FFD3F2-AFEF-42D2-910D-37B27649669A}" type="presOf" srcId="{CD4F76E5-BB28-4802-B07D-4680E65247A7}" destId="{BD9267F2-3B7D-4A73-8BF8-56392C89CB80}" srcOrd="0" destOrd="0" presId="urn:microsoft.com/office/officeart/2005/8/layout/radial6"/>
    <dgm:cxn modelId="{85033CFC-B273-496D-B31D-CC243F0E9744}" type="presOf" srcId="{CDAAB22E-45E2-4882-B9F1-7AE9AA3106C2}" destId="{AABB0FE5-F6A0-424F-BCB6-43B68A9C2F59}" srcOrd="0" destOrd="0" presId="urn:microsoft.com/office/officeart/2005/8/layout/radial6"/>
    <dgm:cxn modelId="{A3F00005-E3B5-4F93-BC82-B2B9D70ED44E}" type="presParOf" srcId="{54419D4A-7211-44AF-B77B-91DE1D0DE6BD}" destId="{E1D38A6D-CE18-4B97-A105-F6C83FE3EAA4}" srcOrd="0" destOrd="0" presId="urn:microsoft.com/office/officeart/2005/8/layout/radial6"/>
    <dgm:cxn modelId="{06265833-5849-4690-80F1-2585F5EBA2D5}" type="presParOf" srcId="{54419D4A-7211-44AF-B77B-91DE1D0DE6BD}" destId="{A0A59AAB-E986-4A24-A3DA-907B7E9E898D}" srcOrd="1" destOrd="0" presId="urn:microsoft.com/office/officeart/2005/8/layout/radial6"/>
    <dgm:cxn modelId="{A114D792-0657-4CC9-A0CC-4B88E1F18E8A}" type="presParOf" srcId="{54419D4A-7211-44AF-B77B-91DE1D0DE6BD}" destId="{F0EC27DA-F602-4068-8E72-4280546DB140}" srcOrd="2" destOrd="0" presId="urn:microsoft.com/office/officeart/2005/8/layout/radial6"/>
    <dgm:cxn modelId="{2BAFB463-801E-4DED-B9FE-C16D13766306}" type="presParOf" srcId="{54419D4A-7211-44AF-B77B-91DE1D0DE6BD}" destId="{3A186430-9651-47B1-8296-088589E9340D}" srcOrd="3" destOrd="0" presId="urn:microsoft.com/office/officeart/2005/8/layout/radial6"/>
    <dgm:cxn modelId="{143F4E9C-4DA6-4D22-94B6-71C8E5CF8FBE}" type="presParOf" srcId="{54419D4A-7211-44AF-B77B-91DE1D0DE6BD}" destId="{AABB0FE5-F6A0-424F-BCB6-43B68A9C2F59}" srcOrd="4" destOrd="0" presId="urn:microsoft.com/office/officeart/2005/8/layout/radial6"/>
    <dgm:cxn modelId="{5F8D448F-E53E-44BF-AC64-04D927724820}" type="presParOf" srcId="{54419D4A-7211-44AF-B77B-91DE1D0DE6BD}" destId="{CB68FAF0-BF60-4A2E-8AF4-621D163A7E89}" srcOrd="5" destOrd="0" presId="urn:microsoft.com/office/officeart/2005/8/layout/radial6"/>
    <dgm:cxn modelId="{CE43BB59-C449-4C08-ACB7-264015775597}" type="presParOf" srcId="{54419D4A-7211-44AF-B77B-91DE1D0DE6BD}" destId="{48703257-8977-41AF-9F6D-56ACC0437C20}" srcOrd="6" destOrd="0" presId="urn:microsoft.com/office/officeart/2005/8/layout/radial6"/>
    <dgm:cxn modelId="{C1A66CED-C0C1-4628-8252-EDBBF3CC3991}" type="presParOf" srcId="{54419D4A-7211-44AF-B77B-91DE1D0DE6BD}" destId="{CC86A913-3639-4E6E-BA60-E34F524597A2}" srcOrd="7" destOrd="0" presId="urn:microsoft.com/office/officeart/2005/8/layout/radial6"/>
    <dgm:cxn modelId="{B29E192B-37B2-45D2-A948-E7DE4FE7E5C4}" type="presParOf" srcId="{54419D4A-7211-44AF-B77B-91DE1D0DE6BD}" destId="{428A896C-9513-43FB-BFED-404D624E2C71}" srcOrd="8" destOrd="0" presId="urn:microsoft.com/office/officeart/2005/8/layout/radial6"/>
    <dgm:cxn modelId="{B99BBA2A-49F1-46BC-B3F6-08D3C9D9A499}" type="presParOf" srcId="{54419D4A-7211-44AF-B77B-91DE1D0DE6BD}" destId="{FDAE501C-D791-4117-AB8F-CCA1D5E28467}" srcOrd="9" destOrd="0" presId="urn:microsoft.com/office/officeart/2005/8/layout/radial6"/>
    <dgm:cxn modelId="{5919F0E0-D2C7-4C25-B908-39F18738C217}" type="presParOf" srcId="{54419D4A-7211-44AF-B77B-91DE1D0DE6BD}" destId="{48762A04-DB3A-476F-A40A-7B9DB75EE4AE}" srcOrd="10" destOrd="0" presId="urn:microsoft.com/office/officeart/2005/8/layout/radial6"/>
    <dgm:cxn modelId="{6DFE1141-817D-4C57-A316-400506057977}" type="presParOf" srcId="{54419D4A-7211-44AF-B77B-91DE1D0DE6BD}" destId="{1CA3321F-A6FD-4FCE-B0F3-A1C6EF0A803D}" srcOrd="11" destOrd="0" presId="urn:microsoft.com/office/officeart/2005/8/layout/radial6"/>
    <dgm:cxn modelId="{6D5F731C-112A-4D14-9955-B774E2D70BB9}" type="presParOf" srcId="{54419D4A-7211-44AF-B77B-91DE1D0DE6BD}" destId="{BD9267F2-3B7D-4A73-8BF8-56392C89CB80}" srcOrd="12" destOrd="0" presId="urn:microsoft.com/office/officeart/2005/8/layout/radial6"/>
    <dgm:cxn modelId="{A0B3FAFA-61D1-4B9A-9B94-5C5852365112}" type="presParOf" srcId="{54419D4A-7211-44AF-B77B-91DE1D0DE6BD}" destId="{D79919DA-FF86-477C-8D9F-CA2E3B086BC9}" srcOrd="13" destOrd="0" presId="urn:microsoft.com/office/officeart/2005/8/layout/radial6"/>
    <dgm:cxn modelId="{67E88D2A-E6CF-4848-8E22-F26C9E041B8C}" type="presParOf" srcId="{54419D4A-7211-44AF-B77B-91DE1D0DE6BD}" destId="{ED203A27-0003-4C77-82C8-14BD3F1B4973}" srcOrd="14" destOrd="0" presId="urn:microsoft.com/office/officeart/2005/8/layout/radial6"/>
    <dgm:cxn modelId="{4A0A202D-D428-44C1-BF37-8B45F3303E4D}" type="presParOf" srcId="{54419D4A-7211-44AF-B77B-91DE1D0DE6BD}" destId="{1A0CEEA0-2452-464C-AC73-D3CCAD06AEE0}" srcOrd="15" destOrd="0" presId="urn:microsoft.com/office/officeart/2005/8/layout/radial6"/>
    <dgm:cxn modelId="{ECCAB14C-EEBB-4E38-B955-28784AF95A07}" type="presParOf" srcId="{54419D4A-7211-44AF-B77B-91DE1D0DE6BD}" destId="{62A9F117-2CC6-4B04-93DB-5F5467E5A5DD}" srcOrd="16" destOrd="0" presId="urn:microsoft.com/office/officeart/2005/8/layout/radial6"/>
    <dgm:cxn modelId="{5CEBC4C8-6EDA-439A-B831-D4775FE34C0B}" type="presParOf" srcId="{54419D4A-7211-44AF-B77B-91DE1D0DE6BD}" destId="{02012C37-30E4-4E59-8D4C-6E5CA8690B1B}" srcOrd="17" destOrd="0" presId="urn:microsoft.com/office/officeart/2005/8/layout/radial6"/>
    <dgm:cxn modelId="{8E7DEC48-2359-4523-9772-918D3E662F49}" type="presParOf" srcId="{54419D4A-7211-44AF-B77B-91DE1D0DE6BD}" destId="{3AC94AC1-AAA9-4E28-BD6A-9F463B1949EF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94AC1-AAA9-4E28-BD6A-9F463B1949EF}">
      <dsp:nvSpPr>
        <dsp:cNvPr id="0" name=""/>
        <dsp:cNvSpPr/>
      </dsp:nvSpPr>
      <dsp:spPr>
        <a:xfrm>
          <a:off x="3444179" y="777179"/>
          <a:ext cx="5303641" cy="5303641"/>
        </a:xfrm>
        <a:prstGeom prst="blockArc">
          <a:avLst>
            <a:gd name="adj1" fmla="val 12600000"/>
            <a:gd name="adj2" fmla="val 162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CEEA0-2452-464C-AC73-D3CCAD06AEE0}">
      <dsp:nvSpPr>
        <dsp:cNvPr id="0" name=""/>
        <dsp:cNvSpPr/>
      </dsp:nvSpPr>
      <dsp:spPr>
        <a:xfrm>
          <a:off x="3444179" y="777179"/>
          <a:ext cx="5303641" cy="5303641"/>
        </a:xfrm>
        <a:prstGeom prst="blockArc">
          <a:avLst>
            <a:gd name="adj1" fmla="val 9000000"/>
            <a:gd name="adj2" fmla="val 126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267F2-3B7D-4A73-8BF8-56392C89CB80}">
      <dsp:nvSpPr>
        <dsp:cNvPr id="0" name=""/>
        <dsp:cNvSpPr/>
      </dsp:nvSpPr>
      <dsp:spPr>
        <a:xfrm>
          <a:off x="3444179" y="777179"/>
          <a:ext cx="5303641" cy="5303641"/>
        </a:xfrm>
        <a:prstGeom prst="blockArc">
          <a:avLst>
            <a:gd name="adj1" fmla="val 5400000"/>
            <a:gd name="adj2" fmla="val 90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E501C-D791-4117-AB8F-CCA1D5E28467}">
      <dsp:nvSpPr>
        <dsp:cNvPr id="0" name=""/>
        <dsp:cNvSpPr/>
      </dsp:nvSpPr>
      <dsp:spPr>
        <a:xfrm>
          <a:off x="3444179" y="777179"/>
          <a:ext cx="5303641" cy="5303641"/>
        </a:xfrm>
        <a:prstGeom prst="blockArc">
          <a:avLst>
            <a:gd name="adj1" fmla="val 1800000"/>
            <a:gd name="adj2" fmla="val 54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03257-8977-41AF-9F6D-56ACC0437C20}">
      <dsp:nvSpPr>
        <dsp:cNvPr id="0" name=""/>
        <dsp:cNvSpPr/>
      </dsp:nvSpPr>
      <dsp:spPr>
        <a:xfrm>
          <a:off x="3444179" y="777179"/>
          <a:ext cx="5303641" cy="5303641"/>
        </a:xfrm>
        <a:prstGeom prst="blockArc">
          <a:avLst>
            <a:gd name="adj1" fmla="val 19800000"/>
            <a:gd name="adj2" fmla="val 18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86430-9651-47B1-8296-088589E9340D}">
      <dsp:nvSpPr>
        <dsp:cNvPr id="0" name=""/>
        <dsp:cNvSpPr/>
      </dsp:nvSpPr>
      <dsp:spPr>
        <a:xfrm>
          <a:off x="3444179" y="777179"/>
          <a:ext cx="5303641" cy="5303641"/>
        </a:xfrm>
        <a:prstGeom prst="blockArc">
          <a:avLst>
            <a:gd name="adj1" fmla="val 16200000"/>
            <a:gd name="adj2" fmla="val 198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38A6D-CE18-4B97-A105-F6C83FE3EAA4}">
      <dsp:nvSpPr>
        <dsp:cNvPr id="0" name=""/>
        <dsp:cNvSpPr/>
      </dsp:nvSpPr>
      <dsp:spPr>
        <a:xfrm>
          <a:off x="4903886" y="2236886"/>
          <a:ext cx="2384226" cy="2384226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solidFill>
                <a:srgbClr val="00B050"/>
              </a:solidFill>
            </a:rPr>
            <a:t>যুক্তিবাক্য</a:t>
          </a:r>
          <a:endParaRPr lang="en-US" sz="3200" kern="1200" dirty="0">
            <a:solidFill>
              <a:srgbClr val="00B050"/>
            </a:solidFill>
          </a:endParaRPr>
        </a:p>
      </dsp:txBody>
      <dsp:txXfrm>
        <a:off x="5253048" y="2586048"/>
        <a:ext cx="1685902" cy="1685902"/>
      </dsp:txXfrm>
    </dsp:sp>
    <dsp:sp modelId="{A0A59AAB-E986-4A24-A3DA-907B7E9E898D}">
      <dsp:nvSpPr>
        <dsp:cNvPr id="0" name=""/>
        <dsp:cNvSpPr/>
      </dsp:nvSpPr>
      <dsp:spPr>
        <a:xfrm>
          <a:off x="5261520" y="2782"/>
          <a:ext cx="1668958" cy="166895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solidFill>
                <a:srgbClr val="7030A0"/>
              </a:solidFill>
            </a:rPr>
            <a:t>গঠন</a:t>
          </a:r>
          <a:endParaRPr lang="en-US" sz="3200" kern="1200" dirty="0">
            <a:solidFill>
              <a:srgbClr val="7030A0"/>
            </a:solidFill>
          </a:endParaRPr>
        </a:p>
      </dsp:txBody>
      <dsp:txXfrm>
        <a:off x="5505933" y="247195"/>
        <a:ext cx="1180132" cy="1180132"/>
      </dsp:txXfrm>
    </dsp:sp>
    <dsp:sp modelId="{AABB0FE5-F6A0-424F-BCB6-43B68A9C2F59}">
      <dsp:nvSpPr>
        <dsp:cNvPr id="0" name=""/>
        <dsp:cNvSpPr/>
      </dsp:nvSpPr>
      <dsp:spPr>
        <a:xfrm>
          <a:off x="7506031" y="1319271"/>
          <a:ext cx="1668958" cy="162771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পরিমান</a:t>
          </a:r>
          <a:endParaRPr lang="en-US" sz="24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7750444" y="1557645"/>
        <a:ext cx="1180132" cy="1150970"/>
      </dsp:txXfrm>
    </dsp:sp>
    <dsp:sp modelId="{CC86A913-3639-4E6E-BA60-E34F524597A2}">
      <dsp:nvSpPr>
        <dsp:cNvPr id="0" name=""/>
        <dsp:cNvSpPr/>
      </dsp:nvSpPr>
      <dsp:spPr>
        <a:xfrm>
          <a:off x="7506031" y="3890389"/>
          <a:ext cx="1668958" cy="166895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solidFill>
                <a:srgbClr val="0070C0"/>
              </a:solidFill>
            </a:rPr>
            <a:t>সম্বন্ধ</a:t>
          </a:r>
          <a:endParaRPr lang="en-US" sz="3600" kern="1200" dirty="0">
            <a:solidFill>
              <a:srgbClr val="0070C0"/>
            </a:solidFill>
          </a:endParaRPr>
        </a:p>
      </dsp:txBody>
      <dsp:txXfrm>
        <a:off x="7750444" y="4134802"/>
        <a:ext cx="1180132" cy="1180132"/>
      </dsp:txXfrm>
    </dsp:sp>
    <dsp:sp modelId="{48762A04-DB3A-476F-A40A-7B9DB75EE4AE}">
      <dsp:nvSpPr>
        <dsp:cNvPr id="0" name=""/>
        <dsp:cNvSpPr/>
      </dsp:nvSpPr>
      <dsp:spPr>
        <a:xfrm>
          <a:off x="5261520" y="5186258"/>
          <a:ext cx="1668958" cy="166895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300" kern="1200" dirty="0">
              <a:solidFill>
                <a:srgbClr val="0070C0"/>
              </a:solidFill>
            </a:rPr>
            <a:t>গুণ</a:t>
          </a:r>
          <a:endParaRPr lang="en-US" sz="2300" kern="1200" dirty="0">
            <a:solidFill>
              <a:srgbClr val="0070C0"/>
            </a:solidFill>
          </a:endParaRPr>
        </a:p>
      </dsp:txBody>
      <dsp:txXfrm>
        <a:off x="5505933" y="5430671"/>
        <a:ext cx="1180132" cy="1180132"/>
      </dsp:txXfrm>
    </dsp:sp>
    <dsp:sp modelId="{D79919DA-FF86-477C-8D9F-CA2E3B086BC9}">
      <dsp:nvSpPr>
        <dsp:cNvPr id="0" name=""/>
        <dsp:cNvSpPr/>
      </dsp:nvSpPr>
      <dsp:spPr>
        <a:xfrm>
          <a:off x="3017009" y="3911009"/>
          <a:ext cx="1668958" cy="162771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300" kern="1200" dirty="0">
              <a:solidFill>
                <a:schemeClr val="accent2">
                  <a:lumMod val="75000"/>
                </a:schemeClr>
              </a:solidFill>
            </a:rPr>
            <a:t>তাৎপর্য</a:t>
          </a:r>
          <a:endParaRPr lang="en-US" sz="23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61422" y="4149383"/>
        <a:ext cx="1180132" cy="1150970"/>
      </dsp:txXfrm>
    </dsp:sp>
    <dsp:sp modelId="{62A9F117-2CC6-4B04-93DB-5F5467E5A5DD}">
      <dsp:nvSpPr>
        <dsp:cNvPr id="0" name=""/>
        <dsp:cNvSpPr/>
      </dsp:nvSpPr>
      <dsp:spPr>
        <a:xfrm>
          <a:off x="3017009" y="1319271"/>
          <a:ext cx="1668958" cy="162771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300" kern="1200" dirty="0">
              <a:solidFill>
                <a:schemeClr val="tx2">
                  <a:lumMod val="75000"/>
                </a:schemeClr>
              </a:solidFill>
            </a:rPr>
            <a:t>নিশ্চয়তা</a:t>
          </a:r>
          <a:endParaRPr lang="en-US" sz="2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61422" y="1557645"/>
        <a:ext cx="1180132" cy="1150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101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9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2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741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1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828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4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16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8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8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2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3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021124-E09B-4831-9A66-007D7497069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C93C83-EEA2-4FCD-B1B4-758E89C3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6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21.jpeg" /><Relationship Id="rId4" Type="http://schemas.openxmlformats.org/officeDocument/2006/relationships/image" Target="../media/image5.jpeg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8.jpe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 /><Relationship Id="rId3" Type="http://schemas.openxmlformats.org/officeDocument/2006/relationships/image" Target="../media/image8.jpeg" /><Relationship Id="rId7" Type="http://schemas.openxmlformats.org/officeDocument/2006/relationships/image" Target="../media/image13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2.jpg" /><Relationship Id="rId5" Type="http://schemas.openxmlformats.org/officeDocument/2006/relationships/image" Target="../media/image11.png" /><Relationship Id="rId4" Type="http://schemas.openxmlformats.org/officeDocument/2006/relationships/image" Target="../media/image10.jp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7.jpg" /><Relationship Id="rId5" Type="http://schemas.openxmlformats.org/officeDocument/2006/relationships/image" Target="../media/image16.jpg" /><Relationship Id="rId4" Type="http://schemas.openxmlformats.org/officeDocument/2006/relationships/image" Target="../media/image15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B2632B5-2FD2-CC4C-8606-C89CF898F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51" y="188271"/>
            <a:ext cx="11247298" cy="648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1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37121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>
                <a:solidFill>
                  <a:srgbClr val="00B0F0"/>
                </a:solidFill>
              </a:rPr>
              <a:t>ব্যাকরণ সম্মত</a:t>
            </a:r>
            <a:r>
              <a:rPr lang="en-US" sz="3600">
                <a:solidFill>
                  <a:srgbClr val="00B0F0"/>
                </a:solidFill>
              </a:rPr>
              <a:t> বাক্য </a:t>
            </a:r>
            <a:r>
              <a:rPr lang="bn-IN" sz="3600">
                <a:solidFill>
                  <a:srgbClr val="00B0F0"/>
                </a:solidFill>
              </a:rPr>
              <a:t>=</a:t>
            </a:r>
            <a:endParaRPr lang="en-US" sz="3600">
              <a:solidFill>
                <a:srgbClr val="00B0F0"/>
              </a:solidFill>
            </a:endParaRPr>
          </a:p>
          <a:p>
            <a:pPr algn="ctr"/>
            <a:r>
              <a:rPr lang="bn-IN" sz="3600">
                <a:solidFill>
                  <a:srgbClr val="00B0F0"/>
                </a:solidFill>
              </a:rPr>
              <a:t>বর্ণনা</a:t>
            </a:r>
            <a:r>
              <a:rPr lang="en-US" sz="3600">
                <a:solidFill>
                  <a:srgbClr val="00B0F0"/>
                </a:solidFill>
              </a:rPr>
              <a:t>মূলক</a:t>
            </a:r>
            <a:r>
              <a:rPr lang="bn-IN" sz="3600">
                <a:solidFill>
                  <a:srgbClr val="00B0F0"/>
                </a:solidFill>
              </a:rPr>
              <a:t>,</a:t>
            </a:r>
            <a:r>
              <a:rPr lang="bn-IN" sz="3600" dirty="0">
                <a:solidFill>
                  <a:srgbClr val="00B0F0"/>
                </a:solidFill>
              </a:rPr>
              <a:t>প্রশ্নসূচক,আদেশসূচক,ইচ্ছাসূচক,বিস্ময়সূচক।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66531"/>
            <a:ext cx="12192000" cy="33914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>
                <a:solidFill>
                  <a:srgbClr val="7030A0"/>
                </a:solidFill>
              </a:rPr>
              <a:t>বর্ণনামূলক/</a:t>
            </a:r>
            <a:r>
              <a:rPr lang="en-US" sz="3200" b="1">
                <a:solidFill>
                  <a:srgbClr val="7030A0"/>
                </a:solidFill>
              </a:rPr>
              <a:t>যুক্তিবাক্যর প্রকার: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423825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239534" y="1683792"/>
            <a:ext cx="2347415" cy="887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2">
                    <a:lumMod val="75000"/>
                  </a:schemeClr>
                </a:solidFill>
              </a:rPr>
              <a:t>সার্বিক,বিশেষ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2391" y="5759355"/>
            <a:ext cx="2413381" cy="846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2">
                    <a:lumMod val="75000"/>
                  </a:schemeClr>
                </a:solidFill>
              </a:rPr>
              <a:t>সদর্থক,নঞর্থক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39534" y="4270896"/>
            <a:ext cx="2347415" cy="887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2">
                    <a:lumMod val="75000"/>
                  </a:schemeClr>
                </a:solidFill>
              </a:rPr>
              <a:t>নিরপেক্ষ,সাপেক্ষ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26657" y="149698"/>
            <a:ext cx="2413380" cy="887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2">
                    <a:lumMod val="75000"/>
                  </a:schemeClr>
                </a:solidFill>
              </a:rPr>
              <a:t>সরল,যৌগিক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612" y="1590816"/>
            <a:ext cx="2413380" cy="887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>
                <a:solidFill>
                  <a:schemeClr val="tx2">
                    <a:lumMod val="75000"/>
                  </a:schemeClr>
                </a:solidFill>
              </a:rPr>
              <a:t>অনিবার্য,বিবরনিক,সম্ভাব্য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384" y="4254689"/>
            <a:ext cx="2249608" cy="887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2">
                    <a:lumMod val="75000"/>
                  </a:schemeClr>
                </a:solidFill>
              </a:rPr>
              <a:t>বিশ্লেষক,সংশ্লেষক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4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6257" y="277503"/>
            <a:ext cx="11068334" cy="6960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>
                <a:solidFill>
                  <a:srgbClr val="7030A0"/>
                </a:solidFill>
              </a:rPr>
              <a:t>গঠন=</a:t>
            </a:r>
            <a:r>
              <a:rPr lang="en-US" sz="3200" b="1">
                <a:solidFill>
                  <a:srgbClr val="7030A0"/>
                </a:solidFill>
              </a:rPr>
              <a:t> </a:t>
            </a:r>
            <a:r>
              <a:rPr lang="bn-IN" sz="3200">
                <a:solidFill>
                  <a:srgbClr val="7030A0"/>
                </a:solidFill>
              </a:rPr>
              <a:t>সরলঃ</a:t>
            </a:r>
            <a:r>
              <a:rPr lang="en-US" sz="3200">
                <a:solidFill>
                  <a:srgbClr val="7030A0"/>
                </a:solidFill>
              </a:rPr>
              <a:t> </a:t>
            </a:r>
            <a:r>
              <a:rPr lang="bn-IN" sz="3200">
                <a:solidFill>
                  <a:srgbClr val="7030A0"/>
                </a:solidFill>
              </a:rPr>
              <a:t>একটি </a:t>
            </a:r>
            <a:r>
              <a:rPr lang="bn-IN" sz="3200" dirty="0">
                <a:solidFill>
                  <a:srgbClr val="7030A0"/>
                </a:solidFill>
              </a:rPr>
              <a:t>মাত্র </a:t>
            </a:r>
            <a:r>
              <a:rPr lang="bn-IN" sz="3200">
                <a:solidFill>
                  <a:srgbClr val="7030A0"/>
                </a:solidFill>
              </a:rPr>
              <a:t>বক্তব্য।</a:t>
            </a:r>
            <a:r>
              <a:rPr lang="en-US" sz="3200">
                <a:solidFill>
                  <a:srgbClr val="7030A0"/>
                </a:solidFill>
              </a:rPr>
              <a:t> </a:t>
            </a:r>
            <a:r>
              <a:rPr lang="bn-IN" sz="3200">
                <a:solidFill>
                  <a:srgbClr val="7030A0"/>
                </a:solidFill>
              </a:rPr>
              <a:t>যৌগিকঃ</a:t>
            </a:r>
            <a:r>
              <a:rPr lang="en-US" sz="3200">
                <a:solidFill>
                  <a:srgbClr val="7030A0"/>
                </a:solidFill>
              </a:rPr>
              <a:t> </a:t>
            </a:r>
            <a:r>
              <a:rPr lang="bn-IN" sz="3200">
                <a:solidFill>
                  <a:srgbClr val="7030A0"/>
                </a:solidFill>
              </a:rPr>
              <a:t>একাধিক </a:t>
            </a:r>
            <a:r>
              <a:rPr lang="bn-IN" sz="3200" dirty="0">
                <a:solidFill>
                  <a:srgbClr val="7030A0"/>
                </a:solidFill>
              </a:rPr>
              <a:t>বক্তব্য।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730" y="3334858"/>
            <a:ext cx="11068334" cy="696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>
                <a:solidFill>
                  <a:srgbClr val="7030A0"/>
                </a:solidFill>
              </a:rPr>
              <a:t>পরিমান=</a:t>
            </a:r>
            <a:r>
              <a:rPr lang="en-US" sz="3200">
                <a:solidFill>
                  <a:srgbClr val="7030A0"/>
                </a:solidFill>
              </a:rPr>
              <a:t> </a:t>
            </a:r>
            <a:r>
              <a:rPr lang="bn-IN" sz="3200">
                <a:solidFill>
                  <a:srgbClr val="7030A0"/>
                </a:solidFill>
              </a:rPr>
              <a:t>সার্বিক,</a:t>
            </a:r>
            <a:r>
              <a:rPr lang="en-US" sz="3200">
                <a:solidFill>
                  <a:srgbClr val="7030A0"/>
                </a:solidFill>
              </a:rPr>
              <a:t> </a:t>
            </a:r>
            <a:r>
              <a:rPr lang="bn-IN" sz="3200">
                <a:solidFill>
                  <a:srgbClr val="7030A0"/>
                </a:solidFill>
              </a:rPr>
              <a:t>বিশেষ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257" y="4181333"/>
            <a:ext cx="11068334" cy="105372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7030A0"/>
                </a:solidFill>
              </a:rPr>
              <a:t>নিশ্চয়তা</a:t>
            </a:r>
            <a:r>
              <a:rPr lang="bn-IN" sz="2400">
                <a:solidFill>
                  <a:srgbClr val="7030A0"/>
                </a:solidFill>
              </a:rPr>
              <a:t>=অনিবার্যঃ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bn-IN" sz="2400">
                <a:solidFill>
                  <a:srgbClr val="7030A0"/>
                </a:solidFill>
              </a:rPr>
              <a:t>উদ্দেশ্য </a:t>
            </a:r>
            <a:r>
              <a:rPr lang="bn-IN" sz="2400" dirty="0">
                <a:solidFill>
                  <a:srgbClr val="7030A0"/>
                </a:solidFill>
              </a:rPr>
              <a:t>বিধেয়ের অনিবার্য </a:t>
            </a:r>
            <a:r>
              <a:rPr lang="bn-IN" sz="2400">
                <a:solidFill>
                  <a:srgbClr val="7030A0"/>
                </a:solidFill>
              </a:rPr>
              <a:t>সম্পর্ক,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bn-IN" sz="2400">
                <a:solidFill>
                  <a:srgbClr val="7030A0"/>
                </a:solidFill>
              </a:rPr>
              <a:t>বিবরণিকঃ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bn-IN" sz="2400">
                <a:solidFill>
                  <a:srgbClr val="7030A0"/>
                </a:solidFill>
              </a:rPr>
              <a:t>বাস্তব অভিজ্ঞতা,</a:t>
            </a:r>
            <a:r>
              <a:rPr lang="en-US" sz="2400">
                <a:solidFill>
                  <a:srgbClr val="7030A0"/>
                </a:solidFill>
              </a:rPr>
              <a:t> সম্ভাব্য: সম্পর্কে</a:t>
            </a:r>
            <a:r>
              <a:rPr lang="bn-IN" sz="2400">
                <a:solidFill>
                  <a:srgbClr val="7030A0"/>
                </a:solidFill>
              </a:rPr>
              <a:t> </a:t>
            </a:r>
            <a:r>
              <a:rPr lang="bn-IN" sz="2400" dirty="0">
                <a:solidFill>
                  <a:srgbClr val="7030A0"/>
                </a:solidFill>
              </a:rPr>
              <a:t>অপর্যাপ্ত জ্ঞান।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9732" y="1263259"/>
            <a:ext cx="11068334" cy="696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>
                <a:solidFill>
                  <a:srgbClr val="7030A0"/>
                </a:solidFill>
              </a:rPr>
              <a:t>সম্মন্ধ=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নিরপেক্ষ</a:t>
            </a:r>
            <a:r>
              <a:rPr lang="en-US" sz="2800">
                <a:solidFill>
                  <a:srgbClr val="7030A0"/>
                </a:solidFill>
              </a:rPr>
              <a:t>: উদ্দেশ্য</a:t>
            </a:r>
            <a:r>
              <a:rPr lang="bn-IN" sz="2800">
                <a:solidFill>
                  <a:srgbClr val="7030A0"/>
                </a:solidFill>
              </a:rPr>
              <a:t> ও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বিধেয়ের </a:t>
            </a:r>
            <a:r>
              <a:rPr lang="bn-IN" sz="2800" dirty="0">
                <a:solidFill>
                  <a:srgbClr val="7030A0"/>
                </a:solidFill>
              </a:rPr>
              <a:t>সম্পর্ক </a:t>
            </a:r>
            <a:r>
              <a:rPr lang="bn-IN" sz="2800">
                <a:solidFill>
                  <a:srgbClr val="7030A0"/>
                </a:solidFill>
              </a:rPr>
              <a:t>শর্তহীন।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সাপেক্ষঃ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শর্তসাপেক্ষে</a:t>
            </a:r>
            <a:r>
              <a:rPr lang="bn-IN" sz="2800" dirty="0">
                <a:solidFill>
                  <a:srgbClr val="7030A0"/>
                </a:solidFill>
              </a:rPr>
              <a:t>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1906" y="2378397"/>
            <a:ext cx="11068334" cy="696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>
                <a:solidFill>
                  <a:srgbClr val="7030A0"/>
                </a:solidFill>
              </a:rPr>
              <a:t>গুণ=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সদার্থক,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নঞর্থক</a:t>
            </a:r>
            <a:r>
              <a:rPr lang="bn-IN" sz="2800" dirty="0">
                <a:solidFill>
                  <a:srgbClr val="7030A0"/>
                </a:solidFill>
              </a:rPr>
              <a:t>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6257" y="5698510"/>
            <a:ext cx="11068334" cy="6960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7030A0"/>
                </a:solidFill>
              </a:rPr>
              <a:t>তাৎপর্য</a:t>
            </a:r>
            <a:r>
              <a:rPr lang="bn-IN" sz="2800">
                <a:solidFill>
                  <a:srgbClr val="7030A0"/>
                </a:solidFill>
              </a:rPr>
              <a:t>=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bn-IN" sz="2800">
                <a:solidFill>
                  <a:srgbClr val="7030A0"/>
                </a:solidFill>
              </a:rPr>
              <a:t>বিশ্লেষক</a:t>
            </a:r>
            <a:r>
              <a:rPr lang="en-US" sz="2800">
                <a:solidFill>
                  <a:srgbClr val="7030A0"/>
                </a:solidFill>
              </a:rPr>
              <a:t>, সংশ্লেষক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060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49337" y="498144"/>
            <a:ext cx="2893325" cy="98263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00B0F0"/>
                </a:solidFill>
              </a:rPr>
              <a:t>দলীয় কাজ 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53403" y="1801505"/>
            <a:ext cx="9485194" cy="197892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>
                <a:solidFill>
                  <a:srgbClr val="FF0000"/>
                </a:solidFill>
              </a:rPr>
              <a:t>পদ্মা দলঃ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bn-IN" sz="3600">
                <a:solidFill>
                  <a:schemeClr val="accent1">
                    <a:lumMod val="60000"/>
                    <a:lumOff val="40000"/>
                  </a:schemeClr>
                </a:solidFill>
              </a:rPr>
              <a:t>গুণ </a:t>
            </a:r>
            <a:r>
              <a:rPr lang="bn-IN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ও পরিমাণ অনুসারে যুক্তিবাক্যের বিভাগ দেখাও।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53402" y="4101152"/>
            <a:ext cx="9485194" cy="195163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>
                <a:solidFill>
                  <a:srgbClr val="FF0000"/>
                </a:solidFill>
              </a:rPr>
              <a:t>মেঘনা দলঃ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bn-IN" sz="3600">
                <a:solidFill>
                  <a:srgbClr val="0070C0"/>
                </a:solidFill>
              </a:rPr>
              <a:t>গঠন </a:t>
            </a:r>
            <a:r>
              <a:rPr lang="bn-IN" sz="3600" dirty="0">
                <a:solidFill>
                  <a:srgbClr val="0070C0"/>
                </a:solidFill>
              </a:rPr>
              <a:t>অনুসারে যুক্তিবাক্যের শ্রেণীকরণ দেখাও।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562067" y="543550"/>
            <a:ext cx="3903260" cy="117370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5840" y="668738"/>
            <a:ext cx="35757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মূল্যায়ন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952" y="3599604"/>
            <a:ext cx="8802806" cy="61073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7030A0"/>
                </a:solidFill>
              </a:rPr>
              <a:t>বাক্য কি।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952" y="4412209"/>
            <a:ext cx="8802806" cy="603914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7030A0"/>
                </a:solidFill>
              </a:rPr>
              <a:t>অবধারণ কি।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952" y="5199797"/>
            <a:ext cx="8802806" cy="675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7030A0"/>
                </a:solidFill>
              </a:rPr>
              <a:t>মানসিক সংযুক্তি কি।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7952" y="5970897"/>
            <a:ext cx="8802806" cy="6619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7030A0"/>
                </a:solidFill>
              </a:rPr>
              <a:t>কতভাবে বাক্যের শ্রেণীকরণ দেখানো যায়?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7952" y="1963977"/>
            <a:ext cx="8802806" cy="736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7030A0"/>
                </a:solidFill>
              </a:rPr>
              <a:t>গঠন অনুযায়ী যুক্তিবাক্য কয় প্রকার?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57952" y="2814857"/>
            <a:ext cx="8802806" cy="736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7030A0"/>
                </a:solidFill>
              </a:rPr>
              <a:t>সার্বিক কি?বিশেষ কি?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75713" y="532263"/>
            <a:ext cx="5131558" cy="12965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7030A0"/>
                </a:solidFill>
              </a:rPr>
              <a:t>বাড়ীর কাজ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97039" y="3302758"/>
            <a:ext cx="8488907" cy="2279176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B0F0"/>
                </a:solidFill>
              </a:rPr>
              <a:t>যুক্তিবাক্য ও অবধারণের মধ্যে পার্থক্য আছে কি?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81FB1B3-5CEF-C044-A4A0-8708FCCF4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74" y="35649"/>
            <a:ext cx="12370246" cy="6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9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237983B-841B-6E4A-AADA-C8E0D2786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7" y="3429000"/>
            <a:ext cx="11995931" cy="32548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D5FDB3-F3A1-B34D-A6B2-3079CF61FB08}"/>
              </a:ext>
            </a:extLst>
          </p:cNvPr>
          <p:cNvSpPr txBox="1"/>
          <p:nvPr/>
        </p:nvSpPr>
        <p:spPr>
          <a:xfrm>
            <a:off x="1550735" y="3797881"/>
            <a:ext cx="51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আড়ানী ডিগ্রি কলেজ, আড়ানী, বাঘা, রাজশাহী।</a:t>
            </a: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51AD9413-DB96-C241-A03D-525302EBB772}"/>
              </a:ext>
            </a:extLst>
          </p:cNvPr>
          <p:cNvSpPr/>
          <p:nvPr/>
        </p:nvSpPr>
        <p:spPr>
          <a:xfrm>
            <a:off x="463437" y="138459"/>
            <a:ext cx="11122528" cy="307045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“আড়ানী ডিগ্রি কলেজ”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</a:rPr>
              <a:t>অনলাইন ক্লাসে সবাইকে 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24842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886C9245-D0EF-B747-988A-1F63CDB2529A}"/>
              </a:ext>
            </a:extLst>
          </p:cNvPr>
          <p:cNvSpPr/>
          <p:nvPr/>
        </p:nvSpPr>
        <p:spPr>
          <a:xfrm>
            <a:off x="3327845" y="213895"/>
            <a:ext cx="5031874" cy="1383970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rgbClr val="FFC000"/>
                </a:solidFill>
              </a:rPr>
              <a:t>পরিচিতি পর্ব:</a:t>
            </a: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87ED006C-A459-8F4F-B96B-F88C1C268987}"/>
              </a:ext>
            </a:extLst>
          </p:cNvPr>
          <p:cNvSpPr/>
          <p:nvPr/>
        </p:nvSpPr>
        <p:spPr>
          <a:xfrm>
            <a:off x="615224" y="1722636"/>
            <a:ext cx="11148987" cy="4997223"/>
          </a:xfrm>
          <a:prstGeom prst="vertic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058E9-BBBB-7F49-B621-52D80BA9C7BE}"/>
              </a:ext>
            </a:extLst>
          </p:cNvPr>
          <p:cNvSpPr txBox="1"/>
          <p:nvPr/>
        </p:nvSpPr>
        <p:spPr>
          <a:xfrm rot="10800000" flipV="1">
            <a:off x="1794933" y="2428238"/>
            <a:ext cx="5851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chemeClr val="accent2"/>
                </a:solidFill>
              </a:rPr>
              <a:t>মোঃ তোফাইল আহম্মেদ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B5559C-3883-B24C-A4EB-534B12C95BF7}"/>
              </a:ext>
            </a:extLst>
          </p:cNvPr>
          <p:cNvSpPr txBox="1"/>
          <p:nvPr/>
        </p:nvSpPr>
        <p:spPr>
          <a:xfrm>
            <a:off x="1679073" y="4107251"/>
            <a:ext cx="8070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chemeClr val="accent2"/>
                </a:solidFill>
              </a:rPr>
              <a:t>আড়ানী ডিগ্রি কলেজ, বাঘা, রাজশাহী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938F19-F005-C547-85D2-3D62CF965082}"/>
              </a:ext>
            </a:extLst>
          </p:cNvPr>
          <p:cNvSpPr txBox="1"/>
          <p:nvPr/>
        </p:nvSpPr>
        <p:spPr>
          <a:xfrm>
            <a:off x="1742350" y="4847862"/>
            <a:ext cx="8070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chemeClr val="accent2"/>
                </a:solidFill>
              </a:rPr>
              <a:t>ইমেইল: topu.ahammad@gmail.com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497086-3057-A24D-97DA-69EE180FF9F4}"/>
              </a:ext>
            </a:extLst>
          </p:cNvPr>
          <p:cNvSpPr txBox="1"/>
          <p:nvPr/>
        </p:nvSpPr>
        <p:spPr>
          <a:xfrm>
            <a:off x="1768196" y="3204499"/>
            <a:ext cx="4711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chemeClr val="accent2"/>
                </a:solidFill>
              </a:rPr>
              <a:t>প্রভাষক , দর্শন বিভাগ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FAE89D-79B6-F54B-BB07-F2F4356A23F6}"/>
              </a:ext>
            </a:extLst>
          </p:cNvPr>
          <p:cNvSpPr txBox="1"/>
          <p:nvPr/>
        </p:nvSpPr>
        <p:spPr>
          <a:xfrm>
            <a:off x="1821669" y="5650386"/>
            <a:ext cx="753622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chemeClr val="accent2"/>
                </a:solidFill>
              </a:rPr>
              <a:t>মোবাইল নাম্বার: 01719-750840</a:t>
            </a:r>
          </a:p>
        </p:txBody>
      </p:sp>
      <p:pic>
        <p:nvPicPr>
          <p:cNvPr id="21" name="Picture 21">
            <a:extLst>
              <a:ext uri="{FF2B5EF4-FFF2-40B4-BE49-F238E27FC236}">
                <a16:creationId xmlns:a16="http://schemas.microsoft.com/office/drawing/2014/main" id="{20FEF8A5-0D59-A149-A09D-BAD6F5E30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079" y="1754573"/>
            <a:ext cx="2325441" cy="24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4" grpId="0"/>
      <p:bldP spid="16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631565C7-CE42-C843-A25C-7C48CE257F72}"/>
              </a:ext>
            </a:extLst>
          </p:cNvPr>
          <p:cNvSpPr/>
          <p:nvPr/>
        </p:nvSpPr>
        <p:spPr>
          <a:xfrm rot="10800000" flipV="1">
            <a:off x="3689681" y="356491"/>
            <a:ext cx="5832713" cy="1194246"/>
          </a:xfrm>
          <a:prstGeom prst="curvedDownArrow">
            <a:avLst>
              <a:gd name="adj1" fmla="val 25000"/>
              <a:gd name="adj2" fmla="val 22481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পাঠ শিরোনাম-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5" name="Callout: Bent Line with Accent Bar 4">
            <a:extLst>
              <a:ext uri="{FF2B5EF4-FFF2-40B4-BE49-F238E27FC236}">
                <a16:creationId xmlns:a16="http://schemas.microsoft.com/office/drawing/2014/main" id="{6524085F-6CC8-E145-A453-CA1F0EEA10B2}"/>
              </a:ext>
            </a:extLst>
          </p:cNvPr>
          <p:cNvSpPr/>
          <p:nvPr/>
        </p:nvSpPr>
        <p:spPr>
          <a:xfrm>
            <a:off x="3475790" y="1871580"/>
            <a:ext cx="6135727" cy="3992702"/>
          </a:xfrm>
          <a:prstGeom prst="accentCallout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একাদশ শ্রেণি</a:t>
            </a:r>
          </a:p>
          <a:p>
            <a:pPr algn="ctr"/>
            <a:r>
              <a:rPr lang="en-US" sz="3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বিষয়: যুক্তিবিদ্যা প্রথম পত্র</a:t>
            </a:r>
          </a:p>
          <a:p>
            <a:pPr algn="ctr"/>
            <a:r>
              <a:rPr lang="en-US" sz="3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তৃতীয় অধ্যায়:</a:t>
            </a:r>
          </a:p>
          <a:p>
            <a:pPr algn="ctr"/>
            <a:r>
              <a:rPr lang="en-US" sz="3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যুক্তির উপাদান</a:t>
            </a:r>
          </a:p>
          <a:p>
            <a:pPr algn="ctr"/>
            <a:r>
              <a:rPr lang="en-US" sz="3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তারিখ: ০৪-১১-২০২০ ইং</a:t>
            </a:r>
          </a:p>
        </p:txBody>
      </p:sp>
    </p:spTree>
    <p:extLst>
      <p:ext uri="{BB962C8B-B14F-4D97-AF65-F5344CB8AC3E}">
        <p14:creationId xmlns:p14="http://schemas.microsoft.com/office/powerpoint/2010/main" val="11441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273973F-A193-1548-A6EC-5289F3D5CF0F}"/>
              </a:ext>
            </a:extLst>
          </p:cNvPr>
          <p:cNvSpPr/>
          <p:nvPr/>
        </p:nvSpPr>
        <p:spPr>
          <a:xfrm>
            <a:off x="2941053" y="106947"/>
            <a:ext cx="5334891" cy="1541682"/>
          </a:xfrm>
          <a:prstGeom prst="cloudCallout">
            <a:avLst>
              <a:gd name="adj1" fmla="val -118299"/>
              <a:gd name="adj2" fmla="val 6540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আজকের পাঠ-</a:t>
            </a:r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267B9316-3882-654F-8F0E-6AC38FADB911}"/>
              </a:ext>
            </a:extLst>
          </p:cNvPr>
          <p:cNvSpPr/>
          <p:nvPr/>
        </p:nvSpPr>
        <p:spPr>
          <a:xfrm>
            <a:off x="2236981" y="2248194"/>
            <a:ext cx="5873193" cy="303679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বাক্য ও যুক্তিবাক্য</a:t>
            </a:r>
          </a:p>
        </p:txBody>
      </p:sp>
    </p:spTree>
    <p:extLst>
      <p:ext uri="{BB962C8B-B14F-4D97-AF65-F5344CB8AC3E}">
        <p14:creationId xmlns:p14="http://schemas.microsoft.com/office/powerpoint/2010/main" val="259881120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895" y="438580"/>
            <a:ext cx="15909435" cy="73598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>
            <a:off x="1702734" y="-206864"/>
            <a:ext cx="8683388" cy="2402046"/>
          </a:xfrm>
          <a:prstGeom prst="irregularSeal2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</a:rPr>
              <a:t>আজকের পাঠে শিক্ষার্থীরা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4502" y="4118490"/>
            <a:ext cx="10203603" cy="10239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2060"/>
                </a:solidFill>
              </a:rPr>
              <a:t>২.অবধারণ ও যুক্তিবাক্যের মধ্যে পার্থক্য তুলনা করতে পারবে।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5800" y="5637966"/>
            <a:ext cx="8379901" cy="10239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2060"/>
                </a:solidFill>
              </a:rPr>
              <a:t>৩.বাক্যের শ্রেণীবিভাগ বর্ণনা করতে পারবে।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5800" y="2426809"/>
            <a:ext cx="10203603" cy="1088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2060"/>
                </a:solidFill>
              </a:rPr>
              <a:t>১.সাধারণ বাক্য ও যুক্তিবাক্যের মধ্যে  পার্থক্য বিশ্লেষণ করতে পারবে।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883340" y="2734804"/>
            <a:ext cx="511791" cy="547048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7-Point Star 8"/>
          <p:cNvSpPr/>
          <p:nvPr/>
        </p:nvSpPr>
        <p:spPr>
          <a:xfrm>
            <a:off x="812042" y="4357781"/>
            <a:ext cx="511791" cy="486514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812042" y="5744588"/>
            <a:ext cx="511791" cy="566511"/>
          </a:xfrm>
          <a:prstGeom prst="star7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41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809" y="832513"/>
            <a:ext cx="10454185" cy="26340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00B0F0"/>
                </a:solidFill>
              </a:rPr>
              <a:t>আমি কলেজে পড়ি।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006" y="3466531"/>
            <a:ext cx="10454185" cy="24975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>
                <a:solidFill>
                  <a:srgbClr val="7030A0"/>
                </a:solidFill>
              </a:rPr>
              <a:t>র</a:t>
            </a:r>
            <a:r>
              <a:rPr lang="en-US" sz="4400">
                <a:solidFill>
                  <a:srgbClr val="7030A0"/>
                </a:solidFill>
              </a:rPr>
              <a:t>ু</a:t>
            </a:r>
            <a:r>
              <a:rPr lang="bn-IN" sz="4400">
                <a:solidFill>
                  <a:srgbClr val="7030A0"/>
                </a:solidFill>
              </a:rPr>
              <a:t>মি </a:t>
            </a:r>
            <a:r>
              <a:rPr lang="bn-IN" sz="4400" dirty="0">
                <a:solidFill>
                  <a:srgbClr val="7030A0"/>
                </a:solidFill>
              </a:rPr>
              <a:t>হয় চতুর মেয়ে।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7312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9937" y="480668"/>
            <a:ext cx="4441917" cy="12169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</a:rPr>
              <a:t>সোনা হয় মূল্যবান।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3338" y="2634842"/>
            <a:ext cx="4468574" cy="12169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</a:rPr>
              <a:t>চাঁদ পৃথিবীর চারদিকে ঘোরে।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80" y="190654"/>
            <a:ext cx="2168927" cy="1787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7" y="2245352"/>
            <a:ext cx="2177955" cy="18633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042047" y="609201"/>
            <a:ext cx="1842448" cy="1160059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</a:rPr>
              <a:t>যুক্তিবাক্য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35062" y="2700734"/>
            <a:ext cx="1860078" cy="11600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</a:rPr>
              <a:t>বাক্য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4400" y="4378611"/>
            <a:ext cx="2031890" cy="20318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flipH="1">
            <a:off x="8842515" y="5002471"/>
            <a:ext cx="2636502" cy="129375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</a:rPr>
              <a:t>অবধারণ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28109" y="4905905"/>
            <a:ext cx="4468575" cy="139764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7030A0"/>
                </a:solidFill>
              </a:rPr>
              <a:t>বক হয় সাদা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188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73" y="-17825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37293" y="2213245"/>
            <a:ext cx="4626591" cy="7233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70C0"/>
                </a:solidFill>
              </a:rPr>
              <a:t>ছবিটি দ্বারা বাক্য তৈরী </a:t>
            </a:r>
            <a:r>
              <a:rPr lang="bn-IN" sz="2800">
                <a:solidFill>
                  <a:srgbClr val="0070C0"/>
                </a:solidFill>
              </a:rPr>
              <a:t>কর </a:t>
            </a:r>
            <a:r>
              <a:rPr lang="en-US" sz="2800">
                <a:solidFill>
                  <a:srgbClr val="0070C0"/>
                </a:solidFill>
              </a:rPr>
              <a:t>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4238" y="5621069"/>
            <a:ext cx="4626591" cy="678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70C0"/>
                </a:solidFill>
              </a:rPr>
              <a:t>ছবিটি দিয়ে অবধারণ </a:t>
            </a:r>
            <a:r>
              <a:rPr lang="bn-IN" sz="2800">
                <a:solidFill>
                  <a:srgbClr val="0070C0"/>
                </a:solidFill>
              </a:rPr>
              <a:t>গঠন কর</a:t>
            </a:r>
            <a:r>
              <a:rPr lang="en-US" sz="2800">
                <a:solidFill>
                  <a:srgbClr val="0070C0"/>
                </a:solidFill>
              </a:rPr>
              <a:t>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2062" y="3799520"/>
            <a:ext cx="4513023" cy="8970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70C0"/>
                </a:solidFill>
              </a:rPr>
              <a:t>ছবিটি দ্বারা যুক্তি বাক্য তৈরী </a:t>
            </a:r>
            <a:r>
              <a:rPr lang="bn-IN" sz="2800">
                <a:solidFill>
                  <a:srgbClr val="0070C0"/>
                </a:solidFill>
              </a:rPr>
              <a:t>কর </a:t>
            </a:r>
            <a:r>
              <a:rPr lang="en-US" sz="2800">
                <a:solidFill>
                  <a:srgbClr val="0070C0"/>
                </a:solidFill>
              </a:rPr>
              <a:t>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1217" y="122003"/>
            <a:ext cx="3543868" cy="12283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00"/>
                </a:solidFill>
              </a:rPr>
              <a:t>একক কাজ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0" y="2047164"/>
            <a:ext cx="2320119" cy="12159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0" y="3731047"/>
            <a:ext cx="2320119" cy="120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9" y="5380363"/>
            <a:ext cx="2446900" cy="13530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E40EB5-74A3-C64A-BEA0-5F7884780700}"/>
              </a:ext>
            </a:extLst>
          </p:cNvPr>
          <p:cNvSpPr txBox="1"/>
          <p:nvPr/>
        </p:nvSpPr>
        <p:spPr>
          <a:xfrm>
            <a:off x="5199424" y="252574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DBDFD8-EE9E-F843-92BF-5D33D56D2CEE}"/>
              </a:ext>
            </a:extLst>
          </p:cNvPr>
          <p:cNvSpPr txBox="1"/>
          <p:nvPr/>
        </p:nvSpPr>
        <p:spPr>
          <a:xfrm>
            <a:off x="7992476" y="5764207"/>
            <a:ext cx="300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2">
                    <a:lumMod val="60000"/>
                    <a:lumOff val="40000"/>
                  </a:schemeClr>
                </a:solidFill>
              </a:rPr>
              <a:t>কাক হয় কাল।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4CC0B9-A42E-BA44-A8E3-2154AC725FC8}"/>
              </a:ext>
            </a:extLst>
          </p:cNvPr>
          <p:cNvSpPr txBox="1"/>
          <p:nvPr/>
        </p:nvSpPr>
        <p:spPr>
          <a:xfrm>
            <a:off x="7619051" y="3998416"/>
            <a:ext cx="357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7030A0"/>
                </a:solidFill>
              </a:rPr>
              <a:t>তিমি হয় স্তন্যপায়ী প্রাণী।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86A9FE-D051-744C-ABDE-D84B8F88695E}"/>
              </a:ext>
            </a:extLst>
          </p:cNvPr>
          <p:cNvSpPr txBox="1"/>
          <p:nvPr/>
        </p:nvSpPr>
        <p:spPr>
          <a:xfrm rot="10800000" flipV="1">
            <a:off x="7681437" y="2342325"/>
            <a:ext cx="372628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বিড়াল ছানাটি শুয়ে আছে।</a:t>
            </a:r>
          </a:p>
        </p:txBody>
      </p:sp>
    </p:spTree>
    <p:extLst>
      <p:ext uri="{BB962C8B-B14F-4D97-AF65-F5344CB8AC3E}">
        <p14:creationId xmlns:p14="http://schemas.microsoft.com/office/powerpoint/2010/main" val="36922813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1" grpId="0"/>
      <p:bldP spid="13" grpId="0"/>
      <p:bldP spid="15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Custom 3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356</TotalTime>
  <Words>192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fahad</dc:creator>
  <cp:lastModifiedBy>MD TOFAIL AHAMMAD</cp:lastModifiedBy>
  <cp:revision>127</cp:revision>
  <dcterms:created xsi:type="dcterms:W3CDTF">2019-09-10T03:36:45Z</dcterms:created>
  <dcterms:modified xsi:type="dcterms:W3CDTF">2020-11-02T12:51:51Z</dcterms:modified>
</cp:coreProperties>
</file>