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4" r:id="rId4"/>
    <p:sldId id="259" r:id="rId5"/>
    <p:sldId id="260" r:id="rId6"/>
    <p:sldId id="261" r:id="rId7"/>
    <p:sldId id="262" r:id="rId8"/>
    <p:sldId id="263" r:id="rId9"/>
    <p:sldId id="265" r:id="rId10"/>
    <p:sldId id="266" r:id="rId11"/>
    <p:sldId id="267" r:id="rId12"/>
    <p:sldId id="268" r:id="rId13"/>
    <p:sldId id="269" r:id="rId14"/>
    <p:sldId id="271" r:id="rId15"/>
    <p:sldId id="273" r:id="rId16"/>
    <p:sldId id="274" r:id="rId17"/>
    <p:sldId id="275" r:id="rId18"/>
    <p:sldId id="276" r:id="rId19"/>
    <p:sldId id="278" r:id="rId20"/>
    <p:sldId id="272"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C3E2-5D96-42B9-9F8A-F7BE2B51EC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81E1E4-047F-4054-86A4-0B51380B721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874F91-6669-46AD-AE22-2082EFD6E5B0}"/>
              </a:ext>
            </a:extLst>
          </p:cNvPr>
          <p:cNvSpPr>
            <a:spLocks noGrp="1"/>
          </p:cNvSpPr>
          <p:nvPr>
            <p:ph type="dt" sz="half" idx="10"/>
          </p:nvPr>
        </p:nvSpPr>
        <p:spPr/>
        <p:txBody>
          <a:bodyPr/>
          <a:lstStyle/>
          <a:p>
            <a:fld id="{E10F169E-1EF7-41EF-B675-3BF871A5AC97}" type="datetimeFigureOut">
              <a:rPr lang="en-US" smtClean="0"/>
              <a:t>11/4/2020</a:t>
            </a:fld>
            <a:endParaRPr lang="en-US"/>
          </a:p>
        </p:txBody>
      </p:sp>
      <p:sp>
        <p:nvSpPr>
          <p:cNvPr id="5" name="Footer Placeholder 4">
            <a:extLst>
              <a:ext uri="{FF2B5EF4-FFF2-40B4-BE49-F238E27FC236}">
                <a16:creationId xmlns:a16="http://schemas.microsoft.com/office/drawing/2014/main" id="{99F83CC4-6301-4037-9EFD-6AC27F584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FAFA5-D8D4-4444-99B0-BF3277683612}"/>
              </a:ext>
            </a:extLst>
          </p:cNvPr>
          <p:cNvSpPr>
            <a:spLocks noGrp="1"/>
          </p:cNvSpPr>
          <p:nvPr>
            <p:ph type="sldNum" sz="quarter" idx="12"/>
          </p:nvPr>
        </p:nvSpPr>
        <p:spPr/>
        <p:txBody>
          <a:bodyPr/>
          <a:lstStyle/>
          <a:p>
            <a:fld id="{93DD40C3-3548-4688-AE74-1B29795F4739}" type="slidenum">
              <a:rPr lang="en-US" smtClean="0"/>
              <a:t>‹#›</a:t>
            </a:fld>
            <a:endParaRPr lang="en-US"/>
          </a:p>
        </p:txBody>
      </p:sp>
    </p:spTree>
    <p:extLst>
      <p:ext uri="{BB962C8B-B14F-4D97-AF65-F5344CB8AC3E}">
        <p14:creationId xmlns:p14="http://schemas.microsoft.com/office/powerpoint/2010/main" val="359838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645F-3FB0-4494-86DF-3BE867605F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FB42D5-6435-4814-A71D-3EDC7D759B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9D124B-7CCC-4754-BDA0-1FD44610FD64}"/>
              </a:ext>
            </a:extLst>
          </p:cNvPr>
          <p:cNvSpPr>
            <a:spLocks noGrp="1"/>
          </p:cNvSpPr>
          <p:nvPr>
            <p:ph type="dt" sz="half" idx="10"/>
          </p:nvPr>
        </p:nvSpPr>
        <p:spPr/>
        <p:txBody>
          <a:bodyPr/>
          <a:lstStyle/>
          <a:p>
            <a:fld id="{E10F169E-1EF7-41EF-B675-3BF871A5AC97}" type="datetimeFigureOut">
              <a:rPr lang="en-US" smtClean="0"/>
              <a:t>11/4/2020</a:t>
            </a:fld>
            <a:endParaRPr lang="en-US"/>
          </a:p>
        </p:txBody>
      </p:sp>
      <p:sp>
        <p:nvSpPr>
          <p:cNvPr id="5" name="Footer Placeholder 4">
            <a:extLst>
              <a:ext uri="{FF2B5EF4-FFF2-40B4-BE49-F238E27FC236}">
                <a16:creationId xmlns:a16="http://schemas.microsoft.com/office/drawing/2014/main" id="{82365F16-AF30-43DC-890F-B95E93A8A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BA956-5F00-4029-A368-E983B5CD1A67}"/>
              </a:ext>
            </a:extLst>
          </p:cNvPr>
          <p:cNvSpPr>
            <a:spLocks noGrp="1"/>
          </p:cNvSpPr>
          <p:nvPr>
            <p:ph type="sldNum" sz="quarter" idx="12"/>
          </p:nvPr>
        </p:nvSpPr>
        <p:spPr/>
        <p:txBody>
          <a:bodyPr/>
          <a:lstStyle/>
          <a:p>
            <a:fld id="{93DD40C3-3548-4688-AE74-1B29795F4739}" type="slidenum">
              <a:rPr lang="en-US" smtClean="0"/>
              <a:t>‹#›</a:t>
            </a:fld>
            <a:endParaRPr lang="en-US"/>
          </a:p>
        </p:txBody>
      </p:sp>
    </p:spTree>
    <p:extLst>
      <p:ext uri="{BB962C8B-B14F-4D97-AF65-F5344CB8AC3E}">
        <p14:creationId xmlns:p14="http://schemas.microsoft.com/office/powerpoint/2010/main" val="157454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DC2CB-8C10-49E9-B5B3-DA62EA1AF43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134B3C-C162-4A69-BEC3-E241581563A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3B023-9253-4AC4-B3B1-DE00D3C9D49C}"/>
              </a:ext>
            </a:extLst>
          </p:cNvPr>
          <p:cNvSpPr>
            <a:spLocks noGrp="1"/>
          </p:cNvSpPr>
          <p:nvPr>
            <p:ph type="dt" sz="half" idx="10"/>
          </p:nvPr>
        </p:nvSpPr>
        <p:spPr/>
        <p:txBody>
          <a:bodyPr/>
          <a:lstStyle/>
          <a:p>
            <a:fld id="{E10F169E-1EF7-41EF-B675-3BF871A5AC97}" type="datetimeFigureOut">
              <a:rPr lang="en-US" smtClean="0"/>
              <a:t>11/4/2020</a:t>
            </a:fld>
            <a:endParaRPr lang="en-US"/>
          </a:p>
        </p:txBody>
      </p:sp>
      <p:sp>
        <p:nvSpPr>
          <p:cNvPr id="5" name="Footer Placeholder 4">
            <a:extLst>
              <a:ext uri="{FF2B5EF4-FFF2-40B4-BE49-F238E27FC236}">
                <a16:creationId xmlns:a16="http://schemas.microsoft.com/office/drawing/2014/main" id="{BAE6A38F-55BF-4296-812F-A26C96D8E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EF282-2A5B-4417-9558-F5AFF2619A9A}"/>
              </a:ext>
            </a:extLst>
          </p:cNvPr>
          <p:cNvSpPr>
            <a:spLocks noGrp="1"/>
          </p:cNvSpPr>
          <p:nvPr>
            <p:ph type="sldNum" sz="quarter" idx="12"/>
          </p:nvPr>
        </p:nvSpPr>
        <p:spPr/>
        <p:txBody>
          <a:bodyPr/>
          <a:lstStyle/>
          <a:p>
            <a:fld id="{93DD40C3-3548-4688-AE74-1B29795F4739}" type="slidenum">
              <a:rPr lang="en-US" smtClean="0"/>
              <a:t>‹#›</a:t>
            </a:fld>
            <a:endParaRPr lang="en-US"/>
          </a:p>
        </p:txBody>
      </p:sp>
    </p:spTree>
    <p:extLst>
      <p:ext uri="{BB962C8B-B14F-4D97-AF65-F5344CB8AC3E}">
        <p14:creationId xmlns:p14="http://schemas.microsoft.com/office/powerpoint/2010/main" val="279610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39CD-7BFC-4B8F-88CA-6FBD0D1336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0C18DA-EAFF-481F-8D13-3B884FCBC35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8C67F-33E9-4004-A781-1CF78BEB60E4}"/>
              </a:ext>
            </a:extLst>
          </p:cNvPr>
          <p:cNvSpPr>
            <a:spLocks noGrp="1"/>
          </p:cNvSpPr>
          <p:nvPr>
            <p:ph type="dt" sz="half" idx="10"/>
          </p:nvPr>
        </p:nvSpPr>
        <p:spPr/>
        <p:txBody>
          <a:bodyPr/>
          <a:lstStyle/>
          <a:p>
            <a:fld id="{E10F169E-1EF7-41EF-B675-3BF871A5AC97}" type="datetimeFigureOut">
              <a:rPr lang="en-US" smtClean="0"/>
              <a:t>11/4/2020</a:t>
            </a:fld>
            <a:endParaRPr lang="en-US"/>
          </a:p>
        </p:txBody>
      </p:sp>
      <p:sp>
        <p:nvSpPr>
          <p:cNvPr id="5" name="Footer Placeholder 4">
            <a:extLst>
              <a:ext uri="{FF2B5EF4-FFF2-40B4-BE49-F238E27FC236}">
                <a16:creationId xmlns:a16="http://schemas.microsoft.com/office/drawing/2014/main" id="{591D625C-0453-4BF1-A9DD-19F5CD4EE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E66CB-6FEC-4EF8-A929-6BE08BEA4B1F}"/>
              </a:ext>
            </a:extLst>
          </p:cNvPr>
          <p:cNvSpPr>
            <a:spLocks noGrp="1"/>
          </p:cNvSpPr>
          <p:nvPr>
            <p:ph type="sldNum" sz="quarter" idx="12"/>
          </p:nvPr>
        </p:nvSpPr>
        <p:spPr/>
        <p:txBody>
          <a:bodyPr/>
          <a:lstStyle/>
          <a:p>
            <a:fld id="{93DD40C3-3548-4688-AE74-1B29795F4739}" type="slidenum">
              <a:rPr lang="en-US" smtClean="0"/>
              <a:t>‹#›</a:t>
            </a:fld>
            <a:endParaRPr lang="en-US"/>
          </a:p>
        </p:txBody>
      </p:sp>
    </p:spTree>
    <p:extLst>
      <p:ext uri="{BB962C8B-B14F-4D97-AF65-F5344CB8AC3E}">
        <p14:creationId xmlns:p14="http://schemas.microsoft.com/office/powerpoint/2010/main" val="6194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9D88-DB57-450A-BE20-FDC797E0536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1B135B-71DB-45E4-9675-A0912F8583F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061091-2A05-4127-8C53-9FC3FA6375F0}"/>
              </a:ext>
            </a:extLst>
          </p:cNvPr>
          <p:cNvSpPr>
            <a:spLocks noGrp="1"/>
          </p:cNvSpPr>
          <p:nvPr>
            <p:ph type="dt" sz="half" idx="10"/>
          </p:nvPr>
        </p:nvSpPr>
        <p:spPr/>
        <p:txBody>
          <a:bodyPr/>
          <a:lstStyle/>
          <a:p>
            <a:fld id="{E10F169E-1EF7-41EF-B675-3BF871A5AC97}" type="datetimeFigureOut">
              <a:rPr lang="en-US" smtClean="0"/>
              <a:t>11/4/2020</a:t>
            </a:fld>
            <a:endParaRPr lang="en-US"/>
          </a:p>
        </p:txBody>
      </p:sp>
      <p:sp>
        <p:nvSpPr>
          <p:cNvPr id="5" name="Footer Placeholder 4">
            <a:extLst>
              <a:ext uri="{FF2B5EF4-FFF2-40B4-BE49-F238E27FC236}">
                <a16:creationId xmlns:a16="http://schemas.microsoft.com/office/drawing/2014/main" id="{1BC89CC3-0AD8-4121-B4DE-7B5763795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104F1-EDB7-4C9B-8D69-FDBA6CB0B871}"/>
              </a:ext>
            </a:extLst>
          </p:cNvPr>
          <p:cNvSpPr>
            <a:spLocks noGrp="1"/>
          </p:cNvSpPr>
          <p:nvPr>
            <p:ph type="sldNum" sz="quarter" idx="12"/>
          </p:nvPr>
        </p:nvSpPr>
        <p:spPr/>
        <p:txBody>
          <a:bodyPr/>
          <a:lstStyle/>
          <a:p>
            <a:fld id="{93DD40C3-3548-4688-AE74-1B29795F4739}" type="slidenum">
              <a:rPr lang="en-US" smtClean="0"/>
              <a:t>‹#›</a:t>
            </a:fld>
            <a:endParaRPr lang="en-US"/>
          </a:p>
        </p:txBody>
      </p:sp>
    </p:spTree>
    <p:extLst>
      <p:ext uri="{BB962C8B-B14F-4D97-AF65-F5344CB8AC3E}">
        <p14:creationId xmlns:p14="http://schemas.microsoft.com/office/powerpoint/2010/main" val="238241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34C03-C2CE-4227-A059-9E708930F7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AC4756F-577B-4CD3-9554-285DDDE2D47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FF9F05-9860-441B-9B7D-2ADBE19B468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E075D9-96D3-41ED-B490-DAF05213219A}"/>
              </a:ext>
            </a:extLst>
          </p:cNvPr>
          <p:cNvSpPr>
            <a:spLocks noGrp="1"/>
          </p:cNvSpPr>
          <p:nvPr>
            <p:ph type="dt" sz="half" idx="10"/>
          </p:nvPr>
        </p:nvSpPr>
        <p:spPr/>
        <p:txBody>
          <a:bodyPr/>
          <a:lstStyle/>
          <a:p>
            <a:fld id="{E10F169E-1EF7-41EF-B675-3BF871A5AC97}" type="datetimeFigureOut">
              <a:rPr lang="en-US" smtClean="0"/>
              <a:t>11/4/2020</a:t>
            </a:fld>
            <a:endParaRPr lang="en-US"/>
          </a:p>
        </p:txBody>
      </p:sp>
      <p:sp>
        <p:nvSpPr>
          <p:cNvPr id="6" name="Footer Placeholder 5">
            <a:extLst>
              <a:ext uri="{FF2B5EF4-FFF2-40B4-BE49-F238E27FC236}">
                <a16:creationId xmlns:a16="http://schemas.microsoft.com/office/drawing/2014/main" id="{F46E2376-C2F7-4F84-A73A-E8B858AA0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866D12-D3B5-4494-BE87-EA3D0476F0BF}"/>
              </a:ext>
            </a:extLst>
          </p:cNvPr>
          <p:cNvSpPr>
            <a:spLocks noGrp="1"/>
          </p:cNvSpPr>
          <p:nvPr>
            <p:ph type="sldNum" sz="quarter" idx="12"/>
          </p:nvPr>
        </p:nvSpPr>
        <p:spPr/>
        <p:txBody>
          <a:bodyPr/>
          <a:lstStyle/>
          <a:p>
            <a:fld id="{93DD40C3-3548-4688-AE74-1B29795F4739}" type="slidenum">
              <a:rPr lang="en-US" smtClean="0"/>
              <a:t>‹#›</a:t>
            </a:fld>
            <a:endParaRPr lang="en-US"/>
          </a:p>
        </p:txBody>
      </p:sp>
    </p:spTree>
    <p:extLst>
      <p:ext uri="{BB962C8B-B14F-4D97-AF65-F5344CB8AC3E}">
        <p14:creationId xmlns:p14="http://schemas.microsoft.com/office/powerpoint/2010/main" val="129224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B36AC-ADFF-41AD-BAB1-78790CAE3D9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001B1B8-9077-4501-90A2-4D769B6F108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1B552-6B90-46EB-98A4-AEDF70E3E48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280ACD-ED0C-4563-80E2-FD7075CE774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E2E31C-A5A7-4528-B8D1-AC4F37FD138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17C535-5700-422D-B727-125463A31158}"/>
              </a:ext>
            </a:extLst>
          </p:cNvPr>
          <p:cNvSpPr>
            <a:spLocks noGrp="1"/>
          </p:cNvSpPr>
          <p:nvPr>
            <p:ph type="dt" sz="half" idx="10"/>
          </p:nvPr>
        </p:nvSpPr>
        <p:spPr/>
        <p:txBody>
          <a:bodyPr/>
          <a:lstStyle/>
          <a:p>
            <a:fld id="{E10F169E-1EF7-41EF-B675-3BF871A5AC97}" type="datetimeFigureOut">
              <a:rPr lang="en-US" smtClean="0"/>
              <a:t>11/4/2020</a:t>
            </a:fld>
            <a:endParaRPr lang="en-US"/>
          </a:p>
        </p:txBody>
      </p:sp>
      <p:sp>
        <p:nvSpPr>
          <p:cNvPr id="8" name="Footer Placeholder 7">
            <a:extLst>
              <a:ext uri="{FF2B5EF4-FFF2-40B4-BE49-F238E27FC236}">
                <a16:creationId xmlns:a16="http://schemas.microsoft.com/office/drawing/2014/main" id="{52E1DDF4-1741-456A-9E20-CA77E36F61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59A61C-4D48-4A57-A819-F0F0552428E0}"/>
              </a:ext>
            </a:extLst>
          </p:cNvPr>
          <p:cNvSpPr>
            <a:spLocks noGrp="1"/>
          </p:cNvSpPr>
          <p:nvPr>
            <p:ph type="sldNum" sz="quarter" idx="12"/>
          </p:nvPr>
        </p:nvSpPr>
        <p:spPr/>
        <p:txBody>
          <a:bodyPr/>
          <a:lstStyle/>
          <a:p>
            <a:fld id="{93DD40C3-3548-4688-AE74-1B29795F4739}" type="slidenum">
              <a:rPr lang="en-US" smtClean="0"/>
              <a:t>‹#›</a:t>
            </a:fld>
            <a:endParaRPr lang="en-US"/>
          </a:p>
        </p:txBody>
      </p:sp>
    </p:spTree>
    <p:extLst>
      <p:ext uri="{BB962C8B-B14F-4D97-AF65-F5344CB8AC3E}">
        <p14:creationId xmlns:p14="http://schemas.microsoft.com/office/powerpoint/2010/main" val="21066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4456-A395-4570-9959-0652DAF35C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41150F9-7E1E-4A2C-9406-4363FAA04963}"/>
              </a:ext>
            </a:extLst>
          </p:cNvPr>
          <p:cNvSpPr>
            <a:spLocks noGrp="1"/>
          </p:cNvSpPr>
          <p:nvPr>
            <p:ph type="dt" sz="half" idx="10"/>
          </p:nvPr>
        </p:nvSpPr>
        <p:spPr/>
        <p:txBody>
          <a:bodyPr/>
          <a:lstStyle/>
          <a:p>
            <a:fld id="{E10F169E-1EF7-41EF-B675-3BF871A5AC97}" type="datetimeFigureOut">
              <a:rPr lang="en-US" smtClean="0"/>
              <a:t>11/4/2020</a:t>
            </a:fld>
            <a:endParaRPr lang="en-US"/>
          </a:p>
        </p:txBody>
      </p:sp>
      <p:sp>
        <p:nvSpPr>
          <p:cNvPr id="4" name="Footer Placeholder 3">
            <a:extLst>
              <a:ext uri="{FF2B5EF4-FFF2-40B4-BE49-F238E27FC236}">
                <a16:creationId xmlns:a16="http://schemas.microsoft.com/office/drawing/2014/main" id="{B522A075-9303-42DF-8DC1-912EE5B4AC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21E605-639A-4EAE-8C1A-4F06B67C306C}"/>
              </a:ext>
            </a:extLst>
          </p:cNvPr>
          <p:cNvSpPr>
            <a:spLocks noGrp="1"/>
          </p:cNvSpPr>
          <p:nvPr>
            <p:ph type="sldNum" sz="quarter" idx="12"/>
          </p:nvPr>
        </p:nvSpPr>
        <p:spPr/>
        <p:txBody>
          <a:bodyPr/>
          <a:lstStyle/>
          <a:p>
            <a:fld id="{93DD40C3-3548-4688-AE74-1B29795F4739}" type="slidenum">
              <a:rPr lang="en-US" smtClean="0"/>
              <a:t>‹#›</a:t>
            </a:fld>
            <a:endParaRPr lang="en-US"/>
          </a:p>
        </p:txBody>
      </p:sp>
    </p:spTree>
    <p:extLst>
      <p:ext uri="{BB962C8B-B14F-4D97-AF65-F5344CB8AC3E}">
        <p14:creationId xmlns:p14="http://schemas.microsoft.com/office/powerpoint/2010/main" val="305060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394A0-4389-41C1-B725-B63B09A772C6}"/>
              </a:ext>
            </a:extLst>
          </p:cNvPr>
          <p:cNvSpPr>
            <a:spLocks noGrp="1"/>
          </p:cNvSpPr>
          <p:nvPr>
            <p:ph type="dt" sz="half" idx="10"/>
          </p:nvPr>
        </p:nvSpPr>
        <p:spPr/>
        <p:txBody>
          <a:bodyPr/>
          <a:lstStyle/>
          <a:p>
            <a:fld id="{E10F169E-1EF7-41EF-B675-3BF871A5AC97}" type="datetimeFigureOut">
              <a:rPr lang="en-US" smtClean="0"/>
              <a:t>11/4/2020</a:t>
            </a:fld>
            <a:endParaRPr lang="en-US"/>
          </a:p>
        </p:txBody>
      </p:sp>
      <p:sp>
        <p:nvSpPr>
          <p:cNvPr id="3" name="Footer Placeholder 2">
            <a:extLst>
              <a:ext uri="{FF2B5EF4-FFF2-40B4-BE49-F238E27FC236}">
                <a16:creationId xmlns:a16="http://schemas.microsoft.com/office/drawing/2014/main" id="{07189701-4B3F-4D4E-96DF-5609BFB7A0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E93DD5-33CC-4A2B-A753-EEC8F5B0F676}"/>
              </a:ext>
            </a:extLst>
          </p:cNvPr>
          <p:cNvSpPr>
            <a:spLocks noGrp="1"/>
          </p:cNvSpPr>
          <p:nvPr>
            <p:ph type="sldNum" sz="quarter" idx="12"/>
          </p:nvPr>
        </p:nvSpPr>
        <p:spPr/>
        <p:txBody>
          <a:bodyPr/>
          <a:lstStyle/>
          <a:p>
            <a:fld id="{93DD40C3-3548-4688-AE74-1B29795F4739}" type="slidenum">
              <a:rPr lang="en-US" smtClean="0"/>
              <a:t>‹#›</a:t>
            </a:fld>
            <a:endParaRPr lang="en-US"/>
          </a:p>
        </p:txBody>
      </p:sp>
    </p:spTree>
    <p:extLst>
      <p:ext uri="{BB962C8B-B14F-4D97-AF65-F5344CB8AC3E}">
        <p14:creationId xmlns:p14="http://schemas.microsoft.com/office/powerpoint/2010/main" val="200224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7061D-048F-4591-95E6-DCF8ECFB52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76482A-8702-494A-8626-53A5E9AF65A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0888EA-5E3D-4AA3-80E8-3EE74B39EA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3D85BD-944D-4533-8B39-F03978F86F9E}"/>
              </a:ext>
            </a:extLst>
          </p:cNvPr>
          <p:cNvSpPr>
            <a:spLocks noGrp="1"/>
          </p:cNvSpPr>
          <p:nvPr>
            <p:ph type="dt" sz="half" idx="10"/>
          </p:nvPr>
        </p:nvSpPr>
        <p:spPr/>
        <p:txBody>
          <a:bodyPr/>
          <a:lstStyle/>
          <a:p>
            <a:fld id="{E10F169E-1EF7-41EF-B675-3BF871A5AC97}" type="datetimeFigureOut">
              <a:rPr lang="en-US" smtClean="0"/>
              <a:t>11/4/2020</a:t>
            </a:fld>
            <a:endParaRPr lang="en-US"/>
          </a:p>
        </p:txBody>
      </p:sp>
      <p:sp>
        <p:nvSpPr>
          <p:cNvPr id="6" name="Footer Placeholder 5">
            <a:extLst>
              <a:ext uri="{FF2B5EF4-FFF2-40B4-BE49-F238E27FC236}">
                <a16:creationId xmlns:a16="http://schemas.microsoft.com/office/drawing/2014/main" id="{72079D60-D554-452C-ABE7-48D86F5A1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480579-E517-435C-863F-8450441BE90E}"/>
              </a:ext>
            </a:extLst>
          </p:cNvPr>
          <p:cNvSpPr>
            <a:spLocks noGrp="1"/>
          </p:cNvSpPr>
          <p:nvPr>
            <p:ph type="sldNum" sz="quarter" idx="12"/>
          </p:nvPr>
        </p:nvSpPr>
        <p:spPr/>
        <p:txBody>
          <a:bodyPr/>
          <a:lstStyle/>
          <a:p>
            <a:fld id="{93DD40C3-3548-4688-AE74-1B29795F4739}" type="slidenum">
              <a:rPr lang="en-US" smtClean="0"/>
              <a:t>‹#›</a:t>
            </a:fld>
            <a:endParaRPr lang="en-US"/>
          </a:p>
        </p:txBody>
      </p:sp>
    </p:spTree>
    <p:extLst>
      <p:ext uri="{BB962C8B-B14F-4D97-AF65-F5344CB8AC3E}">
        <p14:creationId xmlns:p14="http://schemas.microsoft.com/office/powerpoint/2010/main" val="380745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A772-4319-41D7-8120-665A9D241A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38E5B6-E7A3-4B0D-A2EB-0B355841099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1DC2D4-C21F-4CC0-9BFA-C3FB97EA3C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EFA05F-121A-44BB-860D-F10EE457E3EF}"/>
              </a:ext>
            </a:extLst>
          </p:cNvPr>
          <p:cNvSpPr>
            <a:spLocks noGrp="1"/>
          </p:cNvSpPr>
          <p:nvPr>
            <p:ph type="dt" sz="half" idx="10"/>
          </p:nvPr>
        </p:nvSpPr>
        <p:spPr/>
        <p:txBody>
          <a:bodyPr/>
          <a:lstStyle/>
          <a:p>
            <a:fld id="{E10F169E-1EF7-41EF-B675-3BF871A5AC97}" type="datetimeFigureOut">
              <a:rPr lang="en-US" smtClean="0"/>
              <a:t>11/4/2020</a:t>
            </a:fld>
            <a:endParaRPr lang="en-US"/>
          </a:p>
        </p:txBody>
      </p:sp>
      <p:sp>
        <p:nvSpPr>
          <p:cNvPr id="6" name="Footer Placeholder 5">
            <a:extLst>
              <a:ext uri="{FF2B5EF4-FFF2-40B4-BE49-F238E27FC236}">
                <a16:creationId xmlns:a16="http://schemas.microsoft.com/office/drawing/2014/main" id="{D669F42F-F411-4601-A8AA-4515B945CE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8C976-BFC9-4914-9CB9-0456E61EB11C}"/>
              </a:ext>
            </a:extLst>
          </p:cNvPr>
          <p:cNvSpPr>
            <a:spLocks noGrp="1"/>
          </p:cNvSpPr>
          <p:nvPr>
            <p:ph type="sldNum" sz="quarter" idx="12"/>
          </p:nvPr>
        </p:nvSpPr>
        <p:spPr/>
        <p:txBody>
          <a:bodyPr/>
          <a:lstStyle/>
          <a:p>
            <a:fld id="{93DD40C3-3548-4688-AE74-1B29795F4739}" type="slidenum">
              <a:rPr lang="en-US" smtClean="0"/>
              <a:t>‹#›</a:t>
            </a:fld>
            <a:endParaRPr lang="en-US"/>
          </a:p>
        </p:txBody>
      </p:sp>
    </p:spTree>
    <p:extLst>
      <p:ext uri="{BB962C8B-B14F-4D97-AF65-F5344CB8AC3E}">
        <p14:creationId xmlns:p14="http://schemas.microsoft.com/office/powerpoint/2010/main" val="17415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104D4C0-5CF9-4C15-93B7-513D8B005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F169E-1EF7-41EF-B675-3BF871A5AC97}" type="datetimeFigureOut">
              <a:rPr lang="en-US" smtClean="0"/>
              <a:t>11/4/2020</a:t>
            </a:fld>
            <a:endParaRPr lang="en-US"/>
          </a:p>
        </p:txBody>
      </p:sp>
      <p:sp>
        <p:nvSpPr>
          <p:cNvPr id="5" name="Footer Placeholder 4">
            <a:extLst>
              <a:ext uri="{FF2B5EF4-FFF2-40B4-BE49-F238E27FC236}">
                <a16:creationId xmlns:a16="http://schemas.microsoft.com/office/drawing/2014/main" id="{77402C4E-7F5E-451D-B25A-EFBB652054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97CE3D-BA10-43C9-9B01-FB897F47E2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D40C3-3548-4688-AE74-1B29795F4739}" type="slidenum">
              <a:rPr lang="en-US" smtClean="0"/>
              <a:t>‹#›</a:t>
            </a:fld>
            <a:endParaRPr lang="en-US"/>
          </a:p>
        </p:txBody>
      </p:sp>
      <p:sp>
        <p:nvSpPr>
          <p:cNvPr id="8" name="Frame 7">
            <a:extLst>
              <a:ext uri="{FF2B5EF4-FFF2-40B4-BE49-F238E27FC236}">
                <a16:creationId xmlns:a16="http://schemas.microsoft.com/office/drawing/2014/main" id="{4F1A37D9-2C1B-4092-B852-714A18506966}"/>
              </a:ext>
            </a:extLst>
          </p:cNvPr>
          <p:cNvSpPr/>
          <p:nvPr userDrawn="1"/>
        </p:nvSpPr>
        <p:spPr>
          <a:xfrm>
            <a:off x="0" y="0"/>
            <a:ext cx="12192000" cy="6858000"/>
          </a:xfrm>
          <a:prstGeom prst="frame">
            <a:avLst>
              <a:gd name="adj1" fmla="val 3335"/>
            </a:avLst>
          </a:prstGeom>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8780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14+ Flower Png Images | Free Download">
            <a:extLst>
              <a:ext uri="{FF2B5EF4-FFF2-40B4-BE49-F238E27FC236}">
                <a16:creationId xmlns:a16="http://schemas.microsoft.com/office/drawing/2014/main" id="{620C30DD-F70D-46C0-83A1-73012817D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09" y="292260"/>
            <a:ext cx="11620982" cy="627347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4254C5-DC3C-466E-B3C3-462185DBD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09" y="292261"/>
            <a:ext cx="11462795" cy="6117220"/>
          </a:xfrm>
          <a:prstGeom prst="rect">
            <a:avLst/>
          </a:prstGeom>
        </p:spPr>
      </p:pic>
      <p:sp>
        <p:nvSpPr>
          <p:cNvPr id="4" name="TextBox 3">
            <a:extLst>
              <a:ext uri="{FF2B5EF4-FFF2-40B4-BE49-F238E27FC236}">
                <a16:creationId xmlns:a16="http://schemas.microsoft.com/office/drawing/2014/main" id="{0991AA34-D0A5-4BC7-B3C5-C148006C0C66}"/>
              </a:ext>
            </a:extLst>
          </p:cNvPr>
          <p:cNvSpPr txBox="1"/>
          <p:nvPr/>
        </p:nvSpPr>
        <p:spPr>
          <a:xfrm>
            <a:off x="1594324" y="387752"/>
            <a:ext cx="8382000" cy="2624048"/>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prstTxWarp prst="textPlain">
              <a:avLst/>
            </a:prstTxWarp>
            <a:spAutoFit/>
            <a:sp3d extrusionH="57150">
              <a:bevelT w="38100" h="38100" prst="angle"/>
            </a:sp3d>
          </a:bodyPr>
          <a:lstStyle/>
          <a:p>
            <a:r>
              <a:rPr lang="bn-BD" sz="11500" b="1" spc="50" dirty="0">
                <a:ln w="11430"/>
                <a:blipFill>
                  <a:blip r:embed="rId4"/>
                  <a:stretch>
                    <a:fillRect/>
                  </a:stretch>
                </a:blipFill>
                <a:effectLst>
                  <a:outerShdw blurRad="76200" dist="50800" dir="5400000" algn="tl" rotWithShape="0">
                    <a:srgbClr val="000000">
                      <a:alpha val="65000"/>
                    </a:srgbClr>
                  </a:outerShdw>
                </a:effectLst>
                <a:latin typeface="NikoshBAN" pitchFamily="2" charset="0"/>
                <a:cs typeface="NikoshBAN" pitchFamily="2" charset="0"/>
              </a:rPr>
              <a:t>স্বাগতম</a:t>
            </a:r>
          </a:p>
        </p:txBody>
      </p:sp>
    </p:spTree>
    <p:extLst>
      <p:ext uri="{BB962C8B-B14F-4D97-AF65-F5344CB8AC3E}">
        <p14:creationId xmlns:p14="http://schemas.microsoft.com/office/powerpoint/2010/main" val="332360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gtEl>
                                        <p:attrNameLst>
                                          <p:attrName>ppt_x</p:attrName>
                                          <p:attrName>ppt_y</p:attrName>
                                        </p:attrNameLst>
                                      </p:cBhvr>
                                    </p:animMotion>
                                    <p:animRot by="1500000">
                                      <p:cBhvr>
                                        <p:cTn id="14" dur="125" fill="hold">
                                          <p:stCondLst>
                                            <p:cond delay="0"/>
                                          </p:stCondLst>
                                        </p:cTn>
                                        <p:tgtEl>
                                          <p:spTgt spid="4"/>
                                        </p:tgtEl>
                                        <p:attrNameLst>
                                          <p:attrName>r</p:attrName>
                                        </p:attrNameLst>
                                      </p:cBhvr>
                                    </p:animRot>
                                    <p:animRot by="-1500000">
                                      <p:cBhvr>
                                        <p:cTn id="15" dur="125" fill="hold">
                                          <p:stCondLst>
                                            <p:cond delay="125"/>
                                          </p:stCondLst>
                                        </p:cTn>
                                        <p:tgtEl>
                                          <p:spTgt spid="4"/>
                                        </p:tgtEl>
                                        <p:attrNameLst>
                                          <p:attrName>r</p:attrName>
                                        </p:attrNameLst>
                                      </p:cBhvr>
                                    </p:animRot>
                                    <p:animRot by="-1500000">
                                      <p:cBhvr>
                                        <p:cTn id="16" dur="125" fill="hold">
                                          <p:stCondLst>
                                            <p:cond delay="250"/>
                                          </p:stCondLst>
                                        </p:cTn>
                                        <p:tgtEl>
                                          <p:spTgt spid="4"/>
                                        </p:tgtEl>
                                        <p:attrNameLst>
                                          <p:attrName>r</p:attrName>
                                        </p:attrNameLst>
                                      </p:cBhvr>
                                    </p:animRot>
                                    <p:animRot by="1500000">
                                      <p:cBhvr>
                                        <p:cTn id="17"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C3FFB4-0ABD-47DB-806F-047DC85E9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714" y="1749778"/>
            <a:ext cx="9507419" cy="4571796"/>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2EC6A715-2155-4217-9675-2839C9D5F5A1}"/>
              </a:ext>
            </a:extLst>
          </p:cNvPr>
          <p:cNvSpPr txBox="1"/>
          <p:nvPr/>
        </p:nvSpPr>
        <p:spPr>
          <a:xfrm>
            <a:off x="566403" y="320616"/>
            <a:ext cx="4874842" cy="132343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8000" b="1" dirty="0">
                <a:ln w="12700">
                  <a:solidFill>
                    <a:srgbClr val="FF0000"/>
                  </a:solidFill>
                  <a:prstDash val="solid"/>
                </a:ln>
                <a:solidFill>
                  <a:schemeClr val="tx1"/>
                </a:solidFill>
                <a:latin typeface="Shonar Bangla" pitchFamily="34" charset="0"/>
                <a:cs typeface="Shonar Bangla" pitchFamily="34" charset="0"/>
              </a:rPr>
              <a:t>আদর্শ পাঠ </a:t>
            </a:r>
            <a:endParaRPr lang="en-US" sz="8000" b="1" dirty="0">
              <a:ln w="12700">
                <a:solidFill>
                  <a:srgbClr val="FF0000"/>
                </a:solidFill>
                <a:prstDash val="solid"/>
              </a:ln>
              <a:solidFill>
                <a:schemeClr val="tx1"/>
              </a:solidFill>
              <a:latin typeface="Shonar Bangla" pitchFamily="34" charset="0"/>
              <a:cs typeface="Shonar Bangla" pitchFamily="34" charset="0"/>
            </a:endParaRPr>
          </a:p>
        </p:txBody>
      </p:sp>
    </p:spTree>
    <p:extLst>
      <p:ext uri="{BB962C8B-B14F-4D97-AF65-F5344CB8AC3E}">
        <p14:creationId xmlns:p14="http://schemas.microsoft.com/office/powerpoint/2010/main" val="403567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34C1450C-493B-46B1-88CC-0D0616F2FF52}"/>
              </a:ext>
            </a:extLst>
          </p:cNvPr>
          <p:cNvSpPr txBox="1">
            <a:spLocks/>
          </p:cNvSpPr>
          <p:nvPr/>
        </p:nvSpPr>
        <p:spPr>
          <a:xfrm>
            <a:off x="769533" y="636390"/>
            <a:ext cx="2077587" cy="946413"/>
          </a:xfrm>
          <a:prstGeom prst="homePlate">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Font typeface="Arial" panose="020B0604020202020204" pitchFamily="34" charset="0"/>
              <a:buNone/>
            </a:pPr>
            <a:r>
              <a:rPr lang="en-US" sz="6000" b="1" dirty="0" err="1">
                <a:ln w="0"/>
                <a:effectLst>
                  <a:outerShdw blurRad="38100" dist="25400" dir="5400000" algn="ctr" rotWithShape="0">
                    <a:srgbClr val="6E747A">
                      <a:alpha val="43000"/>
                    </a:srgbClr>
                  </a:outerShdw>
                </a:effectLst>
                <a:latin typeface="NikoshBAN" pitchFamily="2" charset="0"/>
                <a:cs typeface="NikoshBAN" pitchFamily="2" charset="0"/>
              </a:rPr>
              <a:t>দাদ</a:t>
            </a:r>
            <a:endParaRPr lang="en-US" sz="60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5" name="TextBox 4">
            <a:extLst>
              <a:ext uri="{FF2B5EF4-FFF2-40B4-BE49-F238E27FC236}">
                <a16:creationId xmlns:a16="http://schemas.microsoft.com/office/drawing/2014/main" id="{2B9BA0CA-42FB-4FCA-A001-3EE54CAD0EA5}"/>
              </a:ext>
            </a:extLst>
          </p:cNvPr>
          <p:cNvSpPr txBox="1"/>
          <p:nvPr/>
        </p:nvSpPr>
        <p:spPr>
          <a:xfrm>
            <a:off x="458425" y="3122150"/>
            <a:ext cx="2443047" cy="947926"/>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err="1">
                <a:ln w="0"/>
                <a:effectLst>
                  <a:outerShdw blurRad="38100" dist="25400" dir="5400000" algn="ctr" rotWithShape="0">
                    <a:srgbClr val="6E747A">
                      <a:alpha val="43000"/>
                    </a:srgbClr>
                  </a:outerShdw>
                </a:effectLst>
                <a:latin typeface="NikoshBAN" pitchFamily="2" charset="0"/>
                <a:cs typeface="NikoshBAN" pitchFamily="2" charset="0"/>
              </a:rPr>
              <a:t>বানভাসি</a:t>
            </a:r>
            <a:endParaRPr lang="en-US" sz="54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6" name="TextBox 5">
            <a:extLst>
              <a:ext uri="{FF2B5EF4-FFF2-40B4-BE49-F238E27FC236}">
                <a16:creationId xmlns:a16="http://schemas.microsoft.com/office/drawing/2014/main" id="{7D4B3EBF-7FF5-4B60-A638-8449306A71F8}"/>
              </a:ext>
            </a:extLst>
          </p:cNvPr>
          <p:cNvSpPr txBox="1"/>
          <p:nvPr/>
        </p:nvSpPr>
        <p:spPr>
          <a:xfrm>
            <a:off x="458425" y="5425091"/>
            <a:ext cx="2699805" cy="1040259"/>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b="1" dirty="0">
                <a:ln w="0"/>
                <a:effectLst>
                  <a:outerShdw blurRad="38100" dist="25400" dir="5400000" algn="ctr" rotWithShape="0">
                    <a:srgbClr val="6E747A">
                      <a:alpha val="43000"/>
                    </a:srgbClr>
                  </a:outerShdw>
                </a:effectLst>
                <a:latin typeface="NikoshBAN" pitchFamily="2" charset="0"/>
                <a:cs typeface="NikoshBAN" pitchFamily="2" charset="0"/>
              </a:rPr>
              <a:t>কব্জায়</a:t>
            </a:r>
            <a:endParaRPr lang="en-US" sz="60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7" name="TextBox 6">
            <a:extLst>
              <a:ext uri="{FF2B5EF4-FFF2-40B4-BE49-F238E27FC236}">
                <a16:creationId xmlns:a16="http://schemas.microsoft.com/office/drawing/2014/main" id="{0B80DD63-5D11-43A6-975C-3F519778DCE0}"/>
              </a:ext>
            </a:extLst>
          </p:cNvPr>
          <p:cNvSpPr txBox="1"/>
          <p:nvPr/>
        </p:nvSpPr>
        <p:spPr>
          <a:xfrm flipH="1">
            <a:off x="8803102" y="681801"/>
            <a:ext cx="2815269" cy="855593"/>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err="1">
                <a:ln w="0"/>
                <a:effectLst>
                  <a:outerShdw blurRad="38100" dist="25400" dir="5400000" algn="ctr" rotWithShape="0">
                    <a:srgbClr val="6E747A">
                      <a:alpha val="43000"/>
                    </a:srgbClr>
                  </a:outerShdw>
                </a:effectLst>
                <a:latin typeface="NikoshBAN" pitchFamily="2" charset="0"/>
                <a:cs typeface="NikoshBAN" pitchFamily="2" charset="0"/>
              </a:rPr>
              <a:t>প্রতিহিংসা</a:t>
            </a:r>
            <a:endParaRPr lang="en-US" sz="48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8" name="TextBox 7">
            <a:extLst>
              <a:ext uri="{FF2B5EF4-FFF2-40B4-BE49-F238E27FC236}">
                <a16:creationId xmlns:a16="http://schemas.microsoft.com/office/drawing/2014/main" id="{3786A717-E982-4BF9-9883-43B4F9C60160}"/>
              </a:ext>
            </a:extLst>
          </p:cNvPr>
          <p:cNvSpPr txBox="1"/>
          <p:nvPr/>
        </p:nvSpPr>
        <p:spPr>
          <a:xfrm flipH="1">
            <a:off x="9430213" y="2932813"/>
            <a:ext cx="2377201" cy="1594256"/>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err="1">
                <a:ln w="0"/>
                <a:effectLst>
                  <a:outerShdw blurRad="38100" dist="25400" dir="5400000" algn="ctr" rotWithShape="0">
                    <a:srgbClr val="6E747A">
                      <a:alpha val="43000"/>
                    </a:srgbClr>
                  </a:outerShdw>
                </a:effectLst>
                <a:latin typeface="NikoshBAN" pitchFamily="2" charset="0"/>
                <a:cs typeface="NikoshBAN" pitchFamily="2" charset="0"/>
              </a:rPr>
              <a:t>বন্যায়</a:t>
            </a:r>
            <a:r>
              <a:rPr lang="bn-IN" sz="4800" b="1" dirty="0">
                <a:ln w="0"/>
                <a:effectLst>
                  <a:outerShdw blurRad="38100" dist="25400" dir="5400000" algn="ctr" rotWithShape="0">
                    <a:srgbClr val="6E747A">
                      <a:alpha val="43000"/>
                    </a:srgbClr>
                  </a:outerShdw>
                </a:effectLst>
                <a:latin typeface="NikoshBAN" pitchFamily="2" charset="0"/>
                <a:cs typeface="NikoshBAN" pitchFamily="2" charset="0"/>
              </a:rPr>
              <a:t> </a:t>
            </a:r>
            <a:r>
              <a:rPr lang="en-US" sz="4800" b="1" dirty="0" err="1">
                <a:ln w="0"/>
                <a:effectLst>
                  <a:outerShdw blurRad="38100" dist="25400" dir="5400000" algn="ctr" rotWithShape="0">
                    <a:srgbClr val="6E747A">
                      <a:alpha val="43000"/>
                    </a:srgbClr>
                  </a:outerShdw>
                </a:effectLst>
                <a:latin typeface="NikoshBAN" pitchFamily="2" charset="0"/>
                <a:cs typeface="NikoshBAN" pitchFamily="2" charset="0"/>
              </a:rPr>
              <a:t>ভাসানো</a:t>
            </a:r>
            <a:endParaRPr lang="en-US" sz="48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9" name="TextBox 8">
            <a:extLst>
              <a:ext uri="{FF2B5EF4-FFF2-40B4-BE49-F238E27FC236}">
                <a16:creationId xmlns:a16="http://schemas.microsoft.com/office/drawing/2014/main" id="{91302A5D-C653-448A-BE37-CF963E5B2653}"/>
              </a:ext>
            </a:extLst>
          </p:cNvPr>
          <p:cNvSpPr txBox="1"/>
          <p:nvPr/>
        </p:nvSpPr>
        <p:spPr>
          <a:xfrm flipH="1">
            <a:off x="9222402" y="5436741"/>
            <a:ext cx="2576591" cy="1040259"/>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b="1" dirty="0">
                <a:ln w="0"/>
                <a:effectLst>
                  <a:outerShdw blurRad="38100" dist="25400" dir="5400000" algn="ctr" rotWithShape="0">
                    <a:srgbClr val="6E747A">
                      <a:alpha val="43000"/>
                    </a:srgbClr>
                  </a:outerShdw>
                </a:effectLst>
                <a:latin typeface="NikoshBAN" pitchFamily="2" charset="0"/>
                <a:cs typeface="NikoshBAN" pitchFamily="2" charset="0"/>
              </a:rPr>
              <a:t>অধিকার</a:t>
            </a:r>
          </a:p>
        </p:txBody>
      </p:sp>
      <p:pic>
        <p:nvPicPr>
          <p:cNvPr id="4098" name="Picture 2" descr="Pratilipi | Read Stories, Poems and Books">
            <a:extLst>
              <a:ext uri="{FF2B5EF4-FFF2-40B4-BE49-F238E27FC236}">
                <a16:creationId xmlns:a16="http://schemas.microsoft.com/office/drawing/2014/main" id="{07F133E3-B9E6-4918-A496-8F36CA018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444" y="1057001"/>
            <a:ext cx="2951010" cy="159978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0" name="Picture 4" descr="দেওয়ানগঞ্জে বানভাসি মানুষের সীমাহীন দুর্ভোগ | 935990 | কালের কণ্ঠ |  kalerkantho">
            <a:extLst>
              <a:ext uri="{FF2B5EF4-FFF2-40B4-BE49-F238E27FC236}">
                <a16:creationId xmlns:a16="http://schemas.microsoft.com/office/drawing/2014/main" id="{6BEFC746-F6EC-466D-99C0-8FEF70F72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587" y="2919067"/>
            <a:ext cx="2752725" cy="16573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4" name="Picture 8" descr="শ্রমিকের ন্যায্য অধিকার প্রতিষ্ঠিত হোক">
            <a:extLst>
              <a:ext uri="{FF2B5EF4-FFF2-40B4-BE49-F238E27FC236}">
                <a16:creationId xmlns:a16="http://schemas.microsoft.com/office/drawing/2014/main" id="{6F93E355-93D3-4FD1-9727-0D609D3757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587" y="4838700"/>
            <a:ext cx="2790825" cy="16383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D0511F3-2AC6-4481-B016-DE9AC157B68E}"/>
              </a:ext>
            </a:extLst>
          </p:cNvPr>
          <p:cNvSpPr txBox="1"/>
          <p:nvPr/>
        </p:nvSpPr>
        <p:spPr>
          <a:xfrm>
            <a:off x="2789925" y="227494"/>
            <a:ext cx="601317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3600" dirty="0">
                <a:latin typeface="NikoshBAN" panose="02000000000000000000" pitchFamily="2" charset="0"/>
                <a:cs typeface="NikoshBAN" panose="02000000000000000000" pitchFamily="2" charset="0"/>
              </a:rPr>
              <a:t>এসো এ পাঠের নতুন শব্দগুলো জেনে নিই।</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8044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p:tgtEl>
                                          <p:spTgt spid="7"/>
                                        </p:tgtEl>
                                        <p:attrNameLst>
                                          <p:attrName>ppt_x</p:attrName>
                                        </p:attrNameLst>
                                      </p:cBhvr>
                                      <p:tavLst>
                                        <p:tav tm="0">
                                          <p:val>
                                            <p:strVal val="#ppt_x-#ppt_w*1.125000"/>
                                          </p:val>
                                        </p:tav>
                                        <p:tav tm="100000">
                                          <p:val>
                                            <p:strVal val="#ppt_x"/>
                                          </p:val>
                                        </p:tav>
                                      </p:tavLst>
                                    </p:anim>
                                    <p:animEffect transition="in" filter="wipe(right)">
                                      <p:cBhvr>
                                        <p:cTn id="8" dur="75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p:tgtEl>
                                          <p:spTgt spid="8"/>
                                        </p:tgtEl>
                                        <p:attrNameLst>
                                          <p:attrName>ppt_x</p:attrName>
                                        </p:attrNameLst>
                                      </p:cBhvr>
                                      <p:tavLst>
                                        <p:tav tm="0">
                                          <p:val>
                                            <p:strVal val="#ppt_x-#ppt_w*1.125000"/>
                                          </p:val>
                                        </p:tav>
                                        <p:tav tm="100000">
                                          <p:val>
                                            <p:strVal val="#ppt_x"/>
                                          </p:val>
                                        </p:tav>
                                      </p:tavLst>
                                    </p:anim>
                                    <p:animEffect transition="in" filter="wipe(right)">
                                      <p:cBhvr>
                                        <p:cTn id="14" dur="75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p:tgtEl>
                                          <p:spTgt spid="9"/>
                                        </p:tgtEl>
                                        <p:attrNameLst>
                                          <p:attrName>ppt_x</p:attrName>
                                        </p:attrNameLst>
                                      </p:cBhvr>
                                      <p:tavLst>
                                        <p:tav tm="0">
                                          <p:val>
                                            <p:strVal val="#ppt_x-#ppt_w*1.125000"/>
                                          </p:val>
                                        </p:tav>
                                        <p:tav tm="100000">
                                          <p:val>
                                            <p:strVal val="#ppt_x"/>
                                          </p:val>
                                        </p:tav>
                                      </p:tavLst>
                                    </p:anim>
                                    <p:animEffect transition="in" filter="wipe(righ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19141E-9D1C-4F83-B7B7-601A8469907E}"/>
              </a:ext>
            </a:extLst>
          </p:cNvPr>
          <p:cNvSpPr txBox="1"/>
          <p:nvPr/>
        </p:nvSpPr>
        <p:spPr>
          <a:xfrm>
            <a:off x="372116" y="1052899"/>
            <a:ext cx="3175628" cy="1040259"/>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b="1" dirty="0">
                <a:ln w="0"/>
                <a:effectLst>
                  <a:outerShdw blurRad="38100" dist="25400" dir="5400000" algn="ctr" rotWithShape="0">
                    <a:srgbClr val="6E747A">
                      <a:alpha val="43000"/>
                    </a:srgbClr>
                  </a:outerShdw>
                </a:effectLst>
                <a:latin typeface="NikoshBAN" pitchFamily="2" charset="0"/>
                <a:cs typeface="NikoshBAN" pitchFamily="2" charset="0"/>
              </a:rPr>
              <a:t>মশগু</a:t>
            </a:r>
            <a:r>
              <a:rPr lang="bn-BD" sz="6000" b="1" dirty="0">
                <a:ln w="0"/>
                <a:effectLst>
                  <a:outerShdw blurRad="38100" dist="25400" dir="5400000" algn="ctr" rotWithShape="0">
                    <a:srgbClr val="6E747A">
                      <a:alpha val="43000"/>
                    </a:srgbClr>
                  </a:outerShdw>
                </a:effectLst>
                <a:latin typeface="NikoshBAN" pitchFamily="2" charset="0"/>
                <a:cs typeface="NikoshBAN" pitchFamily="2" charset="0"/>
              </a:rPr>
              <a:t>ল </a:t>
            </a:r>
            <a:endParaRPr lang="en-US" sz="60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3" name="TextBox 2">
            <a:extLst>
              <a:ext uri="{FF2B5EF4-FFF2-40B4-BE49-F238E27FC236}">
                <a16:creationId xmlns:a16="http://schemas.microsoft.com/office/drawing/2014/main" id="{4440F7D3-D599-4396-9AA2-8FC513C04798}"/>
              </a:ext>
            </a:extLst>
          </p:cNvPr>
          <p:cNvSpPr txBox="1"/>
          <p:nvPr/>
        </p:nvSpPr>
        <p:spPr>
          <a:xfrm flipH="1">
            <a:off x="9072988" y="1366175"/>
            <a:ext cx="2090260" cy="1040259"/>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b="1" dirty="0">
                <a:ln w="0"/>
                <a:effectLst>
                  <a:outerShdw blurRad="38100" dist="25400" dir="5400000" algn="ctr" rotWithShape="0">
                    <a:srgbClr val="6E747A">
                      <a:alpha val="43000"/>
                    </a:srgbClr>
                  </a:outerShdw>
                </a:effectLst>
                <a:latin typeface="NikoshBAN" pitchFamily="2" charset="0"/>
                <a:cs typeface="NikoshBAN" pitchFamily="2" charset="0"/>
              </a:rPr>
              <a:t>মগ্ন</a:t>
            </a:r>
          </a:p>
        </p:txBody>
      </p:sp>
      <p:sp>
        <p:nvSpPr>
          <p:cNvPr id="4" name="TextBox 3">
            <a:extLst>
              <a:ext uri="{FF2B5EF4-FFF2-40B4-BE49-F238E27FC236}">
                <a16:creationId xmlns:a16="http://schemas.microsoft.com/office/drawing/2014/main" id="{55C6F0C5-C7A4-4D9B-9949-9F066DA823FE}"/>
              </a:ext>
            </a:extLst>
          </p:cNvPr>
          <p:cNvSpPr txBox="1"/>
          <p:nvPr/>
        </p:nvSpPr>
        <p:spPr>
          <a:xfrm>
            <a:off x="313577" y="262870"/>
            <a:ext cx="6466114" cy="646331"/>
          </a:xfrm>
          <a:prstGeom prst="rect">
            <a:avLst/>
          </a:prstGeom>
          <a:solidFill>
            <a:schemeClr val="accent2">
              <a:lumMod val="40000"/>
              <a:lumOff val="60000"/>
            </a:schemeClr>
          </a:solidFill>
        </p:spPr>
        <p:txBody>
          <a:bodyPr wrap="square" rtlCol="0">
            <a:spAutoFit/>
          </a:bodyPr>
          <a:lstStyle/>
          <a:p>
            <a:r>
              <a:rPr lang="bn-IN" sz="3600" dirty="0">
                <a:latin typeface="NikoshBAN" panose="02000000000000000000" pitchFamily="2" charset="0"/>
                <a:cs typeface="NikoshBAN" panose="02000000000000000000" pitchFamily="2" charset="0"/>
              </a:rPr>
              <a:t>এসো এ পাঠের নতুন শব্দগুলো জেনে নিই।</a:t>
            </a:r>
            <a:endParaRPr lang="en-US" sz="3600" dirty="0">
              <a:latin typeface="NikoshBAN" panose="02000000000000000000" pitchFamily="2" charset="0"/>
              <a:cs typeface="NikoshBAN" panose="02000000000000000000" pitchFamily="2" charset="0"/>
            </a:endParaRPr>
          </a:p>
        </p:txBody>
      </p:sp>
      <p:sp>
        <p:nvSpPr>
          <p:cNvPr id="5" name="Rounded Rectangle 8">
            <a:extLst>
              <a:ext uri="{FF2B5EF4-FFF2-40B4-BE49-F238E27FC236}">
                <a16:creationId xmlns:a16="http://schemas.microsoft.com/office/drawing/2014/main" id="{0CD66A9D-8A58-4749-88FD-08BAACAC7CDE}"/>
              </a:ext>
            </a:extLst>
          </p:cNvPr>
          <p:cNvSpPr/>
          <p:nvPr/>
        </p:nvSpPr>
        <p:spPr>
          <a:xfrm>
            <a:off x="1737359" y="5107579"/>
            <a:ext cx="2163537" cy="88827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bn-BD" sz="3200" dirty="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9" name="TextBox 8">
            <a:extLst>
              <a:ext uri="{FF2B5EF4-FFF2-40B4-BE49-F238E27FC236}">
                <a16:creationId xmlns:a16="http://schemas.microsoft.com/office/drawing/2014/main" id="{E3177EA4-00FA-480B-ABA4-083FF1A3F41E}"/>
              </a:ext>
            </a:extLst>
          </p:cNvPr>
          <p:cNvSpPr txBox="1"/>
          <p:nvPr/>
        </p:nvSpPr>
        <p:spPr>
          <a:xfrm>
            <a:off x="440989" y="5370551"/>
            <a:ext cx="2645502" cy="1040259"/>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err="1">
                <a:effectLst>
                  <a:outerShdw blurRad="38100" dist="38100" dir="2700000" algn="tl">
                    <a:srgbClr val="000000">
                      <a:alpha val="43137"/>
                    </a:srgbClr>
                  </a:outerShdw>
                </a:effectLst>
                <a:latin typeface="NikoshBAN" pitchFamily="2" charset="0"/>
                <a:cs typeface="NikoshBAN" pitchFamily="2" charset="0"/>
              </a:rPr>
              <a:t>পুয়াল</a:t>
            </a:r>
            <a:endParaRPr lang="en-US" sz="6000" dirty="0"/>
          </a:p>
        </p:txBody>
      </p:sp>
      <p:grpSp>
        <p:nvGrpSpPr>
          <p:cNvPr id="18" name="Group 17">
            <a:extLst>
              <a:ext uri="{FF2B5EF4-FFF2-40B4-BE49-F238E27FC236}">
                <a16:creationId xmlns:a16="http://schemas.microsoft.com/office/drawing/2014/main" id="{F21CD91B-F873-4F73-899C-AEBE0B036C95}"/>
              </a:ext>
            </a:extLst>
          </p:cNvPr>
          <p:cNvGrpSpPr/>
          <p:nvPr/>
        </p:nvGrpSpPr>
        <p:grpSpPr>
          <a:xfrm>
            <a:off x="8882242" y="5526041"/>
            <a:ext cx="2667000" cy="878052"/>
            <a:chOff x="5774755" y="3095637"/>
            <a:chExt cx="3403111" cy="1348035"/>
          </a:xfrm>
        </p:grpSpPr>
        <p:sp>
          <p:nvSpPr>
            <p:cNvPr id="12" name="TextBox 11">
              <a:extLst>
                <a:ext uri="{FF2B5EF4-FFF2-40B4-BE49-F238E27FC236}">
                  <a16:creationId xmlns:a16="http://schemas.microsoft.com/office/drawing/2014/main" id="{72FCE8AD-E03E-48B4-B981-730B8EEEDC8F}"/>
                </a:ext>
              </a:extLst>
            </p:cNvPr>
            <p:cNvSpPr txBox="1"/>
            <p:nvPr/>
          </p:nvSpPr>
          <p:spPr>
            <a:xfrm flipH="1">
              <a:off x="5774755" y="3095637"/>
              <a:ext cx="3403111" cy="1348035"/>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bn-IN" sz="80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17" name="Rounded Rectangle 10">
              <a:extLst>
                <a:ext uri="{FF2B5EF4-FFF2-40B4-BE49-F238E27FC236}">
                  <a16:creationId xmlns:a16="http://schemas.microsoft.com/office/drawing/2014/main" id="{EE5BAEE7-9EB9-4439-A7FE-7FE869064C0F}"/>
                </a:ext>
              </a:extLst>
            </p:cNvPr>
            <p:cNvSpPr/>
            <p:nvPr/>
          </p:nvSpPr>
          <p:spPr>
            <a:xfrm>
              <a:off x="6312626" y="3410719"/>
              <a:ext cx="2233748" cy="736749"/>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5400" b="1" dirty="0" err="1">
                  <a:solidFill>
                    <a:schemeClr val="tx1"/>
                  </a:solidFill>
                  <a:latin typeface="NikoshBAN" pitchFamily="2" charset="0"/>
                  <a:cs typeface="NikoshBAN" pitchFamily="2" charset="0"/>
                </a:rPr>
                <a:t>খড়</a:t>
              </a:r>
              <a:r>
                <a:rPr lang="en-US" sz="3200" b="1" dirty="0">
                  <a:solidFill>
                    <a:srgbClr val="0070C0"/>
                  </a:solidFill>
                  <a:latin typeface="NikoshBAN" pitchFamily="2" charset="0"/>
                  <a:cs typeface="NikoshBAN" pitchFamily="2" charset="0"/>
                </a:rPr>
                <a:t>  </a:t>
              </a:r>
              <a:r>
                <a:rPr lang="bn-BD" sz="3200" b="1" dirty="0">
                  <a:latin typeface="NikoshBAN" pitchFamily="2" charset="0"/>
                  <a:cs typeface="NikoshBAN" pitchFamily="2" charset="0"/>
                </a:rPr>
                <a:t> </a:t>
              </a:r>
              <a:endParaRPr lang="en-US" sz="3200" b="1" dirty="0">
                <a:latin typeface="NikoshBAN" pitchFamily="2" charset="0"/>
                <a:cs typeface="NikoshBAN" pitchFamily="2" charset="0"/>
              </a:endParaRPr>
            </a:p>
          </p:txBody>
        </p:sp>
      </p:grpSp>
      <p:sp>
        <p:nvSpPr>
          <p:cNvPr id="19" name="Content Placeholder 6">
            <a:extLst>
              <a:ext uri="{FF2B5EF4-FFF2-40B4-BE49-F238E27FC236}">
                <a16:creationId xmlns:a16="http://schemas.microsoft.com/office/drawing/2014/main" id="{B661217F-5393-4F92-AF87-8B355DEF9E2B}"/>
              </a:ext>
            </a:extLst>
          </p:cNvPr>
          <p:cNvSpPr txBox="1">
            <a:spLocks/>
          </p:cNvSpPr>
          <p:nvPr/>
        </p:nvSpPr>
        <p:spPr>
          <a:xfrm>
            <a:off x="421506" y="4130662"/>
            <a:ext cx="3276601" cy="971009"/>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Font typeface="Arial" panose="020B0604020202020204" pitchFamily="34" charset="0"/>
              <a:buNone/>
            </a:pPr>
            <a:r>
              <a:rPr lang="bn-BD" sz="6000" b="1" dirty="0">
                <a:ln w="0"/>
                <a:effectLst>
                  <a:outerShdw blurRad="38100" dist="25400" dir="5400000" algn="ctr" rotWithShape="0">
                    <a:srgbClr val="6E747A">
                      <a:alpha val="43000"/>
                    </a:srgbClr>
                  </a:outerShdw>
                </a:effectLst>
                <a:latin typeface="NikoshBAN" pitchFamily="2" charset="0"/>
                <a:cs typeface="NikoshBAN" pitchFamily="2" charset="0"/>
              </a:rPr>
              <a:t>কর্পূর</a:t>
            </a:r>
            <a:endParaRPr lang="en-US" sz="60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21" name="TextBox 20">
            <a:extLst>
              <a:ext uri="{FF2B5EF4-FFF2-40B4-BE49-F238E27FC236}">
                <a16:creationId xmlns:a16="http://schemas.microsoft.com/office/drawing/2014/main" id="{20C8D570-8140-4573-9984-CBC98923819A}"/>
              </a:ext>
            </a:extLst>
          </p:cNvPr>
          <p:cNvSpPr txBox="1"/>
          <p:nvPr/>
        </p:nvSpPr>
        <p:spPr>
          <a:xfrm flipH="1">
            <a:off x="7830451" y="3784117"/>
            <a:ext cx="3940043" cy="1471146"/>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4400" b="1" dirty="0">
                <a:ln w="0"/>
                <a:effectLst>
                  <a:outerShdw blurRad="38100" dist="25400" dir="5400000" algn="ctr" rotWithShape="0">
                    <a:srgbClr val="6E747A">
                      <a:alpha val="43000"/>
                    </a:srgbClr>
                  </a:outerShdw>
                </a:effectLst>
                <a:latin typeface="NikoshBAN" pitchFamily="2" charset="0"/>
                <a:cs typeface="NikoshBAN" pitchFamily="2" charset="0"/>
              </a:rPr>
              <a:t>বৃক্ষরস থেকে তৈরি গন্ধদ্রব্য বিশেষ </a:t>
            </a:r>
          </a:p>
        </p:txBody>
      </p:sp>
      <p:sp>
        <p:nvSpPr>
          <p:cNvPr id="22" name="Content Placeholder 6">
            <a:extLst>
              <a:ext uri="{FF2B5EF4-FFF2-40B4-BE49-F238E27FC236}">
                <a16:creationId xmlns:a16="http://schemas.microsoft.com/office/drawing/2014/main" id="{31D890B3-057B-4533-9D73-39738196EA91}"/>
              </a:ext>
            </a:extLst>
          </p:cNvPr>
          <p:cNvSpPr txBox="1">
            <a:spLocks/>
          </p:cNvSpPr>
          <p:nvPr/>
        </p:nvSpPr>
        <p:spPr>
          <a:xfrm>
            <a:off x="421506" y="2400786"/>
            <a:ext cx="2742375" cy="971009"/>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Font typeface="Arial" panose="020B0604020202020204" pitchFamily="34" charset="0"/>
              <a:buNone/>
            </a:pPr>
            <a:r>
              <a:rPr lang="bn-IN" sz="6000" b="1" dirty="0">
                <a:ln w="0"/>
                <a:effectLst>
                  <a:outerShdw blurRad="38100" dist="25400" dir="5400000" algn="ctr" rotWithShape="0">
                    <a:srgbClr val="6E747A">
                      <a:alpha val="43000"/>
                    </a:srgbClr>
                  </a:outerShdw>
                </a:effectLst>
                <a:latin typeface="NikoshBAN" pitchFamily="2" charset="0"/>
                <a:cs typeface="NikoshBAN" pitchFamily="2" charset="0"/>
              </a:rPr>
              <a:t>বন্দোবস্ত</a:t>
            </a:r>
            <a:r>
              <a:rPr lang="bn-IN" sz="6000" b="1" dirty="0">
                <a:ln w="0"/>
                <a:solidFill>
                  <a:schemeClr val="bg1">
                    <a:lumMod val="75000"/>
                    <a:lumOff val="25000"/>
                  </a:schemeClr>
                </a:solidFill>
                <a:effectLst>
                  <a:outerShdw blurRad="38100" dist="25400" dir="5400000" algn="ctr" rotWithShape="0">
                    <a:srgbClr val="6E747A">
                      <a:alpha val="43000"/>
                    </a:srgbClr>
                  </a:outerShdw>
                </a:effectLst>
                <a:latin typeface="NikoshBAN" pitchFamily="2" charset="0"/>
                <a:cs typeface="NikoshBAN" pitchFamily="2" charset="0"/>
              </a:rPr>
              <a:t> </a:t>
            </a:r>
            <a:endParaRPr lang="en-US" sz="6000" b="1" dirty="0">
              <a:ln w="0"/>
              <a:solidFill>
                <a:schemeClr val="bg1">
                  <a:lumMod val="75000"/>
                  <a:lumOff val="25000"/>
                </a:schemeClr>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23" name="TextBox 22">
            <a:extLst>
              <a:ext uri="{FF2B5EF4-FFF2-40B4-BE49-F238E27FC236}">
                <a16:creationId xmlns:a16="http://schemas.microsoft.com/office/drawing/2014/main" id="{EF3A87DD-2FF6-4B7B-BE97-AB84A8FD0CC6}"/>
              </a:ext>
            </a:extLst>
          </p:cNvPr>
          <p:cNvSpPr txBox="1"/>
          <p:nvPr/>
        </p:nvSpPr>
        <p:spPr>
          <a:xfrm flipH="1">
            <a:off x="8536614" y="2607999"/>
            <a:ext cx="3161907" cy="1040259"/>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b="1" dirty="0">
                <a:ln w="0"/>
                <a:effectLst>
                  <a:outerShdw blurRad="38100" dist="25400" dir="5400000" algn="ctr" rotWithShape="0">
                    <a:srgbClr val="6E747A">
                      <a:alpha val="43000"/>
                    </a:srgbClr>
                  </a:outerShdw>
                </a:effectLst>
                <a:latin typeface="NikoshBAN" pitchFamily="2" charset="0"/>
                <a:cs typeface="NikoshBAN" pitchFamily="2" charset="0"/>
              </a:rPr>
              <a:t> </a:t>
            </a:r>
            <a:r>
              <a:rPr lang="bn-IN" sz="6000" b="1" dirty="0">
                <a:ln w="0"/>
                <a:effectLst>
                  <a:outerShdw blurRad="38100" dist="25400" dir="5400000" algn="ctr" rotWithShape="0">
                    <a:srgbClr val="6E747A">
                      <a:alpha val="43000"/>
                    </a:srgbClr>
                  </a:outerShdw>
                </a:effectLst>
                <a:latin typeface="NikoshBAN" pitchFamily="2" charset="0"/>
                <a:cs typeface="NikoshBAN" pitchFamily="2" charset="0"/>
              </a:rPr>
              <a:t>আয়োজন</a:t>
            </a:r>
          </a:p>
        </p:txBody>
      </p:sp>
      <p:pic>
        <p:nvPicPr>
          <p:cNvPr id="5122" name="Picture 2" descr="মশা দূর করে কর্পূর">
            <a:extLst>
              <a:ext uri="{FF2B5EF4-FFF2-40B4-BE49-F238E27FC236}">
                <a16:creationId xmlns:a16="http://schemas.microsoft.com/office/drawing/2014/main" id="{A38E716C-4D48-4DCE-8CCF-25A4747612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945" y="3784117"/>
            <a:ext cx="2750864" cy="12936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দৈনিক জনকন্ঠ || খড়ের গাদা">
            <a:extLst>
              <a:ext uri="{FF2B5EF4-FFF2-40B4-BE49-F238E27FC236}">
                <a16:creationId xmlns:a16="http://schemas.microsoft.com/office/drawing/2014/main" id="{EC1AC606-52BE-494A-A9BF-C380E43AED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387" y="5204595"/>
            <a:ext cx="2750864" cy="13905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6" name="Picture 6" descr="পহেলা বৈশাখে লা মেরিডিয়ান ঢাকার আয়োজন :: BanglaNews24.com mobile">
            <a:extLst>
              <a:ext uri="{FF2B5EF4-FFF2-40B4-BE49-F238E27FC236}">
                <a16:creationId xmlns:a16="http://schemas.microsoft.com/office/drawing/2014/main" id="{200BF4C3-6B98-4072-AC41-E865BDBC49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2690" y="2400786"/>
            <a:ext cx="2742375" cy="12936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8" name="Picture 8" descr="স্বপ্নের মতো একটা স্কুল আছে আমাদের">
            <a:extLst>
              <a:ext uri="{FF2B5EF4-FFF2-40B4-BE49-F238E27FC236}">
                <a16:creationId xmlns:a16="http://schemas.microsoft.com/office/drawing/2014/main" id="{233769DA-D57D-46DD-A69E-D93516BA4D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5690" y="1067608"/>
            <a:ext cx="2619375" cy="12249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3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p:tgtEl>
                                          <p:spTgt spid="3"/>
                                        </p:tgtEl>
                                        <p:attrNameLst>
                                          <p:attrName>ppt_x</p:attrName>
                                        </p:attrNameLst>
                                      </p:cBhvr>
                                      <p:tavLst>
                                        <p:tav tm="0">
                                          <p:val>
                                            <p:strVal val="#ppt_x-#ppt_w*1.125000"/>
                                          </p:val>
                                        </p:tav>
                                        <p:tav tm="100000">
                                          <p:val>
                                            <p:strVal val="#ppt_x"/>
                                          </p:val>
                                        </p:tav>
                                      </p:tavLst>
                                    </p:anim>
                                    <p:animEffect transition="in" filter="wipe(right)">
                                      <p:cBhvr>
                                        <p:cTn id="8" dur="75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ppt_x</p:attrName>
                                        </p:attrNameLst>
                                      </p:cBhvr>
                                      <p:tavLst>
                                        <p:tav tm="0">
                                          <p:val>
                                            <p:strVal val="#ppt_x-#ppt_w*1.125000"/>
                                          </p:val>
                                        </p:tav>
                                        <p:tav tm="100000">
                                          <p:val>
                                            <p:strVal val="#ppt_x"/>
                                          </p:val>
                                        </p:tav>
                                      </p:tavLst>
                                    </p:anim>
                                    <p:animEffect transition="in" filter="wipe(righ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p:tgtEl>
                                          <p:spTgt spid="23"/>
                                        </p:tgtEl>
                                        <p:attrNameLst>
                                          <p:attrName>ppt_x</p:attrName>
                                        </p:attrNameLst>
                                      </p:cBhvr>
                                      <p:tavLst>
                                        <p:tav tm="0">
                                          <p:val>
                                            <p:strVal val="#ppt_x-#ppt_w*1.125000"/>
                                          </p:val>
                                        </p:tav>
                                        <p:tav tm="100000">
                                          <p:val>
                                            <p:strVal val="#ppt_x"/>
                                          </p:val>
                                        </p:tav>
                                      </p:tavLst>
                                    </p:anim>
                                    <p:animEffect transition="in" filter="wipe(righ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1"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96F8DB-22B8-4A55-8270-BD5BCA7C1F4E}"/>
              </a:ext>
            </a:extLst>
          </p:cNvPr>
          <p:cNvSpPr txBox="1"/>
          <p:nvPr/>
        </p:nvSpPr>
        <p:spPr>
          <a:xfrm>
            <a:off x="1143380" y="4490155"/>
            <a:ext cx="8711820"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IN" sz="2800" dirty="0"/>
              <a:t>কাজ করলেই জীবনে সফলতা পাওয়া যায় ।ভাবের মাঝে ডুবে থাকলে চলবে না ।ভাবনাকে কাজে রুপান্তর করাই জীবনের লখ্য হয়া উচিত ।ভাবকে কাজে পরিনত করে জগতে বিরাট কীর্তী স্থাপন করা যায় ।</a:t>
            </a:r>
            <a:endParaRPr lang="en-US" sz="2800" dirty="0"/>
          </a:p>
        </p:txBody>
      </p:sp>
      <p:pic>
        <p:nvPicPr>
          <p:cNvPr id="2050" name="Picture 2" descr="স্কুলের প্রথম দিনের জন্য বাচ্চাদের প্রস্তুত করা">
            <a:extLst>
              <a:ext uri="{FF2B5EF4-FFF2-40B4-BE49-F238E27FC236}">
                <a16:creationId xmlns:a16="http://schemas.microsoft.com/office/drawing/2014/main" id="{A72A7887-82AE-44A9-BC63-1C55AC8C8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92" y="376190"/>
            <a:ext cx="2886753" cy="28608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descr="নড়াইলে ইটভাটায় শিশুদের করান হচ্ছে ঝুঁকিপূর্ণ কাজ | সারাদেশ | The Daily  Ittefaq">
            <a:extLst>
              <a:ext uri="{FF2B5EF4-FFF2-40B4-BE49-F238E27FC236}">
                <a16:creationId xmlns:a16="http://schemas.microsoft.com/office/drawing/2014/main" id="{BD149D18-11D3-449D-BB7D-833B0A486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193" y="766868"/>
            <a:ext cx="3122762" cy="28608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4" name="Picture 6" descr="শিক্ষক রাতে মাঝখানে বাড়ির কাজ সংশোধন করে। বিনামূল্যে ছবি ডাউনলোড করুন_ছবি  নম্বর 400465444_bd.lovepik.com">
            <a:extLst>
              <a:ext uri="{FF2B5EF4-FFF2-40B4-BE49-F238E27FC236}">
                <a16:creationId xmlns:a16="http://schemas.microsoft.com/office/drawing/2014/main" id="{31D0E595-EBDA-4D98-8EB9-9E61F19A4F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3417" y="1302294"/>
            <a:ext cx="3224362" cy="27931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06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357DC28-D75C-4184-B012-AA668E67FAD7}"/>
              </a:ext>
            </a:extLst>
          </p:cNvPr>
          <p:cNvSpPr txBox="1">
            <a:spLocks/>
          </p:cNvSpPr>
          <p:nvPr/>
        </p:nvSpPr>
        <p:spPr>
          <a:xfrm>
            <a:off x="641338" y="4094407"/>
            <a:ext cx="10548079" cy="22681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4600" b="1" dirty="0"/>
              <a:t>অনর্থক</a:t>
            </a:r>
            <a:r>
              <a:rPr lang="bn-IN" sz="4600" b="1" dirty="0"/>
              <a:t> </a:t>
            </a:r>
            <a:r>
              <a:rPr lang="bn-BD" sz="4600" b="1" dirty="0"/>
              <a:t> জাগিয়া যদি লোকদিগকে দেখিয়া কোন কার্য</a:t>
            </a:r>
            <a:r>
              <a:rPr lang="bn-IN" sz="4600" b="1" dirty="0"/>
              <a:t> নাহি তাহলে আবার ঘুমাইয়া পড়িবে এবং তখন আর জাগিবে না।তাহা হবে কুম্ভকর্ণের ঘুমের মতো। </a:t>
            </a:r>
            <a:endParaRPr lang="en-US" sz="4600" b="1" dirty="0"/>
          </a:p>
        </p:txBody>
      </p:sp>
      <p:pic>
        <p:nvPicPr>
          <p:cNvPr id="4" name="Picture 4" descr="কুম্ভকর্ণ: Latest কুম্ভকর্ণ News &amp; Updates, কুম্ভকর্ণ Photos &amp; Images,  কুম্ভকর্ণ Videos | Eisamay">
            <a:extLst>
              <a:ext uri="{FF2B5EF4-FFF2-40B4-BE49-F238E27FC236}">
                <a16:creationId xmlns:a16="http://schemas.microsoft.com/office/drawing/2014/main" id="{E1356469-9A42-4703-ACC2-F0BE6D15B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875" y="438538"/>
            <a:ext cx="3700385" cy="253142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4" name="Picture 2" descr="কেন টিম গঠন করে কাজ করবেন!">
            <a:extLst>
              <a:ext uri="{FF2B5EF4-FFF2-40B4-BE49-F238E27FC236}">
                <a16:creationId xmlns:a16="http://schemas.microsoft.com/office/drawing/2014/main" id="{19D08D59-1696-4D42-992C-6C98C8784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42" y="425113"/>
            <a:ext cx="2828925" cy="16192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6" name="Picture 2" descr="রক্তদান মহৎ কাজ: সমাজসেবী নিঘাত পারভীন - Rajshahi News24 | রাজশাহী নিউজ 24">
            <a:extLst>
              <a:ext uri="{FF2B5EF4-FFF2-40B4-BE49-F238E27FC236}">
                <a16:creationId xmlns:a16="http://schemas.microsoft.com/office/drawing/2014/main" id="{9236A82C-003C-4937-A08F-974E46A1A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8368" y="425113"/>
            <a:ext cx="3404306" cy="28239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দান আসলে কী, কেন ও কিভাবে">
            <a:extLst>
              <a:ext uri="{FF2B5EF4-FFF2-40B4-BE49-F238E27FC236}">
                <a16:creationId xmlns:a16="http://schemas.microsoft.com/office/drawing/2014/main" id="{A21214C1-AE45-43E2-A5AF-88A58E084A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242" y="2243169"/>
            <a:ext cx="2828925" cy="16573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52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19EBB7-1EB1-4014-884E-1543DB3DC189}"/>
              </a:ext>
            </a:extLst>
          </p:cNvPr>
          <p:cNvSpPr txBox="1">
            <a:spLocks/>
          </p:cNvSpPr>
          <p:nvPr/>
        </p:nvSpPr>
        <p:spPr>
          <a:xfrm>
            <a:off x="383823" y="4493365"/>
            <a:ext cx="6891866" cy="1167539"/>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2400" b="1" dirty="0"/>
              <a:t>আগে হইতে সমস্ত কার্যের বন্দোবস্ত করিয়া কার্যক্ষেত্র তৈরি রাখিয়া লোকদিগকে সোনার কাঠির ছোঁওয়া দিয়া জাগাইয়া তুলিতে হইবে</a:t>
            </a:r>
            <a:r>
              <a:rPr lang="bn-BD" sz="2400" b="1" dirty="0"/>
              <a:t>।</a:t>
            </a:r>
          </a:p>
          <a:p>
            <a:endParaRPr lang="en-US" sz="2800" b="1" dirty="0"/>
          </a:p>
        </p:txBody>
      </p:sp>
      <p:pic>
        <p:nvPicPr>
          <p:cNvPr id="2050" name="Picture 2" descr="নীলপরী'র সাথে আড্ডা-&quot;সোনেলা ব্লগ&quot;-পরিবার&quot; - সোনেলা">
            <a:extLst>
              <a:ext uri="{FF2B5EF4-FFF2-40B4-BE49-F238E27FC236}">
                <a16:creationId xmlns:a16="http://schemas.microsoft.com/office/drawing/2014/main" id="{0F0DB0BA-91A4-48B9-A6CC-FF05EDB58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902" y="1395981"/>
            <a:ext cx="2466975" cy="30565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AFB63F9-B501-47DC-861F-B619B2FF5F37}"/>
              </a:ext>
            </a:extLst>
          </p:cNvPr>
          <p:cNvPicPr>
            <a:picLocks noChangeAspect="1"/>
          </p:cNvPicPr>
          <p:nvPr/>
        </p:nvPicPr>
        <p:blipFill rotWithShape="1">
          <a:blip r:embed="rId3">
            <a:extLst>
              <a:ext uri="{28A0092B-C50C-407E-A947-70E740481C1C}">
                <a14:useLocalDpi xmlns:a14="http://schemas.microsoft.com/office/drawing/2010/main" val="0"/>
              </a:ext>
            </a:extLst>
          </a:blip>
          <a:srcRect l="29896"/>
          <a:stretch/>
        </p:blipFill>
        <p:spPr>
          <a:xfrm>
            <a:off x="9639768" y="3280880"/>
            <a:ext cx="2168409" cy="2810933"/>
          </a:xfrm>
          <a:prstGeom prst="rect">
            <a:avLst/>
          </a:prstGeom>
          <a:ln w="88900" cap="sq" cmpd="thickThin">
            <a:solidFill>
              <a:srgbClr val="000000"/>
            </a:solidFill>
            <a:prstDash val="solid"/>
            <a:miter lim="800000"/>
          </a:ln>
          <a:effectLst>
            <a:innerShdw blurRad="76200">
              <a:srgbClr val="000000"/>
            </a:innerShdw>
          </a:effectLst>
        </p:spPr>
      </p:pic>
      <p:pic>
        <p:nvPicPr>
          <p:cNvPr id="2052" name="Picture 4" descr="লকডাউনে কর্মহীন বাঙালিদের বিকল্প কর্মসংস্থানের ব্যবস্থা করবে বাংলাপক্ষ -  Khas Khobor-Read Latest Bengali News, বাংলা সংবাদ, বাংলা খবর from West  Bengal's Leading News Portal">
            <a:extLst>
              <a:ext uri="{FF2B5EF4-FFF2-40B4-BE49-F238E27FC236}">
                <a16:creationId xmlns:a16="http://schemas.microsoft.com/office/drawing/2014/main" id="{E3E34EFA-F66B-4B52-8F1E-197149091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05" y="499438"/>
            <a:ext cx="2962275" cy="257920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4" name="Picture 6" descr="সৌদি আরবে 'অতিরিক্ত কাজের' সুযোগ নেই">
            <a:extLst>
              <a:ext uri="{FF2B5EF4-FFF2-40B4-BE49-F238E27FC236}">
                <a16:creationId xmlns:a16="http://schemas.microsoft.com/office/drawing/2014/main" id="{E1D67FC0-010E-4468-BDF3-593F59E9BF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5860" y="1070641"/>
            <a:ext cx="2800350" cy="274631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9343B98-F051-4488-A417-9AFEDF9D2C8F}"/>
              </a:ext>
            </a:extLst>
          </p:cNvPr>
          <p:cNvSpPr txBox="1"/>
          <p:nvPr/>
        </p:nvSpPr>
        <p:spPr>
          <a:xfrm>
            <a:off x="400805" y="5646169"/>
            <a:ext cx="689186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err="1">
                <a:latin typeface="NikoshBAN" pitchFamily="2" charset="0"/>
                <a:cs typeface="NikoshBAN" pitchFamily="2" charset="0"/>
              </a:rPr>
              <a:t>ভাবের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দ্বারা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মানুষকে</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জাগিয়ে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তোলা</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যায়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কিন্তু</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যথাযথ</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পরিকল্পনা</a:t>
            </a:r>
            <a:r>
              <a:rPr lang="en-US" sz="2400" b="1" dirty="0">
                <a:latin typeface="NikoshBAN" pitchFamily="2" charset="0"/>
                <a:cs typeface="NikoshBAN" pitchFamily="2" charset="0"/>
              </a:rPr>
              <a:t> ও </a:t>
            </a:r>
            <a:r>
              <a:rPr lang="en-US" sz="2400" b="1" dirty="0" err="1">
                <a:latin typeface="NikoshBAN" pitchFamily="2" charset="0"/>
                <a:cs typeface="NikoshBAN" pitchFamily="2" charset="0"/>
              </a:rPr>
              <a:t>কাজের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স্পৃহা</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ছাড়া</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যে</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ভালো</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উদ্যোগ</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নষ্ট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হয়ে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যেতে</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পারে</a:t>
            </a:r>
            <a:r>
              <a:rPr lang="en-US" sz="2400" b="1" dirty="0">
                <a:latin typeface="NikoshBAN" pitchFamily="2" charset="0"/>
                <a:cs typeface="NikoshBAN" pitchFamily="2" charset="0"/>
              </a:rPr>
              <a:t>।</a:t>
            </a:r>
          </a:p>
        </p:txBody>
      </p:sp>
    </p:spTree>
    <p:extLst>
      <p:ext uri="{BB962C8B-B14F-4D97-AF65-F5344CB8AC3E}">
        <p14:creationId xmlns:p14="http://schemas.microsoft.com/office/powerpoint/2010/main" val="145932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48B4E0-48B5-4A2C-B7BB-24FE27F0AC14}"/>
              </a:ext>
            </a:extLst>
          </p:cNvPr>
          <p:cNvSpPr txBox="1"/>
          <p:nvPr/>
        </p:nvSpPr>
        <p:spPr>
          <a:xfrm>
            <a:off x="585239" y="4337756"/>
            <a:ext cx="87630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a:ln w="11430"/>
                <a:effectLst>
                  <a:outerShdw blurRad="50800" dist="39000" dir="5460000" algn="tl">
                    <a:srgbClr val="000000">
                      <a:alpha val="38000"/>
                    </a:srgbClr>
                  </a:outerShdw>
                </a:effectLst>
                <a:latin typeface="NikoshBAN" pitchFamily="2" charset="0"/>
                <a:cs typeface="NikoshBAN" pitchFamily="2" charset="0"/>
              </a:rPr>
              <a:t>এ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রচনাটিতে</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লেখক</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দেশের</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উন্নতি</a:t>
            </a:r>
            <a:r>
              <a:rPr lang="en-US" sz="4000" b="1" dirty="0">
                <a:ln w="11430"/>
                <a:effectLst>
                  <a:outerShdw blurRad="50800" dist="39000" dir="5460000" algn="tl">
                    <a:srgbClr val="000000">
                      <a:alpha val="38000"/>
                    </a:srgbClr>
                  </a:outerShdw>
                </a:effectLst>
                <a:latin typeface="NikoshBAN" pitchFamily="2" charset="0"/>
                <a:cs typeface="NikoshBAN" pitchFamily="2" charset="0"/>
              </a:rPr>
              <a:t> ও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মুক্তি</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এবং</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মানুষের</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কল্যাণের</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জন্য</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ভাবের</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সঙ্গে</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বাস্তবধর্মী</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কর্মে</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তৎপর</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হওয়ার</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উপর</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জোর</a:t>
            </a:r>
            <a:r>
              <a:rPr lang="en-US" sz="4000" b="1" dirty="0">
                <a:ln w="11430"/>
                <a:effectLst>
                  <a:outerShdw blurRad="50800" dist="39000" dir="5460000" algn="tl">
                    <a:srgbClr val="000000">
                      <a:alpha val="38000"/>
                    </a:srgbClr>
                  </a:outerShdw>
                </a:effectLst>
                <a:latin typeface="NikoshBAN" pitchFamily="2" charset="0"/>
                <a:cs typeface="NikoshBAN" pitchFamily="2" charset="0"/>
              </a:rPr>
              <a:t> </a:t>
            </a:r>
            <a:r>
              <a:rPr lang="en-US" sz="4000" b="1" dirty="0" err="1">
                <a:ln w="11430"/>
                <a:effectLst>
                  <a:outerShdw blurRad="50800" dist="39000" dir="5460000" algn="tl">
                    <a:srgbClr val="000000">
                      <a:alpha val="38000"/>
                    </a:srgbClr>
                  </a:outerShdw>
                </a:effectLst>
                <a:latin typeface="NikoshBAN" pitchFamily="2" charset="0"/>
                <a:cs typeface="NikoshBAN" pitchFamily="2" charset="0"/>
              </a:rPr>
              <a:t>দিয়েছেন</a:t>
            </a:r>
            <a:r>
              <a:rPr lang="en-US" sz="4000" b="1" dirty="0">
                <a:ln w="11430"/>
                <a:effectLst>
                  <a:outerShdw blurRad="50800" dist="39000" dir="5460000" algn="tl">
                    <a:srgbClr val="000000">
                      <a:alpha val="38000"/>
                    </a:srgbClr>
                  </a:outerShdw>
                </a:effectLst>
                <a:latin typeface="NikoshBAN" pitchFamily="2" charset="0"/>
                <a:cs typeface="NikoshBAN" pitchFamily="2" charset="0"/>
              </a:rPr>
              <a:t>।</a:t>
            </a:r>
          </a:p>
        </p:txBody>
      </p:sp>
      <p:pic>
        <p:nvPicPr>
          <p:cNvPr id="3" name="Picture 2">
            <a:extLst>
              <a:ext uri="{FF2B5EF4-FFF2-40B4-BE49-F238E27FC236}">
                <a16:creationId xmlns:a16="http://schemas.microsoft.com/office/drawing/2014/main" id="{9042A231-79E0-469E-849C-E91C5358A037}"/>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85239" y="421872"/>
            <a:ext cx="3433605" cy="3093262"/>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AB835ADB-F4FB-4BC7-B67A-207ADFA3E4F9}"/>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55050" y="464939"/>
            <a:ext cx="3085218" cy="3007128"/>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descr="Islamic unity- ইসলামী ঐক্য - Home | Facebook">
            <a:extLst>
              <a:ext uri="{FF2B5EF4-FFF2-40B4-BE49-F238E27FC236}">
                <a16:creationId xmlns:a16="http://schemas.microsoft.com/office/drawing/2014/main" id="{242994B9-9502-450E-AD7C-AF3F026299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8075" y="464939"/>
            <a:ext cx="3343081" cy="305019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6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1C220ADD-F2CB-4DA4-BD84-3DA7D18B0C26}"/>
              </a:ext>
            </a:extLst>
          </p:cNvPr>
          <p:cNvSpPr txBox="1">
            <a:spLocks/>
          </p:cNvSpPr>
          <p:nvPr/>
        </p:nvSpPr>
        <p:spPr>
          <a:xfrm>
            <a:off x="683871" y="843024"/>
            <a:ext cx="7638327" cy="9144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bn-IN" sz="4800" b="1" dirty="0"/>
              <a:t>ভাব ও কাজের মধ্যে </a:t>
            </a:r>
            <a:r>
              <a:rPr lang="bn-BD" sz="4800" b="1" dirty="0"/>
              <a:t>পার্থক্য</a:t>
            </a:r>
            <a:endParaRPr lang="en-US" sz="4800" b="1" dirty="0"/>
          </a:p>
        </p:txBody>
      </p:sp>
      <p:sp>
        <p:nvSpPr>
          <p:cNvPr id="3" name="Title 1">
            <a:extLst>
              <a:ext uri="{FF2B5EF4-FFF2-40B4-BE49-F238E27FC236}">
                <a16:creationId xmlns:a16="http://schemas.microsoft.com/office/drawing/2014/main" id="{07D3527B-95F5-4E32-8D8F-E78465710362}"/>
              </a:ext>
            </a:extLst>
          </p:cNvPr>
          <p:cNvSpPr txBox="1">
            <a:spLocks/>
          </p:cNvSpPr>
          <p:nvPr/>
        </p:nvSpPr>
        <p:spPr>
          <a:xfrm>
            <a:off x="809264" y="2395960"/>
            <a:ext cx="9712124" cy="3877518"/>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200" b="1" dirty="0"/>
              <a:t>ভাব ও কাজের মধ্যে পার্থক্য অনেক। মানুষকে উদ্বুদ্ধ করার জন্য ভাবের গুরুত্ব অপরিসীম কিন্তু শুধু ভাব দিয়ে মহৎ কিছু অর্জন করা যায় না।তার জন্য কর্ম শক্তি এবং সঠিক উদ্যোগের দরকার হয়।ভাবের দ্বারা মানুষকে জাগিয়ে তোলা যায় কিন্তু যথাযথ পরিকল্পনা ও কাজের স্পৃহা ছাড়া যে কোনো ভালো উদ্যোগ নষ্ট হয়ে যেতে পারে।দেশের উন্নতি ও মুক্তি এবং মানুষের কল্যাণের জন্য ভাবের সঙ্গে বাস্তব ধর্মী কর্মে তৎপর হওয়া প্রয়োজন।</a:t>
            </a:r>
            <a:endParaRPr lang="en-US" sz="3200" b="1" dirty="0"/>
          </a:p>
        </p:txBody>
      </p:sp>
    </p:spTree>
    <p:extLst>
      <p:ext uri="{BB962C8B-B14F-4D97-AF65-F5344CB8AC3E}">
        <p14:creationId xmlns:p14="http://schemas.microsoft.com/office/powerpoint/2010/main" val="2708827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11127AB-3C75-4E1C-B39F-EAA592E6DCB0}"/>
              </a:ext>
            </a:extLst>
          </p:cNvPr>
          <p:cNvSpPr txBox="1">
            <a:spLocks/>
          </p:cNvSpPr>
          <p:nvPr/>
        </p:nvSpPr>
        <p:spPr>
          <a:xfrm>
            <a:off x="625033" y="499640"/>
            <a:ext cx="9038863" cy="1529080"/>
          </a:xfrm>
          <a:prstGeom prst="rect">
            <a:avLst/>
          </a:prstGeom>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b="1" dirty="0"/>
              <a:t>মানুষকে ভাবের সঙ্গে বাস্তব ধর্মী কর্মে উৎসাহিত করা।</a:t>
            </a:r>
            <a:endParaRPr lang="en-US" dirty="0"/>
          </a:p>
        </p:txBody>
      </p:sp>
      <p:sp>
        <p:nvSpPr>
          <p:cNvPr id="4" name="TextBox 3">
            <a:extLst>
              <a:ext uri="{FF2B5EF4-FFF2-40B4-BE49-F238E27FC236}">
                <a16:creationId xmlns:a16="http://schemas.microsoft.com/office/drawing/2014/main" id="{E88C6346-54A3-4BD2-823D-3379C9BE649B}"/>
              </a:ext>
            </a:extLst>
          </p:cNvPr>
          <p:cNvSpPr txBox="1"/>
          <p:nvPr/>
        </p:nvSpPr>
        <p:spPr>
          <a:xfrm>
            <a:off x="451413" y="3052838"/>
            <a:ext cx="9653286" cy="31085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buNone/>
            </a:pPr>
            <a:r>
              <a:rPr lang="bn-IN" sz="2800" b="1" dirty="0"/>
              <a:t>ভাব ও কাজ প্রবন্ধে লেখক ভাবের সঙ্গে বাস্তবধর্মী কর্মে উৎসাহিত হওয়ার ওপর জোর দিয়েছেন দেশের উন্নতি, মুক্তি ও মানুষের কল্যাণের জন্য।মানুষ কাজের মধ্যে আনন্দের সন্ধান করে।সেই আনন্দ যারা জাগাতে পারেন তারাই নেতৃত্ব দেওয়ার যোগ্যতা অর্জন করেন।লেখক এখানে যোগ্য নেতৃত্বের প্রত্যাশা করেছেন কাজের ক্ষেত্রে উদার মানসিকতা,সহনশীলতা ও পরোপকারী মনোভাবের প্রতিফলন ঘটাতে। </a:t>
            </a:r>
            <a:endParaRPr lang="en-US" sz="2800" b="1" dirty="0"/>
          </a:p>
        </p:txBody>
      </p:sp>
    </p:spTree>
    <p:extLst>
      <p:ext uri="{BB962C8B-B14F-4D97-AF65-F5344CB8AC3E}">
        <p14:creationId xmlns:p14="http://schemas.microsoft.com/office/powerpoint/2010/main" val="2480120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B7C206-C1A5-45AB-B88B-1328E0E22406}"/>
              </a:ext>
            </a:extLst>
          </p:cNvPr>
          <p:cNvSpPr txBox="1"/>
          <p:nvPr/>
        </p:nvSpPr>
        <p:spPr>
          <a:xfrm>
            <a:off x="581376" y="3039070"/>
            <a:ext cx="9183512" cy="31085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BD" sz="2800" b="1" dirty="0"/>
              <a:t>১।</a:t>
            </a:r>
            <a:r>
              <a:rPr lang="bn-IN" sz="2800" b="1" dirty="0"/>
              <a:t>‘দশচক্রে ভগবান ভুত’ কথাটির অর্থ কী?</a:t>
            </a:r>
            <a:endParaRPr lang="en-US" sz="2800" b="1" dirty="0"/>
          </a:p>
          <a:p>
            <a:pPr marL="0" indent="0">
              <a:buNone/>
            </a:pPr>
            <a:r>
              <a:rPr lang="bn-BD" sz="2800" b="1" dirty="0">
                <a:latin typeface="NikoshBAN" panose="02000000000000000000" pitchFamily="2" charset="0"/>
                <a:cs typeface="NikoshBAN" panose="02000000000000000000" pitchFamily="2" charset="0"/>
              </a:rPr>
              <a:t>২।</a:t>
            </a:r>
            <a:r>
              <a:rPr lang="bn-BD" sz="3600" b="1" dirty="0">
                <a:latin typeface="NikoshBAN" panose="02000000000000000000" pitchFamily="2" charset="0"/>
                <a:cs typeface="NikoshBAN" panose="02000000000000000000" pitchFamily="2" charset="0"/>
              </a:rPr>
              <a:t>  স্বার্থক </a:t>
            </a:r>
            <a:r>
              <a:rPr lang="bn-IN" sz="3600" b="1" dirty="0">
                <a:latin typeface="NikoshBAN" panose="02000000000000000000" pitchFamily="2" charset="0"/>
                <a:cs typeface="NikoshBAN" panose="02000000000000000000" pitchFamily="2" charset="0"/>
              </a:rPr>
              <a:t>ভাব</a:t>
            </a:r>
            <a:r>
              <a:rPr lang="bn-BD" sz="3600" b="1" dirty="0">
                <a:latin typeface="NikoshBAN" panose="02000000000000000000" pitchFamily="2" charset="0"/>
                <a:cs typeface="NikoshBAN" panose="02000000000000000000" pitchFamily="2" charset="0"/>
              </a:rPr>
              <a:t>না  ও কাজ কী ? </a:t>
            </a:r>
            <a:r>
              <a:rPr lang="en-US" sz="3600" b="1" dirty="0" err="1">
                <a:latin typeface="NikoshBAN" panose="02000000000000000000" pitchFamily="2" charset="0"/>
                <a:cs typeface="NikoshBAN" panose="02000000000000000000" pitchFamily="2" charset="0"/>
              </a:rPr>
              <a:t>তা</a:t>
            </a:r>
            <a:r>
              <a:rPr lang="en-US" sz="3600" b="1" dirty="0">
                <a:latin typeface="NikoshBAN" panose="02000000000000000000" pitchFamily="2" charset="0"/>
                <a:cs typeface="NikoshBAN" panose="02000000000000000000" pitchFamily="2" charset="0"/>
              </a:rPr>
              <a:t> </a:t>
            </a:r>
            <a:r>
              <a:rPr lang="bn-BD" sz="3600" b="1" dirty="0">
                <a:latin typeface="NikoshBAN" panose="02000000000000000000" pitchFamily="2" charset="0"/>
                <a:cs typeface="NikoshBAN" panose="02000000000000000000" pitchFamily="2" charset="0"/>
              </a:rPr>
              <a:t>লিখ।</a:t>
            </a:r>
          </a:p>
          <a:p>
            <a:pPr marL="0" indent="0">
              <a:buNone/>
            </a:pPr>
            <a:r>
              <a:rPr lang="bn-BD" sz="3600" b="1" dirty="0">
                <a:latin typeface="NikoshBAN" panose="02000000000000000000" pitchFamily="2" charset="0"/>
                <a:cs typeface="NikoshBAN" panose="02000000000000000000" pitchFamily="2" charset="0"/>
              </a:rPr>
              <a:t>৩। ভাব ও  কাজ  এর  মধ্যে  পার্থক্য  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a:t>
            </a:r>
            <a:r>
              <a:rPr lang="bn-BD" sz="3600" b="1" dirty="0">
                <a:latin typeface="NikoshBAN" panose="02000000000000000000" pitchFamily="2" charset="0"/>
                <a:cs typeface="NikoshBAN" panose="02000000000000000000" pitchFamily="2" charset="0"/>
              </a:rPr>
              <a:t> ?</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উল্লেখ</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a:t>
            </a:r>
            <a:r>
              <a:rPr lang="en-US" sz="3600" b="1" dirty="0">
                <a:latin typeface="NikoshBAN" panose="02000000000000000000" pitchFamily="2" charset="0"/>
                <a:cs typeface="NikoshBAN" panose="02000000000000000000" pitchFamily="2" charset="0"/>
              </a:rPr>
              <a:t>।</a:t>
            </a:r>
            <a:endParaRPr lang="bn-BD" sz="3600" b="1" dirty="0">
              <a:latin typeface="NikoshBAN" panose="02000000000000000000" pitchFamily="2" charset="0"/>
              <a:cs typeface="NikoshBAN" panose="02000000000000000000" pitchFamily="2" charset="0"/>
            </a:endParaRPr>
          </a:p>
          <a:p>
            <a:r>
              <a:rPr lang="bn-BD" sz="3600" b="1" dirty="0">
                <a:latin typeface="NikoshBAN" panose="02000000000000000000" pitchFamily="2" charset="0"/>
                <a:cs typeface="NikoshBAN" panose="02000000000000000000" pitchFamily="2" charset="0"/>
              </a:rPr>
              <a:t>৪।ভাবিয়া  করিও কাজ  -কথাটির  অর্থ কী ? লিখ।</a:t>
            </a:r>
          </a:p>
          <a:p>
            <a:r>
              <a:rPr lang="bn-BD" sz="3600" b="1" dirty="0">
                <a:latin typeface="NikoshBAN" panose="02000000000000000000" pitchFamily="2" charset="0"/>
                <a:cs typeface="NikoshBAN" panose="02000000000000000000" pitchFamily="2" charset="0"/>
              </a:rPr>
              <a:t>৫।</a:t>
            </a:r>
            <a:r>
              <a:rPr lang="en-US" sz="36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সোনার</a:t>
            </a: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কাঠি</a:t>
            </a: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বলতে</a:t>
            </a: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a:t>
            </a: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বোঝানো</a:t>
            </a: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হয়েছে</a:t>
            </a:r>
            <a:r>
              <a:rPr lang="en-US"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3600" b="1" dirty="0">
              <a:latin typeface="NikoshBAN" panose="02000000000000000000" pitchFamily="2" charset="0"/>
              <a:cs typeface="NikoshBAN" panose="02000000000000000000" pitchFamily="2" charset="0"/>
            </a:endParaRPr>
          </a:p>
          <a:p>
            <a:endParaRPr lang="en-US" sz="2400" dirty="0"/>
          </a:p>
        </p:txBody>
      </p:sp>
      <p:sp>
        <p:nvSpPr>
          <p:cNvPr id="4" name="TextBox 3">
            <a:extLst>
              <a:ext uri="{FF2B5EF4-FFF2-40B4-BE49-F238E27FC236}">
                <a16:creationId xmlns:a16="http://schemas.microsoft.com/office/drawing/2014/main" id="{FEE5144E-633D-44CB-B6FE-F94EE0402202}"/>
              </a:ext>
            </a:extLst>
          </p:cNvPr>
          <p:cNvSpPr txBox="1"/>
          <p:nvPr/>
        </p:nvSpPr>
        <p:spPr>
          <a:xfrm>
            <a:off x="750710" y="541053"/>
            <a:ext cx="3448758" cy="1107996"/>
          </a:xfrm>
          <a:prstGeom prst="rect">
            <a:avLst/>
          </a:prstGeom>
          <a:solidFill>
            <a:schemeClr val="accent4">
              <a:lumMod val="60000"/>
              <a:lumOff val="40000"/>
            </a:schemeClr>
          </a:solidFill>
          <a:ln w="57150">
            <a:solidFill>
              <a:schemeClr val="tx1"/>
            </a:solidFill>
          </a:ln>
        </p:spPr>
        <p:txBody>
          <a:bodyPr wrap="square" rtlCol="0">
            <a:spAutoFit/>
          </a:bodyPr>
          <a:lstStyle/>
          <a:p>
            <a:pPr algn="ctr"/>
            <a:r>
              <a:rPr lang="bn-IN" sz="6600" dirty="0">
                <a:latin typeface="NikoshBAN" panose="02000000000000000000" pitchFamily="2" charset="0"/>
                <a:cs typeface="NikoshBAN" panose="02000000000000000000" pitchFamily="2" charset="0"/>
              </a:rPr>
              <a:t>মু</a:t>
            </a:r>
            <a:r>
              <a:rPr lang="bn-IN" sz="4400" dirty="0">
                <a:latin typeface="NikoshBAN" panose="02000000000000000000" pitchFamily="2" charset="0"/>
                <a:cs typeface="NikoshBAN" panose="02000000000000000000" pitchFamily="2" charset="0"/>
              </a:rPr>
              <a:t>ল্যায়ন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935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A278FD-A8AB-4837-8467-2EB11214EBFD}"/>
              </a:ext>
            </a:extLst>
          </p:cNvPr>
          <p:cNvSpPr txBox="1"/>
          <p:nvPr/>
        </p:nvSpPr>
        <p:spPr>
          <a:xfrm>
            <a:off x="3747656" y="811103"/>
            <a:ext cx="3689778" cy="8309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800" b="1" spc="50" dirty="0">
                <a:ln w="9525" cmpd="sng">
                  <a:solidFill>
                    <a:schemeClr val="accent1"/>
                  </a:solidFill>
                  <a:prstDash val="solid"/>
                </a:ln>
                <a:solidFill>
                  <a:srgbClr val="00B050"/>
                </a:solidFill>
                <a:effectLst>
                  <a:glow rad="38100">
                    <a:schemeClr val="accent1">
                      <a:alpha val="40000"/>
                    </a:schemeClr>
                  </a:glow>
                </a:effectLst>
                <a:latin typeface="NikoshBAN" panose="02000000000000000000" pitchFamily="2" charset="0"/>
                <a:cs typeface="NikoshBAN" panose="02000000000000000000" pitchFamily="2" charset="0"/>
              </a:rPr>
              <a:t> </a:t>
            </a:r>
            <a:r>
              <a:rPr lang="en-US" sz="4800" b="1" spc="50" dirty="0" err="1">
                <a:ln w="9525" cmpd="sng">
                  <a:solidFill>
                    <a:schemeClr val="accent1"/>
                  </a:solidFill>
                  <a:prstDash val="solid"/>
                </a:ln>
                <a:solidFill>
                  <a:srgbClr val="00B050"/>
                </a:solidFill>
                <a:effectLst>
                  <a:glow rad="38100">
                    <a:schemeClr val="accent1">
                      <a:alpha val="40000"/>
                    </a:schemeClr>
                  </a:glow>
                </a:effectLst>
                <a:latin typeface="NikoshBAN" panose="02000000000000000000" pitchFamily="2" charset="0"/>
                <a:cs typeface="NikoshBAN" panose="02000000000000000000" pitchFamily="2" charset="0"/>
              </a:rPr>
              <a:t>শিক্ষক</a:t>
            </a:r>
            <a:r>
              <a:rPr lang="en-US" sz="4800" b="1" spc="50" dirty="0">
                <a:ln w="9525" cmpd="sng">
                  <a:solidFill>
                    <a:schemeClr val="accent1"/>
                  </a:solidFill>
                  <a:prstDash val="solid"/>
                </a:ln>
                <a:solidFill>
                  <a:srgbClr val="00B050"/>
                </a:solidFill>
                <a:effectLst>
                  <a:glow rad="38100">
                    <a:schemeClr val="accent1">
                      <a:alpha val="40000"/>
                    </a:schemeClr>
                  </a:glow>
                </a:effectLst>
                <a:latin typeface="NikoshBAN" panose="02000000000000000000" pitchFamily="2" charset="0"/>
                <a:cs typeface="NikoshBAN" panose="02000000000000000000" pitchFamily="2" charset="0"/>
              </a:rPr>
              <a:t> </a:t>
            </a:r>
            <a:r>
              <a:rPr lang="bn-IN" sz="4800" b="1" spc="50" dirty="0">
                <a:ln w="9525" cmpd="sng">
                  <a:solidFill>
                    <a:schemeClr val="accent1"/>
                  </a:solidFill>
                  <a:prstDash val="solid"/>
                </a:ln>
                <a:solidFill>
                  <a:srgbClr val="00B050"/>
                </a:solidFill>
                <a:effectLst>
                  <a:glow rad="38100">
                    <a:schemeClr val="accent1">
                      <a:alpha val="40000"/>
                    </a:schemeClr>
                  </a:glow>
                </a:effectLst>
                <a:latin typeface="NikoshBAN" panose="02000000000000000000" pitchFamily="2" charset="0"/>
                <a:cs typeface="NikoshBAN" panose="02000000000000000000" pitchFamily="2" charset="0"/>
              </a:rPr>
              <a:t>পরিচিতি</a:t>
            </a:r>
            <a:endParaRPr lang="en-US" sz="4800" b="1" spc="50" dirty="0">
              <a:ln w="9525" cmpd="sng">
                <a:solidFill>
                  <a:schemeClr val="accent1"/>
                </a:solidFill>
                <a:prstDash val="solid"/>
              </a:ln>
              <a:solidFill>
                <a:srgbClr val="00B050"/>
              </a:solidFill>
              <a:effectLst>
                <a:glow rad="38100">
                  <a:schemeClr val="accent1">
                    <a:alpha val="40000"/>
                  </a:schemeClr>
                </a:glo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1A126F92-7EBC-4617-BE0B-8452141B40D6}"/>
              </a:ext>
            </a:extLst>
          </p:cNvPr>
          <p:cNvSpPr txBox="1"/>
          <p:nvPr/>
        </p:nvSpPr>
        <p:spPr>
          <a:xfrm>
            <a:off x="8417170" y="3103250"/>
            <a:ext cx="3331453" cy="2169825"/>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defTabSz="342900">
              <a:defRPr/>
            </a:pPr>
            <a:r>
              <a:rPr lang="bn-IN" sz="2700" b="1" dirty="0">
                <a:ln/>
                <a:latin typeface="Corbel" panose="020B0503020204020204"/>
                <a:cs typeface="Vrinda" panose="020B0502040204020203" pitchFamily="34" charset="0"/>
              </a:rPr>
              <a:t>রেহানা পারভীন।</a:t>
            </a:r>
          </a:p>
          <a:p>
            <a:pPr defTabSz="342900">
              <a:defRPr/>
            </a:pPr>
            <a:r>
              <a:rPr lang="bn-IN" sz="2700" b="1" dirty="0">
                <a:ln/>
                <a:latin typeface="Corbel" panose="020B0503020204020204"/>
                <a:cs typeface="Vrinda" panose="020B0502040204020203" pitchFamily="34" charset="0"/>
              </a:rPr>
              <a:t>সহকারী শিক্ষক।</a:t>
            </a:r>
          </a:p>
          <a:p>
            <a:pPr defTabSz="342900">
              <a:defRPr/>
            </a:pPr>
            <a:r>
              <a:rPr lang="bn-IN" sz="2700" b="1" dirty="0">
                <a:ln/>
                <a:latin typeface="Corbel" panose="020B0503020204020204"/>
                <a:cs typeface="Vrinda" panose="020B0502040204020203" pitchFamily="34" charset="0"/>
              </a:rPr>
              <a:t>জামতলা দাখিল মাদ্রাসা</a:t>
            </a:r>
            <a:r>
              <a:rPr lang="en-US" sz="2700" b="1" dirty="0">
                <a:ln/>
                <a:latin typeface="Corbel" panose="020B0503020204020204"/>
              </a:rPr>
              <a:t>। </a:t>
            </a:r>
            <a:endParaRPr lang="bn-IN" sz="2700" b="1" dirty="0">
              <a:ln/>
              <a:latin typeface="Corbel" panose="020B0503020204020204"/>
              <a:cs typeface="Vrinda" panose="020B0502040204020203" pitchFamily="34" charset="0"/>
            </a:endParaRPr>
          </a:p>
          <a:p>
            <a:pPr defTabSz="342900">
              <a:defRPr/>
            </a:pPr>
            <a:r>
              <a:rPr lang="bn-IN" sz="2700" b="1" dirty="0">
                <a:ln/>
                <a:latin typeface="Corbel" panose="020B0503020204020204"/>
                <a:cs typeface="Vrinda" panose="020B0502040204020203" pitchFamily="34" charset="0"/>
              </a:rPr>
              <a:t>গোয়ালন্দ,রাজবাড়ী। </a:t>
            </a:r>
            <a:endParaRPr lang="en-US" sz="2700" b="1" dirty="0">
              <a:ln/>
              <a:latin typeface="Corbel" panose="020B0503020204020204"/>
            </a:endParaRPr>
          </a:p>
        </p:txBody>
      </p:sp>
      <p:pic>
        <p:nvPicPr>
          <p:cNvPr id="1026" name="Picture 2" descr="জামাতে হাতের কাজ করবেন কিভাবে শিখে নিন ( হাতের কাজ/ নকশী) - YouTube">
            <a:extLst>
              <a:ext uri="{FF2B5EF4-FFF2-40B4-BE49-F238E27FC236}">
                <a16:creationId xmlns:a16="http://schemas.microsoft.com/office/drawing/2014/main" id="{DFF471E5-CD02-470B-AC2A-C7AFE487B5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407"/>
          <a:stretch/>
        </p:blipFill>
        <p:spPr bwMode="auto">
          <a:xfrm>
            <a:off x="5085837" y="2635939"/>
            <a:ext cx="2338349" cy="294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A367DB1F-A77F-453C-8B7E-DA93CC7CBE23}"/>
              </a:ext>
            </a:extLst>
          </p:cNvPr>
          <p:cNvGrpSpPr/>
          <p:nvPr/>
        </p:nvGrpSpPr>
        <p:grpSpPr>
          <a:xfrm>
            <a:off x="631591" y="1774068"/>
            <a:ext cx="3807734" cy="4272829"/>
            <a:chOff x="905902" y="2034806"/>
            <a:chExt cx="3533423" cy="3556000"/>
          </a:xfrm>
        </p:grpSpPr>
        <p:pic>
          <p:nvPicPr>
            <p:cNvPr id="8" name="Picture 7">
              <a:extLst>
                <a:ext uri="{FF2B5EF4-FFF2-40B4-BE49-F238E27FC236}">
                  <a16:creationId xmlns:a16="http://schemas.microsoft.com/office/drawing/2014/main" id="{35C52E8B-2091-4B28-A9CC-7377865E5E76}"/>
                </a:ext>
              </a:extLst>
            </p:cNvPr>
            <p:cNvPicPr>
              <a:picLocks noChangeAspect="1"/>
            </p:cNvPicPr>
            <p:nvPr/>
          </p:nvPicPr>
          <p:blipFill rotWithShape="1">
            <a:blip r:embed="rId3">
              <a:extLst>
                <a:ext uri="{28A0092B-C50C-407E-A947-70E740481C1C}">
                  <a14:useLocalDpi xmlns:a14="http://schemas.microsoft.com/office/drawing/2010/main" val="0"/>
                </a:ext>
              </a:extLst>
            </a:blip>
            <a:srcRect l="2592" t="11152" r="4700" b="9835"/>
            <a:stretch/>
          </p:blipFill>
          <p:spPr>
            <a:xfrm>
              <a:off x="905902" y="2034806"/>
              <a:ext cx="3533423" cy="355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96AC1DE9-CB0C-41E2-91DD-3A1C1C0AD2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839" y="2251133"/>
              <a:ext cx="2291645" cy="24214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41249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বাড়ির কাজ _barir kaj - Home | Facebook">
            <a:extLst>
              <a:ext uri="{FF2B5EF4-FFF2-40B4-BE49-F238E27FC236}">
                <a16:creationId xmlns:a16="http://schemas.microsoft.com/office/drawing/2014/main" id="{B0346C0A-BF12-4F85-8F9E-5907C81DB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9023"/>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890A99-1187-404B-88FA-7735AC9DB5A3}"/>
              </a:ext>
            </a:extLst>
          </p:cNvPr>
          <p:cNvSpPr txBox="1"/>
          <p:nvPr/>
        </p:nvSpPr>
        <p:spPr>
          <a:xfrm>
            <a:off x="1222022" y="4137378"/>
            <a:ext cx="91440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6000" b="1" dirty="0"/>
              <a:t>ভাব ও কাজের তুলনা করে </a:t>
            </a:r>
            <a:r>
              <a:rPr lang="en-US" sz="6000" b="1" dirty="0"/>
              <a:t>১০</a:t>
            </a:r>
            <a:r>
              <a:rPr lang="bn-IN" sz="6000" b="1" dirty="0"/>
              <a:t> টি বাক্য লিখে আনবে।</a:t>
            </a:r>
            <a:endParaRPr lang="en-US" sz="6000" b="1" dirty="0"/>
          </a:p>
        </p:txBody>
      </p:sp>
      <p:pic>
        <p:nvPicPr>
          <p:cNvPr id="6" name="Picture 5">
            <a:extLst>
              <a:ext uri="{FF2B5EF4-FFF2-40B4-BE49-F238E27FC236}">
                <a16:creationId xmlns:a16="http://schemas.microsoft.com/office/drawing/2014/main" id="{46F6A6DF-D0CD-4E4A-8E00-128EDA042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0990" y="567265"/>
            <a:ext cx="2626255" cy="2923823"/>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E538D0FA-C6E4-4897-A6D4-8741465A3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56" y="567264"/>
            <a:ext cx="2626255" cy="292382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0904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Pictures\10ani rose.gif">
            <a:extLst>
              <a:ext uri="{FF2B5EF4-FFF2-40B4-BE49-F238E27FC236}">
                <a16:creationId xmlns:a16="http://schemas.microsoft.com/office/drawing/2014/main" id="{BB88ED03-A260-4D8D-82C5-73038C013AAA}"/>
              </a:ext>
            </a:extLst>
          </p:cNvPr>
          <p:cNvPicPr>
            <a:picLocks noChangeAspect="1" noChangeArrowheads="1" noCrop="1"/>
          </p:cNvPicPr>
          <p:nvPr/>
        </p:nvPicPr>
        <p:blipFill>
          <a:blip r:embed="rId2"/>
          <a:srcRect/>
          <a:stretch>
            <a:fillRect/>
          </a:stretch>
        </p:blipFill>
        <p:spPr bwMode="auto">
          <a:xfrm>
            <a:off x="237066" y="237067"/>
            <a:ext cx="11743523" cy="6344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039A5BA3-7596-4589-A2FA-F1E0A2519D40}"/>
              </a:ext>
            </a:extLst>
          </p:cNvPr>
          <p:cNvSpPr txBox="1"/>
          <p:nvPr/>
        </p:nvSpPr>
        <p:spPr>
          <a:xfrm>
            <a:off x="3162879" y="2206979"/>
            <a:ext cx="8076139" cy="3154710"/>
          </a:xfrm>
          <a:prstGeom prst="rect">
            <a:avLst/>
          </a:prstGeom>
          <a:noFill/>
        </p:spPr>
        <p:txBody>
          <a:bodyPr wrap="square" rtlCol="0">
            <a:spAutoFit/>
          </a:bodyPr>
          <a:lstStyle/>
          <a:p>
            <a:r>
              <a:rPr lang="bn-IN" sz="19900" dirty="0">
                <a:solidFill>
                  <a:srgbClr val="FFFF00"/>
                </a:solidFill>
              </a:rPr>
              <a:t>ধন্যবাদ</a:t>
            </a:r>
            <a:endParaRPr lang="en-US" sz="19900" dirty="0">
              <a:solidFill>
                <a:srgbClr val="FFFF00"/>
              </a:solidFill>
            </a:endParaRPr>
          </a:p>
        </p:txBody>
      </p:sp>
    </p:spTree>
    <p:extLst>
      <p:ext uri="{BB962C8B-B14F-4D97-AF65-F5344CB8AC3E}">
        <p14:creationId xmlns:p14="http://schemas.microsoft.com/office/powerpoint/2010/main" val="243388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76DF957-98D0-491C-B777-2CD6C9E7496A}"/>
              </a:ext>
            </a:extLst>
          </p:cNvPr>
          <p:cNvGrpSpPr/>
          <p:nvPr/>
        </p:nvGrpSpPr>
        <p:grpSpPr>
          <a:xfrm>
            <a:off x="1526822" y="304800"/>
            <a:ext cx="8686800" cy="3124200"/>
            <a:chOff x="1628422" y="508000"/>
            <a:chExt cx="8686800" cy="3124200"/>
          </a:xfrm>
        </p:grpSpPr>
        <p:sp>
          <p:nvSpPr>
            <p:cNvPr id="2" name="Flowchart: Decision 1">
              <a:extLst>
                <a:ext uri="{FF2B5EF4-FFF2-40B4-BE49-F238E27FC236}">
                  <a16:creationId xmlns:a16="http://schemas.microsoft.com/office/drawing/2014/main" id="{49539599-8282-46E9-A8D7-CBB19EBB223D}"/>
                </a:ext>
              </a:extLst>
            </p:cNvPr>
            <p:cNvSpPr/>
            <p:nvPr/>
          </p:nvSpPr>
          <p:spPr>
            <a:xfrm>
              <a:off x="1628422" y="508000"/>
              <a:ext cx="8686800" cy="3124200"/>
            </a:xfrm>
            <a:prstGeom prst="flowChartDecisi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00A4BA66-7DCF-4304-8073-610E03AF20CE}"/>
                </a:ext>
              </a:extLst>
            </p:cNvPr>
            <p:cNvSpPr txBox="1"/>
            <p:nvPr/>
          </p:nvSpPr>
          <p:spPr>
            <a:xfrm>
              <a:off x="3636433" y="1469935"/>
              <a:ext cx="5257800"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7200" dirty="0"/>
                <a:t>পাঠ পরিচিতি</a:t>
              </a:r>
              <a:endParaRPr lang="en-US" sz="7200" dirty="0"/>
            </a:p>
          </p:txBody>
        </p:sp>
      </p:grpSp>
      <p:sp>
        <p:nvSpPr>
          <p:cNvPr id="4" name="TextBox 3">
            <a:extLst>
              <a:ext uri="{FF2B5EF4-FFF2-40B4-BE49-F238E27FC236}">
                <a16:creationId xmlns:a16="http://schemas.microsoft.com/office/drawing/2014/main" id="{F581CDC7-FCCF-4DB0-9B27-C31475CCC72D}"/>
              </a:ext>
            </a:extLst>
          </p:cNvPr>
          <p:cNvSpPr txBox="1"/>
          <p:nvPr/>
        </p:nvSpPr>
        <p:spPr>
          <a:xfrm>
            <a:off x="3635021" y="3959577"/>
            <a:ext cx="46736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6000" dirty="0">
                <a:solidFill>
                  <a:schemeClr val="tx1"/>
                </a:solidFill>
              </a:rPr>
              <a:t>সাহিত্য কনিকা </a:t>
            </a:r>
          </a:p>
          <a:p>
            <a:r>
              <a:rPr lang="bn-IN" sz="6000" dirty="0">
                <a:solidFill>
                  <a:schemeClr val="tx1"/>
                </a:solidFill>
              </a:rPr>
              <a:t>৮ম শ্রেনি</a:t>
            </a:r>
            <a:endParaRPr lang="en-US" sz="6000" dirty="0">
              <a:solidFill>
                <a:schemeClr val="tx1"/>
              </a:solidFill>
            </a:endParaRPr>
          </a:p>
        </p:txBody>
      </p:sp>
    </p:spTree>
    <p:extLst>
      <p:ext uri="{BB962C8B-B14F-4D97-AF65-F5344CB8AC3E}">
        <p14:creationId xmlns:p14="http://schemas.microsoft.com/office/powerpoint/2010/main" val="230928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0B3D49-7F48-40F6-A684-A35EECE980F4}"/>
              </a:ext>
            </a:extLst>
          </p:cNvPr>
          <p:cNvSpPr txBox="1"/>
          <p:nvPr/>
        </p:nvSpPr>
        <p:spPr>
          <a:xfrm>
            <a:off x="1532467" y="5371714"/>
            <a:ext cx="8932333"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400" dirty="0"/>
              <a:t>কবি সাহিত্যিক কেমন করে লেখেন ?</a:t>
            </a:r>
            <a:endParaRPr lang="en-US" sz="4400" dirty="0"/>
          </a:p>
        </p:txBody>
      </p:sp>
      <p:pic>
        <p:nvPicPr>
          <p:cNvPr id="8" name="Picture 7">
            <a:extLst>
              <a:ext uri="{FF2B5EF4-FFF2-40B4-BE49-F238E27FC236}">
                <a16:creationId xmlns:a16="http://schemas.microsoft.com/office/drawing/2014/main" id="{82C83E42-82EC-466C-BBE9-4303D1E44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783" y="1010356"/>
            <a:ext cx="3116350" cy="3317328"/>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id="{2F1EE05C-76F8-4820-BFD5-71C88C0FE2B3}"/>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39210" y="415988"/>
            <a:ext cx="2947457" cy="3087511"/>
          </a:xfrm>
          <a:prstGeom prst="rect">
            <a:avLst/>
          </a:prstGeom>
          <a:ln w="88900" cap="sq" cmpd="thickThin">
            <a:solidFill>
              <a:srgbClr val="000000"/>
            </a:solidFill>
            <a:prstDash val="solid"/>
            <a:miter lim="800000"/>
          </a:ln>
          <a:effectLst>
            <a:innerShdw blurRad="76200">
              <a:srgbClr val="000000"/>
            </a:innerShdw>
          </a:effectLst>
        </p:spPr>
      </p:pic>
      <p:pic>
        <p:nvPicPr>
          <p:cNvPr id="2050" name="Picture 2" descr="কবিতার জন্য এক জীবন কাজ করতে হয়: আল মাহমুদ | The Daily Star Bangla">
            <a:extLst>
              <a:ext uri="{FF2B5EF4-FFF2-40B4-BE49-F238E27FC236}">
                <a16:creationId xmlns:a16="http://schemas.microsoft.com/office/drawing/2014/main" id="{C889A446-E207-4040-A7C1-3347D11462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6891" y="1619395"/>
            <a:ext cx="3398131" cy="361921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03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Pictures\shromik 1.jpg">
            <a:extLst>
              <a:ext uri="{FF2B5EF4-FFF2-40B4-BE49-F238E27FC236}">
                <a16:creationId xmlns:a16="http://schemas.microsoft.com/office/drawing/2014/main" id="{187A52BC-FD16-4E94-B950-84F9243DF4B5}"/>
              </a:ext>
            </a:extLst>
          </p:cNvPr>
          <p:cNvPicPr>
            <a:picLocks noChangeAspect="1" noChangeArrowheads="1"/>
          </p:cNvPicPr>
          <p:nvPr/>
        </p:nvPicPr>
        <p:blipFill>
          <a:blip r:embed="rId2"/>
          <a:srcRect/>
          <a:stretch>
            <a:fillRect/>
          </a:stretch>
        </p:blipFill>
        <p:spPr bwMode="auto">
          <a:xfrm>
            <a:off x="462023" y="510386"/>
            <a:ext cx="2998808" cy="2575849"/>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A5B4E7FA-BCDF-4EE1-BAB4-5B5C01F5DDFA}"/>
              </a:ext>
            </a:extLst>
          </p:cNvPr>
          <p:cNvSpPr txBox="1"/>
          <p:nvPr/>
        </p:nvSpPr>
        <p:spPr>
          <a:xfrm>
            <a:off x="277792" y="5651339"/>
            <a:ext cx="9144000" cy="1015663"/>
          </a:xfrm>
          <a:prstGeom prst="rect">
            <a:avLst/>
          </a:prstGeom>
          <a:noFill/>
        </p:spPr>
        <p:txBody>
          <a:bodyPr wrap="square" rtlCol="0">
            <a:spAutoFit/>
          </a:bodyPr>
          <a:lstStyle/>
          <a:p>
            <a:r>
              <a:rPr lang="bn-IN" sz="6000" dirty="0"/>
              <a:t>ছবির লোকগুলো কি করছে?</a:t>
            </a:r>
            <a:endParaRPr lang="en-US" sz="6000" dirty="0"/>
          </a:p>
        </p:txBody>
      </p:sp>
      <p:pic>
        <p:nvPicPr>
          <p:cNvPr id="3074" name="Picture 2" descr="My Hope for the Future of Work. A lot has been written about the future… |  by Jomayra Herrera | Startup Grind | Medium">
            <a:extLst>
              <a:ext uri="{FF2B5EF4-FFF2-40B4-BE49-F238E27FC236}">
                <a16:creationId xmlns:a16="http://schemas.microsoft.com/office/drawing/2014/main" id="{8155AFAD-27F1-4366-BB33-5D98BF1E7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3768" y="515089"/>
            <a:ext cx="3553426" cy="256644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6" name="Picture 4" descr="১০০ দিনের কাজ – All India Trinamool Congress">
            <a:extLst>
              <a:ext uri="{FF2B5EF4-FFF2-40B4-BE49-F238E27FC236}">
                <a16:creationId xmlns:a16="http://schemas.microsoft.com/office/drawing/2014/main" id="{88D86DA5-D0A5-46AA-9C54-E2589DBD8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267" y="515089"/>
            <a:ext cx="3086100" cy="256644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8" name="Picture 6" descr="হাতের কাজ কমাবে দীর্ঘস্থায়ী ব্যথা!">
            <a:extLst>
              <a:ext uri="{FF2B5EF4-FFF2-40B4-BE49-F238E27FC236}">
                <a16:creationId xmlns:a16="http://schemas.microsoft.com/office/drawing/2014/main" id="{A97C1080-2824-466F-9BE7-A0079FCF37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8810" y="3526172"/>
            <a:ext cx="3279494" cy="212516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15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574C6CE8-9DD8-464A-AE04-06D8E7360757}"/>
              </a:ext>
            </a:extLst>
          </p:cNvPr>
          <p:cNvSpPr txBox="1"/>
          <p:nvPr/>
        </p:nvSpPr>
        <p:spPr>
          <a:xfrm>
            <a:off x="924685" y="493428"/>
            <a:ext cx="5462954" cy="1200329"/>
          </a:xfrm>
          <a:prstGeom prst="rect">
            <a:avLst/>
          </a:prstGeom>
          <a:noFill/>
          <a:ln w="76200">
            <a:solidFill>
              <a:schemeClr val="accent2">
                <a:lumMod val="50000"/>
              </a:schemeClr>
            </a:solidFill>
          </a:ln>
        </p:spPr>
        <p:txBody>
          <a:bodyPr wrap="square" rtlCol="0">
            <a:spAutoFit/>
          </a:bodyPr>
          <a:lstStyle/>
          <a:p>
            <a:pPr algn="ctr"/>
            <a:r>
              <a:rPr lang="en-US" sz="7200" b="1" dirty="0" err="1">
                <a:ln w="12700">
                  <a:solidFill>
                    <a:srgbClr val="FF0000"/>
                  </a:solidFill>
                  <a:prstDash val="solid"/>
                </a:ln>
                <a:latin typeface="Shonar Bangla" pitchFamily="34" charset="0"/>
                <a:cs typeface="Shonar Bangla" pitchFamily="34" charset="0"/>
              </a:rPr>
              <a:t>আজকের</a:t>
            </a:r>
            <a:r>
              <a:rPr lang="en-US" sz="7200" b="1" dirty="0">
                <a:ln w="12700">
                  <a:solidFill>
                    <a:srgbClr val="FF0000"/>
                  </a:solidFill>
                  <a:prstDash val="solid"/>
                </a:ln>
                <a:latin typeface="Shonar Bangla" pitchFamily="34" charset="0"/>
                <a:cs typeface="Shonar Bangla" pitchFamily="34" charset="0"/>
              </a:rPr>
              <a:t> </a:t>
            </a:r>
            <a:r>
              <a:rPr lang="en-US" sz="7200" b="1" dirty="0" err="1">
                <a:ln w="12700">
                  <a:solidFill>
                    <a:srgbClr val="FF0000"/>
                  </a:solidFill>
                  <a:prstDash val="solid"/>
                </a:ln>
                <a:latin typeface="Shonar Bangla" pitchFamily="34" charset="0"/>
                <a:cs typeface="Shonar Bangla" pitchFamily="34" charset="0"/>
              </a:rPr>
              <a:t>পাঠ</a:t>
            </a:r>
            <a:r>
              <a:rPr lang="en-US" sz="7200" b="1" dirty="0">
                <a:ln w="12700">
                  <a:solidFill>
                    <a:srgbClr val="FF0000"/>
                  </a:solidFill>
                  <a:prstDash val="solid"/>
                </a:ln>
                <a:latin typeface="Shonar Bangla" pitchFamily="34" charset="0"/>
                <a:cs typeface="Shonar Bangla" pitchFamily="34" charset="0"/>
              </a:rPr>
              <a:t> </a:t>
            </a:r>
          </a:p>
        </p:txBody>
      </p:sp>
      <p:sp>
        <p:nvSpPr>
          <p:cNvPr id="5" name="TextBox 2">
            <a:extLst>
              <a:ext uri="{FF2B5EF4-FFF2-40B4-BE49-F238E27FC236}">
                <a16:creationId xmlns:a16="http://schemas.microsoft.com/office/drawing/2014/main" id="{960D38AA-8FA5-444B-96B2-C7E9D0278230}"/>
              </a:ext>
            </a:extLst>
          </p:cNvPr>
          <p:cNvSpPr txBox="1"/>
          <p:nvPr/>
        </p:nvSpPr>
        <p:spPr>
          <a:xfrm>
            <a:off x="5449708" y="4703002"/>
            <a:ext cx="6234289" cy="1661993"/>
          </a:xfrm>
          <a:prstGeom prst="rect">
            <a:avLst/>
          </a:prstGeom>
          <a:noFill/>
          <a:ln w="76200">
            <a:solidFill>
              <a:schemeClr val="accent2">
                <a:lumMod val="50000"/>
              </a:schemeClr>
            </a:solidFill>
          </a:ln>
        </p:spPr>
        <p:txBody>
          <a:bodyPr wrap="square" rtlCol="0">
            <a:spAutoFit/>
          </a:bodyPr>
          <a:lstStyle/>
          <a:p>
            <a:pPr algn="ctr"/>
            <a:r>
              <a:rPr lang="en-US" sz="5400" b="1" dirty="0">
                <a:ln w="12700">
                  <a:solidFill>
                    <a:srgbClr val="FF0000"/>
                  </a:solidFill>
                  <a:prstDash val="solid"/>
                </a:ln>
                <a:latin typeface="Shonar Bangla" pitchFamily="34" charset="0"/>
                <a:cs typeface="Shonar Bangla" pitchFamily="34" charset="0"/>
              </a:rPr>
              <a:t>“</a:t>
            </a:r>
            <a:r>
              <a:rPr lang="en-US" sz="4400" b="1" dirty="0" err="1">
                <a:ln w="12700">
                  <a:solidFill>
                    <a:srgbClr val="FF0000"/>
                  </a:solidFill>
                  <a:prstDash val="solid"/>
                </a:ln>
                <a:latin typeface="Shonar Bangla" pitchFamily="34" charset="0"/>
                <a:cs typeface="Shonar Bangla" pitchFamily="34" charset="0"/>
              </a:rPr>
              <a:t>ভাব</a:t>
            </a:r>
            <a:r>
              <a:rPr lang="en-US" sz="4400" b="1" dirty="0">
                <a:ln w="12700">
                  <a:solidFill>
                    <a:srgbClr val="FF0000"/>
                  </a:solidFill>
                  <a:prstDash val="solid"/>
                </a:ln>
                <a:latin typeface="Shonar Bangla" pitchFamily="34" charset="0"/>
                <a:cs typeface="Shonar Bangla" pitchFamily="34" charset="0"/>
              </a:rPr>
              <a:t> ও </a:t>
            </a:r>
            <a:r>
              <a:rPr lang="en-US" sz="4400" b="1" dirty="0" err="1">
                <a:ln w="12700">
                  <a:solidFill>
                    <a:srgbClr val="FF0000"/>
                  </a:solidFill>
                  <a:prstDash val="solid"/>
                </a:ln>
                <a:latin typeface="Shonar Bangla" pitchFamily="34" charset="0"/>
                <a:cs typeface="Shonar Bangla" pitchFamily="34" charset="0"/>
              </a:rPr>
              <a:t>কাজ</a:t>
            </a:r>
            <a:r>
              <a:rPr lang="en-US" sz="4400" b="1" dirty="0">
                <a:ln w="12700">
                  <a:solidFill>
                    <a:srgbClr val="FF0000"/>
                  </a:solidFill>
                  <a:prstDash val="solid"/>
                </a:ln>
                <a:latin typeface="Shonar Bangla" pitchFamily="34" charset="0"/>
                <a:cs typeface="Shonar Bangla" pitchFamily="34" charset="0"/>
              </a:rPr>
              <a:t>”</a:t>
            </a:r>
            <a:r>
              <a:rPr lang="bn-BD" sz="4400" b="1" dirty="0">
                <a:ln w="12700">
                  <a:solidFill>
                    <a:srgbClr val="FF0000"/>
                  </a:solidFill>
                  <a:prstDash val="solid"/>
                </a:ln>
                <a:latin typeface="Shonar Bangla" pitchFamily="34" charset="0"/>
                <a:cs typeface="Shonar Bangla" pitchFamily="34" charset="0"/>
              </a:rPr>
              <a:t>(</a:t>
            </a:r>
            <a:r>
              <a:rPr lang="en-US" sz="4400" b="1" dirty="0">
                <a:ln w="12700">
                  <a:solidFill>
                    <a:srgbClr val="FF0000"/>
                  </a:solidFill>
                  <a:prstDash val="solid"/>
                </a:ln>
                <a:latin typeface="Shonar Bangla" pitchFamily="34" charset="0"/>
                <a:cs typeface="Shonar Bangla" pitchFamily="34" charset="0"/>
              </a:rPr>
              <a:t>২য় </a:t>
            </a:r>
            <a:r>
              <a:rPr lang="en-US" sz="4400" b="1" dirty="0" err="1">
                <a:ln w="12700">
                  <a:solidFill>
                    <a:srgbClr val="FF0000"/>
                  </a:solidFill>
                  <a:prstDash val="solid"/>
                </a:ln>
                <a:latin typeface="Shonar Bangla" pitchFamily="34" charset="0"/>
                <a:cs typeface="Shonar Bangla" pitchFamily="34" charset="0"/>
              </a:rPr>
              <a:t>অংশ</a:t>
            </a:r>
            <a:r>
              <a:rPr lang="bn-BD" sz="4400" b="1" dirty="0">
                <a:ln w="12700">
                  <a:solidFill>
                    <a:srgbClr val="FF0000"/>
                  </a:solidFill>
                  <a:prstDash val="solid"/>
                </a:ln>
                <a:latin typeface="Shonar Bangla" pitchFamily="34" charset="0"/>
                <a:cs typeface="Shonar Bangla" pitchFamily="34" charset="0"/>
              </a:rPr>
              <a:t>)</a:t>
            </a:r>
            <a:endParaRPr lang="en-US" sz="4400" b="1" dirty="0">
              <a:ln w="12700">
                <a:solidFill>
                  <a:srgbClr val="FF0000"/>
                </a:solidFill>
                <a:prstDash val="solid"/>
              </a:ln>
              <a:latin typeface="Shonar Bangla" pitchFamily="34" charset="0"/>
              <a:cs typeface="Shonar Bangla" pitchFamily="34" charset="0"/>
            </a:endParaRPr>
          </a:p>
          <a:p>
            <a:pPr algn="ctr"/>
            <a:r>
              <a:rPr lang="en-US" sz="4400" b="1" dirty="0">
                <a:ln w="12700">
                  <a:solidFill>
                    <a:srgbClr val="FF0000"/>
                  </a:solidFill>
                  <a:prstDash val="solid"/>
                </a:ln>
                <a:latin typeface="Shonar Bangla" pitchFamily="34" charset="0"/>
                <a:cs typeface="Shonar Bangla" pitchFamily="34" charset="0"/>
              </a:rPr>
              <a:t>-</a:t>
            </a:r>
            <a:r>
              <a:rPr lang="en-US" sz="4400" b="1" dirty="0" err="1">
                <a:ln w="12700">
                  <a:solidFill>
                    <a:srgbClr val="FF0000"/>
                  </a:solidFill>
                  <a:prstDash val="solid"/>
                </a:ln>
                <a:latin typeface="Shonar Bangla" pitchFamily="34" charset="0"/>
                <a:cs typeface="Shonar Bangla" pitchFamily="34" charset="0"/>
              </a:rPr>
              <a:t>কাজী</a:t>
            </a:r>
            <a:r>
              <a:rPr lang="en-US" sz="4400" b="1" dirty="0">
                <a:ln w="12700">
                  <a:solidFill>
                    <a:srgbClr val="FF0000"/>
                  </a:solidFill>
                  <a:prstDash val="solid"/>
                </a:ln>
                <a:latin typeface="Shonar Bangla" pitchFamily="34" charset="0"/>
                <a:cs typeface="Shonar Bangla" pitchFamily="34" charset="0"/>
              </a:rPr>
              <a:t> </a:t>
            </a:r>
            <a:r>
              <a:rPr lang="en-US" sz="4400" b="1" dirty="0" err="1">
                <a:ln w="12700">
                  <a:solidFill>
                    <a:srgbClr val="FF0000"/>
                  </a:solidFill>
                  <a:prstDash val="solid"/>
                </a:ln>
                <a:latin typeface="Shonar Bangla" pitchFamily="34" charset="0"/>
                <a:cs typeface="Shonar Bangla" pitchFamily="34" charset="0"/>
              </a:rPr>
              <a:t>নজরুল</a:t>
            </a:r>
            <a:r>
              <a:rPr lang="en-US" sz="4400" b="1" dirty="0">
                <a:ln w="12700">
                  <a:solidFill>
                    <a:srgbClr val="FF0000"/>
                  </a:solidFill>
                  <a:prstDash val="solid"/>
                </a:ln>
                <a:latin typeface="Shonar Bangla" pitchFamily="34" charset="0"/>
                <a:cs typeface="Shonar Bangla" pitchFamily="34" charset="0"/>
              </a:rPr>
              <a:t> </a:t>
            </a:r>
            <a:r>
              <a:rPr lang="en-US" sz="4400" b="1" dirty="0" err="1">
                <a:ln w="12700">
                  <a:solidFill>
                    <a:srgbClr val="FF0000"/>
                  </a:solidFill>
                  <a:prstDash val="solid"/>
                </a:ln>
                <a:latin typeface="Shonar Bangla" pitchFamily="34" charset="0"/>
                <a:cs typeface="Shonar Bangla" pitchFamily="34" charset="0"/>
              </a:rPr>
              <a:t>ইসলাম</a:t>
            </a:r>
            <a:r>
              <a:rPr lang="en-US" sz="4400" b="1" dirty="0">
                <a:ln w="12700">
                  <a:solidFill>
                    <a:srgbClr val="FF0000"/>
                  </a:solidFill>
                  <a:prstDash val="solid"/>
                </a:ln>
                <a:latin typeface="Shonar Bangla" pitchFamily="34" charset="0"/>
                <a:cs typeface="Shonar Bangla" pitchFamily="34" charset="0"/>
              </a:rPr>
              <a:t>  </a:t>
            </a:r>
          </a:p>
        </p:txBody>
      </p:sp>
      <p:pic>
        <p:nvPicPr>
          <p:cNvPr id="7" name="Picture 6">
            <a:extLst>
              <a:ext uri="{FF2B5EF4-FFF2-40B4-BE49-F238E27FC236}">
                <a16:creationId xmlns:a16="http://schemas.microsoft.com/office/drawing/2014/main" id="{1ACED081-1EA4-43D7-86E1-A374547D1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96" y="2054578"/>
            <a:ext cx="4166603" cy="4545792"/>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B940AA59-6DE4-4D44-BC20-4C3A08D5D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009" y="1784068"/>
            <a:ext cx="2957688" cy="241582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9524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CB068-F884-47D3-979E-B898661118C4}"/>
              </a:ext>
            </a:extLst>
          </p:cNvPr>
          <p:cNvSpPr txBox="1"/>
          <p:nvPr/>
        </p:nvSpPr>
        <p:spPr>
          <a:xfrm>
            <a:off x="502355" y="1713170"/>
            <a:ext cx="10481733" cy="458587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buNone/>
            </a:pPr>
            <a:r>
              <a:rPr lang="bn-IN"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প্রত্যাশা করা যাচ্ছে যে </a:t>
            </a:r>
            <a:r>
              <a:rPr lang="bn-BD" sz="40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 পাঠ শেষে শিক্ষার্থীরা-----</a:t>
            </a:r>
          </a:p>
          <a:p>
            <a:pPr marL="0" indent="0">
              <a:buNone/>
            </a:pPr>
            <a:r>
              <a:rPr lang="bn-IN" sz="3600" b="1" dirty="0"/>
              <a:t>১।প্রবন্ধকার কাজী নজরুল ইসলামের পরিচিতি বলতে পারবে</a:t>
            </a:r>
            <a:r>
              <a:rPr lang="en-US" sz="3600" b="1" dirty="0"/>
              <a:t>,</a:t>
            </a:r>
            <a:endParaRPr lang="bn-IN" sz="3600" b="1" dirty="0"/>
          </a:p>
          <a:p>
            <a:pPr marL="0" indent="0">
              <a:buNone/>
            </a:pPr>
            <a:r>
              <a:rPr lang="bn-IN" sz="3600" b="1" dirty="0"/>
              <a:t>২।প্রবন্ধটি প্রমিত উচ্চারণে </a:t>
            </a:r>
            <a:r>
              <a:rPr lang="bn-BD" sz="3600" b="1" dirty="0"/>
              <a:t>পরের অংশটুকু </a:t>
            </a:r>
            <a:r>
              <a:rPr lang="bn-IN" sz="3600" b="1" dirty="0"/>
              <a:t>প</a:t>
            </a:r>
            <a:r>
              <a:rPr lang="bn-BD" sz="3600" b="1" dirty="0"/>
              <a:t>াঠ</a:t>
            </a:r>
            <a:r>
              <a:rPr lang="bn-IN" sz="3600" b="1" dirty="0"/>
              <a:t> </a:t>
            </a:r>
            <a:r>
              <a:rPr lang="bn-BD" sz="3600" b="1" dirty="0"/>
              <a:t>করতে </a:t>
            </a:r>
            <a:r>
              <a:rPr lang="bn-IN" sz="3600" b="1" dirty="0"/>
              <a:t>পারবে </a:t>
            </a:r>
          </a:p>
          <a:p>
            <a:r>
              <a:rPr lang="en-US" sz="3600" b="1" dirty="0"/>
              <a:t>৩।</a:t>
            </a:r>
            <a:r>
              <a:rPr lang="bn-IN" sz="3600" b="1" dirty="0"/>
              <a:t>ভাব ও কাজ সম্পর্কে ধারনা লাভ করবে</a:t>
            </a:r>
            <a:r>
              <a:rPr lang="en-US" sz="3600" b="1" dirty="0"/>
              <a:t>,</a:t>
            </a:r>
            <a:endParaRPr lang="bn-BD" sz="3600" b="1" dirty="0"/>
          </a:p>
          <a:p>
            <a:r>
              <a:rPr lang="bn-BD" sz="3600" b="1" dirty="0"/>
              <a:t>৪</a:t>
            </a:r>
            <a:r>
              <a:rPr lang="bn-IN" sz="3600" b="1" dirty="0"/>
              <a:t>।মানুষকে ভাবের সঙ্গে বাস্তব ধর্মী কর্মে উৎসাহিত করতে পারবে </a:t>
            </a:r>
            <a:r>
              <a:rPr lang="en-US" sz="3600" b="1" dirty="0"/>
              <a:t>।</a:t>
            </a:r>
            <a:endParaRPr lang="bn-IN" sz="3600" b="1" dirty="0"/>
          </a:p>
        </p:txBody>
      </p:sp>
      <p:sp>
        <p:nvSpPr>
          <p:cNvPr id="5" name="Title 2">
            <a:extLst>
              <a:ext uri="{FF2B5EF4-FFF2-40B4-BE49-F238E27FC236}">
                <a16:creationId xmlns:a16="http://schemas.microsoft.com/office/drawing/2014/main" id="{A1489323-0629-474E-81CF-0DF13B030016}"/>
              </a:ext>
            </a:extLst>
          </p:cNvPr>
          <p:cNvSpPr txBox="1">
            <a:spLocks/>
          </p:cNvSpPr>
          <p:nvPr/>
        </p:nvSpPr>
        <p:spPr>
          <a:xfrm>
            <a:off x="900073" y="558959"/>
            <a:ext cx="3152637" cy="612208"/>
          </a:xfrm>
          <a:prstGeom prst="rect">
            <a:avLst/>
          </a:prstGeo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26400" b="1" dirty="0"/>
              <a:t>শি</a:t>
            </a:r>
            <a:r>
              <a:rPr lang="bn-IN" sz="21600" b="1" dirty="0"/>
              <a:t>খনফল</a:t>
            </a:r>
            <a:br>
              <a:rPr lang="en-US" sz="5700" dirty="0"/>
            </a:br>
            <a:endParaRPr lang="en-US" sz="5700" dirty="0"/>
          </a:p>
        </p:txBody>
      </p:sp>
    </p:spTree>
    <p:extLst>
      <p:ext uri="{BB962C8B-B14F-4D97-AF65-F5344CB8AC3E}">
        <p14:creationId xmlns:p14="http://schemas.microsoft.com/office/powerpoint/2010/main" val="332833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0485C0-84CC-44E7-A8E4-CACD79BDC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991" y="1205091"/>
            <a:ext cx="2691329" cy="2526223"/>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id="{0EDB4AE3-CCF1-4A6C-BBB7-2223FFFAE6D0}"/>
              </a:ext>
            </a:extLst>
          </p:cNvPr>
          <p:cNvSpPr/>
          <p:nvPr/>
        </p:nvSpPr>
        <p:spPr>
          <a:xfrm>
            <a:off x="4899576" y="165190"/>
            <a:ext cx="3118161" cy="830997"/>
          </a:xfrm>
          <a:prstGeom prst="rect">
            <a:avLst/>
          </a:prstGeom>
          <a:solidFill>
            <a:schemeClr val="accent6">
              <a:lumMod val="60000"/>
              <a:lumOff val="40000"/>
            </a:schemeClr>
          </a:solidFill>
        </p:spPr>
        <p:txBody>
          <a:bodyPr wrap="none">
            <a:spAutoFit/>
          </a:bodyPr>
          <a:lstStyle/>
          <a:p>
            <a:pPr lvl="0"/>
            <a:r>
              <a:rPr lang="bn-BD" sz="4800" b="1" dirty="0">
                <a:solidFill>
                  <a:prstClr val="black"/>
                </a:solidFill>
                <a:latin typeface="NikoshBAN" pitchFamily="2" charset="0"/>
                <a:cs typeface="NikoshBAN" pitchFamily="2" charset="0"/>
              </a:rPr>
              <a:t>লেখক পরিচিতি</a:t>
            </a:r>
            <a:endParaRPr lang="en-US" sz="4800" b="1" dirty="0">
              <a:solidFill>
                <a:prstClr val="black"/>
              </a:solidFill>
              <a:latin typeface="NikoshBAN" pitchFamily="2" charset="0"/>
              <a:cs typeface="NikoshBAN" pitchFamily="2" charset="0"/>
            </a:endParaRPr>
          </a:p>
        </p:txBody>
      </p:sp>
      <p:sp>
        <p:nvSpPr>
          <p:cNvPr id="4" name="TextBox 3">
            <a:extLst>
              <a:ext uri="{FF2B5EF4-FFF2-40B4-BE49-F238E27FC236}">
                <a16:creationId xmlns:a16="http://schemas.microsoft.com/office/drawing/2014/main" id="{16445366-8EEE-4DCB-8F5F-83CC15B76CEB}"/>
              </a:ext>
            </a:extLst>
          </p:cNvPr>
          <p:cNvSpPr txBox="1"/>
          <p:nvPr/>
        </p:nvSpPr>
        <p:spPr>
          <a:xfrm>
            <a:off x="9280924" y="339127"/>
            <a:ext cx="2575278" cy="1200329"/>
          </a:xfrm>
          <a:prstGeom prst="rect">
            <a:avLst/>
          </a:prstGeom>
          <a:solidFill>
            <a:srgbClr val="92D050"/>
          </a:solidFill>
        </p:spPr>
        <p:txBody>
          <a:bodyPr wrap="square" rtlCol="0">
            <a:spAutoFit/>
          </a:bodyPr>
          <a:lstStyle/>
          <a:p>
            <a:r>
              <a:rPr lang="bn-BD" sz="2400" dirty="0">
                <a:solidFill>
                  <a:prstClr val="black"/>
                </a:solidFill>
                <a:latin typeface="NikoshBAN" pitchFamily="2" charset="0"/>
                <a:cs typeface="NikoshBAN" pitchFamily="2" charset="0"/>
              </a:rPr>
              <a:t>জন্ম</a:t>
            </a:r>
            <a:r>
              <a:rPr lang="en-US" sz="2400" dirty="0">
                <a:solidFill>
                  <a:prstClr val="black"/>
                </a:solidFill>
                <a:latin typeface="NikoshBAN" pitchFamily="2" charset="0"/>
                <a:cs typeface="NikoshBAN" pitchFamily="2" charset="0"/>
              </a:rPr>
              <a:t>ঃ</a:t>
            </a:r>
          </a:p>
          <a:p>
            <a:r>
              <a:rPr lang="bn-BD" sz="2400" dirty="0">
                <a:solidFill>
                  <a:prstClr val="black"/>
                </a:solidFill>
                <a:latin typeface="NikoshBAN" pitchFamily="2" charset="0"/>
                <a:cs typeface="NikoshBAN" pitchFamily="2" charset="0"/>
              </a:rPr>
              <a:t>১</a:t>
            </a:r>
            <a:r>
              <a:rPr lang="en-US" sz="2400" dirty="0">
                <a:solidFill>
                  <a:prstClr val="black"/>
                </a:solidFill>
                <a:latin typeface="NikoshBAN" pitchFamily="2" charset="0"/>
                <a:cs typeface="NikoshBAN" pitchFamily="2" charset="0"/>
              </a:rPr>
              <a:t>৮</a:t>
            </a:r>
            <a:r>
              <a:rPr lang="bn-BD" sz="2400" dirty="0">
                <a:solidFill>
                  <a:prstClr val="black"/>
                </a:solidFill>
                <a:latin typeface="NikoshBAN" pitchFamily="2" charset="0"/>
                <a:cs typeface="NikoshBAN" pitchFamily="2" charset="0"/>
              </a:rPr>
              <a:t>৯৯ সালে</a:t>
            </a:r>
            <a:r>
              <a:rPr lang="en-US" sz="2400" dirty="0">
                <a:solidFill>
                  <a:prstClr val="black"/>
                </a:solidFill>
                <a:latin typeface="NikoshBAN" pitchFamily="2" charset="0"/>
                <a:cs typeface="NikoshBAN" pitchFamily="2" charset="0"/>
              </a:rPr>
              <a:t> </a:t>
            </a:r>
            <a:r>
              <a:rPr lang="bn-BD" sz="2400" dirty="0">
                <a:solidFill>
                  <a:prstClr val="black"/>
                </a:solidFill>
                <a:latin typeface="NikoshBAN" pitchFamily="2" charset="0"/>
                <a:cs typeface="NikoshBAN" pitchFamily="2" charset="0"/>
              </a:rPr>
              <a:t>আসানসোল</a:t>
            </a:r>
            <a:endParaRPr lang="en-US" sz="2400" dirty="0">
              <a:solidFill>
                <a:prstClr val="black"/>
              </a:solidFill>
              <a:latin typeface="NikoshBAN" pitchFamily="2" charset="0"/>
              <a:cs typeface="NikoshBAN" pitchFamily="2" charset="0"/>
            </a:endParaRPr>
          </a:p>
          <a:p>
            <a:r>
              <a:rPr lang="bn-BD" sz="2400" dirty="0">
                <a:solidFill>
                  <a:prstClr val="black"/>
                </a:solidFill>
                <a:latin typeface="NikoshBAN" pitchFamily="2" charset="0"/>
                <a:cs typeface="NikoshBAN" pitchFamily="2" charset="0"/>
              </a:rPr>
              <a:t>মহকুমায়</a:t>
            </a:r>
            <a:r>
              <a:rPr lang="en-US" sz="2400" dirty="0">
                <a:solidFill>
                  <a:prstClr val="black"/>
                </a:solidFill>
                <a:latin typeface="NikoshBAN" pitchFamily="2" charset="0"/>
                <a:cs typeface="NikoshBAN" pitchFamily="2" charset="0"/>
              </a:rPr>
              <a:t> </a:t>
            </a:r>
            <a:r>
              <a:rPr lang="bn-BD" sz="2400" dirty="0">
                <a:solidFill>
                  <a:prstClr val="black"/>
                </a:solidFill>
                <a:latin typeface="NikoshBAN" pitchFamily="2" charset="0"/>
                <a:cs typeface="NikoshBAN" pitchFamily="2" charset="0"/>
              </a:rPr>
              <a:t>চুরুলিয়া গ্রা</a:t>
            </a:r>
            <a:r>
              <a:rPr lang="en-US" sz="2400" dirty="0" err="1">
                <a:solidFill>
                  <a:prstClr val="black"/>
                </a:solidFill>
                <a:latin typeface="NikoshBAN" pitchFamily="2" charset="0"/>
                <a:cs typeface="NikoshBAN" pitchFamily="2" charset="0"/>
              </a:rPr>
              <a:t>মে</a:t>
            </a:r>
            <a:r>
              <a:rPr lang="en-US" sz="2400" dirty="0">
                <a:solidFill>
                  <a:prstClr val="black"/>
                </a:solidFill>
                <a:latin typeface="NikoshBAN" pitchFamily="2" charset="0"/>
                <a:cs typeface="NikoshBAN" pitchFamily="2" charset="0"/>
              </a:rPr>
              <a:t> </a:t>
            </a:r>
          </a:p>
        </p:txBody>
      </p:sp>
      <p:sp>
        <p:nvSpPr>
          <p:cNvPr id="5" name="TextBox 4">
            <a:extLst>
              <a:ext uri="{FF2B5EF4-FFF2-40B4-BE49-F238E27FC236}">
                <a16:creationId xmlns:a16="http://schemas.microsoft.com/office/drawing/2014/main" id="{095139E1-A033-4BB6-83EC-6823A72873FC}"/>
              </a:ext>
            </a:extLst>
          </p:cNvPr>
          <p:cNvSpPr txBox="1"/>
          <p:nvPr/>
        </p:nvSpPr>
        <p:spPr>
          <a:xfrm>
            <a:off x="9398235" y="3131150"/>
            <a:ext cx="2575278" cy="1200329"/>
          </a:xfrm>
          <a:prstGeom prst="rect">
            <a:avLst/>
          </a:prstGeom>
          <a:solidFill>
            <a:schemeClr val="bg2">
              <a:lumMod val="90000"/>
            </a:schemeClr>
          </a:solidFill>
        </p:spPr>
        <p:txBody>
          <a:bodyPr wrap="square" rtlCol="0">
            <a:spAutoFit/>
          </a:bodyPr>
          <a:lstStyle/>
          <a:p>
            <a:r>
              <a:rPr lang="bn-BD" sz="2400" dirty="0">
                <a:solidFill>
                  <a:prstClr val="black"/>
                </a:solidFill>
                <a:latin typeface="NikoshBAN" pitchFamily="2" charset="0"/>
                <a:cs typeface="NikoshBAN" pitchFamily="2" charset="0"/>
              </a:rPr>
              <a:t>দশম শ্রেনীতে</a:t>
            </a:r>
            <a:endParaRPr lang="en-US" sz="2400" dirty="0">
              <a:solidFill>
                <a:prstClr val="black"/>
              </a:solidFill>
              <a:latin typeface="NikoshBAN" pitchFamily="2" charset="0"/>
              <a:cs typeface="NikoshBAN" pitchFamily="2" charset="0"/>
            </a:endParaRPr>
          </a:p>
          <a:p>
            <a:r>
              <a:rPr lang="bn-BD" sz="2400" dirty="0">
                <a:solidFill>
                  <a:prstClr val="black"/>
                </a:solidFill>
                <a:latin typeface="NikoshBAN" pitchFamily="2" charset="0"/>
                <a:cs typeface="NikoshBAN" pitchFamily="2" charset="0"/>
              </a:rPr>
              <a:t> পড়ার সময় প্রথম মহাযুদ্ধ শুরু হয়?</a:t>
            </a:r>
            <a:endParaRPr lang="en-US" sz="2400" dirty="0">
              <a:solidFill>
                <a:prstClr val="black"/>
              </a:solidFill>
              <a:latin typeface="NikoshBAN" pitchFamily="2" charset="0"/>
              <a:cs typeface="NikoshBAN" pitchFamily="2" charset="0"/>
            </a:endParaRPr>
          </a:p>
        </p:txBody>
      </p:sp>
      <p:sp>
        <p:nvSpPr>
          <p:cNvPr id="6" name="Rectangle 5">
            <a:extLst>
              <a:ext uri="{FF2B5EF4-FFF2-40B4-BE49-F238E27FC236}">
                <a16:creationId xmlns:a16="http://schemas.microsoft.com/office/drawing/2014/main" id="{E606972D-05B4-46B6-9EF8-CEB06A0F15F6}"/>
              </a:ext>
            </a:extLst>
          </p:cNvPr>
          <p:cNvSpPr/>
          <p:nvPr/>
        </p:nvSpPr>
        <p:spPr>
          <a:xfrm>
            <a:off x="9609387" y="5201556"/>
            <a:ext cx="2497573" cy="830997"/>
          </a:xfrm>
          <a:prstGeom prst="rect">
            <a:avLst/>
          </a:prstGeom>
          <a:solidFill>
            <a:srgbClr val="FFFF00"/>
          </a:solidFill>
        </p:spPr>
        <p:txBody>
          <a:bodyPr wrap="square">
            <a:spAutoFit/>
          </a:bodyPr>
          <a:lstStyle/>
          <a:p>
            <a:r>
              <a:rPr lang="bn-BD" sz="2400" dirty="0">
                <a:solidFill>
                  <a:prstClr val="black"/>
                </a:solidFill>
                <a:latin typeface="NikoshBAN" pitchFamily="2" charset="0"/>
                <a:cs typeface="NikoshBAN" pitchFamily="2" charset="0"/>
              </a:rPr>
              <a:t>তিনি</a:t>
            </a:r>
            <a:r>
              <a:rPr lang="en-US" sz="2400" dirty="0">
                <a:solidFill>
                  <a:prstClr val="black"/>
                </a:solidFill>
                <a:latin typeface="NikoshBAN" pitchFamily="2" charset="0"/>
                <a:cs typeface="NikoshBAN" pitchFamily="2" charset="0"/>
              </a:rPr>
              <a:t> </a:t>
            </a:r>
            <a:r>
              <a:rPr lang="as-IN" sz="2400" dirty="0">
                <a:solidFill>
                  <a:prstClr val="black"/>
                </a:solidFill>
                <a:latin typeface="NikoshBAN" pitchFamily="2" charset="0"/>
                <a:cs typeface="NikoshBAN" pitchFamily="2" charset="0"/>
              </a:rPr>
              <a:t>১</a:t>
            </a:r>
            <a:r>
              <a:rPr lang="en-US" sz="2400" dirty="0">
                <a:solidFill>
                  <a:prstClr val="black"/>
                </a:solidFill>
                <a:latin typeface="NikoshBAN" pitchFamily="2" charset="0"/>
                <a:cs typeface="NikoshBAN" pitchFamily="2" charset="0"/>
              </a:rPr>
              <a:t>৯</a:t>
            </a:r>
            <a:r>
              <a:rPr lang="as-IN" sz="2400" dirty="0">
                <a:solidFill>
                  <a:prstClr val="black"/>
                </a:solidFill>
                <a:latin typeface="NikoshBAN" pitchFamily="2" charset="0"/>
                <a:cs typeface="NikoshBAN" pitchFamily="2" charset="0"/>
              </a:rPr>
              <a:t>৮</a:t>
            </a:r>
            <a:r>
              <a:rPr lang="en-US" sz="2400" dirty="0">
                <a:solidFill>
                  <a:prstClr val="black"/>
                </a:solidFill>
                <a:latin typeface="NikoshBAN" pitchFamily="2" charset="0"/>
                <a:cs typeface="NikoshBAN" pitchFamily="2" charset="0"/>
              </a:rPr>
              <a:t>৬ </a:t>
            </a:r>
            <a:r>
              <a:rPr lang="as-IN" sz="2400" dirty="0">
                <a:solidFill>
                  <a:prstClr val="black"/>
                </a:solidFill>
                <a:latin typeface="NikoshBAN" pitchFamily="2" charset="0"/>
                <a:cs typeface="NikoshBAN" pitchFamily="2" charset="0"/>
              </a:rPr>
              <a:t>স</a:t>
            </a:r>
            <a:r>
              <a:rPr lang="en-US" sz="2400" dirty="0">
                <a:solidFill>
                  <a:prstClr val="black"/>
                </a:solidFill>
                <a:latin typeface="NikoshBAN" pitchFamily="2" charset="0"/>
                <a:cs typeface="NikoshBAN" pitchFamily="2" charset="0"/>
              </a:rPr>
              <a:t>া</a:t>
            </a:r>
            <a:r>
              <a:rPr lang="as-IN" sz="2400" dirty="0">
                <a:solidFill>
                  <a:prstClr val="black"/>
                </a:solidFill>
                <a:latin typeface="NikoshBAN" pitchFamily="2" charset="0"/>
                <a:cs typeface="NikoshBAN" pitchFamily="2" charset="0"/>
              </a:rPr>
              <a:t>ল</a:t>
            </a:r>
            <a:r>
              <a:rPr lang="en-US" sz="2400" dirty="0">
                <a:solidFill>
                  <a:prstClr val="black"/>
                </a:solidFill>
                <a:latin typeface="NikoshBAN" pitchFamily="2" charset="0"/>
                <a:cs typeface="NikoshBAN" pitchFamily="2" charset="0"/>
              </a:rPr>
              <a:t>ে </a:t>
            </a:r>
            <a:r>
              <a:rPr lang="bn-BD" sz="2400" dirty="0">
                <a:solidFill>
                  <a:prstClr val="black"/>
                </a:solidFill>
                <a:latin typeface="NikoshBAN" pitchFamily="2" charset="0"/>
                <a:cs typeface="NikoshBAN" pitchFamily="2" charset="0"/>
              </a:rPr>
              <a:t>বাঙালি পল্টনে যোগ দেন</a:t>
            </a:r>
            <a:endParaRPr lang="en-US" sz="2400" dirty="0"/>
          </a:p>
        </p:txBody>
      </p:sp>
      <p:sp>
        <p:nvSpPr>
          <p:cNvPr id="7" name="TextBox 6">
            <a:extLst>
              <a:ext uri="{FF2B5EF4-FFF2-40B4-BE49-F238E27FC236}">
                <a16:creationId xmlns:a16="http://schemas.microsoft.com/office/drawing/2014/main" id="{AFF8AA31-0444-4A45-A744-37085FC45B0B}"/>
              </a:ext>
            </a:extLst>
          </p:cNvPr>
          <p:cNvSpPr txBox="1"/>
          <p:nvPr/>
        </p:nvSpPr>
        <p:spPr>
          <a:xfrm>
            <a:off x="6192154" y="5127074"/>
            <a:ext cx="2488490" cy="1200329"/>
          </a:xfrm>
          <a:prstGeom prst="rect">
            <a:avLst/>
          </a:prstGeom>
          <a:solidFill>
            <a:schemeClr val="accent5">
              <a:lumMod val="60000"/>
              <a:lumOff val="40000"/>
            </a:schemeClr>
          </a:solidFill>
        </p:spPr>
        <p:txBody>
          <a:bodyPr wrap="square" rtlCol="0">
            <a:spAutoFit/>
          </a:bodyPr>
          <a:lstStyle/>
          <a:p>
            <a:r>
              <a:rPr lang="bn-BD" sz="2400" dirty="0">
                <a:solidFill>
                  <a:prstClr val="black"/>
                </a:solidFill>
                <a:latin typeface="NikoshBAN" pitchFamily="2" charset="0"/>
                <a:cs typeface="NikoshBAN" pitchFamily="2" charset="0"/>
              </a:rPr>
              <a:t> সাপ্তাহিক বিজলী</a:t>
            </a:r>
            <a:endParaRPr lang="en-US" sz="2400" dirty="0">
              <a:solidFill>
                <a:prstClr val="black"/>
              </a:solidFill>
              <a:latin typeface="NikoshBAN" pitchFamily="2" charset="0"/>
              <a:cs typeface="NikoshBAN" pitchFamily="2" charset="0"/>
            </a:endParaRPr>
          </a:p>
          <a:p>
            <a:r>
              <a:rPr lang="bn-BD" sz="2400" dirty="0">
                <a:solidFill>
                  <a:prstClr val="black"/>
                </a:solidFill>
                <a:latin typeface="NikoshBAN" pitchFamily="2" charset="0"/>
                <a:cs typeface="NikoshBAN" pitchFamily="2" charset="0"/>
              </a:rPr>
              <a:t>পত্রিকায় বিদ্রোহী কবিতাটি প্রকাশিত হয়?</a:t>
            </a:r>
            <a:endParaRPr lang="en-US" sz="2400" dirty="0">
              <a:solidFill>
                <a:prstClr val="black"/>
              </a:solidFill>
              <a:latin typeface="NikoshBAN" pitchFamily="2" charset="0"/>
              <a:cs typeface="NikoshBAN" pitchFamily="2" charset="0"/>
            </a:endParaRPr>
          </a:p>
        </p:txBody>
      </p:sp>
      <p:sp>
        <p:nvSpPr>
          <p:cNvPr id="8" name="TextBox 7">
            <a:extLst>
              <a:ext uri="{FF2B5EF4-FFF2-40B4-BE49-F238E27FC236}">
                <a16:creationId xmlns:a16="http://schemas.microsoft.com/office/drawing/2014/main" id="{9FDB868B-F00A-4F24-988D-72C88D37EE08}"/>
              </a:ext>
            </a:extLst>
          </p:cNvPr>
          <p:cNvSpPr txBox="1"/>
          <p:nvPr/>
        </p:nvSpPr>
        <p:spPr>
          <a:xfrm>
            <a:off x="3277721" y="4647559"/>
            <a:ext cx="2944188" cy="1938992"/>
          </a:xfrm>
          <a:prstGeom prst="rect">
            <a:avLst/>
          </a:prstGeom>
          <a:solidFill>
            <a:schemeClr val="accent6"/>
          </a:solidFill>
        </p:spPr>
        <p:txBody>
          <a:bodyPr wrap="square" rtlCol="0">
            <a:spAutoFit/>
          </a:bodyPr>
          <a:lstStyle/>
          <a:p>
            <a:r>
              <a:rPr lang="bn-BD" sz="2400" dirty="0">
                <a:solidFill>
                  <a:prstClr val="black"/>
                </a:solidFill>
                <a:latin typeface="NikoshBAN" pitchFamily="2" charset="0"/>
                <a:cs typeface="NikoshBAN" pitchFamily="2" charset="0"/>
              </a:rPr>
              <a:t>তার বিখ্যাত গ্রন্থগুলো</a:t>
            </a:r>
            <a:r>
              <a:rPr lang="en-US" sz="2400" dirty="0">
                <a:solidFill>
                  <a:prstClr val="black"/>
                </a:solidFill>
                <a:latin typeface="NikoshBAN" pitchFamily="2" charset="0"/>
                <a:cs typeface="NikoshBAN" pitchFamily="2" charset="0"/>
              </a:rPr>
              <a:t>ঃ</a:t>
            </a:r>
            <a:r>
              <a:rPr lang="bn-BD" sz="2400" dirty="0">
                <a:solidFill>
                  <a:prstClr val="black"/>
                </a:solidFill>
                <a:latin typeface="NikoshBAN" pitchFamily="2" charset="0"/>
                <a:cs typeface="NikoshBAN" pitchFamily="2" charset="0"/>
              </a:rPr>
              <a:t>অগ্নিবীণা,বিষের বাঁশী,সাম্যবাদি,সর্বহারা,সিন্ধু-হিন্দোল,চক্রবাক,রিক্তের বেদন ইত্যাদি।</a:t>
            </a:r>
            <a:endParaRPr lang="en-US" sz="2400" dirty="0">
              <a:solidFill>
                <a:prstClr val="black"/>
              </a:solidFill>
              <a:latin typeface="NikoshBAN" pitchFamily="2" charset="0"/>
              <a:cs typeface="NikoshBAN" pitchFamily="2" charset="0"/>
            </a:endParaRPr>
          </a:p>
        </p:txBody>
      </p:sp>
      <p:grpSp>
        <p:nvGrpSpPr>
          <p:cNvPr id="9" name="Group 8">
            <a:extLst>
              <a:ext uri="{FF2B5EF4-FFF2-40B4-BE49-F238E27FC236}">
                <a16:creationId xmlns:a16="http://schemas.microsoft.com/office/drawing/2014/main" id="{9E693090-8D21-466D-82F6-5D8B787C9FB3}"/>
              </a:ext>
            </a:extLst>
          </p:cNvPr>
          <p:cNvGrpSpPr/>
          <p:nvPr/>
        </p:nvGrpSpPr>
        <p:grpSpPr>
          <a:xfrm>
            <a:off x="211948" y="292749"/>
            <a:ext cx="3807039" cy="1981372"/>
            <a:chOff x="257924" y="382514"/>
            <a:chExt cx="3807039" cy="1981372"/>
          </a:xfrm>
        </p:grpSpPr>
        <p:pic>
          <p:nvPicPr>
            <p:cNvPr id="10" name="Picture 9">
              <a:extLst>
                <a:ext uri="{FF2B5EF4-FFF2-40B4-BE49-F238E27FC236}">
                  <a16:creationId xmlns:a16="http://schemas.microsoft.com/office/drawing/2014/main" id="{6625A06D-466F-4D38-840A-6A5BB35D2955}"/>
                </a:ext>
              </a:extLst>
            </p:cNvPr>
            <p:cNvPicPr>
              <a:picLocks noChangeAspect="1"/>
            </p:cNvPicPr>
            <p:nvPr/>
          </p:nvPicPr>
          <p:blipFill>
            <a:blip r:embed="rId3"/>
            <a:stretch>
              <a:fillRect/>
            </a:stretch>
          </p:blipFill>
          <p:spPr>
            <a:xfrm>
              <a:off x="257924" y="382514"/>
              <a:ext cx="2374184" cy="1981372"/>
            </a:xfrm>
            <a:prstGeom prst="rect">
              <a:avLst/>
            </a:prstGeom>
          </p:spPr>
        </p:pic>
        <p:pic>
          <p:nvPicPr>
            <p:cNvPr id="11" name="Picture 2" descr="Image result for kaji nazrul islam zugobanI book">
              <a:extLst>
                <a:ext uri="{FF2B5EF4-FFF2-40B4-BE49-F238E27FC236}">
                  <a16:creationId xmlns:a16="http://schemas.microsoft.com/office/drawing/2014/main" id="{9B5831A2-2465-4B78-AB25-99509EF880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830" y="513087"/>
              <a:ext cx="1494133" cy="1672173"/>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560450E6-B44F-49A1-B0DD-45CCAD95C4E5}"/>
              </a:ext>
            </a:extLst>
          </p:cNvPr>
          <p:cNvSpPr txBox="1"/>
          <p:nvPr/>
        </p:nvSpPr>
        <p:spPr>
          <a:xfrm>
            <a:off x="261607" y="5555359"/>
            <a:ext cx="2993648" cy="923330"/>
          </a:xfrm>
          <a:prstGeom prst="rect">
            <a:avLst/>
          </a:prstGeom>
          <a:solidFill>
            <a:srgbClr val="00B0F0"/>
          </a:solidFill>
        </p:spPr>
        <p:txBody>
          <a:bodyPr wrap="square" rtlCol="0">
            <a:spAutoFit/>
          </a:bodyPr>
          <a:lstStyle/>
          <a:p>
            <a:r>
              <a:rPr lang="bn-BD" dirty="0">
                <a:solidFill>
                  <a:prstClr val="black"/>
                </a:solidFill>
                <a:latin typeface="NikoshBAN" pitchFamily="2" charset="0"/>
                <a:cs typeface="NikoshBAN" pitchFamily="2" charset="0"/>
              </a:rPr>
              <a:t>১৯৭২ সালে স্বাধীনতার পর</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বঙ্গবন্ধু</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শেখ</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মুজিবর</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রহমান</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কবিকে</a:t>
            </a:r>
            <a:r>
              <a:rPr lang="en-US" dirty="0">
                <a:solidFill>
                  <a:prstClr val="black"/>
                </a:solidFill>
                <a:latin typeface="NikoshBAN" pitchFamily="2" charset="0"/>
                <a:cs typeface="NikoshBAN" pitchFamily="2" charset="0"/>
              </a:rPr>
              <a:t> </a:t>
            </a:r>
          </a:p>
          <a:p>
            <a:r>
              <a:rPr lang="bn-BD" dirty="0">
                <a:solidFill>
                  <a:prstClr val="black"/>
                </a:solidFill>
                <a:latin typeface="NikoshBAN" pitchFamily="2" charset="0"/>
                <a:cs typeface="NikoshBAN" pitchFamily="2" charset="0"/>
              </a:rPr>
              <a:t>  ঢাকায় </a:t>
            </a:r>
            <a:r>
              <a:rPr lang="en-US" dirty="0" err="1">
                <a:solidFill>
                  <a:prstClr val="black"/>
                </a:solidFill>
                <a:latin typeface="NikoshBAN" pitchFamily="2" charset="0"/>
                <a:cs typeface="NikoshBAN" pitchFamily="2" charset="0"/>
              </a:rPr>
              <a:t>নিয়ে</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আসেন</a:t>
            </a:r>
            <a:r>
              <a:rPr lang="en-US" dirty="0">
                <a:solidFill>
                  <a:prstClr val="black"/>
                </a:solidFill>
                <a:latin typeface="NikoshBAN" pitchFamily="2" charset="0"/>
                <a:cs typeface="NikoshBAN" pitchFamily="2" charset="0"/>
              </a:rPr>
              <a:t> ।</a:t>
            </a:r>
          </a:p>
        </p:txBody>
      </p:sp>
      <p:grpSp>
        <p:nvGrpSpPr>
          <p:cNvPr id="13" name="Group 12">
            <a:extLst>
              <a:ext uri="{FF2B5EF4-FFF2-40B4-BE49-F238E27FC236}">
                <a16:creationId xmlns:a16="http://schemas.microsoft.com/office/drawing/2014/main" id="{43208D4C-D6E1-40B9-9DB4-1439D4CD87AC}"/>
              </a:ext>
            </a:extLst>
          </p:cNvPr>
          <p:cNvGrpSpPr/>
          <p:nvPr/>
        </p:nvGrpSpPr>
        <p:grpSpPr>
          <a:xfrm>
            <a:off x="164160" y="2274121"/>
            <a:ext cx="3878647" cy="1835055"/>
            <a:chOff x="31369" y="2812504"/>
            <a:chExt cx="4243058" cy="1835055"/>
          </a:xfrm>
        </p:grpSpPr>
        <p:pic>
          <p:nvPicPr>
            <p:cNvPr id="14" name="Picture 13">
              <a:extLst>
                <a:ext uri="{FF2B5EF4-FFF2-40B4-BE49-F238E27FC236}">
                  <a16:creationId xmlns:a16="http://schemas.microsoft.com/office/drawing/2014/main" id="{8B562FB7-FAEC-4952-8DAF-45D689C2A122}"/>
                </a:ext>
              </a:extLst>
            </p:cNvPr>
            <p:cNvPicPr>
              <a:picLocks noChangeAspect="1"/>
            </p:cNvPicPr>
            <p:nvPr/>
          </p:nvPicPr>
          <p:blipFill>
            <a:blip r:embed="rId5"/>
            <a:stretch>
              <a:fillRect/>
            </a:stretch>
          </p:blipFill>
          <p:spPr>
            <a:xfrm>
              <a:off x="31369" y="2812504"/>
              <a:ext cx="2944188" cy="1835055"/>
            </a:xfrm>
            <a:prstGeom prst="rect">
              <a:avLst/>
            </a:prstGeom>
            <a:noFill/>
          </p:spPr>
        </p:pic>
        <p:pic>
          <p:nvPicPr>
            <p:cNvPr id="15" name="Picture 2" descr="Image result for kaji nazrul islam picture">
              <a:extLst>
                <a:ext uri="{FF2B5EF4-FFF2-40B4-BE49-F238E27FC236}">
                  <a16:creationId xmlns:a16="http://schemas.microsoft.com/office/drawing/2014/main" id="{79659AAA-A213-447F-AA4F-27001AF890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5557" y="2893944"/>
              <a:ext cx="1298870" cy="167217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39A828B1-7062-4F56-90EA-521406C4633C}"/>
              </a:ext>
            </a:extLst>
          </p:cNvPr>
          <p:cNvSpPr txBox="1"/>
          <p:nvPr/>
        </p:nvSpPr>
        <p:spPr>
          <a:xfrm>
            <a:off x="4899576" y="3885782"/>
            <a:ext cx="3673231" cy="707886"/>
          </a:xfrm>
          <a:prstGeom prst="rect">
            <a:avLst/>
          </a:prstGeom>
          <a:solidFill>
            <a:schemeClr val="accent5"/>
          </a:solidFill>
        </p:spPr>
        <p:txBody>
          <a:bodyPr wrap="square" rtlCol="0">
            <a:spAutoFit/>
          </a:bodyPr>
          <a:lstStyle/>
          <a:p>
            <a:r>
              <a:rPr lang="bn-BD" sz="4000" b="1" dirty="0">
                <a:solidFill>
                  <a:srgbClr val="002060"/>
                </a:solidFill>
                <a:latin typeface="NikoshBAN" pitchFamily="2" charset="0"/>
                <a:cs typeface="NikoshBAN" pitchFamily="2" charset="0"/>
              </a:rPr>
              <a:t>কাজী নজরুল ইসলাম</a:t>
            </a:r>
            <a:endParaRPr lang="en-US" sz="4000" b="1" dirty="0">
              <a:solidFill>
                <a:srgbClr val="002060"/>
              </a:solidFill>
              <a:latin typeface="NikoshBAN" pitchFamily="2" charset="0"/>
              <a:cs typeface="NikoshBAN" pitchFamily="2" charset="0"/>
            </a:endParaRPr>
          </a:p>
        </p:txBody>
      </p:sp>
      <p:sp>
        <p:nvSpPr>
          <p:cNvPr id="17" name="TextBox 16">
            <a:extLst>
              <a:ext uri="{FF2B5EF4-FFF2-40B4-BE49-F238E27FC236}">
                <a16:creationId xmlns:a16="http://schemas.microsoft.com/office/drawing/2014/main" id="{10B8D240-4285-4868-9167-7CCD5E8B6FCA}"/>
              </a:ext>
            </a:extLst>
          </p:cNvPr>
          <p:cNvSpPr txBox="1"/>
          <p:nvPr/>
        </p:nvSpPr>
        <p:spPr>
          <a:xfrm>
            <a:off x="9332650" y="1646650"/>
            <a:ext cx="2575277" cy="1349895"/>
          </a:xfrm>
          <a:prstGeom prst="rect">
            <a:avLst/>
          </a:prstGeom>
          <a:solidFill>
            <a:schemeClr val="accent4">
              <a:lumMod val="60000"/>
              <a:lumOff val="40000"/>
            </a:schemeClr>
          </a:solidFill>
          <a:ln w="28575">
            <a:solidFill>
              <a:srgbClr val="00FF00"/>
            </a:solidFill>
          </a:ln>
        </p:spPr>
        <p:txBody>
          <a:bodyPr wrap="square" rtlCol="0">
            <a:prstTxWarp prst="textPlain">
              <a:avLst>
                <a:gd name="adj" fmla="val 46991"/>
              </a:avLst>
            </a:prstTxWarp>
            <a:spAutoFit/>
          </a:bodyPr>
          <a:lstStyle/>
          <a:p>
            <a:pPr defTabSz="914400"/>
            <a:r>
              <a:rPr lang="bn-IN" sz="32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                     </a:t>
            </a:r>
          </a:p>
          <a:p>
            <a:pPr defTabSz="914400"/>
            <a:r>
              <a:rPr lang="bn-IN" sz="32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পিতার নাম-কাজী ফকির আহমদ,    মাতার নাম- জাহেদা খাতুন </a:t>
            </a:r>
            <a:endParaRPr lang="en-US" sz="32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endParaRPr>
          </a:p>
        </p:txBody>
      </p:sp>
      <p:pic>
        <p:nvPicPr>
          <p:cNvPr id="18" name="Picture 17">
            <a:extLst>
              <a:ext uri="{FF2B5EF4-FFF2-40B4-BE49-F238E27FC236}">
                <a16:creationId xmlns:a16="http://schemas.microsoft.com/office/drawing/2014/main" id="{6AFCB344-B189-4EAE-8733-E70BE2DCF572}"/>
              </a:ext>
            </a:extLst>
          </p:cNvPr>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838104" y="4239725"/>
            <a:ext cx="989092" cy="11282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a:extLst>
              <a:ext uri="{FF2B5EF4-FFF2-40B4-BE49-F238E27FC236}">
                <a16:creationId xmlns:a16="http://schemas.microsoft.com/office/drawing/2014/main" id="{AC29C4C8-6961-40E4-8291-069B3D6C7AF4}"/>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tretch>
            <a:fillRect/>
          </a:stretch>
        </p:blipFill>
        <p:spPr>
          <a:xfrm>
            <a:off x="320849" y="4287802"/>
            <a:ext cx="1661667" cy="1199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790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ppt_w</p:attrName>
                                        </p:attrNameLst>
                                      </p:cBhvr>
                                      <p:tavLst>
                                        <p:tav tm="0">
                                          <p:val>
                                            <p:fltVal val="0"/>
                                          </p:val>
                                        </p:tav>
                                        <p:tav tm="100000">
                                          <p:val>
                                            <p:strVal val="#ppt_w"/>
                                          </p:val>
                                        </p:tav>
                                      </p:tavLst>
                                    </p:anim>
                                    <p:anim calcmode="lin" valueType="num">
                                      <p:cBhvr>
                                        <p:cTn id="64" dur="1000" fill="hold"/>
                                        <p:tgtEl>
                                          <p:spTgt spid="8"/>
                                        </p:tgtEl>
                                        <p:attrNameLst>
                                          <p:attrName>ppt_h</p:attrName>
                                        </p:attrNameLst>
                                      </p:cBhvr>
                                      <p:tavLst>
                                        <p:tav tm="0">
                                          <p:val>
                                            <p:fltVal val="0"/>
                                          </p:val>
                                        </p:tav>
                                        <p:tav tm="100000">
                                          <p:val>
                                            <p:strVal val="#ppt_h"/>
                                          </p:val>
                                        </p:tav>
                                      </p:tavLst>
                                    </p:anim>
                                    <p:anim calcmode="lin" valueType="num">
                                      <p:cBhvr>
                                        <p:cTn id="65" dur="1000" fill="hold"/>
                                        <p:tgtEl>
                                          <p:spTgt spid="8"/>
                                        </p:tgtEl>
                                        <p:attrNameLst>
                                          <p:attrName>style.rotation</p:attrName>
                                        </p:attrNameLst>
                                      </p:cBhvr>
                                      <p:tavLst>
                                        <p:tav tm="0">
                                          <p:val>
                                            <p:fltVal val="90"/>
                                          </p:val>
                                        </p:tav>
                                        <p:tav tm="100000">
                                          <p:val>
                                            <p:fltVal val="0"/>
                                          </p:val>
                                        </p:tav>
                                      </p:tavLst>
                                    </p:anim>
                                    <p:animEffect transition="in" filter="fade">
                                      <p:cBhvr>
                                        <p:cTn id="66" dur="10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ppt_w</p:attrName>
                                        </p:attrNameLst>
                                      </p:cBhvr>
                                      <p:tavLst>
                                        <p:tav tm="0">
                                          <p:val>
                                            <p:fltVal val="0"/>
                                          </p:val>
                                        </p:tav>
                                        <p:tav tm="100000">
                                          <p:val>
                                            <p:strVal val="#ppt_w"/>
                                          </p:val>
                                        </p:tav>
                                      </p:tavLst>
                                    </p:anim>
                                    <p:anim calcmode="lin" valueType="num">
                                      <p:cBhvr>
                                        <p:cTn id="72" dur="1000" fill="hold"/>
                                        <p:tgtEl>
                                          <p:spTgt spid="12"/>
                                        </p:tgtEl>
                                        <p:attrNameLst>
                                          <p:attrName>ppt_h</p:attrName>
                                        </p:attrNameLst>
                                      </p:cBhvr>
                                      <p:tavLst>
                                        <p:tav tm="0">
                                          <p:val>
                                            <p:fltVal val="0"/>
                                          </p:val>
                                        </p:tav>
                                        <p:tav tm="100000">
                                          <p:val>
                                            <p:strVal val="#ppt_h"/>
                                          </p:val>
                                        </p:tav>
                                      </p:tavLst>
                                    </p:anim>
                                    <p:anim calcmode="lin" valueType="num">
                                      <p:cBhvr>
                                        <p:cTn id="73" dur="1000" fill="hold"/>
                                        <p:tgtEl>
                                          <p:spTgt spid="12"/>
                                        </p:tgtEl>
                                        <p:attrNameLst>
                                          <p:attrName>style.rotation</p:attrName>
                                        </p:attrNameLst>
                                      </p:cBhvr>
                                      <p:tavLst>
                                        <p:tav tm="0">
                                          <p:val>
                                            <p:fltVal val="90"/>
                                          </p:val>
                                        </p:tav>
                                        <p:tav tm="100000">
                                          <p:val>
                                            <p:fltVal val="0"/>
                                          </p:val>
                                        </p:tav>
                                      </p:tavLst>
                                    </p:anim>
                                    <p:animEffect transition="in" filter="fade">
                                      <p:cBhvr>
                                        <p:cTn id="74" dur="10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7"/>
                                        </p:tgtEl>
                                        <p:attrNameLst>
                                          <p:attrName>ppt_y</p:attrName>
                                        </p:attrNameLst>
                                      </p:cBhvr>
                                      <p:tavLst>
                                        <p:tav tm="0">
                                          <p:val>
                                            <p:strVal val="#ppt_y"/>
                                          </p:val>
                                        </p:tav>
                                        <p:tav tm="100000">
                                          <p:val>
                                            <p:strVal val="#ppt_y"/>
                                          </p:val>
                                        </p:tav>
                                      </p:tavLst>
                                    </p:anim>
                                    <p:anim calcmode="lin" valueType="num">
                                      <p:cBhvr>
                                        <p:cTn id="8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fill="hold"/>
                                        <p:tgtEl>
                                          <p:spTgt spid="18"/>
                                        </p:tgtEl>
                                        <p:attrNameLst>
                                          <p:attrName>ppt_x</p:attrName>
                                        </p:attrNameLst>
                                      </p:cBhvr>
                                      <p:tavLst>
                                        <p:tav tm="0">
                                          <p:val>
                                            <p:strVal val="#ppt_x"/>
                                          </p:val>
                                        </p:tav>
                                        <p:tav tm="100000">
                                          <p:val>
                                            <p:strVal val="#ppt_x"/>
                                          </p:val>
                                        </p:tav>
                                      </p:tavLst>
                                    </p:anim>
                                    <p:anim calcmode="lin" valueType="num">
                                      <p:cBhvr additive="base">
                                        <p:cTn id="8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additive="base">
                                        <p:cTn id="94" dur="500" fill="hold"/>
                                        <p:tgtEl>
                                          <p:spTgt spid="19"/>
                                        </p:tgtEl>
                                        <p:attrNameLst>
                                          <p:attrName>ppt_x</p:attrName>
                                        </p:attrNameLst>
                                      </p:cBhvr>
                                      <p:tavLst>
                                        <p:tav tm="0">
                                          <p:val>
                                            <p:strVal val="#ppt_x"/>
                                          </p:val>
                                        </p:tav>
                                        <p:tav tm="100000">
                                          <p:val>
                                            <p:strVal val="#ppt_x"/>
                                          </p:val>
                                        </p:tav>
                                      </p:tavLst>
                                    </p:anim>
                                    <p:anim calcmode="lin" valueType="num">
                                      <p:cBhvr additive="base">
                                        <p:cTn id="9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2"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927771-D700-4C5E-9E87-74C2517F094B}"/>
              </a:ext>
            </a:extLst>
          </p:cNvPr>
          <p:cNvGrpSpPr/>
          <p:nvPr/>
        </p:nvGrpSpPr>
        <p:grpSpPr>
          <a:xfrm>
            <a:off x="822959" y="4160110"/>
            <a:ext cx="10474101" cy="2009541"/>
            <a:chOff x="1025418" y="3650824"/>
            <a:chExt cx="10474101" cy="2987268"/>
          </a:xfrm>
        </p:grpSpPr>
        <p:pic>
          <p:nvPicPr>
            <p:cNvPr id="3" name="Picture 2" descr="Image result for kaji nazrul islam zugobanI book">
              <a:extLst>
                <a:ext uri="{FF2B5EF4-FFF2-40B4-BE49-F238E27FC236}">
                  <a16:creationId xmlns:a16="http://schemas.microsoft.com/office/drawing/2014/main" id="{095417C8-4DCF-4966-A77E-2058387E8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970" y="3737233"/>
              <a:ext cx="2138846" cy="290085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 name="Picture 10" descr="Image result for kaji nazrul islam zugobanI book">
              <a:extLst>
                <a:ext uri="{FF2B5EF4-FFF2-40B4-BE49-F238E27FC236}">
                  <a16:creationId xmlns:a16="http://schemas.microsoft.com/office/drawing/2014/main" id="{82E55C87-4DF3-4291-B000-1D2E8CB7B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418" y="3650824"/>
              <a:ext cx="2538485" cy="298726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 name="Picture 16" descr="See the source image">
              <a:extLst>
                <a:ext uri="{FF2B5EF4-FFF2-40B4-BE49-F238E27FC236}">
                  <a16:creationId xmlns:a16="http://schemas.microsoft.com/office/drawing/2014/main" id="{80BEF1A5-40FC-4782-B219-E23348300F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1669" y="3737233"/>
              <a:ext cx="1847850" cy="274621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18" descr="Image result for kaji nazrul islam zugobanI book">
              <a:extLst>
                <a:ext uri="{FF2B5EF4-FFF2-40B4-BE49-F238E27FC236}">
                  <a16:creationId xmlns:a16="http://schemas.microsoft.com/office/drawing/2014/main" id="{C4EEF2A1-2A7B-47BD-9E64-C6EA767374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432" y="3813150"/>
              <a:ext cx="2383170" cy="274621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722B2AAD-6E86-4ECB-A778-686470F2EDF7}"/>
              </a:ext>
            </a:extLst>
          </p:cNvPr>
          <p:cNvSpPr txBox="1"/>
          <p:nvPr/>
        </p:nvSpPr>
        <p:spPr>
          <a:xfrm>
            <a:off x="3074816" y="250697"/>
            <a:ext cx="5570238" cy="707886"/>
          </a:xfrm>
          <a:prstGeom prst="rect">
            <a:avLst/>
          </a:prstGeom>
          <a:solidFill>
            <a:schemeClr val="accent1">
              <a:lumMod val="40000"/>
              <a:lumOff val="60000"/>
            </a:schemeClr>
          </a:solidFill>
        </p:spPr>
        <p:txBody>
          <a:bodyPr wrap="square" rtlCol="0">
            <a:spAutoFit/>
          </a:bodyPr>
          <a:lstStyle/>
          <a:p>
            <a:r>
              <a:rPr lang="bn-BD" sz="4000" dirty="0">
                <a:solidFill>
                  <a:prstClr val="black"/>
                </a:solidFill>
                <a:latin typeface="NikoshBAN" pitchFamily="2" charset="0"/>
                <a:cs typeface="NikoshBAN" pitchFamily="2" charset="0"/>
              </a:rPr>
              <a:t>তার বিখ্যাত গ্রন্থগুলো কি কি?</a:t>
            </a:r>
            <a:endParaRPr lang="en-US" sz="4000" dirty="0">
              <a:solidFill>
                <a:prstClr val="black"/>
              </a:solidFill>
              <a:latin typeface="NikoshBAN" pitchFamily="2" charset="0"/>
              <a:cs typeface="NikoshBAN" pitchFamily="2" charset="0"/>
            </a:endParaRPr>
          </a:p>
        </p:txBody>
      </p:sp>
      <p:grpSp>
        <p:nvGrpSpPr>
          <p:cNvPr id="8" name="Group 7">
            <a:extLst>
              <a:ext uri="{FF2B5EF4-FFF2-40B4-BE49-F238E27FC236}">
                <a16:creationId xmlns:a16="http://schemas.microsoft.com/office/drawing/2014/main" id="{F8A013C2-5A90-4BC7-A4D0-CCA275559D44}"/>
              </a:ext>
            </a:extLst>
          </p:cNvPr>
          <p:cNvGrpSpPr/>
          <p:nvPr/>
        </p:nvGrpSpPr>
        <p:grpSpPr>
          <a:xfrm>
            <a:off x="451709" y="1219478"/>
            <a:ext cx="11532526" cy="2515582"/>
            <a:chOff x="-71935" y="1308287"/>
            <a:chExt cx="12442079" cy="2515582"/>
          </a:xfrm>
        </p:grpSpPr>
        <p:grpSp>
          <p:nvGrpSpPr>
            <p:cNvPr id="9" name="Group 8">
              <a:extLst>
                <a:ext uri="{FF2B5EF4-FFF2-40B4-BE49-F238E27FC236}">
                  <a16:creationId xmlns:a16="http://schemas.microsoft.com/office/drawing/2014/main" id="{1768A67E-3D86-42A4-BE96-F96784A5AB8A}"/>
                </a:ext>
              </a:extLst>
            </p:cNvPr>
            <p:cNvGrpSpPr/>
            <p:nvPr/>
          </p:nvGrpSpPr>
          <p:grpSpPr>
            <a:xfrm>
              <a:off x="2368322" y="1308287"/>
              <a:ext cx="10001822" cy="2515582"/>
              <a:chOff x="2371180" y="1250655"/>
              <a:chExt cx="10001822" cy="2548651"/>
            </a:xfrm>
          </p:grpSpPr>
          <p:pic>
            <p:nvPicPr>
              <p:cNvPr id="11" name="Picture 4" descr="Image result for kaji nazrul islam zugobanI book">
                <a:extLst>
                  <a:ext uri="{FF2B5EF4-FFF2-40B4-BE49-F238E27FC236}">
                    <a16:creationId xmlns:a16="http://schemas.microsoft.com/office/drawing/2014/main" id="{02161636-53C9-41C6-ACA8-90BFCB712B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1180" y="1250655"/>
                <a:ext cx="2538485" cy="25486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2" name="Picture 6" descr="Image result for kaji nazrul islam zugobanI book">
                <a:extLst>
                  <a:ext uri="{FF2B5EF4-FFF2-40B4-BE49-F238E27FC236}">
                    <a16:creationId xmlns:a16="http://schemas.microsoft.com/office/drawing/2014/main" id="{900CCB73-E4D5-410A-A188-D828DB017B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8538" y="1283575"/>
                <a:ext cx="2138846" cy="25042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3" name="Picture 14" descr="Image result for kaji nazrul islam zugobanI book">
                <a:extLst>
                  <a:ext uri="{FF2B5EF4-FFF2-40B4-BE49-F238E27FC236}">
                    <a16:creationId xmlns:a16="http://schemas.microsoft.com/office/drawing/2014/main" id="{0284EC11-E298-4CE2-8BFB-4B1D69C8D7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3547" y="1280631"/>
                <a:ext cx="2099455" cy="239956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3DAEB733-D0AF-4D2E-926E-57E31C084D41}"/>
                  </a:ext>
                </a:extLst>
              </p:cNvPr>
              <p:cNvGrpSpPr/>
              <p:nvPr/>
            </p:nvGrpSpPr>
            <p:grpSpPr>
              <a:xfrm>
                <a:off x="7578880" y="1280630"/>
                <a:ext cx="2383170" cy="2471346"/>
                <a:chOff x="6646409" y="1628775"/>
                <a:chExt cx="2383170" cy="2335640"/>
              </a:xfrm>
            </p:grpSpPr>
            <p:pic>
              <p:nvPicPr>
                <p:cNvPr id="16" name="Picture 8" descr="Image result for kaji nazrul islam zugobanI book">
                  <a:extLst>
                    <a:ext uri="{FF2B5EF4-FFF2-40B4-BE49-F238E27FC236}">
                      <a16:creationId xmlns:a16="http://schemas.microsoft.com/office/drawing/2014/main" id="{FFCAE74B-FAE1-48B6-A899-35961C67D3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46409" y="1628775"/>
                  <a:ext cx="2383170" cy="233564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DE6DB44-8352-4F2C-88AB-DBFCC5569327}"/>
                    </a:ext>
                  </a:extLst>
                </p:cNvPr>
                <p:cNvSpPr txBox="1"/>
                <p:nvPr/>
              </p:nvSpPr>
              <p:spPr>
                <a:xfrm>
                  <a:off x="6826432" y="3223059"/>
                  <a:ext cx="916028" cy="369332"/>
                </a:xfrm>
                <a:prstGeom prst="rect">
                  <a:avLst/>
                </a:prstGeom>
                <a:solidFill>
                  <a:schemeClr val="accent4">
                    <a:lumMod val="60000"/>
                    <a:lumOff val="40000"/>
                  </a:schemeClr>
                </a:solidFill>
              </p:spPr>
              <p:txBody>
                <a:bodyPr wrap="square" rtlCol="0">
                  <a:spAutoFit/>
                </a:bodyPr>
                <a:lstStyle/>
                <a:p>
                  <a:r>
                    <a:rPr lang="en-US" dirty="0">
                      <a:latin typeface="NikoshBAN" panose="02000000000000000000" pitchFamily="2" charset="0"/>
                      <a:cs typeface="NikoshBAN" panose="02000000000000000000" pitchFamily="2" charset="0"/>
                    </a:rPr>
                    <a:t>প</a:t>
                  </a:r>
                  <a:r>
                    <a:rPr lang="as-IN" dirty="0">
                      <a:latin typeface="NikoshBAN" panose="02000000000000000000" pitchFamily="2" charset="0"/>
                      <a:cs typeface="NikoshBAN" panose="02000000000000000000" pitchFamily="2" charset="0"/>
                    </a:rPr>
                    <a:t>্</a:t>
                  </a:r>
                  <a:r>
                    <a:rPr lang="en-US" dirty="0" err="1">
                      <a:latin typeface="NikoshBAN" panose="02000000000000000000" pitchFamily="2" charset="0"/>
                      <a:cs typeface="NikoshBAN" panose="02000000000000000000" pitchFamily="2" charset="0"/>
                    </a:rPr>
                    <a:t>রথম</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খন্ড</a:t>
                  </a:r>
                  <a:endParaRPr lang="en-US" dirty="0">
                    <a:latin typeface="NikoshBAN" panose="02000000000000000000" pitchFamily="2" charset="0"/>
                    <a:cs typeface="NikoshBAN" panose="02000000000000000000" pitchFamily="2" charset="0"/>
                  </a:endParaRPr>
                </a:p>
              </p:txBody>
            </p:sp>
          </p:grpSp>
          <p:sp>
            <p:nvSpPr>
              <p:cNvPr id="15" name="AutoShape 20" descr="See the source image">
                <a:extLst>
                  <a:ext uri="{FF2B5EF4-FFF2-40B4-BE49-F238E27FC236}">
                    <a16:creationId xmlns:a16="http://schemas.microsoft.com/office/drawing/2014/main" id="{9FB9BB6F-1DDA-4F12-84EC-2D58314DE68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0" name="Picture 22" descr="See the source image">
              <a:extLst>
                <a:ext uri="{FF2B5EF4-FFF2-40B4-BE49-F238E27FC236}">
                  <a16:creationId xmlns:a16="http://schemas.microsoft.com/office/drawing/2014/main" id="{B2FA8478-B626-4E63-ADA0-4432275F46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935" y="1308287"/>
              <a:ext cx="2191452" cy="25042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1738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586</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Corbel</vt:lpstr>
      <vt:lpstr>NikoshBAN</vt:lpstr>
      <vt:lpstr>Shonar Bangla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Rehana Parvin</dc:creator>
  <cp:lastModifiedBy>Rehana Parvin</cp:lastModifiedBy>
  <cp:revision>19</cp:revision>
  <dcterms:created xsi:type="dcterms:W3CDTF">2020-10-20T13:01:25Z</dcterms:created>
  <dcterms:modified xsi:type="dcterms:W3CDTF">2020-11-04T13:12:33Z</dcterms:modified>
</cp:coreProperties>
</file>