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0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506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4574-F502-474B-A383-D37B4A18E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E9086-E88B-4E08-B768-99BDE5EC6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4E341-8A9A-47AD-99B4-1A2C46C4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8924-16B6-456F-A259-CDAA61560E4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5774-100C-40B9-A03B-F8A12C2B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F040D-EB67-4AFC-8280-638E6BDA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42F7-C386-46F0-AD0B-841256D9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5DF-CD47-45ED-AA82-274800E3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0AD63-99C3-4DD0-A97F-A6AAA618D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091B6-19C4-4FB9-8BB2-430F555B1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8924-16B6-456F-A259-CDAA61560E4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74879-9571-4151-AFE4-C63ACD83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720EA-BEE1-46A6-B978-62563F9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42F7-C386-46F0-AD0B-841256D9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1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B4247-CFFE-4614-9151-0497AF0AB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75125-E20D-4875-B7E9-51D54653B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C5952-62C6-49DA-9E7E-05DBEAC7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8924-16B6-456F-A259-CDAA61560E4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A1EE4-86F5-4F61-A279-40A2C66F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0D6BE-A855-442B-9572-6581F589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42F7-C386-46F0-AD0B-841256D9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4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10C-DF82-42C9-820F-7A61E57A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1169-1CC1-4BFF-8501-AABFCB8A4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660AB-5A20-4A58-97F9-5C513CAF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8924-16B6-456F-A259-CDAA61560E4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60719-3667-49E4-98E7-E2CE867D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EF372-B5E7-47A3-A76B-E1F9976A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42F7-C386-46F0-AD0B-841256D9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2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0A42-8A4A-4CA1-AFCB-F1C8C891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570A2-C12E-49E7-BF0E-D87931FCB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F01FD-648E-4E68-83EC-AF2C5440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8924-16B6-456F-A259-CDAA61560E4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2B3F-450F-4C68-9F03-81DCE363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54CA-96C3-4096-9887-9287B412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42F7-C386-46F0-AD0B-841256D9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4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D416-E967-4E69-8A2D-14294586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951B-47BB-4B53-860E-B16D67F64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96025-B4E4-4C3D-9DA6-09D425D3C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AAB69-5628-4E4E-815A-192B5363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8924-16B6-456F-A259-CDAA61560E4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96CC7-B9DF-4FDD-98CA-AFB28BA0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A18CE-3B84-4B10-AFE3-0208B93F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42F7-C386-46F0-AD0B-841256D9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493B-8600-422C-87B4-C0C2BC94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1DE4-1CA5-470C-972D-C3768BBBE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9C4FA-1BCD-4227-BABF-5DB4F9F41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90F50-8057-4656-B76F-6D7EC7256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CF205-5768-4811-BBE7-EF7C542CA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792DAC-FFD3-46FF-A74B-F93650AF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8924-16B6-456F-A259-CDAA61560E4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FE6456-71C3-4AE3-A79F-979E445F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E57F2-0EFA-45A3-9EE7-801377D7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42F7-C386-46F0-AD0B-841256D9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C7D4-B309-4D07-91B9-A118CF48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9EFF8-8624-488C-A497-74DF17D9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8924-16B6-456F-A259-CDAA61560E4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DBB30-549C-4FE2-9508-F445A8F0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55626-0389-43DF-9586-B8613BED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42F7-C386-46F0-AD0B-841256D9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2A85EC-7C51-49EB-BD77-33CB3541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8924-16B6-456F-A259-CDAA61560E4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76510-3A03-4DAD-92DA-A1D9CFB3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6B1A7-0181-4FDF-8381-B5746DD7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42F7-C386-46F0-AD0B-841256D9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417F-93FC-423D-A9CF-AAFE783D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8891-01D3-4D9E-8A62-32D917F9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A7E14-AB08-4406-9A79-CA2F0F130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5CE7E-22C2-4E5A-938E-D832C31C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8924-16B6-456F-A259-CDAA61560E4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CDA14-23FC-46FA-9212-36F53FB1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373BA-3968-4AF4-8120-C138C6233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42F7-C386-46F0-AD0B-841256D9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1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E73F0-37E6-4C2D-83C2-7FF0D41C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12FBA-16B5-418F-97DE-50FAA4B35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401BF-1E2F-4C7B-A8B5-3147A4362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CE1BE-9E15-40DB-AA3B-34E4BE7A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8924-16B6-456F-A259-CDAA61560E4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D9126-CB71-44EF-BC85-019C1F8F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FE775-F0EA-4D3B-A070-08954511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42F7-C386-46F0-AD0B-841256D9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3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67000" r="-1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3D3E6-7DF4-4DB2-BA3C-8A18BF029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8924-16B6-456F-A259-CDAA61560E4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38654-6B59-4997-A1FF-B4B8BBF8A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AFFD0-C99F-495D-A7EC-E706F0971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42F7-C386-46F0-AD0B-841256D9C9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758A34C-79B9-480C-A436-2FF99CACFF2B}"/>
              </a:ext>
            </a:extLst>
          </p:cNvPr>
          <p:cNvSpPr/>
          <p:nvPr userDrawn="1"/>
        </p:nvSpPr>
        <p:spPr>
          <a:xfrm>
            <a:off x="0" y="0"/>
            <a:ext cx="12192000" cy="6972300"/>
          </a:xfrm>
          <a:prstGeom prst="frame">
            <a:avLst>
              <a:gd name="adj1" fmla="val 2869"/>
            </a:avLst>
          </a:prstGeom>
          <a:blipFill dpi="0" rotWithShape="1">
            <a:blip r:embed="rId14"/>
            <a:srcRect/>
            <a:tile tx="635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6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PT - স্বাগতম PowerPoint Presentation, free download - ID:3565319">
            <a:extLst>
              <a:ext uri="{FF2B5EF4-FFF2-40B4-BE49-F238E27FC236}">
                <a16:creationId xmlns:a16="http://schemas.microsoft.com/office/drawing/2014/main" id="{A77CA05B-5A61-4BC3-9216-A8B17F6D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4" y="317500"/>
            <a:ext cx="11458224" cy="6222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4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14C76105-EA1D-44CE-A375-93068BE89FCC}"/>
              </a:ext>
            </a:extLst>
          </p:cNvPr>
          <p:cNvSpPr/>
          <p:nvPr/>
        </p:nvSpPr>
        <p:spPr>
          <a:xfrm>
            <a:off x="620389" y="5527408"/>
            <a:ext cx="2637682" cy="8524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/>
              <a:t>প্রসাদ</a:t>
            </a:r>
            <a:endParaRPr lang="en-US" sz="4400" b="1" dirty="0"/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EA136A86-06F3-4CDC-8B83-9F0882C38181}"/>
              </a:ext>
            </a:extLst>
          </p:cNvPr>
          <p:cNvSpPr/>
          <p:nvPr/>
        </p:nvSpPr>
        <p:spPr>
          <a:xfrm>
            <a:off x="620389" y="4337553"/>
            <a:ext cx="2637682" cy="8524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নিকুঞ্জ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E9DCA08B-BF66-443A-A4EF-6E67B17BB085}"/>
              </a:ext>
            </a:extLst>
          </p:cNvPr>
          <p:cNvSpPr/>
          <p:nvPr/>
        </p:nvSpPr>
        <p:spPr>
          <a:xfrm>
            <a:off x="8374798" y="2586687"/>
            <a:ext cx="2781562" cy="8860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সুন্দর।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BD2A3C37-1EB9-46C4-92B7-507D284B2BA2}"/>
              </a:ext>
            </a:extLst>
          </p:cNvPr>
          <p:cNvSpPr/>
          <p:nvPr/>
        </p:nvSpPr>
        <p:spPr>
          <a:xfrm>
            <a:off x="620388" y="2685323"/>
            <a:ext cx="2637683" cy="8524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চারু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ED61F1E7-2627-4F10-A547-CF582ACDCAFF}"/>
              </a:ext>
            </a:extLst>
          </p:cNvPr>
          <p:cNvSpPr/>
          <p:nvPr/>
        </p:nvSpPr>
        <p:spPr>
          <a:xfrm>
            <a:off x="8317350" y="4036427"/>
            <a:ext cx="2896458" cy="8524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ছাদে বাগানের পরিকল্পনা | কৃষি বাজার">
            <a:extLst>
              <a:ext uri="{FF2B5EF4-FFF2-40B4-BE49-F238E27FC236}">
                <a16:creationId xmlns:a16="http://schemas.microsoft.com/office/drawing/2014/main" id="{DFEF6FC2-FA0C-4040-AA27-00112113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19" y="3786266"/>
            <a:ext cx="2619375" cy="11025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পৃথিবীর সব থেকে বড় ফুলের বাগান যা সম্পর্কে জানলে আপনি অবাক হয়ে যাবেন -  YouTube">
            <a:extLst>
              <a:ext uri="{FF2B5EF4-FFF2-40B4-BE49-F238E27FC236}">
                <a16:creationId xmlns:a16="http://schemas.microsoft.com/office/drawing/2014/main" id="{59E9F8DD-B6F9-4ED9-A9BE-05E99006F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499" y="2275786"/>
            <a:ext cx="2597533" cy="1206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5729BE62-32D3-43AE-BD5B-80A6A2AB858B}"/>
              </a:ext>
            </a:extLst>
          </p:cNvPr>
          <p:cNvSpPr/>
          <p:nvPr/>
        </p:nvSpPr>
        <p:spPr>
          <a:xfrm>
            <a:off x="8345926" y="1165959"/>
            <a:ext cx="2585814" cy="7485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বিভু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স্রষ্টা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8FE2C904-A62D-4BF6-BA9C-9707585315B8}"/>
              </a:ext>
            </a:extLst>
          </p:cNvPr>
          <p:cNvSpPr/>
          <p:nvPr/>
        </p:nvSpPr>
        <p:spPr>
          <a:xfrm>
            <a:off x="620389" y="1165960"/>
            <a:ext cx="2362200" cy="7485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বিভো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D1BE76-402A-4BB9-9B41-1769FD373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19" y="941421"/>
            <a:ext cx="2597533" cy="11025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6F611156-5AB7-4B99-8C0E-A688DC99B013}"/>
              </a:ext>
            </a:extLst>
          </p:cNvPr>
          <p:cNvSpPr/>
          <p:nvPr/>
        </p:nvSpPr>
        <p:spPr>
          <a:xfrm>
            <a:off x="8345926" y="5452498"/>
            <a:ext cx="2637682" cy="8524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/>
              <a:t>অনুগ্রহ</a:t>
            </a:r>
            <a:endParaRPr lang="en-US" sz="4400" b="1" dirty="0"/>
          </a:p>
        </p:txBody>
      </p:sp>
      <p:pic>
        <p:nvPicPr>
          <p:cNvPr id="4102" name="Picture 6" descr="প্রার্থনা - এক সপ্তাহ ভাবুন">
            <a:extLst>
              <a:ext uri="{FF2B5EF4-FFF2-40B4-BE49-F238E27FC236}">
                <a16:creationId xmlns:a16="http://schemas.microsoft.com/office/drawing/2014/main" id="{A3B27E36-26C6-4E01-9110-C73DAEBB2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19" y="5334442"/>
            <a:ext cx="2619375" cy="1238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DD08C044-EAE2-4819-A153-655537EF5F11}"/>
              </a:ext>
            </a:extLst>
          </p:cNvPr>
          <p:cNvSpPr/>
          <p:nvPr/>
        </p:nvSpPr>
        <p:spPr>
          <a:xfrm>
            <a:off x="473638" y="301957"/>
            <a:ext cx="6390149" cy="39369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জেনে নেই 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98B61-2791-40CE-B6F5-1119F756F04E}"/>
              </a:ext>
            </a:extLst>
          </p:cNvPr>
          <p:cNvSpPr/>
          <p:nvPr/>
        </p:nvSpPr>
        <p:spPr>
          <a:xfrm>
            <a:off x="1234946" y="4862689"/>
            <a:ext cx="750265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ক্রোড়ে, চারু, নিকুঞ্জ, শোকানল, পল, বিষাদ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1DC7F-0E0F-425B-9399-8EB202FD8E74}"/>
              </a:ext>
            </a:extLst>
          </p:cNvPr>
          <p:cNvSpPr/>
          <p:nvPr/>
        </p:nvSpPr>
        <p:spPr>
          <a:xfrm>
            <a:off x="1234946" y="3935877"/>
            <a:ext cx="523733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শব্দগুলো দিয়ে বাক্য তৈরি কর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7E19B-7A7F-4F5C-B935-CE6BD7A16DFE}"/>
              </a:ext>
            </a:extLst>
          </p:cNvPr>
          <p:cNvSpPr/>
          <p:nvPr/>
        </p:nvSpPr>
        <p:spPr>
          <a:xfrm>
            <a:off x="587022" y="592470"/>
            <a:ext cx="24045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C1042-8111-4454-A009-F9FB165E1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78" y="991304"/>
            <a:ext cx="3028460" cy="2666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70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C77ED0C2-BE45-4FF1-8D2E-D4073E052AA6}"/>
              </a:ext>
            </a:extLst>
          </p:cNvPr>
          <p:cNvSpPr/>
          <p:nvPr/>
        </p:nvSpPr>
        <p:spPr>
          <a:xfrm>
            <a:off x="7485876" y="319731"/>
            <a:ext cx="3023938" cy="6968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 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কায়কোবাদ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DF4F0-4A85-4557-8A66-5B75A0891330}"/>
              </a:ext>
            </a:extLst>
          </p:cNvPr>
          <p:cNvSpPr txBox="1"/>
          <p:nvPr/>
        </p:nvSpPr>
        <p:spPr>
          <a:xfrm>
            <a:off x="462987" y="303796"/>
            <a:ext cx="316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আবৃত্তি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26CDAD-6F8F-4588-8B5D-2B20DF02FEC1}"/>
              </a:ext>
            </a:extLst>
          </p:cNvPr>
          <p:cNvGrpSpPr/>
          <p:nvPr/>
        </p:nvGrpSpPr>
        <p:grpSpPr>
          <a:xfrm>
            <a:off x="5932993" y="1116709"/>
            <a:ext cx="5919484" cy="5508370"/>
            <a:chOff x="5261660" y="1103381"/>
            <a:chExt cx="6637115" cy="5508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7CF53D-3556-4F2C-8B91-D27919336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660" y="1103381"/>
              <a:ext cx="3242839" cy="55083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0F50BE-CA5E-4CF5-A2E4-F37E8A1E0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499" y="1103381"/>
              <a:ext cx="3394276" cy="550837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A8FF0E9-A28A-4DD1-929A-01C0E1527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9" y="1177049"/>
            <a:ext cx="3386524" cy="5387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76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F43E8D-2CF0-4F1D-A840-9A3EAD42DBE7}"/>
              </a:ext>
            </a:extLst>
          </p:cNvPr>
          <p:cNvSpPr txBox="1"/>
          <p:nvPr/>
        </p:nvSpPr>
        <p:spPr>
          <a:xfrm>
            <a:off x="5178654" y="3894882"/>
            <a:ext cx="428552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বিভো, দেহ হৃদে বল!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জানি ভকতি, নাহি জানি স্তুতি ,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দিয়া করিব , তোমার আরতি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আমি নিঃসম্বল! </a:t>
            </a:r>
            <a:endParaRPr lang="bn-BD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তোমার দুয়ারে আজি রিক্ত করে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দাঁড়ায়েছি প্রভো , সঁপিতে তোমারে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শুধু আঁখি জল ,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দেহ হৃদে বল ! 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জেনে নিন, যে ৫ সময়ের প্রার্থনা মহান আল্লাহ কবুল করেন">
            <a:extLst>
              <a:ext uri="{FF2B5EF4-FFF2-40B4-BE49-F238E27FC236}">
                <a16:creationId xmlns:a16="http://schemas.microsoft.com/office/drawing/2014/main" id="{065CC756-C7A7-4195-BC14-532A70455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67" y="654795"/>
            <a:ext cx="2619375" cy="2308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প্রধানমন্ত্রী জন্য দেশজুড়ে বিশেষ প্রার্থনা || Somoynews.tv">
            <a:extLst>
              <a:ext uri="{FF2B5EF4-FFF2-40B4-BE49-F238E27FC236}">
                <a16:creationId xmlns:a16="http://schemas.microsoft.com/office/drawing/2014/main" id="{6F2755A8-625F-4616-933C-7E31E781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7" y="397264"/>
            <a:ext cx="2876550" cy="2459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E2C28-B59E-4D2C-8243-D255BDAF4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6" y="3565136"/>
            <a:ext cx="287655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35652F-A667-4A2D-BF9E-0EDA3F2E9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058033" y="1062389"/>
            <a:ext cx="3446585" cy="2308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405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B2F0FF-014C-4AD8-8A94-C82015E2B009}"/>
              </a:ext>
            </a:extLst>
          </p:cNvPr>
          <p:cNvSpPr txBox="1"/>
          <p:nvPr/>
        </p:nvSpPr>
        <p:spPr>
          <a:xfrm>
            <a:off x="5458176" y="4140201"/>
            <a:ext cx="409222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বিভো , দেহ হৃদে বল!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 পেষণে , বিপদের ক্রোড়ে ,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 সম্পদে , সুখের সাগরে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ভুলি নি তোমারে এক পল ,</a:t>
            </a:r>
            <a:endParaRPr lang="bn-BD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জীবনে মরণে , শয়নে স্বপনে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তুমি মোর পথের সম্বল;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দেহ হৃদে বল! </a:t>
            </a:r>
          </a:p>
          <a:p>
            <a:r>
              <a:rPr lang="bn-IN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6A267-6E8A-4DB3-BF71-2EAF06D5D2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0" y="419905"/>
            <a:ext cx="2762954" cy="21031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03E71-EEB7-4A0A-92A6-68EE6341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30" y="1159327"/>
            <a:ext cx="2895704" cy="1956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96660B-5DB8-4A64-BE70-50079EFE9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20" y="1563637"/>
            <a:ext cx="3332860" cy="2308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 descr="কোন দেশ সবচেয়ে বেশি সম্পদের মালিক?">
            <a:extLst>
              <a:ext uri="{FF2B5EF4-FFF2-40B4-BE49-F238E27FC236}">
                <a16:creationId xmlns:a16="http://schemas.microsoft.com/office/drawing/2014/main" id="{8EAC2ABE-417C-4085-881A-02608E823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5" y="3889150"/>
            <a:ext cx="3383843" cy="2308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52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C89DEA-7EB8-445D-A67C-D24D8B66995C}"/>
              </a:ext>
            </a:extLst>
          </p:cNvPr>
          <p:cNvSpPr txBox="1"/>
          <p:nvPr/>
        </p:nvSpPr>
        <p:spPr>
          <a:xfrm>
            <a:off x="3948287" y="2799997"/>
            <a:ext cx="385515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বিভো , দেহ হৃদে বল!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জাতি পাখি , নিকুঞ্জ বিতানে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সদা আত্মহারা তব গুণগানে , 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আনন্দে বিহ্বল! </a:t>
            </a:r>
            <a:endParaRPr lang="bn-BD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ভুলিতে তোমারে , প্রাণে অবসাদ ,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তরুলতা শিরে , তোমারি প্রসাদ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চারু ফুল ফল! </a:t>
            </a:r>
          </a:p>
          <a:p>
            <a:r>
              <a:rPr lang="bn-IN" sz="1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দেহ হৃদে বল! 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ম্যালেরিয়া প্রতিরোধে ভিন্ন উপায়ে বাগান">
            <a:extLst>
              <a:ext uri="{FF2B5EF4-FFF2-40B4-BE49-F238E27FC236}">
                <a16:creationId xmlns:a16="http://schemas.microsoft.com/office/drawing/2014/main" id="{CDA7DECD-1D69-4AAF-ADCC-9556D32E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791" y="741363"/>
            <a:ext cx="29622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সবথেকে সুন্দর ১০টি পাখি | Top 10 Most Stunningly Beautiful Birds in the  World | Amazing Birds - YouTube">
            <a:extLst>
              <a:ext uri="{FF2B5EF4-FFF2-40B4-BE49-F238E27FC236}">
                <a16:creationId xmlns:a16="http://schemas.microsoft.com/office/drawing/2014/main" id="{9BE02DA0-AFB6-48D2-9F4E-4D0D4B33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8" y="712788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শাস্তির বিধান রেখে 'পোষা পাখি ব্যবস্থাপনা বিধিমালা- ২০২০' চূড়ান্ত | আমাদের  সময়.কম – AmaderShomoy.com">
            <a:extLst>
              <a:ext uri="{FF2B5EF4-FFF2-40B4-BE49-F238E27FC236}">
                <a16:creationId xmlns:a16="http://schemas.microsoft.com/office/drawing/2014/main" id="{6F732BC7-3B00-4F2C-8DE3-E874AF6C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81" y="741363"/>
            <a:ext cx="3230566" cy="1571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পাখির কিচির মিচির শব্দে মুখরিত বোদা নাজিরপাড়া গ্রাম | দিনাজপুর নিউজ">
            <a:extLst>
              <a:ext uri="{FF2B5EF4-FFF2-40B4-BE49-F238E27FC236}">
                <a16:creationId xmlns:a16="http://schemas.microsoft.com/office/drawing/2014/main" id="{38B752F3-402B-47D5-A7BC-49114F5DA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8" y="3954159"/>
            <a:ext cx="2819400" cy="1619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ফলের ব্যবসা স্বল্প সময়ে অল্প পুঁজির ব্যবসা | ব্যবসা উদ্যোগ | ক্যারিয়ার  টিপস">
            <a:extLst>
              <a:ext uri="{FF2B5EF4-FFF2-40B4-BE49-F238E27FC236}">
                <a16:creationId xmlns:a16="http://schemas.microsoft.com/office/drawing/2014/main" id="{C69320A5-BE7F-42E9-B0FE-161776E55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41" y="4590619"/>
            <a:ext cx="2962275" cy="1543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92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ED97C7F-5331-456D-BA48-B8C041A0A7A3}"/>
              </a:ext>
            </a:extLst>
          </p:cNvPr>
          <p:cNvGrpSpPr/>
          <p:nvPr/>
        </p:nvGrpSpPr>
        <p:grpSpPr>
          <a:xfrm>
            <a:off x="1473993" y="3429000"/>
            <a:ext cx="4690532" cy="2354490"/>
            <a:chOff x="3222979" y="3020853"/>
            <a:chExt cx="4690532" cy="235449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8197BB-07B0-4081-B2F5-134CB4837ECA}"/>
                </a:ext>
              </a:extLst>
            </p:cNvPr>
            <p:cNvSpPr txBox="1"/>
            <p:nvPr/>
          </p:nvSpPr>
          <p:spPr>
            <a:xfrm>
              <a:off x="3313290" y="3020853"/>
              <a:ext cx="4600221" cy="17543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1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বিভো , দেহ হৃদে বল! </a:t>
              </a:r>
            </a:p>
            <a:p>
              <a:r>
                <a:rPr lang="bn-IN" sz="1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তোমারি নিঃশ্বাস বসন্তের বায়ু ,  </a:t>
              </a:r>
            </a:p>
            <a:p>
              <a:r>
                <a:rPr lang="bn-IN" sz="1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তব স্নেহ কণা জগতের আয়ু ,  </a:t>
              </a:r>
            </a:p>
            <a:p>
              <a:r>
                <a:rPr lang="bn-IN" sz="1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তব নামে অশেষ মঙ্গল!  </a:t>
              </a:r>
              <a:endParaRPr lang="bn-BD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1800" dirty="0">
                <a:ln w="19050"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800" dirty="0">
                <a:ln w="19050"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2EA471-E59B-49B0-8CAA-4C56FB82EA61}"/>
                </a:ext>
              </a:extLst>
            </p:cNvPr>
            <p:cNvSpPr txBox="1"/>
            <p:nvPr/>
          </p:nvSpPr>
          <p:spPr>
            <a:xfrm>
              <a:off x="3222979" y="4175014"/>
              <a:ext cx="4600221" cy="12003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গভীর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বিষাদে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বিপদের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ক্রোড়ে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একাগ্র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হৃদয়ে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স্মরিলে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তোমারে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		</a:t>
              </a:r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নিভে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শোকানল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!</a:t>
              </a:r>
            </a:p>
            <a:p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		</a:t>
              </a:r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দেহ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হৃদে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!</a:t>
              </a:r>
              <a:endParaRPr lang="b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194" name="Picture 2" descr="বিষাদ - Home | Facebook">
            <a:extLst>
              <a:ext uri="{FF2B5EF4-FFF2-40B4-BE49-F238E27FC236}">
                <a16:creationId xmlns:a16="http://schemas.microsoft.com/office/drawing/2014/main" id="{A788846D-CC97-413D-87FF-57BB44BBE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4" y="946830"/>
            <a:ext cx="2638425" cy="1733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আমাদের জীবনের বেদনা বিষাদ | আমাদের কথা বিডি ডটকম">
            <a:extLst>
              <a:ext uri="{FF2B5EF4-FFF2-40B4-BE49-F238E27FC236}">
                <a16:creationId xmlns:a16="http://schemas.microsoft.com/office/drawing/2014/main" id="{DC430AAF-D4F1-4380-BBB6-C1E3B64D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4" y="582010"/>
            <a:ext cx="2676525" cy="1714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B246E-AC9F-4751-A87B-61B853920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49" y="1160334"/>
            <a:ext cx="4830056" cy="5279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836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E5F537-2CBD-41BF-B9E0-AE90911ABAD0}"/>
              </a:ext>
            </a:extLst>
          </p:cNvPr>
          <p:cNvSpPr txBox="1"/>
          <p:nvPr/>
        </p:nvSpPr>
        <p:spPr>
          <a:xfrm>
            <a:off x="1196622" y="1632649"/>
            <a:ext cx="8997244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“প্রার্থনা” কবিতাটি কবির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অশ্রুমালা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”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কাব্যগ্রন্থ থেকে সংকলিত। এ কবিতায় স্রষ্টার অপার মহিমার কথা বর্ননা করে স্রষ্টার উদ্দে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জানিয়েছেন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প্রশংসা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জেনেও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নিবেদন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বিপদে,আপদে,সুখে,শান্তিতে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বিধাতার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বিধাতাকে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স্মরন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অফুরন্ত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আরাধনায়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নিবেদন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AE6C2-7EB1-46C7-B97F-D9531929AD32}"/>
              </a:ext>
            </a:extLst>
          </p:cNvPr>
          <p:cNvSpPr txBox="1"/>
          <p:nvPr/>
        </p:nvSpPr>
        <p:spPr>
          <a:xfrm>
            <a:off x="1851378" y="425217"/>
            <a:ext cx="4572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কবিতার সারমর্ম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2F9B27-5332-4B3A-B5FD-A4EBBD3C06FE}"/>
              </a:ext>
            </a:extLst>
          </p:cNvPr>
          <p:cNvSpPr/>
          <p:nvPr/>
        </p:nvSpPr>
        <p:spPr>
          <a:xfrm>
            <a:off x="6924613" y="1758575"/>
            <a:ext cx="1488487" cy="542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5088" tIns="47544" rIns="95088" bIns="47544">
            <a:spAutoFit/>
          </a:bodyPr>
          <a:lstStyle/>
          <a:p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endParaRPr lang="en-US" sz="2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28B636-2687-4CF8-8B8D-5A3BF509BF1A}"/>
              </a:ext>
            </a:extLst>
          </p:cNvPr>
          <p:cNvSpPr/>
          <p:nvPr/>
        </p:nvSpPr>
        <p:spPr>
          <a:xfrm>
            <a:off x="3668959" y="387632"/>
            <a:ext cx="5909664" cy="722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বহুপদী সমাপ্তিসূচক বহুনির্বাচনি প্রশ্ন </a:t>
            </a:r>
            <a:endParaRPr lang="en-US" sz="2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69EAD-F9DB-41C8-9FCF-7EE5364DA34B}"/>
              </a:ext>
            </a:extLst>
          </p:cNvPr>
          <p:cNvSpPr txBox="1"/>
          <p:nvPr/>
        </p:nvSpPr>
        <p:spPr>
          <a:xfrm>
            <a:off x="981009" y="1357293"/>
            <a:ext cx="9601201" cy="2773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5088" tIns="47544" rIns="95088" bIns="47544" rtlCol="0">
            <a:spAutoFit/>
          </a:bodyPr>
          <a:lstStyle/>
          <a:p>
            <a:r>
              <a:rPr lang="bn-IN" sz="2900" dirty="0">
                <a:latin typeface="NikoshBAN" pitchFamily="2" charset="0"/>
                <a:cs typeface="NikoshBAN" pitchFamily="2" charset="0"/>
              </a:rPr>
              <a:t>৩।কবি বিধাতার কাছে শক্তি কামনা করেছেন-</a:t>
            </a:r>
          </a:p>
          <a:p>
            <a:pPr marL="514350" indent="-514350">
              <a:buFont typeface="+mj-lt"/>
              <a:buAutoNum type="romanUcPeriod"/>
            </a:pPr>
            <a:r>
              <a:rPr lang="bn-IN" sz="2900" dirty="0">
                <a:latin typeface="NikoshBAN" pitchFamily="2" charset="0"/>
                <a:cs typeface="NikoshBAN" pitchFamily="2" charset="0"/>
              </a:rPr>
              <a:t>সকল সময়ে </a:t>
            </a:r>
          </a:p>
          <a:p>
            <a:pPr marL="514350" indent="-514350">
              <a:buFont typeface="+mj-lt"/>
              <a:buAutoNum type="romanUcPeriod"/>
            </a:pPr>
            <a:r>
              <a:rPr lang="bn-IN" sz="2900" dirty="0">
                <a:latin typeface="NikoshBAN" pitchFamily="2" charset="0"/>
                <a:cs typeface="NikoshBAN" pitchFamily="2" charset="0"/>
              </a:rPr>
              <a:t>কেবল বিপদের দিনে </a:t>
            </a:r>
          </a:p>
          <a:p>
            <a:pPr marL="514350" indent="-514350">
              <a:buFont typeface="+mj-lt"/>
              <a:buAutoNum type="romanUcPeriod"/>
            </a:pPr>
            <a:r>
              <a:rPr lang="bn-IN" sz="2900" dirty="0">
                <a:latin typeface="NikoshBAN" pitchFamily="2" charset="0"/>
                <a:cs typeface="NikoshBAN" pitchFamily="2" charset="0"/>
              </a:rPr>
              <a:t>কেবল সুখের দিনে </a:t>
            </a:r>
          </a:p>
          <a:p>
            <a:r>
              <a:rPr lang="bn-IN" sz="2900" dirty="0">
                <a:latin typeface="NikoshBAN" pitchFamily="2" charset="0"/>
                <a:cs typeface="NikoshBAN" pitchFamily="2" charset="0"/>
              </a:rPr>
              <a:t> </a:t>
            </a:r>
            <a:endParaRPr lang="bn-IN" sz="2500" dirty="0">
              <a:latin typeface="NikoshBAN" pitchFamily="2" charset="0"/>
              <a:cs typeface="NikoshBAN" pitchFamily="2" charset="0"/>
            </a:endParaRPr>
          </a:p>
          <a:p>
            <a:r>
              <a:rPr lang="bn-IN" sz="2900" dirty="0">
                <a:latin typeface="NikoshBAN" pitchFamily="2" charset="0"/>
                <a:cs typeface="NikoshBAN" pitchFamily="2" charset="0"/>
              </a:rPr>
              <a:t>নিচের কোনটি সঠিক? 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A592E92D-DE4F-4902-8581-92AEB4834F92}"/>
              </a:ext>
            </a:extLst>
          </p:cNvPr>
          <p:cNvSpPr/>
          <p:nvPr/>
        </p:nvSpPr>
        <p:spPr>
          <a:xfrm>
            <a:off x="981009" y="4414154"/>
            <a:ext cx="3108960" cy="7021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022D4F75-8E68-48AC-AD32-4538E9A55964}"/>
              </a:ext>
            </a:extLst>
          </p:cNvPr>
          <p:cNvSpPr/>
          <p:nvPr/>
        </p:nvSpPr>
        <p:spPr>
          <a:xfrm>
            <a:off x="5396544" y="5583715"/>
            <a:ext cx="3108960" cy="7455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, ii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A97200B4-9EC8-44CB-B359-30593F256D24}"/>
              </a:ext>
            </a:extLst>
          </p:cNvPr>
          <p:cNvSpPr/>
          <p:nvPr/>
        </p:nvSpPr>
        <p:spPr>
          <a:xfrm>
            <a:off x="5366514" y="4431281"/>
            <a:ext cx="3108960" cy="6577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009D2731-5EBA-4B62-B817-E4015EB2998D}"/>
              </a:ext>
            </a:extLst>
          </p:cNvPr>
          <p:cNvSpPr/>
          <p:nvPr/>
        </p:nvSpPr>
        <p:spPr>
          <a:xfrm>
            <a:off x="981009" y="5583715"/>
            <a:ext cx="3108960" cy="7446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BA207F-57FB-459A-A340-408324FAF6AD}"/>
              </a:ext>
            </a:extLst>
          </p:cNvPr>
          <p:cNvSpPr/>
          <p:nvPr/>
        </p:nvSpPr>
        <p:spPr>
          <a:xfrm>
            <a:off x="1528412" y="4582520"/>
            <a:ext cx="492369" cy="4988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80CDA-BA85-4646-84CF-495CF88A7CAA}"/>
              </a:ext>
            </a:extLst>
          </p:cNvPr>
          <p:cNvSpPr txBox="1"/>
          <p:nvPr/>
        </p:nvSpPr>
        <p:spPr>
          <a:xfrm>
            <a:off x="612618" y="387632"/>
            <a:ext cx="183158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29AA9-34F4-4983-A334-2DC1829E59B7}"/>
              </a:ext>
            </a:extLst>
          </p:cNvPr>
          <p:cNvSpPr txBox="1"/>
          <p:nvPr/>
        </p:nvSpPr>
        <p:spPr>
          <a:xfrm>
            <a:off x="3838221" y="903111"/>
            <a:ext cx="316144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৩। নিকুঞ্জ অর্থ কী ? </a:t>
            </a:r>
            <a:endParaRPr lang="en-US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564A3-54CE-4591-BCB4-62D43A7C82E5}"/>
              </a:ext>
            </a:extLst>
          </p:cNvPr>
          <p:cNvSpPr txBox="1"/>
          <p:nvPr/>
        </p:nvSpPr>
        <p:spPr>
          <a:xfrm>
            <a:off x="1848555" y="1643390"/>
            <a:ext cx="12763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(ক) ঘর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25FCB-B15A-453A-B4B0-89A447F9356D}"/>
              </a:ext>
            </a:extLst>
          </p:cNvPr>
          <p:cNvSpPr txBox="1"/>
          <p:nvPr/>
        </p:nvSpPr>
        <p:spPr>
          <a:xfrm>
            <a:off x="7213599" y="1714500"/>
            <a:ext cx="14654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(খ) বাগান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7C480-1580-4EE6-A452-B6100D4FE37E}"/>
              </a:ext>
            </a:extLst>
          </p:cNvPr>
          <p:cNvSpPr txBox="1"/>
          <p:nvPr/>
        </p:nvSpPr>
        <p:spPr>
          <a:xfrm>
            <a:off x="1848555" y="2605024"/>
            <a:ext cx="15023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(গ) বাজার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708F0-2505-496E-AE49-0655ECA329A8}"/>
              </a:ext>
            </a:extLst>
          </p:cNvPr>
          <p:cNvSpPr txBox="1"/>
          <p:nvPr/>
        </p:nvSpPr>
        <p:spPr>
          <a:xfrm>
            <a:off x="7486161" y="2633246"/>
            <a:ext cx="13564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B6C57-3E96-43EF-A5E2-B36D6A443A58}"/>
              </a:ext>
            </a:extLst>
          </p:cNvPr>
          <p:cNvSpPr txBox="1"/>
          <p:nvPr/>
        </p:nvSpPr>
        <p:spPr>
          <a:xfrm>
            <a:off x="4271768" y="3537348"/>
            <a:ext cx="29418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bn-BD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647A5-DB36-42FA-9A31-BA91CE1B7E49}"/>
              </a:ext>
            </a:extLst>
          </p:cNvPr>
          <p:cNvSpPr txBox="1"/>
          <p:nvPr/>
        </p:nvSpPr>
        <p:spPr>
          <a:xfrm>
            <a:off x="1886225" y="4435123"/>
            <a:ext cx="142699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দরিদ্র্য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7F1DA9-1271-405E-A1D6-8B3C921408C1}"/>
              </a:ext>
            </a:extLst>
          </p:cNvPr>
          <p:cNvSpPr txBox="1"/>
          <p:nvPr/>
        </p:nvSpPr>
        <p:spPr>
          <a:xfrm>
            <a:off x="8199344" y="4318857"/>
            <a:ext cx="14654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87F4E-5255-4538-8ED0-04DAAEFFFC72}"/>
              </a:ext>
            </a:extLst>
          </p:cNvPr>
          <p:cNvSpPr txBox="1"/>
          <p:nvPr/>
        </p:nvSpPr>
        <p:spPr>
          <a:xfrm>
            <a:off x="1969911" y="5486400"/>
            <a:ext cx="17331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দারিদ্র্যতা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311E6-8FC2-4AD7-A1D3-343699CBA0A7}"/>
              </a:ext>
            </a:extLst>
          </p:cNvPr>
          <p:cNvSpPr txBox="1"/>
          <p:nvPr/>
        </p:nvSpPr>
        <p:spPr>
          <a:xfrm>
            <a:off x="8209547" y="5486400"/>
            <a:ext cx="16450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দারিদ্রতা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2CB76A-01B6-4878-A343-D16C8DD581EE}"/>
              </a:ext>
            </a:extLst>
          </p:cNvPr>
          <p:cNvSpPr/>
          <p:nvPr/>
        </p:nvSpPr>
        <p:spPr>
          <a:xfrm>
            <a:off x="7312377" y="1823710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7323DE-F63C-48BE-BAE1-3328E25E595F}"/>
              </a:ext>
            </a:extLst>
          </p:cNvPr>
          <p:cNvSpPr/>
          <p:nvPr/>
        </p:nvSpPr>
        <p:spPr>
          <a:xfrm>
            <a:off x="8221865" y="4389967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0F22D-66B3-4F46-8DFF-26292E021B57}"/>
              </a:ext>
            </a:extLst>
          </p:cNvPr>
          <p:cNvSpPr txBox="1"/>
          <p:nvPr/>
        </p:nvSpPr>
        <p:spPr>
          <a:xfrm>
            <a:off x="970431" y="379891"/>
            <a:ext cx="183158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10869A-1376-41BE-9189-D56A26D2F503}"/>
              </a:ext>
            </a:extLst>
          </p:cNvPr>
          <p:cNvSpPr txBox="1"/>
          <p:nvPr/>
        </p:nvSpPr>
        <p:spPr>
          <a:xfrm>
            <a:off x="7082726" y="2325274"/>
            <a:ext cx="4169044" cy="255454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রেহানা পারভীন।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সহকারী শিক্ষক।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জামতলা দাখিল মাদ্রাসা</a:t>
            </a:r>
            <a:r>
              <a:rPr kumimoji="0" lang="en-US" sz="32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</a:rPr>
              <a:t>। </a:t>
            </a:r>
            <a:endParaRPr kumimoji="0" lang="bn-IN" sz="3200" b="1" i="0" u="none" strike="noStrike" kern="1200" normalizeH="0" baseline="0" noProof="0" dirty="0">
              <a:ln/>
              <a:solidFill>
                <a:schemeClr val="accent4"/>
              </a:solidFill>
              <a:uLnTx/>
              <a:uFillTx/>
              <a:latin typeface="Corbel" panose="020B0503020204020204"/>
              <a:ea typeface="+mn-ea"/>
              <a:cs typeface="Vrinda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গোয়ালন্দ,রাজবাড়ী। </a:t>
            </a:r>
            <a:endParaRPr kumimoji="0" lang="en-US" sz="3200" b="1" i="0" u="none" strike="noStrike" kern="1200" normalizeH="0" baseline="0" noProof="0" dirty="0">
              <a:ln/>
              <a:solidFill>
                <a:schemeClr val="accent4"/>
              </a:solidFill>
              <a:uLnTx/>
              <a:uFillTx/>
              <a:latin typeface="Corbel" panose="020B0503020204020204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B3C73-1A2D-416D-A827-ED5781AB188D}"/>
              </a:ext>
            </a:extLst>
          </p:cNvPr>
          <p:cNvSpPr txBox="1"/>
          <p:nvPr/>
        </p:nvSpPr>
        <p:spPr>
          <a:xfrm>
            <a:off x="2848721" y="346843"/>
            <a:ext cx="5008345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উপস্থাপনায়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EAE59D-0E51-4AD4-B140-5AEDDE122DF5}"/>
              </a:ext>
            </a:extLst>
          </p:cNvPr>
          <p:cNvGrpSpPr/>
          <p:nvPr/>
        </p:nvGrpSpPr>
        <p:grpSpPr>
          <a:xfrm>
            <a:off x="940230" y="1849950"/>
            <a:ext cx="3500853" cy="4457596"/>
            <a:chOff x="462844" y="1727708"/>
            <a:chExt cx="4051859" cy="4457596"/>
          </a:xfrm>
        </p:grpSpPr>
        <p:pic>
          <p:nvPicPr>
            <p:cNvPr id="12290" name="Picture 2" descr="কাগজের কাঠি দিয়ে খুব সুন্দর ফটো ফ্রেম বানানো শিখুন - Make 3D photo frame  out of color papers - YouTube">
              <a:extLst>
                <a:ext uri="{FF2B5EF4-FFF2-40B4-BE49-F238E27FC236}">
                  <a16:creationId xmlns:a16="http://schemas.microsoft.com/office/drawing/2014/main" id="{5A87B802-F188-49E7-85AF-647D916509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97"/>
            <a:stretch/>
          </p:blipFill>
          <p:spPr bwMode="auto">
            <a:xfrm>
              <a:off x="462844" y="1727708"/>
              <a:ext cx="4051859" cy="445759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273025-913C-480E-9284-ACF37E3FD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" t="34218" r="18945" b="8806"/>
            <a:stretch/>
          </p:blipFill>
          <p:spPr>
            <a:xfrm>
              <a:off x="1679745" y="3256776"/>
              <a:ext cx="1472153" cy="162304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726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17D002-1C7B-4C06-8D83-FD7166E98EDE}"/>
              </a:ext>
            </a:extLst>
          </p:cNvPr>
          <p:cNvSpPr txBox="1"/>
          <p:nvPr/>
        </p:nvSpPr>
        <p:spPr>
          <a:xfrm>
            <a:off x="1732844" y="5110128"/>
            <a:ext cx="703862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স্রষ্টার মহিমা সম্পর্কে ১০ টি বাক্য লিখে আনবে।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কোন বাড়িতে সু্খের হবে দাম্পত্য জীবন? কীভাবে আসবে সাফল্য? জানুন বৈদিক  শাস্ত্র | লাইফ স্টাইল News in Bengali">
            <a:extLst>
              <a:ext uri="{FF2B5EF4-FFF2-40B4-BE49-F238E27FC236}">
                <a16:creationId xmlns:a16="http://schemas.microsoft.com/office/drawing/2014/main" id="{0572D67A-986A-486D-A680-DB0B4F9B7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" y="485424"/>
            <a:ext cx="8692445" cy="42559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59F1B-F8FF-4507-BD20-90727D834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65" y="485424"/>
            <a:ext cx="3827985" cy="1117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793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ধন্যবাদ | শিক্ষক বাতায়ন">
            <a:extLst>
              <a:ext uri="{FF2B5EF4-FFF2-40B4-BE49-F238E27FC236}">
                <a16:creationId xmlns:a16="http://schemas.microsoft.com/office/drawing/2014/main" id="{9CA2C9DE-69BB-4F08-B0D9-51921B438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9" y="189088"/>
            <a:ext cx="11356622" cy="6479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9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প্রার্থনা...... - কাজী ফাতেমা ছবি এর বাংলা ব্লগ । bangla blog | সামহোয়্যার  ইন ব্লগ - বাঁধ ভাঙ্গার আওয়াজ">
            <a:extLst>
              <a:ext uri="{FF2B5EF4-FFF2-40B4-BE49-F238E27FC236}">
                <a16:creationId xmlns:a16="http://schemas.microsoft.com/office/drawing/2014/main" id="{038D0A0E-A04A-4281-878D-916BA5BF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8" y="1215229"/>
            <a:ext cx="9381065" cy="5242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মহান আল্লাহর কাছে ক্ষমা প্রার্থনার শ্রেষ্ঠ দোয়া">
            <a:extLst>
              <a:ext uri="{FF2B5EF4-FFF2-40B4-BE49-F238E27FC236}">
                <a16:creationId xmlns:a16="http://schemas.microsoft.com/office/drawing/2014/main" id="{1A82E27E-E4EA-4A8F-9676-EB4CD1871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7" y="1237901"/>
            <a:ext cx="9381065" cy="5242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কবিতা: প্রার্থনা – Sylhet Media | সিলেট মিডিয়া.কম">
            <a:extLst>
              <a:ext uri="{FF2B5EF4-FFF2-40B4-BE49-F238E27FC236}">
                <a16:creationId xmlns:a16="http://schemas.microsoft.com/office/drawing/2014/main" id="{7D737661-8336-4017-A3A3-FC69448B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7" y="1215229"/>
            <a:ext cx="9472807" cy="5423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জুমাবারের প্রার্থনা">
            <a:extLst>
              <a:ext uri="{FF2B5EF4-FFF2-40B4-BE49-F238E27FC236}">
                <a16:creationId xmlns:a16="http://schemas.microsoft.com/office/drawing/2014/main" id="{246836F7-652A-4E5B-95FD-F43481AB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91" y="1057277"/>
            <a:ext cx="9472807" cy="5520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প্রার্থনা">
            <a:extLst>
              <a:ext uri="{FF2B5EF4-FFF2-40B4-BE49-F238E27FC236}">
                <a16:creationId xmlns:a16="http://schemas.microsoft.com/office/drawing/2014/main" id="{A206895D-C470-4C4D-8F75-CBF42652F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5" y="1008805"/>
            <a:ext cx="9381065" cy="5520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বদভ্যাস থেকে আশ্রয় প্রার্থনা হোক নিয়মিত - Padma News">
            <a:extLst>
              <a:ext uri="{FF2B5EF4-FFF2-40B4-BE49-F238E27FC236}">
                <a16:creationId xmlns:a16="http://schemas.microsoft.com/office/drawing/2014/main" id="{F9905550-5B8C-460C-95E2-3C6906384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7" y="1076444"/>
            <a:ext cx="9472806" cy="55200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8832B9-5896-4AC1-989D-31338B99964D}"/>
              </a:ext>
            </a:extLst>
          </p:cNvPr>
          <p:cNvSpPr txBox="1"/>
          <p:nvPr/>
        </p:nvSpPr>
        <p:spPr>
          <a:xfrm>
            <a:off x="1780288" y="308382"/>
            <a:ext cx="734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দেখ,এবং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6BE0CD-3F3F-4444-98B8-48AAB6589A43}"/>
              </a:ext>
            </a:extLst>
          </p:cNvPr>
          <p:cNvSpPr/>
          <p:nvPr/>
        </p:nvSpPr>
        <p:spPr>
          <a:xfrm>
            <a:off x="3934381" y="5564572"/>
            <a:ext cx="3860872" cy="7598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7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প্রার্থনা করছে</a:t>
            </a:r>
            <a:endParaRPr lang="en-US" sz="37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427107-6D9B-4854-B30E-D080E7E121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t="11431" r="4649" b="1413"/>
          <a:stretch/>
        </p:blipFill>
        <p:spPr>
          <a:xfrm>
            <a:off x="231421" y="214536"/>
            <a:ext cx="11729156" cy="6428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AB9A1F-E3BF-46A1-8FC2-D0760BE70AA2}"/>
              </a:ext>
            </a:extLst>
          </p:cNvPr>
          <p:cNvSpPr/>
          <p:nvPr/>
        </p:nvSpPr>
        <p:spPr>
          <a:xfrm>
            <a:off x="861958" y="5311424"/>
            <a:ext cx="10942217" cy="1024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bn-BD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 তোমাদের পাঠ্যবইয়ের কোন কবিতার মিল আছে?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7CD22D-1E52-4CE6-A77C-76F886022618}"/>
              </a:ext>
            </a:extLst>
          </p:cNvPr>
          <p:cNvSpPr txBox="1"/>
          <p:nvPr/>
        </p:nvSpPr>
        <p:spPr>
          <a:xfrm>
            <a:off x="502356" y="530853"/>
            <a:ext cx="6129866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E79B3-8057-48A6-ACE4-84F08C15F167}"/>
              </a:ext>
            </a:extLst>
          </p:cNvPr>
          <p:cNvSpPr txBox="1"/>
          <p:nvPr/>
        </p:nvSpPr>
        <p:spPr>
          <a:xfrm>
            <a:off x="5813777" y="1862524"/>
            <a:ext cx="4126088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bn-I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8B916-9471-4481-A115-A0583FEEF947}"/>
              </a:ext>
            </a:extLst>
          </p:cNvPr>
          <p:cNvSpPr txBox="1"/>
          <p:nvPr/>
        </p:nvSpPr>
        <p:spPr>
          <a:xfrm>
            <a:off x="7532513" y="5274101"/>
            <a:ext cx="406682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কায়কোবাদ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ক্ষমা প্রার্থনার শ্রেষ্ঠ দোয়া">
            <a:extLst>
              <a:ext uri="{FF2B5EF4-FFF2-40B4-BE49-F238E27FC236}">
                <a16:creationId xmlns:a16="http://schemas.microsoft.com/office/drawing/2014/main" id="{0CBD93E6-0765-4511-821E-0228D8A06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12" y="2462689"/>
            <a:ext cx="4289778" cy="3226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জেএসসি প্রস্তুতি - বাংলা | 819627 | কালের কণ্ঠ | kalerkantho">
            <a:extLst>
              <a:ext uri="{FF2B5EF4-FFF2-40B4-BE49-F238E27FC236}">
                <a16:creationId xmlns:a16="http://schemas.microsoft.com/office/drawing/2014/main" id="{C0BB896B-B057-462E-B319-D5B69BBEC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821" y="3286528"/>
            <a:ext cx="2752725" cy="1657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0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DE1779-B862-41C9-A1DF-71D07BCF24F1}"/>
              </a:ext>
            </a:extLst>
          </p:cNvPr>
          <p:cNvSpPr txBox="1"/>
          <p:nvPr/>
        </p:nvSpPr>
        <p:spPr>
          <a:xfrm>
            <a:off x="1190980" y="3179015"/>
            <a:ext cx="82239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200" b="1" dirty="0"/>
              <a:t>১। কবি পরিচিতি</a:t>
            </a:r>
            <a:r>
              <a:rPr lang="en-US" sz="3200" b="1" dirty="0"/>
              <a:t> </a:t>
            </a:r>
            <a:r>
              <a:rPr lang="en-US" sz="2800" b="1" dirty="0" err="1"/>
              <a:t>বলতে</a:t>
            </a:r>
            <a:r>
              <a:rPr lang="en-US" sz="3200" b="1" dirty="0"/>
              <a:t> </a:t>
            </a:r>
            <a:r>
              <a:rPr lang="bn-IN" sz="3200" b="1" dirty="0"/>
              <a:t>পারবে</a:t>
            </a:r>
            <a:r>
              <a:rPr lang="en-US" sz="3200" b="1" dirty="0"/>
              <a:t>, </a:t>
            </a:r>
            <a:endParaRPr lang="bn-IN" sz="3200" b="1" dirty="0"/>
          </a:p>
          <a:p>
            <a:pPr algn="just"/>
            <a:r>
              <a:rPr lang="bn-IN" sz="3200" b="1" dirty="0"/>
              <a:t>২। নতুন শব্দগুলোর অর্থ সহ বাক্য গঠন </a:t>
            </a:r>
          </a:p>
          <a:p>
            <a:pPr algn="just"/>
            <a:r>
              <a:rPr lang="bn-IN" sz="3200" b="1" dirty="0"/>
              <a:t>করতে পারবে</a:t>
            </a:r>
            <a:r>
              <a:rPr lang="en-US" sz="3200" b="1" dirty="0"/>
              <a:t>,</a:t>
            </a:r>
            <a:r>
              <a:rPr lang="bn-IN" sz="3200" b="1" dirty="0"/>
              <a:t> </a:t>
            </a:r>
          </a:p>
          <a:p>
            <a:pPr algn="just"/>
            <a:r>
              <a:rPr lang="bn-IN" sz="3200" b="1" dirty="0"/>
              <a:t>৩। কবিতাটি শুদ্ধ উচ্চারনে পড়তে পারবে</a:t>
            </a:r>
            <a:r>
              <a:rPr lang="en-US" sz="3200" b="1" dirty="0"/>
              <a:t>,</a:t>
            </a:r>
            <a:r>
              <a:rPr lang="bn-IN" sz="3200" b="1" dirty="0"/>
              <a:t> </a:t>
            </a:r>
          </a:p>
          <a:p>
            <a:pPr algn="just"/>
            <a:r>
              <a:rPr lang="bn-IN" sz="3200" b="1" dirty="0"/>
              <a:t>৪। কবিতাটির সারমর্ম লিখতে পারবে ।</a:t>
            </a:r>
            <a:r>
              <a:rPr lang="en-US" sz="32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B2F940-E90C-4328-B252-BCDD837BB7C8}"/>
              </a:ext>
            </a:extLst>
          </p:cNvPr>
          <p:cNvSpPr txBox="1"/>
          <p:nvPr/>
        </p:nvSpPr>
        <p:spPr>
          <a:xfrm>
            <a:off x="1820334" y="616608"/>
            <a:ext cx="4580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7916E-2F6D-4942-9A34-F223829F2F34}"/>
              </a:ext>
            </a:extLst>
          </p:cNvPr>
          <p:cNvSpPr txBox="1"/>
          <p:nvPr/>
        </p:nvSpPr>
        <p:spPr>
          <a:xfrm>
            <a:off x="1484489" y="2408507"/>
            <a:ext cx="5977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শিক্ষার্থীরা----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898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10943-2661-4B3B-A8B0-E69A22A0B3A2}"/>
              </a:ext>
            </a:extLst>
          </p:cNvPr>
          <p:cNvSpPr txBox="1"/>
          <p:nvPr/>
        </p:nvSpPr>
        <p:spPr>
          <a:xfrm>
            <a:off x="1970910" y="609912"/>
            <a:ext cx="272869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কায়কোবাদ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C18E3C-DDA7-45E3-BECE-F17B52F9A592}"/>
              </a:ext>
            </a:extLst>
          </p:cNvPr>
          <p:cNvSpPr/>
          <p:nvPr/>
        </p:nvSpPr>
        <p:spPr>
          <a:xfrm>
            <a:off x="469555" y="464336"/>
            <a:ext cx="1146914" cy="74464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2C6933-D6E8-4C13-93DA-FC4667D5D0C4}"/>
              </a:ext>
            </a:extLst>
          </p:cNvPr>
          <p:cNvSpPr/>
          <p:nvPr/>
        </p:nvSpPr>
        <p:spPr>
          <a:xfrm>
            <a:off x="469555" y="1304085"/>
            <a:ext cx="1146914" cy="6927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F66CB03-1789-41D1-A8FA-E1F4C0FFF590}"/>
              </a:ext>
            </a:extLst>
          </p:cNvPr>
          <p:cNvSpPr/>
          <p:nvPr/>
        </p:nvSpPr>
        <p:spPr>
          <a:xfrm>
            <a:off x="365186" y="2769082"/>
            <a:ext cx="1163154" cy="6951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5560" tIns="35560" rIns="35560" bIns="3556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C7F7F0-C0D6-49BC-8C1C-B98FD69E4CC2}"/>
              </a:ext>
            </a:extLst>
          </p:cNvPr>
          <p:cNvSpPr/>
          <p:nvPr/>
        </p:nvSpPr>
        <p:spPr>
          <a:xfrm>
            <a:off x="224352" y="3885994"/>
            <a:ext cx="1782551" cy="8392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FA62EE9-F694-4C8D-9F19-ECF2316747E7}"/>
              </a:ext>
            </a:extLst>
          </p:cNvPr>
          <p:cNvSpPr/>
          <p:nvPr/>
        </p:nvSpPr>
        <p:spPr>
          <a:xfrm>
            <a:off x="506438" y="5801891"/>
            <a:ext cx="1116145" cy="6939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5560" tIns="35560" rIns="35560" bIns="3556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761DB-C7B7-4DB0-B230-3B7A0D64B641}"/>
              </a:ext>
            </a:extLst>
          </p:cNvPr>
          <p:cNvSpPr txBox="1"/>
          <p:nvPr/>
        </p:nvSpPr>
        <p:spPr>
          <a:xfrm>
            <a:off x="1970910" y="1365900"/>
            <a:ext cx="6352423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জন্ম: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১৮৮৫ খ্রিষ্টাব্দে ঢাকা জেলায়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4B4BB-4A5A-42AC-A70E-3A74E27C8C3B}"/>
              </a:ext>
            </a:extLst>
          </p:cNvPr>
          <p:cNvSpPr txBox="1"/>
          <p:nvPr/>
        </p:nvSpPr>
        <p:spPr>
          <a:xfrm>
            <a:off x="2072028" y="2899374"/>
            <a:ext cx="635242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 বিভাগে পোষ্ট মাষ্টারের চাকুরি করেন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64A9F-5753-4527-B278-B1EF947BFF16}"/>
              </a:ext>
            </a:extLst>
          </p:cNvPr>
          <p:cNvSpPr txBox="1"/>
          <p:nvPr/>
        </p:nvSpPr>
        <p:spPr>
          <a:xfrm>
            <a:off x="2072028" y="3690620"/>
            <a:ext cx="7899001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মহাশ্মশান তার বিখ্যাত মহাকাব্য।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অশ্রুমালা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শিবমন্দির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অমিয়ধারা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মহররম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শরিফ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3DF99-A1DA-4B10-BB64-1C6072D2E2CF}"/>
              </a:ext>
            </a:extLst>
          </p:cNvPr>
          <p:cNvSpPr txBox="1"/>
          <p:nvPr/>
        </p:nvSpPr>
        <p:spPr>
          <a:xfrm>
            <a:off x="2325029" y="5972614"/>
            <a:ext cx="364926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 খ্রিষ্টাব্দে ঢাকায়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8234DB-A1DB-4C4F-948C-C96627B0CEAC}"/>
              </a:ext>
            </a:extLst>
          </p:cNvPr>
          <p:cNvSpPr txBox="1"/>
          <p:nvPr/>
        </p:nvSpPr>
        <p:spPr>
          <a:xfrm>
            <a:off x="339956" y="1991068"/>
            <a:ext cx="220892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bn-IN" sz="3200" b="1" dirty="0"/>
              <a:t>আসল নাম</a:t>
            </a:r>
            <a:endParaRPr lang="bn-BD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EDA53-7CDB-433C-BF60-36F331AFE65D}"/>
              </a:ext>
            </a:extLst>
          </p:cNvPr>
          <p:cNvSpPr txBox="1"/>
          <p:nvPr/>
        </p:nvSpPr>
        <p:spPr>
          <a:xfrm>
            <a:off x="2547125" y="5025384"/>
            <a:ext cx="21524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en-US" sz="1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বিদ্যাভূষণ</a:t>
            </a:r>
            <a:endParaRPr lang="bn-BD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0ED5B2-BF0C-4126-987F-AFC63A139951}"/>
              </a:ext>
            </a:extLst>
          </p:cNvPr>
          <p:cNvSpPr txBox="1"/>
          <p:nvPr/>
        </p:nvSpPr>
        <p:spPr>
          <a:xfrm>
            <a:off x="2796358" y="2043373"/>
            <a:ext cx="32251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b="1" dirty="0"/>
              <a:t>কাজেম আল কুরায়শী</a:t>
            </a:r>
            <a:endParaRPr 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9ADF8E-1CA3-49BC-A179-03EE154CE45E}"/>
              </a:ext>
            </a:extLst>
          </p:cNvPr>
          <p:cNvSpPr txBox="1"/>
          <p:nvPr/>
        </p:nvSpPr>
        <p:spPr>
          <a:xfrm>
            <a:off x="291495" y="4995769"/>
            <a:ext cx="15030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উপাধিঃ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4" descr="জেএসসি প্রস্তুতি - বাংলা | 819627 | কালের কণ্ঠ | kalerkantho">
            <a:extLst>
              <a:ext uri="{FF2B5EF4-FFF2-40B4-BE49-F238E27FC236}">
                <a16:creationId xmlns:a16="http://schemas.microsoft.com/office/drawing/2014/main" id="{B3C80A43-BCEC-4880-BCC7-C9BFE30F1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311" y="423290"/>
            <a:ext cx="2337584" cy="24441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18">
            <a:extLst>
              <a:ext uri="{FF2B5EF4-FFF2-40B4-BE49-F238E27FC236}">
                <a16:creationId xmlns:a16="http://schemas.microsoft.com/office/drawing/2014/main" id="{66F6F4DE-8BA5-473F-93D9-6AE1F9E6FF11}"/>
              </a:ext>
            </a:extLst>
          </p:cNvPr>
          <p:cNvSpPr/>
          <p:nvPr/>
        </p:nvSpPr>
        <p:spPr>
          <a:xfrm>
            <a:off x="4881029" y="418872"/>
            <a:ext cx="2857183" cy="704245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পিরিচিতি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540C00-F6D6-4853-ABCF-CCDF48DEF10B}"/>
              </a:ext>
            </a:extLst>
          </p:cNvPr>
          <p:cNvSpPr txBox="1"/>
          <p:nvPr/>
        </p:nvSpPr>
        <p:spPr>
          <a:xfrm>
            <a:off x="9620333" y="3048219"/>
            <a:ext cx="1849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কায়কোবাদ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60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073C2F-5E27-4991-BF48-8F8D91E293A6}"/>
              </a:ext>
            </a:extLst>
          </p:cNvPr>
          <p:cNvSpPr/>
          <p:nvPr/>
        </p:nvSpPr>
        <p:spPr>
          <a:xfrm>
            <a:off x="677333" y="784381"/>
            <a:ext cx="202811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2FB1A1-985F-4BE3-AEC6-14D9C00A0FD0}"/>
              </a:ext>
            </a:extLst>
          </p:cNvPr>
          <p:cNvSpPr/>
          <p:nvPr/>
        </p:nvSpPr>
        <p:spPr>
          <a:xfrm>
            <a:off x="361244" y="4584988"/>
            <a:ext cx="89916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কবি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কায়কোবাদ কত সালে কোথায় জন্ম গ্রহণ করেন?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8A097F-984C-4A09-98C1-4A666C35529C}"/>
              </a:ext>
            </a:extLst>
          </p:cNvPr>
          <p:cNvSpPr/>
          <p:nvPr/>
        </p:nvSpPr>
        <p:spPr>
          <a:xfrm>
            <a:off x="9473680" y="4328339"/>
            <a:ext cx="226676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১৮৮৫ খ্রিষ্টাব্দে ঢাকা জেলায়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02DEC6-EB49-4C6D-9783-E1D0313BE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67" y="1704975"/>
            <a:ext cx="2850621" cy="2302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84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CF7D7A47-E9EA-44F9-88F7-CBE598DAD757}"/>
              </a:ext>
            </a:extLst>
          </p:cNvPr>
          <p:cNvSpPr/>
          <p:nvPr/>
        </p:nvSpPr>
        <p:spPr>
          <a:xfrm>
            <a:off x="1793152" y="301957"/>
            <a:ext cx="7542762" cy="80256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নেই ।</a:t>
            </a:r>
            <a:endParaRPr lang="en-US" sz="3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B51F7974-9A8F-4A23-A951-CEF7C67FF454}"/>
              </a:ext>
            </a:extLst>
          </p:cNvPr>
          <p:cNvSpPr/>
          <p:nvPr/>
        </p:nvSpPr>
        <p:spPr>
          <a:xfrm>
            <a:off x="8633222" y="2894482"/>
            <a:ext cx="2768384" cy="6664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 হাতে।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8216C6FE-8A35-4294-AE82-5A8EB2249F24}"/>
              </a:ext>
            </a:extLst>
          </p:cNvPr>
          <p:cNvSpPr/>
          <p:nvPr/>
        </p:nvSpPr>
        <p:spPr>
          <a:xfrm>
            <a:off x="7777092" y="1625622"/>
            <a:ext cx="3667339" cy="6996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মুনাজাত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আবেদন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80AF5B1D-1B35-490A-8692-A383F6F8249D}"/>
              </a:ext>
            </a:extLst>
          </p:cNvPr>
          <p:cNvSpPr/>
          <p:nvPr/>
        </p:nvSpPr>
        <p:spPr>
          <a:xfrm>
            <a:off x="555864" y="1582240"/>
            <a:ext cx="2474575" cy="8524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EB8D7DA8-5B64-4140-BB8A-7CA6D3A83518}"/>
              </a:ext>
            </a:extLst>
          </p:cNvPr>
          <p:cNvSpPr/>
          <p:nvPr/>
        </p:nvSpPr>
        <p:spPr>
          <a:xfrm>
            <a:off x="441034" y="2801503"/>
            <a:ext cx="2498382" cy="8524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রিক্ত করে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F8727759-53B1-4BF2-BFD8-5ADA37E088E1}"/>
              </a:ext>
            </a:extLst>
          </p:cNvPr>
          <p:cNvSpPr/>
          <p:nvPr/>
        </p:nvSpPr>
        <p:spPr>
          <a:xfrm>
            <a:off x="610368" y="4131631"/>
            <a:ext cx="1681276" cy="4855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ক্রোড়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3AD39E16-0F6C-4581-A18C-46A19BC40215}"/>
              </a:ext>
            </a:extLst>
          </p:cNvPr>
          <p:cNvSpPr/>
          <p:nvPr/>
        </p:nvSpPr>
        <p:spPr>
          <a:xfrm>
            <a:off x="8776118" y="4396225"/>
            <a:ext cx="2426677" cy="4418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কোল।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1F8B23-B15D-44D0-AD1C-84D53EAC3712}"/>
              </a:ext>
            </a:extLst>
          </p:cNvPr>
          <p:cNvGrpSpPr/>
          <p:nvPr/>
        </p:nvGrpSpPr>
        <p:grpSpPr>
          <a:xfrm>
            <a:off x="555864" y="5762196"/>
            <a:ext cx="2060083" cy="531031"/>
            <a:chOff x="744212" y="5524938"/>
            <a:chExt cx="2596266" cy="53103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48F7D85-F758-485B-A0E4-1D0F9CEE41CD}"/>
                </a:ext>
              </a:extLst>
            </p:cNvPr>
            <p:cNvSpPr/>
            <p:nvPr/>
          </p:nvSpPr>
          <p:spPr>
            <a:xfrm>
              <a:off x="877081" y="5524938"/>
              <a:ext cx="2330528" cy="48552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2F7FE1-9F54-4128-BBBC-8A822FD7AA0C}"/>
                </a:ext>
              </a:extLst>
            </p:cNvPr>
            <p:cNvSpPr txBox="1"/>
            <p:nvPr/>
          </p:nvSpPr>
          <p:spPr>
            <a:xfrm>
              <a:off x="744212" y="5532749"/>
              <a:ext cx="2596266" cy="523220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বিষাদ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FC5D09-04AA-48F1-995E-2721CFA4A6B7}"/>
              </a:ext>
            </a:extLst>
          </p:cNvPr>
          <p:cNvGrpSpPr/>
          <p:nvPr/>
        </p:nvGrpSpPr>
        <p:grpSpPr>
          <a:xfrm>
            <a:off x="8946382" y="5462230"/>
            <a:ext cx="2446959" cy="830997"/>
            <a:chOff x="8706027" y="4966232"/>
            <a:chExt cx="2446959" cy="83099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A7F7197-C28C-46AA-B507-EE6A16E559A4}"/>
                </a:ext>
              </a:extLst>
            </p:cNvPr>
            <p:cNvSpPr/>
            <p:nvPr/>
          </p:nvSpPr>
          <p:spPr>
            <a:xfrm>
              <a:off x="8726309" y="4966232"/>
              <a:ext cx="2426677" cy="69961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66B94E-96A9-446B-86E5-EE69CD0CC94D}"/>
                </a:ext>
              </a:extLst>
            </p:cNvPr>
            <p:cNvSpPr txBox="1"/>
            <p:nvPr/>
          </p:nvSpPr>
          <p:spPr>
            <a:xfrm flipH="1">
              <a:off x="8706027" y="4966232"/>
              <a:ext cx="2426678" cy="830997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বিষন্নতা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দুঃখবোধ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074" name="Picture 2" descr="প্রশ্নোত্তরে বাইবেল শিক্ষা এবং প্রার্থনা - 帖子 | Facebook">
            <a:extLst>
              <a:ext uri="{FF2B5EF4-FFF2-40B4-BE49-F238E27FC236}">
                <a16:creationId xmlns:a16="http://schemas.microsoft.com/office/drawing/2014/main" id="{D579559F-8D32-4A7A-BFE3-6A5DBEF6B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51" y="1318393"/>
            <a:ext cx="2423431" cy="1134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আল্লাহর কাছে প্রার্থনা ও দোয়া কবুলের সেরা সময়">
            <a:extLst>
              <a:ext uri="{FF2B5EF4-FFF2-40B4-BE49-F238E27FC236}">
                <a16:creationId xmlns:a16="http://schemas.microsoft.com/office/drawing/2014/main" id="{61251A15-C6C8-4CF4-843A-68BAAA08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50" y="2585326"/>
            <a:ext cx="2335666" cy="1239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মায়ের কোল - 1 Photo - School -">
            <a:extLst>
              <a:ext uri="{FF2B5EF4-FFF2-40B4-BE49-F238E27FC236}">
                <a16:creationId xmlns:a16="http://schemas.microsoft.com/office/drawing/2014/main" id="{39B9CE66-148A-407D-9D77-C4F437D4C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429" y="4020314"/>
            <a:ext cx="2335666" cy="1284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মায়ের কোল থেকে পড়ে শিশুমৃত্যু, মূল অভিযুক্ত গ্রেপ্তার">
            <a:extLst>
              <a:ext uri="{FF2B5EF4-FFF2-40B4-BE49-F238E27FC236}">
                <a16:creationId xmlns:a16="http://schemas.microsoft.com/office/drawing/2014/main" id="{F4BBFAEB-C0E4-4AD6-B937-1F835A345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r="11438"/>
          <a:stretch/>
        </p:blipFill>
        <p:spPr bwMode="auto">
          <a:xfrm>
            <a:off x="4118195" y="5553344"/>
            <a:ext cx="2335666" cy="1002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2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592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23</cp:revision>
  <dcterms:created xsi:type="dcterms:W3CDTF">2020-10-15T12:08:31Z</dcterms:created>
  <dcterms:modified xsi:type="dcterms:W3CDTF">2020-11-04T13:15:49Z</dcterms:modified>
</cp:coreProperties>
</file>