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032" r:id="rId4"/>
  </p:sldMasterIdLst>
  <p:notesMasterIdLst>
    <p:notesMasterId r:id="rId19"/>
  </p:notesMasterIdLst>
  <p:sldIdLst>
    <p:sldId id="281" r:id="rId5"/>
    <p:sldId id="309" r:id="rId6"/>
    <p:sldId id="304" r:id="rId7"/>
    <p:sldId id="298" r:id="rId8"/>
    <p:sldId id="284" r:id="rId9"/>
    <p:sldId id="283" r:id="rId10"/>
    <p:sldId id="285" r:id="rId11"/>
    <p:sldId id="302" r:id="rId12"/>
    <p:sldId id="305" r:id="rId13"/>
    <p:sldId id="301" r:id="rId14"/>
    <p:sldId id="306" r:id="rId15"/>
    <p:sldId id="307" r:id="rId16"/>
    <p:sldId id="308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begining" id="{7472C6E8-AA5D-4865-875E-96923F39D553}">
          <p14:sldIdLst>
            <p14:sldId id="281"/>
            <p14:sldId id="304"/>
            <p14:sldId id="298"/>
            <p14:sldId id="284"/>
            <p14:sldId id="283"/>
            <p14:sldId id="285"/>
            <p14:sldId id="302"/>
            <p14:sldId id="305"/>
            <p14:sldId id="301"/>
            <p14:sldId id="306"/>
            <p14:sldId id="307"/>
            <p14:sldId id="308"/>
            <p14:sldId id="28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703" autoAdjust="0"/>
  </p:normalViewPr>
  <p:slideViewPr>
    <p:cSldViewPr snapToGrid="0">
      <p:cViewPr varScale="1">
        <p:scale>
          <a:sx n="46" d="100"/>
          <a:sy n="46" d="100"/>
        </p:scale>
        <p:origin x="-1602" y="-96"/>
      </p:cViewPr>
      <p:guideLst>
        <p:guide orient="horz" pos="2160"/>
        <p:guide orient="horz" pos="432"/>
        <p:guide pos="3864"/>
        <p:guide pos="408"/>
        <p:guide pos="72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3158C6-314B-4B09-B8AB-1DE35F44C1B0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1F724E-6C3A-4214-BC47-9CCE99132E57}">
      <dgm:prSet phldrT="[Text]" custT="1"/>
      <dgm:spPr>
        <a:pattFill prst="pct70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bn-BD" sz="5400" dirty="0" smtClean="0">
              <a:solidFill>
                <a:srgbClr val="C00000"/>
              </a:solidFill>
            </a:rPr>
            <a:t>কারবালা যুদ্ধের ঘটনা</a:t>
          </a:r>
          <a:endParaRPr lang="en-US" sz="5400" dirty="0">
            <a:solidFill>
              <a:srgbClr val="C00000"/>
            </a:solidFill>
          </a:endParaRPr>
        </a:p>
      </dgm:t>
    </dgm:pt>
    <dgm:pt modelId="{1E4ACEE9-9CE2-41E3-BF49-02221BFBC807}" type="parTrans" cxnId="{26AA4E96-5956-4CED-8C66-397BC12B0EE9}">
      <dgm:prSet/>
      <dgm:spPr/>
      <dgm:t>
        <a:bodyPr/>
        <a:lstStyle/>
        <a:p>
          <a:endParaRPr lang="en-US"/>
        </a:p>
      </dgm:t>
    </dgm:pt>
    <dgm:pt modelId="{CCFA18CC-040B-47B0-863B-27BAD3F7E505}" type="sibTrans" cxnId="{26AA4E96-5956-4CED-8C66-397BC12B0EE9}">
      <dgm:prSet/>
      <dgm:spPr/>
      <dgm:t>
        <a:bodyPr/>
        <a:lstStyle/>
        <a:p>
          <a:endParaRPr lang="en-US"/>
        </a:p>
      </dgm:t>
    </dgm:pt>
    <dgm:pt modelId="{B47D7858-7A1A-4219-A625-C1B15B4C5603}">
      <dgm:prSet phldrT="[Text]" custT="1"/>
      <dgm:spPr>
        <a:solidFill>
          <a:schemeClr val="tx2">
            <a:lumMod val="60000"/>
            <a:lumOff val="40000"/>
            <a:alpha val="78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bn-BD" sz="2800" dirty="0" smtClean="0">
              <a:solidFill>
                <a:schemeClr val="bg1"/>
              </a:solidFill>
            </a:rPr>
            <a:t>ইয়াজিদের আনুগত্য অস্বীকার </a:t>
          </a:r>
          <a:endParaRPr lang="en-US" sz="2800" dirty="0">
            <a:solidFill>
              <a:schemeClr val="bg1"/>
            </a:solidFill>
          </a:endParaRPr>
        </a:p>
      </dgm:t>
    </dgm:pt>
    <dgm:pt modelId="{44FF8820-84F4-40BF-A47D-3CAC81178F23}" type="parTrans" cxnId="{986BF398-33FA-4C88-BFD6-9591F1CD689B}">
      <dgm:prSet/>
      <dgm:spPr/>
      <dgm:t>
        <a:bodyPr/>
        <a:lstStyle/>
        <a:p>
          <a:endParaRPr lang="en-US"/>
        </a:p>
      </dgm:t>
    </dgm:pt>
    <dgm:pt modelId="{25D0EF1A-DCBF-4F1D-81BA-9781CE639180}" type="sibTrans" cxnId="{986BF398-33FA-4C88-BFD6-9591F1CD689B}">
      <dgm:prSet/>
      <dgm:spPr/>
      <dgm:t>
        <a:bodyPr/>
        <a:lstStyle/>
        <a:p>
          <a:endParaRPr lang="en-US"/>
        </a:p>
      </dgm:t>
    </dgm:pt>
    <dgm:pt modelId="{C266E6D9-6CE9-43AA-8F07-6FE1176E8A9C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bg1"/>
              </a:solidFill>
            </a:rPr>
            <a:t>কুফা-বাসীর স্থিরতার অভাব</a:t>
          </a:r>
          <a:endParaRPr lang="en-US" sz="3200" dirty="0">
            <a:solidFill>
              <a:schemeClr val="bg1"/>
            </a:solidFill>
          </a:endParaRPr>
        </a:p>
      </dgm:t>
    </dgm:pt>
    <dgm:pt modelId="{8C1D90B5-152F-4C3D-8848-683CB2282FBF}" type="parTrans" cxnId="{E70018CC-8602-4BF7-B326-B2EFEE5566BC}">
      <dgm:prSet/>
      <dgm:spPr/>
      <dgm:t>
        <a:bodyPr/>
        <a:lstStyle/>
        <a:p>
          <a:endParaRPr lang="en-US"/>
        </a:p>
      </dgm:t>
    </dgm:pt>
    <dgm:pt modelId="{87DB0C72-9F4F-420C-9606-8123535CD8F5}" type="sibTrans" cxnId="{E70018CC-8602-4BF7-B326-B2EFEE5566BC}">
      <dgm:prSet/>
      <dgm:spPr/>
      <dgm:t>
        <a:bodyPr/>
        <a:lstStyle/>
        <a:p>
          <a:endParaRPr lang="en-US"/>
        </a:p>
      </dgm:t>
    </dgm:pt>
    <dgm:pt modelId="{B506971F-ACF4-4885-A0FD-BBD8C43264CB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bn-BD" sz="2800" dirty="0" smtClean="0">
              <a:solidFill>
                <a:schemeClr val="bg1"/>
              </a:solidFill>
            </a:rPr>
            <a:t>ইমাম হুসাইন (রাঃ) কতৃক শান্তির প্রস্তাব</a:t>
          </a:r>
          <a:endParaRPr lang="en-US" sz="2800" dirty="0">
            <a:solidFill>
              <a:schemeClr val="bg1"/>
            </a:solidFill>
          </a:endParaRPr>
        </a:p>
      </dgm:t>
    </dgm:pt>
    <dgm:pt modelId="{43E2F917-D874-4FB2-9649-281694801465}" type="parTrans" cxnId="{3EB04CE9-9C53-4A33-99C8-2A6D7D94D216}">
      <dgm:prSet/>
      <dgm:spPr/>
      <dgm:t>
        <a:bodyPr/>
        <a:lstStyle/>
        <a:p>
          <a:endParaRPr lang="en-US"/>
        </a:p>
      </dgm:t>
    </dgm:pt>
    <dgm:pt modelId="{225F46D7-83F1-4250-9911-2E4D77D636A7}" type="sibTrans" cxnId="{3EB04CE9-9C53-4A33-99C8-2A6D7D94D216}">
      <dgm:prSet/>
      <dgm:spPr/>
      <dgm:t>
        <a:bodyPr/>
        <a:lstStyle/>
        <a:p>
          <a:endParaRPr lang="en-US"/>
        </a:p>
      </dgm:t>
    </dgm:pt>
    <dgm:pt modelId="{EB3F2177-4F31-42D1-B286-B3F290FDC150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bg1"/>
              </a:solidFill>
            </a:rPr>
            <a:t>ইমাম হুসাইনের ক্ষুদ্র কাফেলা</a:t>
          </a:r>
          <a:endParaRPr lang="en-US" sz="3200" dirty="0">
            <a:solidFill>
              <a:schemeClr val="bg1"/>
            </a:solidFill>
          </a:endParaRPr>
        </a:p>
      </dgm:t>
    </dgm:pt>
    <dgm:pt modelId="{D86E10F6-76E5-4414-A8E5-F2C7442FEA04}" type="parTrans" cxnId="{35146749-4183-4029-8CB8-064AFA4A98F1}">
      <dgm:prSet/>
      <dgm:spPr/>
      <dgm:t>
        <a:bodyPr/>
        <a:lstStyle/>
        <a:p>
          <a:endParaRPr lang="en-US"/>
        </a:p>
      </dgm:t>
    </dgm:pt>
    <dgm:pt modelId="{5D8C4297-6E20-4090-9A29-C45702BB84D0}" type="sibTrans" cxnId="{35146749-4183-4029-8CB8-064AFA4A98F1}">
      <dgm:prSet/>
      <dgm:spPr/>
      <dgm:t>
        <a:bodyPr/>
        <a:lstStyle/>
        <a:p>
          <a:endParaRPr lang="en-US"/>
        </a:p>
      </dgm:t>
    </dgm:pt>
    <dgm:pt modelId="{ED512867-2517-4A4B-BFB6-94C69F09724C}" type="pres">
      <dgm:prSet presAssocID="{C93158C6-314B-4B09-B8AB-1DE35F44C1B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C014F4-CDD7-44CB-88B8-AA60915525D8}" type="pres">
      <dgm:prSet presAssocID="{C93158C6-314B-4B09-B8AB-1DE35F44C1B0}" presName="radial" presStyleCnt="0">
        <dgm:presLayoutVars>
          <dgm:animLvl val="ctr"/>
        </dgm:presLayoutVars>
      </dgm:prSet>
      <dgm:spPr/>
    </dgm:pt>
    <dgm:pt modelId="{3202EF21-3896-48B7-A958-87DF4ED4B65B}" type="pres">
      <dgm:prSet presAssocID="{C51F724E-6C3A-4214-BC47-9CCE99132E57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F51E0FFB-8FEA-486F-A5CC-008B7BAB0FBF}" type="pres">
      <dgm:prSet presAssocID="{B47D7858-7A1A-4219-A625-C1B15B4C5603}" presName="node" presStyleLbl="vennNode1" presStyleIdx="1" presStyleCnt="5" custScaleX="160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37205-C8B2-4233-A385-DE3037F29918}" type="pres">
      <dgm:prSet presAssocID="{C266E6D9-6CE9-43AA-8F07-6FE1176E8A9C}" presName="node" presStyleLbl="vennNode1" presStyleIdx="2" presStyleCnt="5" custScaleX="185456" custRadScaleRad="125717" custRadScaleInc="39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99A47-5CA7-4D58-8C05-3B53EDD13C76}" type="pres">
      <dgm:prSet presAssocID="{B506971F-ACF4-4885-A0FD-BBD8C43264CB}" presName="node" presStyleLbl="vennNode1" presStyleIdx="3" presStyleCnt="5" custScaleX="163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324A2-3A5A-47C1-AABA-72519B3D4A59}" type="pres">
      <dgm:prSet presAssocID="{EB3F2177-4F31-42D1-B286-B3F290FDC150}" presName="node" presStyleLbl="vennNode1" presStyleIdx="4" presStyleCnt="5" custScaleX="176028" custRadScaleRad="130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988BDC-504E-4BE7-B850-12B0C7E44945}" type="presOf" srcId="{C266E6D9-6CE9-43AA-8F07-6FE1176E8A9C}" destId="{E7737205-C8B2-4233-A385-DE3037F29918}" srcOrd="0" destOrd="0" presId="urn:microsoft.com/office/officeart/2005/8/layout/radial3"/>
    <dgm:cxn modelId="{E70018CC-8602-4BF7-B326-B2EFEE5566BC}" srcId="{C51F724E-6C3A-4214-BC47-9CCE99132E57}" destId="{C266E6D9-6CE9-43AA-8F07-6FE1176E8A9C}" srcOrd="1" destOrd="0" parTransId="{8C1D90B5-152F-4C3D-8848-683CB2282FBF}" sibTransId="{87DB0C72-9F4F-420C-9606-8123535CD8F5}"/>
    <dgm:cxn modelId="{E094E4F6-AD06-490C-AC44-1E5DFE96A7C5}" type="presOf" srcId="{C93158C6-314B-4B09-B8AB-1DE35F44C1B0}" destId="{ED512867-2517-4A4B-BFB6-94C69F09724C}" srcOrd="0" destOrd="0" presId="urn:microsoft.com/office/officeart/2005/8/layout/radial3"/>
    <dgm:cxn modelId="{164E0638-E297-4597-AC4A-A1C102D8133A}" type="presOf" srcId="{EB3F2177-4F31-42D1-B286-B3F290FDC150}" destId="{FB9324A2-3A5A-47C1-AABA-72519B3D4A59}" srcOrd="0" destOrd="0" presId="urn:microsoft.com/office/officeart/2005/8/layout/radial3"/>
    <dgm:cxn modelId="{986BF398-33FA-4C88-BFD6-9591F1CD689B}" srcId="{C51F724E-6C3A-4214-BC47-9CCE99132E57}" destId="{B47D7858-7A1A-4219-A625-C1B15B4C5603}" srcOrd="0" destOrd="0" parTransId="{44FF8820-84F4-40BF-A47D-3CAC81178F23}" sibTransId="{25D0EF1A-DCBF-4F1D-81BA-9781CE639180}"/>
    <dgm:cxn modelId="{B3197E62-A512-4F6C-BC06-0A7193B81880}" type="presOf" srcId="{B506971F-ACF4-4885-A0FD-BBD8C43264CB}" destId="{6E399A47-5CA7-4D58-8C05-3B53EDD13C76}" srcOrd="0" destOrd="0" presId="urn:microsoft.com/office/officeart/2005/8/layout/radial3"/>
    <dgm:cxn modelId="{35146749-4183-4029-8CB8-064AFA4A98F1}" srcId="{C51F724E-6C3A-4214-BC47-9CCE99132E57}" destId="{EB3F2177-4F31-42D1-B286-B3F290FDC150}" srcOrd="3" destOrd="0" parTransId="{D86E10F6-76E5-4414-A8E5-F2C7442FEA04}" sibTransId="{5D8C4297-6E20-4090-9A29-C45702BB84D0}"/>
    <dgm:cxn modelId="{3EB04CE9-9C53-4A33-99C8-2A6D7D94D216}" srcId="{C51F724E-6C3A-4214-BC47-9CCE99132E57}" destId="{B506971F-ACF4-4885-A0FD-BBD8C43264CB}" srcOrd="2" destOrd="0" parTransId="{43E2F917-D874-4FB2-9649-281694801465}" sibTransId="{225F46D7-83F1-4250-9911-2E4D77D636A7}"/>
    <dgm:cxn modelId="{26AA4E96-5956-4CED-8C66-397BC12B0EE9}" srcId="{C93158C6-314B-4B09-B8AB-1DE35F44C1B0}" destId="{C51F724E-6C3A-4214-BC47-9CCE99132E57}" srcOrd="0" destOrd="0" parTransId="{1E4ACEE9-9CE2-41E3-BF49-02221BFBC807}" sibTransId="{CCFA18CC-040B-47B0-863B-27BAD3F7E505}"/>
    <dgm:cxn modelId="{808AD4A0-7AFF-4C50-A840-AA15D3846E9F}" type="presOf" srcId="{C51F724E-6C3A-4214-BC47-9CCE99132E57}" destId="{3202EF21-3896-48B7-A958-87DF4ED4B65B}" srcOrd="0" destOrd="0" presId="urn:microsoft.com/office/officeart/2005/8/layout/radial3"/>
    <dgm:cxn modelId="{D6134FFD-FD90-4D3F-A9FA-717D32A7A674}" type="presOf" srcId="{B47D7858-7A1A-4219-A625-C1B15B4C5603}" destId="{F51E0FFB-8FEA-486F-A5CC-008B7BAB0FBF}" srcOrd="0" destOrd="0" presId="urn:microsoft.com/office/officeart/2005/8/layout/radial3"/>
    <dgm:cxn modelId="{15A0F0CA-5F74-401D-96AC-CAB20523F445}" type="presParOf" srcId="{ED512867-2517-4A4B-BFB6-94C69F09724C}" destId="{30C014F4-CDD7-44CB-88B8-AA60915525D8}" srcOrd="0" destOrd="0" presId="urn:microsoft.com/office/officeart/2005/8/layout/radial3"/>
    <dgm:cxn modelId="{54DC1B4C-1002-4BB1-B391-284B0607F12B}" type="presParOf" srcId="{30C014F4-CDD7-44CB-88B8-AA60915525D8}" destId="{3202EF21-3896-48B7-A958-87DF4ED4B65B}" srcOrd="0" destOrd="0" presId="urn:microsoft.com/office/officeart/2005/8/layout/radial3"/>
    <dgm:cxn modelId="{2268E24C-66C9-4B57-BC25-1F777F16A202}" type="presParOf" srcId="{30C014F4-CDD7-44CB-88B8-AA60915525D8}" destId="{F51E0FFB-8FEA-486F-A5CC-008B7BAB0FBF}" srcOrd="1" destOrd="0" presId="urn:microsoft.com/office/officeart/2005/8/layout/radial3"/>
    <dgm:cxn modelId="{A323E4E8-9A69-4645-BE0E-3BA79548558E}" type="presParOf" srcId="{30C014F4-CDD7-44CB-88B8-AA60915525D8}" destId="{E7737205-C8B2-4233-A385-DE3037F29918}" srcOrd="2" destOrd="0" presId="urn:microsoft.com/office/officeart/2005/8/layout/radial3"/>
    <dgm:cxn modelId="{37555A9E-4F5D-4CEB-B340-B9F3652CE8F4}" type="presParOf" srcId="{30C014F4-CDD7-44CB-88B8-AA60915525D8}" destId="{6E399A47-5CA7-4D58-8C05-3B53EDD13C76}" srcOrd="3" destOrd="0" presId="urn:microsoft.com/office/officeart/2005/8/layout/radial3"/>
    <dgm:cxn modelId="{EE53F1E0-F2BF-44FE-A240-D854AFC0E120}" type="presParOf" srcId="{30C014F4-CDD7-44CB-88B8-AA60915525D8}" destId="{FB9324A2-3A5A-47C1-AABA-72519B3D4A5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98605-E801-489B-9897-DF3C2644FE95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12406-88B3-4940-B0A5-B6FF8DDD9D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158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2406-88B3-4940-B0A5-B6FF8DDD9D0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467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2406-88B3-4940-B0A5-B6FF8DDD9D0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101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2" name="Freeform: Shape 12">
            <a:extLst>
              <a:ext uri="{FF2B5EF4-FFF2-40B4-BE49-F238E27FC236}">
                <a16:creationId xmlns=""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7357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7806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41536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8375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92976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1401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37743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02995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1867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104151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=""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5510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785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=""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=""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=""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29841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=""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=""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=""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44798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30667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Slide Number Placeholder 7">
            <a:extLst>
              <a:ext uri="{FF2B5EF4-FFF2-40B4-BE49-F238E27FC236}">
                <a16:creationId xmlns=""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21303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270854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09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66734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873491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002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=""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06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reeform: Shape 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07376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=""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=""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=""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070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6986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434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49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94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3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17179DE-9BF3-494C-804F-0C7C90AC8700}" type="slidenum">
              <a:rPr lang="en-US" smtClean="0"/>
              <a:pPr algn="ctr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9379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4" name="Slide Number Placeholder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70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4" name="Slide Number Placeholder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99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4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1770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  <p:sldLayoutId id="2147484049" r:id="rId17"/>
    <p:sldLayoutId id="2147484050" r:id="rId18"/>
    <p:sldLayoutId id="2147484051" r:id="rId19"/>
    <p:sldLayoutId id="2147484052" r:id="rId20"/>
    <p:sldLayoutId id="2147484053" r:id="rId21"/>
    <p:sldLayoutId id="2147484054" r:id="rId22"/>
    <p:sldLayoutId id="2147484055" r:id="rId23"/>
    <p:sldLayoutId id="2147483661" r:id="rId24"/>
    <p:sldLayoutId id="2147483670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.mannan12818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FB_IMG_14446988543989693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319" r="1319"/>
          <a:stretch>
            <a:fillRect/>
          </a:stretch>
        </p:blipFill>
        <p:spPr>
          <a:xfrm>
            <a:off x="2369126" y="432687"/>
            <a:ext cx="6255328" cy="6425313"/>
          </a:xfrm>
        </p:spPr>
      </p:pic>
    </p:spTree>
    <p:extLst>
      <p:ext uri="{BB962C8B-B14F-4D97-AF65-F5344CB8AC3E}">
        <p14:creationId xmlns:p14="http://schemas.microsoft.com/office/powerpoint/2010/main" xmlns="" val="172556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21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27016" y="683186"/>
            <a:ext cx="9522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bg1"/>
                </a:solidFill>
              </a:rPr>
              <a:t>দলীয় কাজ 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333" y="2222696"/>
            <a:ext cx="9959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chemeClr val="bg1"/>
                </a:solidFill>
              </a:rPr>
              <a:t> কারবালা যুদ্ধের </a:t>
            </a:r>
            <a:r>
              <a:rPr lang="bn-BD" sz="4000" dirty="0">
                <a:solidFill>
                  <a:schemeClr val="bg1"/>
                </a:solidFill>
              </a:rPr>
              <a:t>হত্যা কাণ্ডের শিয়া মতবাদের </a:t>
            </a:r>
            <a:r>
              <a:rPr lang="en-US" sz="4000" dirty="0" smtClean="0">
                <a:solidFill>
                  <a:schemeClr val="bg1"/>
                </a:solidFill>
              </a:rPr>
              <a:t>     	</a:t>
            </a:r>
            <a:r>
              <a:rPr lang="bn-BD" sz="4000" dirty="0" smtClean="0">
                <a:solidFill>
                  <a:schemeClr val="bg1"/>
                </a:solidFill>
              </a:rPr>
              <a:t>বীজ </a:t>
            </a:r>
            <a:r>
              <a:rPr lang="bn-BD" sz="4000" dirty="0">
                <a:solidFill>
                  <a:schemeClr val="bg1"/>
                </a:solidFill>
              </a:rPr>
              <a:t>নিহিত ব্যাখ্যা কর </a:t>
            </a:r>
          </a:p>
        </p:txBody>
      </p:sp>
    </p:spTree>
    <p:extLst>
      <p:ext uri="{BB962C8B-B14F-4D97-AF65-F5344CB8AC3E}">
        <p14:creationId xmlns:p14="http://schemas.microsoft.com/office/powerpoint/2010/main" xmlns="" val="314281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accent4">
                <a:lumMod val="67000"/>
              </a:schemeClr>
            </a:gs>
            <a:gs pos="41000">
              <a:schemeClr val="accent4">
                <a:lumMod val="97000"/>
                <a:lumOff val="3000"/>
              </a:schemeClr>
            </a:gs>
            <a:gs pos="21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505" y="604911"/>
            <a:ext cx="71745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bg1"/>
                </a:solidFill>
              </a:rPr>
              <a:t>মুল্যায়ণ 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7169" y="2700997"/>
            <a:ext cx="11394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5400" dirty="0" smtClean="0">
                <a:solidFill>
                  <a:schemeClr val="bg1"/>
                </a:solidFill>
              </a:rPr>
              <a:t>কারবালা যুদ্ধের গুরুত্ব ব্যাখ্যা কর 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60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accent4">
                <a:lumMod val="67000"/>
              </a:schemeClr>
            </a:gs>
            <a:gs pos="41000">
              <a:schemeClr val="accent4">
                <a:lumMod val="97000"/>
                <a:lumOff val="3000"/>
              </a:schemeClr>
            </a:gs>
            <a:gs pos="21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978" y="773723"/>
            <a:ext cx="6189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chemeClr val="bg1"/>
                </a:solidFill>
              </a:rPr>
              <a:t>বাড়ীর কাজ 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967" y="2293034"/>
            <a:ext cx="1133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dirty="0" smtClean="0">
                <a:solidFill>
                  <a:schemeClr val="bg1"/>
                </a:solidFill>
              </a:rPr>
              <a:t>কারবালার যুদ্ধের ঘঠনা ও গুরুত্ব মূল্যায়ণ কর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668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accent4">
                <a:lumMod val="67000"/>
              </a:schemeClr>
            </a:gs>
            <a:gs pos="41000">
              <a:schemeClr val="accent4">
                <a:lumMod val="97000"/>
                <a:lumOff val="3000"/>
              </a:schemeClr>
            </a:gs>
            <a:gs pos="21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182" y="590843"/>
            <a:ext cx="5416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chemeClr val="bg1"/>
                </a:solidFill>
              </a:rPr>
              <a:t>রেফারেন্স 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677" y="2307102"/>
            <a:ext cx="11844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solidFill>
                  <a:schemeClr val="bg1"/>
                </a:solidFill>
              </a:rPr>
              <a:t>ইসলামের ইতিহাস ও সংস্কৃতি ১ম ও ২য় পত্র, হাসান আলী</a:t>
            </a:r>
          </a:p>
          <a:p>
            <a:r>
              <a:rPr lang="bn-BD" sz="36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solidFill>
                  <a:schemeClr val="bg1"/>
                </a:solidFill>
              </a:rPr>
              <a:t>ইসলামের ইতিহাসের ১ম ও ২য় পত্র, মাহমুদুল হাসান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19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="" xmlns:a16="http://schemas.microsoft.com/office/drawing/2014/main" id="{83B20FBB-8217-4FB0-BC35-E49BA9252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6557" y="0"/>
            <a:ext cx="5765443" cy="6858000"/>
          </a:xfrm>
        </p:spPr>
      </p:pic>
      <p:pic>
        <p:nvPicPr>
          <p:cNvPr id="5" name="Picture Placeholder 4">
            <a:extLst>
              <a:ext uri="{FF2B5EF4-FFF2-40B4-BE49-F238E27FC236}">
                <a16:creationId xmlns="" xmlns:a16="http://schemas.microsoft.com/office/drawing/2014/main" id="{68B6FFC1-6A21-4DAC-82BC-F2966925C1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94" r="10694"/>
          <a:stretch>
            <a:fillRect/>
          </a:stretch>
        </p:blipFill>
        <p:spPr/>
      </p:pic>
      <p:sp>
        <p:nvSpPr>
          <p:cNvPr id="34" name="Text Placeholder 33">
            <a:extLst>
              <a:ext uri="{FF2B5EF4-FFF2-40B4-BE49-F238E27FC236}">
                <a16:creationId xmlns=""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=""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LOREM IPSUM DOLOR SIT AMET, CONSECTETUER ADIPISCING ELIT. </a:t>
            </a:r>
          </a:p>
        </p:txBody>
      </p:sp>
      <p:grpSp>
        <p:nvGrpSpPr>
          <p:cNvPr id="9" name="Group 8" descr="decorative element">
            <a:extLst>
              <a:ext uri="{FF2B5EF4-FFF2-40B4-BE49-F238E27FC236}">
                <a16:creationId xmlns=""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  <a:solidFill>
            <a:schemeClr val="tx2">
              <a:lumMod val="75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bn-BD" sz="13800" dirty="0" smtClean="0"/>
                <a:t>ধন্যবাদ</a:t>
              </a:r>
              <a:endParaRPr lang="en-GB" sz="13800" dirty="0"/>
            </a:p>
          </p:txBody>
        </p:sp>
      </p:grpSp>
      <p:sp>
        <p:nvSpPr>
          <p:cNvPr id="14" name="Rectangle 13" descr="decorative element">
            <a:extLst>
              <a:ext uri="{FF2B5EF4-FFF2-40B4-BE49-F238E27FC236}">
                <a16:creationId xmlns=""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=""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14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33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150620" y="1344916"/>
            <a:ext cx="9890760" cy="416816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4498" tIns="52249" rIns="104498" bIns="5224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মান্নান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মেহনাজ হোসেন মীম আদর্শ সরকারি কলেজ</a:t>
            </a:r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০১৭২২৮৮৭৭৫১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hlinkClick r:id="rId2"/>
              </a:rPr>
              <a:t>a.mannan</a:t>
            </a:r>
            <a:r>
              <a:rPr lang="en-US" sz="4400" dirty="0" smtClean="0">
                <a:solidFill>
                  <a:schemeClr val="bg1"/>
                </a:solidFill>
                <a:latin typeface="Arial Black" pitchFamily="34" charset="0"/>
                <a:hlinkClick r:id="rId2"/>
              </a:rPr>
              <a:t>12818</a:t>
            </a:r>
            <a:r>
              <a:rPr lang="en-US" sz="4400" dirty="0" smtClean="0">
                <a:solidFill>
                  <a:schemeClr val="bg1"/>
                </a:solidFill>
                <a:hlinkClick r:id="rId2"/>
              </a:rPr>
              <a:t>@gmail.com</a:t>
            </a:r>
            <a:endParaRPr lang="en-US" sz="4400" dirty="0" smtClean="0">
              <a:solidFill>
                <a:schemeClr val="bg1"/>
              </a:solidFill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Youtube</a:t>
            </a:r>
            <a:r>
              <a:rPr lang="en-US" sz="4400" dirty="0" smtClean="0">
                <a:solidFill>
                  <a:schemeClr val="tx1"/>
                </a:solidFill>
              </a:rPr>
              <a:t>:  </a:t>
            </a:r>
            <a:r>
              <a:rPr lang="en-US" sz="4400" dirty="0" err="1" smtClean="0">
                <a:solidFill>
                  <a:schemeClr val="tx1"/>
                </a:solidFill>
              </a:rPr>
              <a:t>Getway</a:t>
            </a:r>
            <a:r>
              <a:rPr lang="en-US" sz="4400" dirty="0" smtClean="0">
                <a:solidFill>
                  <a:schemeClr val="tx1"/>
                </a:solidFill>
              </a:rPr>
              <a:t> Easy Education</a:t>
            </a:r>
            <a:endParaRPr lang="bn-BD" sz="4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769" y="1902785"/>
            <a:ext cx="8306558" cy="1079565"/>
          </a:xfrm>
        </p:spPr>
        <p:txBody>
          <a:bodyPr/>
          <a:lstStyle/>
          <a:p>
            <a:r>
              <a:rPr lang="bn-BD" dirty="0" smtClean="0">
                <a:solidFill>
                  <a:schemeClr val="tx2">
                    <a:lumMod val="50000"/>
                  </a:schemeClr>
                </a:solidFill>
              </a:rPr>
              <a:t>ইসলামের ইতিহাস ও সংস্কৃতি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1902" y="1091645"/>
            <a:ext cx="9381747" cy="861420"/>
          </a:xfrm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chemeClr val="tx2">
                    <a:lumMod val="50000"/>
                  </a:schemeClr>
                </a:solidFill>
              </a:rPr>
              <a:t>পাঠ পরিচিতি </a:t>
            </a:r>
            <a:endParaRPr lang="en-US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3545" y="3038622"/>
            <a:ext cx="4346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2">
                    <a:lumMod val="10000"/>
                  </a:schemeClr>
                </a:solidFill>
              </a:rPr>
              <a:t>প্রথম পত্রের </a:t>
            </a: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</a:rPr>
              <a:t>চতুর্থ 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</a:rPr>
              <a:t>অধ্যায়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51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=""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97" b="6897"/>
          <a:stretch>
            <a:fillRect/>
          </a:stretch>
        </p:blipFill>
        <p:spPr/>
      </p:pic>
      <p:grpSp>
        <p:nvGrpSpPr>
          <p:cNvPr id="3" name="Group 2" descr="decorative element">
            <a:extLst>
              <a:ext uri="{FF2B5EF4-FFF2-40B4-BE49-F238E27FC236}">
                <a16:creationId xmlns="" xmlns:a16="http://schemas.microsoft.com/office/drawing/2014/main" id="{B96D2D9B-E0B9-499F-9404-108DB59E4502}"/>
              </a:ext>
            </a:extLst>
          </p:cNvPr>
          <p:cNvGrpSpPr/>
          <p:nvPr/>
        </p:nvGrpSpPr>
        <p:grpSpPr>
          <a:xfrm>
            <a:off x="0" y="0"/>
            <a:ext cx="6957056" cy="6858000"/>
            <a:chOff x="0" y="0"/>
            <a:chExt cx="6957056" cy="6858000"/>
          </a:xfrm>
        </p:grpSpPr>
        <p:sp>
          <p:nvSpPr>
            <p:cNvPr id="33" name="Parallelogram 32">
              <a:extLst>
                <a:ext uri="{FF2B5EF4-FFF2-40B4-BE49-F238E27FC236}">
                  <a16:creationId xmlns=""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solidFill>
                <a:schemeClr val="tx2">
                  <a:lumMod val="7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solidFill>
                <a:schemeClr val="tx2">
                  <a:lumMod val="7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solidFill>
                <a:schemeClr val="tx2">
                  <a:lumMod val="7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193195" y="1956446"/>
            <a:ext cx="6581092" cy="120032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bn-BD" sz="7200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কারবালার যুদ্ধের </a:t>
            </a:r>
            <a:endParaRPr lang="en-US" sz="7200" dirty="0">
              <a:ln>
                <a:solidFill>
                  <a:srgbClr val="C0000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 Placeholder 34">
            <a:extLst>
              <a:ext uri="{FF2B5EF4-FFF2-40B4-BE49-F238E27FC236}">
                <a16:creationId xmlns="" xmlns:a16="http://schemas.microsoft.com/office/drawing/2014/main" id="{3F200E92-5A1F-40B7-AE02-46929BC459EA}"/>
              </a:ext>
            </a:extLst>
          </p:cNvPr>
          <p:cNvSpPr txBox="1">
            <a:spLocks/>
          </p:cNvSpPr>
          <p:nvPr/>
        </p:nvSpPr>
        <p:spPr>
          <a:xfrm>
            <a:off x="-206062" y="3151592"/>
            <a:ext cx="7018985" cy="1433288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GB" sz="2000" b="0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ইতিহাস ও  গুরুত্ব </a:t>
            </a:r>
            <a:endParaRPr lang="bn-BD" sz="6000" dirty="0">
              <a:ln>
                <a:solidFill>
                  <a:srgbClr val="C0000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2177" y="4473090"/>
            <a:ext cx="3947473" cy="954107"/>
          </a:xfrm>
          <a:prstGeom prst="rect">
            <a:avLst/>
          </a:prstGeom>
          <a:noFill/>
          <a:ln>
            <a:noFill/>
          </a:ln>
          <a:effectLst>
            <a:glow rad="127000">
              <a:srgbClr val="FFFF00">
                <a:alpha val="92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</a:rPr>
              <a:t>হিজরি ৬১, ১০ই মহরম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           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</a:rPr>
              <a:t>৬৮০ খ্রিষ্টাব্দ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504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="" xmlns:a16="http://schemas.microsoft.com/office/drawing/2014/main" id="{039BFAD7-131E-407E-8A28-E4CF6B8977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240"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7" name="Text Placeholder 86">
            <a:extLst>
              <a:ext uri="{FF2B5EF4-FFF2-40B4-BE49-F238E27FC236}">
                <a16:creationId xmlns="" xmlns:a16="http://schemas.microsoft.com/office/drawing/2014/main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650647"/>
          </a:xfrm>
        </p:spPr>
        <p:txBody>
          <a:bodyPr/>
          <a:lstStyle/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</a:rPr>
              <a:t>সন্ধি চুক্তি অবমাননা </a:t>
            </a:r>
            <a:endParaRPr lang="en-GB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</a:rPr>
              <a:t>খিলাফত প্রশ্নে দ্বিধা </a:t>
            </a:r>
            <a:endParaRPr lang="en-GB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</a:rPr>
              <a:t>মক্কা ও মদিনা বাসির অনুপ্রেরণা </a:t>
            </a:r>
            <a:endParaRPr lang="en-GB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5900136" cy="830997"/>
          </a:xfrm>
        </p:spPr>
        <p:txBody>
          <a:bodyPr/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</a:t>
            </a:r>
            <a:r>
              <a:rPr lang="bn-BD" sz="5400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যুদ্ধের কারণ 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 -</a:t>
            </a:r>
            <a:endParaRPr lang="en-GB" sz="5400" dirty="0">
              <a:solidFill>
                <a:schemeClr val="tx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8" name="Text Placeholder 87">
            <a:extLst>
              <a:ext uri="{FF2B5EF4-FFF2-40B4-BE49-F238E27FC236}">
                <a16:creationId xmlns="" xmlns:a16="http://schemas.microsoft.com/office/drawing/2014/main" id="{D01EBAE5-B81D-4150-B62C-F56241C555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</a:rPr>
              <a:t>ধর্মপ্রাণ মুসলমানদের সমর্থন </a:t>
            </a:r>
            <a:endParaRPr lang="en-GB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</a:rPr>
              <a:t>চাচাতো ভাই মুসলিমের আহবান </a:t>
            </a:r>
            <a:endParaRPr lang="en-GB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</a:rPr>
              <a:t>ইয়াজিদ কতৃক সমর্থন আদায়ের চেষ্টা </a:t>
            </a:r>
            <a:endParaRPr lang="en-GB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" name="Group 6" descr="decorative element">
            <a:extLst>
              <a:ext uri="{FF2B5EF4-FFF2-40B4-BE49-F238E27FC236}">
                <a16:creationId xmlns="" xmlns:a16="http://schemas.microsoft.com/office/drawing/2014/main" id="{F5325EDA-7343-463C-83EC-5D799E8B8195}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 descr="decorative element">
            <a:extLst>
              <a:ext uri="{FF2B5EF4-FFF2-40B4-BE49-F238E27FC236}">
                <a16:creationId xmlns="" xmlns:a16="http://schemas.microsoft.com/office/drawing/2014/main" id="{1A141F7B-AE96-45F9-BC57-F7C86174910A}"/>
              </a:ext>
            </a:extLst>
          </p:cNvPr>
          <p:cNvGrpSpPr/>
          <p:nvPr/>
        </p:nvGrpSpPr>
        <p:grpSpPr>
          <a:xfrm>
            <a:off x="0" y="6099730"/>
            <a:ext cx="12046226" cy="600974"/>
            <a:chOff x="0" y="6086479"/>
            <a:chExt cx="12192000" cy="600974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118AA3A9-97EA-409C-AD65-3CD3B0A58871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5</a:t>
            </a:fld>
            <a:endParaRPr lang="en-GB" sz="1200" dirty="0">
              <a:solidFill>
                <a:schemeClr val="bg1"/>
              </a:solidFill>
            </a:endParaRPr>
          </a:p>
        </p:txBody>
      </p:sp>
      <p:cxnSp>
        <p:nvCxnSpPr>
          <p:cNvPr id="65" name="Straight Connector 64" descr="decorative element">
            <a:extLst>
              <a:ext uri="{FF2B5EF4-FFF2-40B4-BE49-F238E27FC236}">
                <a16:creationId xmlns="" xmlns:a16="http://schemas.microsoft.com/office/drawing/2014/main" id="{A4132B5C-BDF2-4C9A-B21E-BDD2CD03A542}"/>
              </a:ext>
            </a:extLst>
          </p:cNvPr>
          <p:cNvCxnSpPr/>
          <p:nvPr/>
        </p:nvCxnSpPr>
        <p:spPr>
          <a:xfrm>
            <a:off x="1311584" y="1565862"/>
            <a:ext cx="7498080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11219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 descr="decorative element">
            <a:extLst>
              <a:ext uri="{FF2B5EF4-FFF2-40B4-BE49-F238E27FC236}">
                <a16:creationId xmlns=""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63075" y="6072412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6</a:t>
            </a:fld>
            <a:endParaRPr lang="en-GB" sz="1200" dirty="0">
              <a:solidFill>
                <a:schemeClr val="bg1"/>
              </a:solidFill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xmlns="" val="167010755"/>
              </p:ext>
            </p:extLst>
          </p:nvPr>
        </p:nvGraphicFramePr>
        <p:xfrm>
          <a:off x="281354" y="436098"/>
          <a:ext cx="11910646" cy="6421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18823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="" xmlns:a16="http://schemas.microsoft.com/office/drawing/2014/main" id="{B4DB50D3-94C9-4471-8076-F037B6C11D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8000"/>
                    </a14:imgEffect>
                    <a14:imgEffect>
                      <a14:colorTemperature colorTemp="9863"/>
                    </a14:imgEffect>
                    <a14:imgEffect>
                      <a14:saturation sat="134000"/>
                    </a14:imgEffect>
                    <a14:imgEffect>
                      <a14:brightnessContrast bright="3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" r="74"/>
          <a:stretch>
            <a:fillRect/>
          </a:stretch>
        </p:blipFill>
        <p:spPr/>
      </p:pic>
      <p:sp>
        <p:nvSpPr>
          <p:cNvPr id="17" name="Text Placeholder 86">
            <a:extLst>
              <a:ext uri="{FF2B5EF4-FFF2-40B4-BE49-F238E27FC236}">
                <a16:creationId xmlns="" xmlns:a16="http://schemas.microsoft.com/office/drawing/2014/main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8468" y="1913207"/>
            <a:ext cx="7849771" cy="4065562"/>
          </a:xfrm>
        </p:spPr>
        <p:txBody>
          <a:bodyPr/>
          <a:lstStyle/>
          <a:p>
            <a:r>
              <a:rPr lang="bn-BD" sz="4000" dirty="0" smtClean="0">
                <a:solidFill>
                  <a:schemeClr val="bg1"/>
                </a:solidFill>
              </a:rPr>
              <a:t>রাজনৈতিক বিপর্যয় </a:t>
            </a:r>
            <a:endParaRPr lang="en-GB" sz="4000" dirty="0" smtClean="0">
              <a:solidFill>
                <a:schemeClr val="bg1"/>
              </a:solidFill>
            </a:endParaRPr>
          </a:p>
          <a:p>
            <a:r>
              <a:rPr lang="bn-BD" sz="4000" dirty="0" smtClean="0">
                <a:solidFill>
                  <a:schemeClr val="bg1"/>
                </a:solidFill>
              </a:rPr>
              <a:t>শিয়া মতবাদের জন্ম</a:t>
            </a:r>
          </a:p>
          <a:p>
            <a:r>
              <a:rPr lang="bn-BD" sz="4000" dirty="0" smtClean="0">
                <a:solidFill>
                  <a:schemeClr val="bg1"/>
                </a:solidFill>
              </a:rPr>
              <a:t>মক্কা মদিনায় বিদ্রোহ</a:t>
            </a:r>
          </a:p>
          <a:p>
            <a:r>
              <a:rPr lang="bn-BD" sz="4000" dirty="0" smtClean="0">
                <a:solidFill>
                  <a:schemeClr val="bg1"/>
                </a:solidFill>
              </a:rPr>
              <a:t>মক্কা- মদিনা আক্রমণ</a:t>
            </a:r>
            <a:endParaRPr lang="en-GB" sz="4000" dirty="0" smtClean="0">
              <a:solidFill>
                <a:schemeClr val="bg1"/>
              </a:solidFill>
            </a:endParaRPr>
          </a:p>
          <a:p>
            <a:r>
              <a:rPr lang="bn-BD" sz="4000" dirty="0" smtClean="0">
                <a:solidFill>
                  <a:schemeClr val="bg1"/>
                </a:solidFill>
              </a:rPr>
              <a:t>জয়ছিল পরাজয়ের নামান্তর 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8384205" cy="830997"/>
          </a:xfr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BD" sz="5400" dirty="0" smtClean="0">
                <a:solidFill>
                  <a:schemeClr val="bg1"/>
                </a:solidFill>
              </a:rPr>
              <a:t>কারবালার ফলাফল বা গুরুত্ব</a:t>
            </a:r>
            <a:r>
              <a:rPr lang="en-US" sz="5400" dirty="0" smtClean="0">
                <a:solidFill>
                  <a:schemeClr val="bg1"/>
                </a:solidFill>
              </a:rPr>
              <a:t>  :</a:t>
            </a:r>
            <a:endParaRPr lang="en-GB" sz="5400" dirty="0">
              <a:solidFill>
                <a:schemeClr val="bg1"/>
              </a:solidFill>
            </a:endParaRPr>
          </a:p>
        </p:txBody>
      </p:sp>
      <p:grpSp>
        <p:nvGrpSpPr>
          <p:cNvPr id="7" name="Group 6" descr="decorative element">
            <a:extLst>
              <a:ext uri="{FF2B5EF4-FFF2-40B4-BE49-F238E27FC236}">
                <a16:creationId xmlns="" xmlns:a16="http://schemas.microsoft.com/office/drawing/2014/main" id="{F5325EDA-7343-463C-83EC-5D799E8B8195}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tx2">
                  <a:lumMod val="60000"/>
                  <a:lumOff val="4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solidFill>
                <a:schemeClr val="tx2">
                  <a:lumMod val="60000"/>
                  <a:lumOff val="4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solidFill>
                <a:schemeClr val="tx2">
                  <a:lumMod val="60000"/>
                  <a:lumOff val="4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solidFill>
                <a:schemeClr val="tx2">
                  <a:lumMod val="60000"/>
                  <a:lumOff val="4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 descr="decorative element">
            <a:extLst>
              <a:ext uri="{FF2B5EF4-FFF2-40B4-BE49-F238E27FC236}">
                <a16:creationId xmlns="" xmlns:a16="http://schemas.microsoft.com/office/drawing/2014/main" id="{1A141F7B-AE96-45F9-BC57-F7C86174910A}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0FD571BD-7BCF-4777-BAD5-51B3EB30BBF7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7</a:t>
            </a:fld>
            <a:endParaRPr lang="en-GB" sz="12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 descr="decorative element">
            <a:extLst>
              <a:ext uri="{FF2B5EF4-FFF2-40B4-BE49-F238E27FC236}">
                <a16:creationId xmlns="" xmlns:a16="http://schemas.microsoft.com/office/drawing/2014/main" id="{A4132B5C-BDF2-4C9A-B21E-BDD2CD03A542}"/>
              </a:ext>
            </a:extLst>
          </p:cNvPr>
          <p:cNvCxnSpPr/>
          <p:nvPr/>
        </p:nvCxnSpPr>
        <p:spPr>
          <a:xfrm>
            <a:off x="759655" y="1589650"/>
            <a:ext cx="8693834" cy="14067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267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6107" y="-90151"/>
            <a:ext cx="5185893" cy="694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 Placeholder 86">
            <a:extLst>
              <a:ext uri="{FF2B5EF4-FFF2-40B4-BE49-F238E27FC236}">
                <a16:creationId xmlns="" xmlns:a16="http://schemas.microsoft.com/office/drawing/2014/main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5085" y="2459865"/>
            <a:ext cx="6626476" cy="368771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2400" dirty="0">
                <a:solidFill>
                  <a:schemeClr val="tx2">
                    <a:lumMod val="75000"/>
                  </a:schemeClr>
                </a:solidFill>
              </a:rPr>
              <a:t> ইসলামের আদর্শ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2400" dirty="0">
                <a:solidFill>
                  <a:schemeClr val="tx2">
                    <a:lumMod val="75000"/>
                  </a:schemeClr>
                </a:solidFill>
              </a:rPr>
              <a:t> ন্যায়নীতি ও ধর্মনিষ্ঠা প্রতিষ্ঠা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2400" dirty="0">
                <a:solidFill>
                  <a:schemeClr val="tx2">
                    <a:lumMod val="75000"/>
                  </a:schemeClr>
                </a:solidFill>
              </a:rPr>
              <a:t> যুগে যুগে স্বৈরশাসকের পতন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2400" dirty="0">
                <a:solidFill>
                  <a:schemeClr val="tx2">
                    <a:lumMod val="75000"/>
                  </a:schemeClr>
                </a:solidFill>
              </a:rPr>
              <a:t> ইমাম হুসাইন (রা:) আত্মত্যাগ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2400" dirty="0">
                <a:solidFill>
                  <a:schemeClr val="tx2">
                    <a:lumMod val="75000"/>
                  </a:schemeClr>
                </a:solidFill>
              </a:rPr>
              <a:t> ক্ষমতার অপব্যবহার ও </a:t>
            </a:r>
            <a:r>
              <a:rPr lang="bn-BD" sz="2400" dirty="0" smtClean="0">
                <a:solidFill>
                  <a:schemeClr val="tx2">
                    <a:lumMod val="75000"/>
                  </a:schemeClr>
                </a:solidFill>
              </a:rPr>
              <a:t>অপপ্রয়োগ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n-BD" sz="2400" dirty="0" smtClean="0">
                <a:solidFill>
                  <a:schemeClr val="tx2">
                    <a:lumMod val="75000"/>
                  </a:schemeClr>
                </a:solidFill>
              </a:rPr>
              <a:t>ইমাম হুসাইন </a:t>
            </a:r>
            <a:r>
              <a:rPr lang="bn-BD" sz="2400" dirty="0">
                <a:solidFill>
                  <a:schemeClr val="tx2">
                    <a:lumMod val="75000"/>
                  </a:schemeClr>
                </a:solidFill>
              </a:rPr>
              <a:t>(রা:) </a:t>
            </a:r>
            <a:r>
              <a:rPr lang="bn-BD" sz="2400" dirty="0" smtClean="0">
                <a:solidFill>
                  <a:schemeClr val="tx2">
                    <a:lumMod val="75000"/>
                  </a:schemeClr>
                </a:solidFill>
              </a:rPr>
              <a:t>এর ধীরতা ও একনিষ্ঠতা </a:t>
            </a:r>
            <a:endParaRPr lang="bn-BD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86" y="276086"/>
            <a:ext cx="7173058" cy="1594918"/>
          </a:xfrm>
        </p:spPr>
        <p:txBody>
          <a:bodyPr/>
          <a:lstStyle/>
          <a:p>
            <a:r>
              <a:rPr lang="bn-BD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কারবালার যুদ্ধ ও </a:t>
            </a:r>
            <a:br>
              <a:rPr lang="bn-BD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bn-BD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আমাদের শিক্ষা </a:t>
            </a:r>
            <a:endParaRPr lang="en-GB" sz="5400" b="1" dirty="0">
              <a:solidFill>
                <a:schemeClr val="tx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4" name="Rectangle 13" descr="decorative element">
            <a:extLst>
              <a:ext uri="{FF2B5EF4-FFF2-40B4-BE49-F238E27FC236}">
                <a16:creationId xmlns=""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=""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4" name="Slide Number Placeholder 5">
            <a:extLst>
              <a:ext uri="{FF2B5EF4-FFF2-40B4-BE49-F238E27FC236}">
                <a16:creationId xmlns=""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prstClr val="white"/>
                </a:solidFill>
              </a:rPr>
              <a:pPr algn="ctr"/>
              <a:t>8</a:t>
            </a:fld>
            <a:endParaRPr lang="en-GB" sz="1200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 descr="decorative element">
            <a:extLst>
              <a:ext uri="{FF2B5EF4-FFF2-40B4-BE49-F238E27FC236}">
                <a16:creationId xmlns="" xmlns:a16="http://schemas.microsoft.com/office/drawing/2014/main" id="{A4132B5C-BDF2-4C9A-B21E-BDD2CD03A542}"/>
              </a:ext>
            </a:extLst>
          </p:cNvPr>
          <p:cNvCxnSpPr/>
          <p:nvPr/>
        </p:nvCxnSpPr>
        <p:spPr>
          <a:xfrm>
            <a:off x="605307" y="2073498"/>
            <a:ext cx="5795493" cy="12879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881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0837" y="773723"/>
            <a:ext cx="4487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chemeClr val="bg1"/>
                </a:solidFill>
              </a:rPr>
              <a:t>একক কাজ 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0160" y="2504049"/>
            <a:ext cx="9959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chemeClr val="bg1"/>
                </a:solidFill>
              </a:rPr>
              <a:t> কত </a:t>
            </a:r>
            <a:r>
              <a:rPr lang="bn-BD" sz="4000" dirty="0">
                <a:solidFill>
                  <a:schemeClr val="bg1"/>
                </a:solidFill>
              </a:rPr>
              <a:t>সালে কারবালার যুদ্ধ সংঘটিত হয়</a:t>
            </a:r>
            <a:r>
              <a:rPr lang="bn-BD" sz="4000" dirty="0" smtClean="0">
                <a:solidFill>
                  <a:schemeClr val="bg1"/>
                </a:solidFill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0665" y="3657599"/>
            <a:ext cx="8539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q"/>
            </a:pPr>
            <a:r>
              <a:rPr lang="bn-BD" sz="4400" dirty="0" smtClean="0">
                <a:solidFill>
                  <a:schemeClr val="bg1"/>
                </a:solidFill>
              </a:rPr>
              <a:t>শিয়া </a:t>
            </a:r>
            <a:r>
              <a:rPr lang="bn-BD" sz="4400" dirty="0">
                <a:solidFill>
                  <a:schemeClr val="bg1"/>
                </a:solidFill>
              </a:rPr>
              <a:t>মতবাদ বলতে কী বুঝ?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097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49A191-EC8C-4AA6-9C64-D32B5F047436}">
  <ds:schemaRefs>
    <ds:schemaRef ds:uri="http://schemas.openxmlformats.org/package/2006/metadata/core-properties"/>
    <ds:schemaRef ds:uri="6dc4bcd6-49db-4c07-9060-8acfc67cef9f"/>
    <ds:schemaRef ds:uri="http://purl.org/dc/elements/1.1/"/>
    <ds:schemaRef ds:uri="http://schemas.microsoft.com/office/2006/metadata/properties"/>
    <ds:schemaRef ds:uri="fb0879af-3eba-417a-a55a-ffe6dcd6ca77"/>
    <ds:schemaRef ds:uri="http://purl.org/dc/terms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265</Words>
  <Application>Microsoft Office PowerPoint</Application>
  <PresentationFormat>Custom</PresentationFormat>
  <Paragraphs>61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 Boardroom</vt:lpstr>
      <vt:lpstr>Slide 1</vt:lpstr>
      <vt:lpstr>Slide 2</vt:lpstr>
      <vt:lpstr>ইসলামের ইতিহাস ও সংস্কৃতি </vt:lpstr>
      <vt:lpstr>Slide 4</vt:lpstr>
      <vt:lpstr>    যুদ্ধের কারণ : -</vt:lpstr>
      <vt:lpstr>Slide 6</vt:lpstr>
      <vt:lpstr>কারবালার ফলাফল বা গুরুত্ব  :</vt:lpstr>
      <vt:lpstr>কারবালার যুদ্ধ ও  আমাদের শিক্ষা </vt:lpstr>
      <vt:lpstr>Slide 9</vt:lpstr>
      <vt:lpstr>Slide 10</vt:lpstr>
      <vt:lpstr>Slide 11</vt:lpstr>
      <vt:lpstr>Slide 12</vt:lpstr>
      <vt:lpstr>Slide 13</vt:lpstr>
      <vt:lpstr>LOREM IPSUM DOLOR SIT AMET, CONSECTETUER ADIPISCING ELIT.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2019-02-08T10:14:04Z</dcterms:created>
  <dcterms:modified xsi:type="dcterms:W3CDTF">2020-11-03T14:23:12Z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