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332" r:id="rId3"/>
    <p:sldId id="334" r:id="rId4"/>
    <p:sldId id="298" r:id="rId5"/>
    <p:sldId id="310" r:id="rId6"/>
    <p:sldId id="337" r:id="rId7"/>
    <p:sldId id="335" r:id="rId8"/>
    <p:sldId id="338" r:id="rId9"/>
    <p:sldId id="340" r:id="rId10"/>
    <p:sldId id="339" r:id="rId11"/>
    <p:sldId id="342" r:id="rId12"/>
    <p:sldId id="345" r:id="rId13"/>
    <p:sldId id="347" r:id="rId14"/>
    <p:sldId id="343" r:id="rId15"/>
    <p:sldId id="351" r:id="rId16"/>
    <p:sldId id="348" r:id="rId17"/>
    <p:sldId id="350" r:id="rId18"/>
    <p:sldId id="264" r:id="rId19"/>
    <p:sldId id="327" r:id="rId20"/>
    <p:sldId id="263" r:id="rId21"/>
    <p:sldId id="265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7232"/>
    <a:srgbClr val="0F12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EC13E-9DEF-42F4-B264-2793FF05144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662DF-3F4F-4156-8E2E-B6D37EF8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662DF-3F4F-4156-8E2E-B6D37EF8C6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utiful-flowers-roses-hd-images-3.jpg"/>
          <p:cNvPicPr>
            <a:picLocks noChangeAspect="1"/>
          </p:cNvPicPr>
          <p:nvPr/>
        </p:nvPicPr>
        <p:blipFill>
          <a:blip r:embed="rId2" cstate="print"/>
          <a:srcRect t="19726" r="-148"/>
          <a:stretch>
            <a:fillRect/>
          </a:stretch>
        </p:blipFill>
        <p:spPr>
          <a:xfrm>
            <a:off x="1752600" y="1508287"/>
            <a:ext cx="5638800" cy="45197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4800"/>
            <a:ext cx="4495800" cy="1200329"/>
          </a:xfrm>
          <a:prstGeom prst="rect">
            <a:avLst/>
          </a:prstGeom>
          <a:noFill/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33400" y="533400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মোমেন্টের একক</a:t>
            </a:r>
            <a:endParaRPr kumimoji="0" lang="en-GB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600201"/>
            <a:ext cx="5638800" cy="452431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মোমেন্টের একক নিম্নরূপঃ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কেজি-মিটার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kg-m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কেজি-সেন্টিমিটার (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kg-cm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নিউটন-মিলিমিটার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N-mm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নিউটন-মিটার (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N-m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কিলোনিউটন-মিটার (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KN-m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33400" y="533400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মোমেন্টের প্রকারভেদ</a:t>
            </a:r>
            <a:endParaRPr kumimoji="0" lang="en-GB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78486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মোমেন্ট দুই প্রকার যথা নিম্নরূপঃ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768025"/>
            <a:ext cx="7543800" cy="5847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ধনাত্মক মোমেন্ট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Clockwise moment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987225"/>
            <a:ext cx="7620000" cy="58477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ঋনাত্মক মোমেন্ট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Anticlockwise moment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33400" y="533400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মোমেন্টের প্রকারভেদ</a:t>
            </a:r>
            <a:endParaRPr kumimoji="0" lang="en-GB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497050"/>
            <a:ext cx="8534400" cy="144655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ধনাত্মক মোমেন্ট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Clockwise moment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কোন বল যদি নির্দিষ্ট লম্ব দূরত্বে থেকে বস্তুকে ঘড়ির কাঁটার দিকে ঘুরায় বা ঘুরাতে চায়, তাহলে বলের এরূপ ঘূর্ণন ক্রিয়াকে ধনাত্মক মোমেন্ট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Clockwise moment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বলে।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nnamed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0759" y="1600200"/>
            <a:ext cx="4389119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33400" y="533400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মোমেন্টের প্রকারভেদ</a:t>
            </a:r>
            <a:endParaRPr kumimoji="0" lang="en-GB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497050"/>
            <a:ext cx="8534400" cy="187743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ঋনাত্মক মোমেন্ট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Anticlockwise moment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কোন বল যদি নির্দিষ্ট লম্ব দূরত্বে থেকে বস্তুকে ঘড়ির কাঁটার বিপরীত দিকে ঘুরায় বা ঘুরাতে চায়, তাহলে বলের এরূপ ঘূর্ণন ক্রিয়াকে ঋনাত্মক মোমেন্ট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Anticlockwise moment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বলে।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nnamed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79322" y="1600200"/>
            <a:ext cx="4145278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81000"/>
            <a:ext cx="80010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Clockwise &amp; Anticlockwise moment</a:t>
            </a:r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IN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1828800"/>
            <a:ext cx="4114800" cy="7078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 F × d   kg-m (+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ve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4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057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2057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2819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438400" y="1905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 cm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838200" y="1752600"/>
            <a:ext cx="3124200" cy="1295400"/>
            <a:chOff x="3886200" y="1752600"/>
            <a:chExt cx="3124200" cy="1295400"/>
          </a:xfrm>
        </p:grpSpPr>
        <p:sp>
          <p:nvSpPr>
            <p:cNvPr id="6" name="Oval 5"/>
            <p:cNvSpPr/>
            <p:nvPr/>
          </p:nvSpPr>
          <p:spPr>
            <a:xfrm>
              <a:off x="3886200" y="1752600"/>
              <a:ext cx="1143000" cy="1066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495800" y="2286000"/>
              <a:ext cx="2514600" cy="0"/>
            </a:xfrm>
            <a:prstGeom prst="line">
              <a:avLst/>
            </a:prstGeom>
            <a:ln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010400" y="1752600"/>
              <a:ext cx="0" cy="1295400"/>
            </a:xfrm>
            <a:prstGeom prst="straightConnector1">
              <a:avLst/>
            </a:prstGeom>
            <a:ln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4419600" y="22098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990600" y="3886200"/>
            <a:ext cx="3124200" cy="1295400"/>
            <a:chOff x="3886200" y="1752600"/>
            <a:chExt cx="3124200" cy="1295400"/>
          </a:xfrm>
        </p:grpSpPr>
        <p:sp>
          <p:nvSpPr>
            <p:cNvPr id="19" name="Oval 18"/>
            <p:cNvSpPr/>
            <p:nvPr/>
          </p:nvSpPr>
          <p:spPr>
            <a:xfrm>
              <a:off x="3886200" y="1752600"/>
              <a:ext cx="1143000" cy="1066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495800" y="2286000"/>
              <a:ext cx="2514600" cy="0"/>
            </a:xfrm>
            <a:prstGeom prst="line">
              <a:avLst/>
            </a:prstGeom>
            <a:ln cmpd="tri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7010400" y="1752600"/>
              <a:ext cx="0" cy="1295400"/>
            </a:xfrm>
            <a:prstGeom prst="straightConnector1">
              <a:avLst/>
            </a:prstGeom>
            <a:ln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419600" y="2209800"/>
              <a:ext cx="152400" cy="1524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505200" y="4343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4419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4876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42672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 cm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19600" y="4114800"/>
            <a:ext cx="4114800" cy="707886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 F × d   kg-m (-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ve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400" baseline="-25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33400" y="533400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মোমেন্টের সূত্র(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Law of moment</a:t>
            </a: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kumimoji="0" lang="en-GB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4724400" cy="35394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একাধিক কোপ্লেনার বল বা সমতলীয় বল একটি বিন্দুতে ক্রিয়া করে যদি বস্তুটি সাম্যাবস্থায় থাকে, তবে বস্তুর যেকোন বিন্দু বা অক্ষ বরাবর সকল ধনাত্মক মোমেন্ট 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Clockwise moment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অবশ্যই বরাবর সকল ঋনাত্মক মোমেন্ট 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Anticlockwise moment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 এর সমান হবে।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486400" y="2819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86400" y="2133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Up Arrow 8"/>
          <p:cNvSpPr/>
          <p:nvPr/>
        </p:nvSpPr>
        <p:spPr>
          <a:xfrm>
            <a:off x="7010400" y="28194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839200" y="2133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8534400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6" name="Straight Connector 15"/>
          <p:cNvCxnSpPr>
            <a:stCxn id="9" idx="0"/>
          </p:cNvCxnSpPr>
          <p:nvPr/>
        </p:nvCxnSpPr>
        <p:spPr>
          <a:xfrm flipV="1">
            <a:off x="7162800" y="2133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486400" y="2514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62800" y="2514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153400" y="2514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H="1">
            <a:off x="6400800" y="2514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0" y="228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48600" y="2297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1000" y="5105400"/>
            <a:ext cx="464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অর্থাৎ বলগুলোর মোমেন্টের বীজগাণিতিক যোগফল শূন্য হবে।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81600" y="3886200"/>
            <a:ext cx="381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মোমেন্টের সূত্রানুসারে,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∏M</a:t>
            </a:r>
            <a:r>
              <a:rPr lang="en-US" sz="2800" baseline="-25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1676400"/>
            <a:ext cx="45719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10200" y="51054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Or, - 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×m+ 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×n=0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Or,  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×m= 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×n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aseline="-25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2" grpId="0"/>
      <p:bldP spid="12" grpId="1"/>
      <p:bldP spid="13" grpId="0"/>
      <p:bldP spid="13" grpId="1"/>
      <p:bldP spid="14" grpId="0"/>
      <p:bldP spid="25" grpId="0"/>
      <p:bldP spid="26" grpId="0"/>
      <p:bldP spid="29" grpId="0"/>
      <p:bldP spid="30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81000" y="533400"/>
            <a:ext cx="8229600" cy="76944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ভেরিগনের মোমেন্ট নীতি </a:t>
            </a:r>
            <a:endParaRPr kumimoji="0" lang="en-GB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1"/>
            <a:ext cx="3810000" cy="30469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যদি কোন বস্তুর উপর একাধিক সমতলীয় বল একই সাথে ক্রিয়ারত থাকে, তবে যে কোন বিন্দু হতে সকল বলের মোমেন্টের বীজগাণিতিক যোগফল হবে একই বিন্দু সাপেক্ষে উক্ত বলগুলোর লদ্ধি মোমেন্টের সমান। 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অর্থাৎ লদ্ধি বলের মোমেন্টে=বলগুলোর মোমেন্টের বীজগাণিতিক যোগফল।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943600" y="1752600"/>
            <a:ext cx="457200" cy="1066800"/>
            <a:chOff x="5943600" y="1752600"/>
            <a:chExt cx="457200" cy="1066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5943600" y="1752600"/>
              <a:ext cx="457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943600" y="2133600"/>
              <a:ext cx="3048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943600" y="2590800"/>
            <a:ext cx="1828800" cy="228600"/>
            <a:chOff x="5943600" y="2590800"/>
            <a:chExt cx="1828800" cy="2286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943600" y="2590800"/>
              <a:ext cx="18288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943600" y="2743200"/>
              <a:ext cx="685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5626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5943600" y="1676400"/>
            <a:ext cx="2209800" cy="1143000"/>
            <a:chOff x="5943600" y="1752600"/>
            <a:chExt cx="2209800" cy="10668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943600" y="1752600"/>
              <a:ext cx="22098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943600" y="2286000"/>
              <a:ext cx="1066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705600" y="1981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4676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343400" y="1905000"/>
            <a:ext cx="1600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343400" y="1905000"/>
            <a:ext cx="3429000" cy="6858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400800" y="1632466"/>
            <a:ext cx="1752600" cy="120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343400" y="1752600"/>
            <a:ext cx="2057400" cy="1524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772400" y="1632466"/>
            <a:ext cx="381000" cy="95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3246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2296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191000" y="152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191000" y="3371671"/>
            <a:ext cx="4724400" cy="120032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বল দু’টি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বিন্দুতে ক্রিয়া করে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লদ্ধি সৃষ্টি করেছে।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এদের সমতলে অবস্থিত একটি বিন্দু ।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4796135"/>
            <a:ext cx="8763000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প্রমাণ করতে হবে,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বিন্দুর সাপেক্ষে,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লদ্ধি বলের মোমেন্ট 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বলের মোমেন্ট।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5417403"/>
            <a:ext cx="8763000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এখন,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সমন্তরাল 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OC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রেখা টানলাম।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OA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OB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যোগ করি। সামান্তরিকের সূত্রানুযায়ী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AD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কর্ণ,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বল দু’টি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লদ্ধি নির্দেশ করছে।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0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2" grpId="0"/>
      <p:bldP spid="23" grpId="0"/>
      <p:bldP spid="24" grpId="0"/>
      <p:bldP spid="41" grpId="0"/>
      <p:bldP spid="42" grpId="0"/>
      <p:bldP spid="67" grpId="0"/>
      <p:bldP spid="67" grpId="1"/>
      <p:bldP spid="68" grpId="0"/>
      <p:bldP spid="69" grpId="0"/>
      <p:bldP spid="70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81000" y="381000"/>
            <a:ext cx="8229600" cy="769441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I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ভেরিগনের মোমেন্ট নীতি </a:t>
            </a:r>
            <a:endParaRPr kumimoji="0" lang="en-GB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14600"/>
            <a:ext cx="4648200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মোমেন্টের জ্যামিতিক ব্যাখ্যা অনুসারেঃ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5943600" y="1752600"/>
            <a:ext cx="457200" cy="1066800"/>
            <a:chOff x="5943600" y="1752600"/>
            <a:chExt cx="457200" cy="1066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5943600" y="1752600"/>
              <a:ext cx="457200" cy="1066800"/>
            </a:xfrm>
            <a:prstGeom prst="line">
              <a:avLst/>
            </a:prstGeom>
            <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943600" y="2133600"/>
              <a:ext cx="304800" cy="685800"/>
            </a:xfrm>
            <a:prstGeom prst="straightConnector1">
              <a:avLst/>
            </a:prstGeom>
            <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8"/>
          <p:cNvGrpSpPr/>
          <p:nvPr/>
        </p:nvGrpSpPr>
        <p:grpSpPr>
          <a:xfrm>
            <a:off x="5943600" y="2590800"/>
            <a:ext cx="1828800" cy="228600"/>
            <a:chOff x="5943600" y="2590800"/>
            <a:chExt cx="1828800" cy="2286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943600" y="2590800"/>
              <a:ext cx="1828800" cy="228600"/>
            </a:xfrm>
            <a:prstGeom prst="line">
              <a:avLst/>
            </a:prstGeom>
            <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943600" y="2743200"/>
              <a:ext cx="685800" cy="76200"/>
            </a:xfrm>
            <a:prstGeom prst="straightConnector1">
              <a:avLst/>
            </a:prstGeom>
            <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562600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pSp>
        <p:nvGrpSpPr>
          <p:cNvPr id="8" name="Group 39"/>
          <p:cNvGrpSpPr/>
          <p:nvPr/>
        </p:nvGrpSpPr>
        <p:grpSpPr>
          <a:xfrm>
            <a:off x="5943600" y="1676400"/>
            <a:ext cx="2209800" cy="1143000"/>
            <a:chOff x="5943600" y="1752600"/>
            <a:chExt cx="2209800" cy="106680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943600" y="1752600"/>
              <a:ext cx="2209800" cy="1066800"/>
            </a:xfrm>
            <a:prstGeom prst="line">
              <a:avLst/>
            </a:prstGeom>
            <a:ln>
              <a:gradFill>
                <a:gsLst>
                  <a:gs pos="0">
                    <a:srgbClr val="FFFFFF"/>
                  </a:gs>
                  <a:gs pos="16000">
                    <a:srgbClr val="1F1F1F"/>
                  </a:gs>
                  <a:gs pos="17999">
                    <a:srgbClr val="FFFFFF"/>
                  </a:gs>
                  <a:gs pos="42000">
                    <a:srgbClr val="636363"/>
                  </a:gs>
                  <a:gs pos="53000">
                    <a:srgbClr val="CFCFCF"/>
                  </a:gs>
                  <a:gs pos="66000">
                    <a:srgbClr val="CFCFCF"/>
                  </a:gs>
                  <a:gs pos="75999">
                    <a:srgbClr val="1F1F1F"/>
                  </a:gs>
                  <a:gs pos="78999">
                    <a:srgbClr val="FFFFFF"/>
                  </a:gs>
                  <a:gs pos="100000">
                    <a:srgbClr val="7F7F7F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943600" y="2286000"/>
              <a:ext cx="1066800" cy="533400"/>
            </a:xfrm>
            <a:prstGeom prst="straightConnector1">
              <a:avLst/>
            </a:prstGeom>
            <a:ln>
              <a:gradFill>
                <a:gsLst>
                  <a:gs pos="0">
                    <a:srgbClr val="FFFFFF"/>
                  </a:gs>
                  <a:gs pos="16000">
                    <a:srgbClr val="1F1F1F"/>
                  </a:gs>
                  <a:gs pos="17999">
                    <a:srgbClr val="FFFFFF"/>
                  </a:gs>
                  <a:gs pos="42000">
                    <a:srgbClr val="636363"/>
                  </a:gs>
                  <a:gs pos="53000">
                    <a:srgbClr val="CFCFCF"/>
                  </a:gs>
                  <a:gs pos="66000">
                    <a:srgbClr val="CFCFCF"/>
                  </a:gs>
                  <a:gs pos="75999">
                    <a:srgbClr val="1F1F1F"/>
                  </a:gs>
                  <a:gs pos="78999">
                    <a:srgbClr val="FFFFFF"/>
                  </a:gs>
                  <a:gs pos="100000">
                    <a:srgbClr val="7F7F7F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705600" y="1981200"/>
            <a:ext cx="381000" cy="369332"/>
          </a:xfrm>
          <a:prstGeom prst="rect">
            <a:avLst/>
          </a:prstGeom>
          <a:noFill/>
          <a:ln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4676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4343400" y="1905000"/>
            <a:ext cx="1600200" cy="914400"/>
          </a:xfrm>
          <a:prstGeom prst="straightConnector1">
            <a:avLst/>
          </a:prstGeom>
          <a:ln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343400" y="1905000"/>
            <a:ext cx="3429000" cy="685800"/>
          </a:xfrm>
          <a:prstGeom prst="straightConnector1">
            <a:avLst/>
          </a:pr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400800" y="1632466"/>
            <a:ext cx="1752600" cy="120134"/>
          </a:xfrm>
          <a:prstGeom prst="line">
            <a:avLst/>
          </a:prstGeom>
          <a:ln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343400" y="1752600"/>
            <a:ext cx="2057400" cy="152400"/>
          </a:xfrm>
          <a:prstGeom prst="straightConnector1">
            <a:avLst/>
          </a:prstGeom>
          <a:ln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772400" y="1632466"/>
            <a:ext cx="381000" cy="95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3246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2296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191000" y="152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28600" y="3124200"/>
            <a:ext cx="8686800" cy="341632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বিন্দুর সাপেক্ষে,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বলের মোমেন্ট=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×AOB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ক্ষেত্রফল।</a:t>
            </a: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বিন্দুর সাপেক্ষে,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বলের মোমেন্ট=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×AOC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বিন্দুর সাপেক্ষে,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R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লদ্ধি বলের মোমেন্ট =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×AOD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চিত্র হতে পাই,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AOD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AOC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ক্ষেত্রফল+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ACD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ত্রিভূজের ক্ষেত্রফল।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কিন্তু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ACD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ত্রিভূজের ক্ষেত্রফল=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ABD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 AOB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সুতরাং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AOD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AOB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ত্রিভূজের ক্ষেত্রফল+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AOC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ত্রিভূজের ক্ষেত্রফল।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AOD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ত্রিভূজের ক্ষেত্রফল=</a:t>
            </a:r>
            <a:r>
              <a:rPr lang="en-US" sz="2000" dirty="0" smtClean="0">
                <a:latin typeface="Times New Roman" pitchFamily="18" charset="0"/>
                <a:cs typeface="NikoshBAN" pitchFamily="2" charset="0"/>
              </a:rPr>
              <a:t> 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× AOB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ত্রিভূজের ক্ষেত্রফল +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× AOC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ত্রিভূজের ক্ষেত্রফল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লদ্ধি বলের মোমেন্ট = 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I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বলের মোমেন্ট।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9600" y="6096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62000" y="63246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57200" y="63246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2" grpId="0"/>
      <p:bldP spid="23" grpId="0"/>
      <p:bldP spid="24" grpId="0"/>
      <p:bldP spid="41" grpId="0" animBg="1"/>
      <p:bldP spid="42" grpId="0"/>
      <p:bldP spid="67" grpId="0"/>
      <p:bldP spid="67" grpId="1"/>
      <p:bldP spid="68" grpId="0"/>
      <p:bldP spid="69" grpId="0"/>
      <p:bldP spid="70" grpId="0" animBg="1"/>
      <p:bldP spid="32" grpId="0" animBg="1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525561"/>
            <a:ext cx="86868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বল কোনটি কোন ধরনের মোমেন্ট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00200" y="914400"/>
            <a:ext cx="6019800" cy="1905000"/>
            <a:chOff x="1600200" y="914400"/>
            <a:chExt cx="6019800" cy="1905000"/>
          </a:xfrm>
        </p:grpSpPr>
        <p:sp>
          <p:nvSpPr>
            <p:cNvPr id="9" name="Horizontal Scroll 8"/>
            <p:cNvSpPr/>
            <p:nvPr/>
          </p:nvSpPr>
          <p:spPr>
            <a:xfrm>
              <a:off x="1600200" y="914400"/>
              <a:ext cx="6019800" cy="1905000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09800" y="1371600"/>
              <a:ext cx="4953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দলগত</a:t>
              </a:r>
              <a:r>
                <a:rPr lang="en-US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00"/>
            <a:ext cx="4312921" cy="3381374"/>
          </a:xfrm>
          <a:prstGeom prst="rect">
            <a:avLst/>
          </a:prstGeom>
        </p:spPr>
      </p:pic>
      <p:pic>
        <p:nvPicPr>
          <p:cNvPr id="3" name="Picture 2" descr="unnamed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209800"/>
            <a:ext cx="7025500" cy="2549576"/>
          </a:xfrm>
          <a:prstGeom prst="rect">
            <a:avLst/>
          </a:prstGeom>
        </p:spPr>
      </p:pic>
      <p:pic>
        <p:nvPicPr>
          <p:cNvPr id="6" name="Picture 5" descr="unname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1752600"/>
            <a:ext cx="70104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620000" cy="2743200"/>
          </a:xfrm>
          <a:solidFill>
            <a:schemeClr val="accent4">
              <a:lumMod val="5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হুমায়ুন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কবীর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ইন্সট্রা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ক্টর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অটোমোবাইল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ঝালকাঠি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GB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81200" y="838200"/>
            <a:ext cx="5029200" cy="1676400"/>
            <a:chOff x="2057400" y="609600"/>
            <a:chExt cx="5029200" cy="1676400"/>
          </a:xfrm>
          <a:solidFill>
            <a:schemeClr val="bg1">
              <a:lumMod val="85000"/>
            </a:schemeClr>
          </a:solidFill>
        </p:grpSpPr>
        <p:sp>
          <p:nvSpPr>
            <p:cNvPr id="14" name="Down Arrow Callout 13"/>
            <p:cNvSpPr/>
            <p:nvPr/>
          </p:nvSpPr>
          <p:spPr>
            <a:xfrm>
              <a:off x="2057400" y="609600"/>
              <a:ext cx="5029200" cy="1676400"/>
            </a:xfrm>
            <a:prstGeom prst="downArrow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62200" y="838200"/>
              <a:ext cx="44958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/>
                <a:t>শিক্ষক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পরিচিতি</a:t>
              </a:r>
              <a:endParaRPr lang="en-US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590800"/>
            <a:ext cx="8458200" cy="360098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/>
                <a:cs typeface="NikoshBAN" pitchFamily="2" charset="0"/>
              </a:rPr>
              <a:t>১।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মোমেন্ট 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ধনাত্মক ও ঋনাত্মক মোমেন্ট বলতে কী বুঝ?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মোমেন্টের এককগুলো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1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3000" y="685800"/>
            <a:ext cx="6705600" cy="1905000"/>
            <a:chOff x="1143000" y="685800"/>
            <a:chExt cx="6705600" cy="1905000"/>
          </a:xfrm>
        </p:grpSpPr>
        <p:sp>
          <p:nvSpPr>
            <p:cNvPr id="8" name="Down Arrow Callout 7"/>
            <p:cNvSpPr/>
            <p:nvPr/>
          </p:nvSpPr>
          <p:spPr>
            <a:xfrm>
              <a:off x="1143000" y="685800"/>
              <a:ext cx="6705600" cy="190500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762000"/>
              <a:ext cx="533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মূল্যায়ণ</a:t>
              </a:r>
              <a:endParaRPr lang="en-US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124200"/>
            <a:ext cx="83058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ভেরিগনের মোমেন্ট নীতি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লেখ।</a:t>
            </a:r>
            <a:endParaRPr lang="en-US" sz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1752600" y="990600"/>
            <a:ext cx="4953000" cy="1981200"/>
            <a:chOff x="1981200" y="1524000"/>
            <a:chExt cx="4572000" cy="18288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" name="TextBox 2"/>
            <p:cNvSpPr txBox="1"/>
            <p:nvPr/>
          </p:nvSpPr>
          <p:spPr>
            <a:xfrm>
              <a:off x="1981200" y="1524000"/>
              <a:ext cx="4572000" cy="1015663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বাড়ীর</a:t>
              </a:r>
              <a:r>
                <a:rPr lang="en-US" sz="6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কাজ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3505200" y="2514600"/>
              <a:ext cx="1295400" cy="838200"/>
            </a:xfrm>
            <a:prstGeom prst="downArrow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762000"/>
            <a:ext cx="3446003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ig dark pink Lotus Flower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5444" y="2438400"/>
            <a:ext cx="4741228" cy="3555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2623" y="2175496"/>
            <a:ext cx="5876845" cy="7201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ডিপ্লোমা/ইলেক/৪র্থ পর্ব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0910" y="3102114"/>
            <a:ext cx="5866938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অ্যাপ্লাইড মেকানিক্স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2622" y="4092714"/>
            <a:ext cx="5866378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03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2624" y="5007114"/>
            <a:ext cx="58397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5787025" y="422463"/>
            <a:ext cx="34289" cy="6605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0" name="Left-Right Arrow 9"/>
          <p:cNvSpPr/>
          <p:nvPr/>
        </p:nvSpPr>
        <p:spPr>
          <a:xfrm>
            <a:off x="1219200" y="152400"/>
            <a:ext cx="5571995" cy="1828800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566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side &amp; Outside Calli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5791201" cy="43434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1066800"/>
            <a:ext cx="7543800" cy="8382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 মোমেন্ট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Moment of Force</a:t>
            </a: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057400"/>
            <a:ext cx="8077200" cy="347787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বলের মোমেন্ট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Moment of force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কী তা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বলের মোমেন্টের জ্যামিতিক ব্যাখ্যা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মোমেন্টের একক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প্রকারভেদ ও সূত্র উল্লেখ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ভেরিগনের মোমেন্ট নীতি আলোচনাকরতে পারবে।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381000"/>
            <a:ext cx="4800600" cy="1447800"/>
            <a:chOff x="1524000" y="381000"/>
            <a:chExt cx="5715000" cy="1371600"/>
          </a:xfrm>
          <a:gradFill>
            <a:gsLst>
              <a:gs pos="0">
                <a:srgbClr val="FF0000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grpSpPr>
        <p:sp>
          <p:nvSpPr>
            <p:cNvPr id="4" name="Flowchart: Punched Tape 3"/>
            <p:cNvSpPr/>
            <p:nvPr/>
          </p:nvSpPr>
          <p:spPr>
            <a:xfrm>
              <a:off x="1524000" y="381000"/>
              <a:ext cx="5715000" cy="1371600"/>
            </a:xfrm>
            <a:prstGeom prst="flowChartPunchedTap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762000"/>
              <a:ext cx="3352800" cy="72894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শিখন</a:t>
              </a:r>
              <a:r>
                <a:rPr lang="en-US" sz="4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  <a:r>
                <a:rPr lang="en-US" sz="44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ফল</a:t>
              </a:r>
              <a:endPara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70693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বলের মোমেন্ট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Moment of force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09600" y="2209800"/>
            <a:ext cx="8001000" cy="1295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বস্তুর উপর প্রযুক্ত বলের ঘূর্ণন ক্রিয়াকে ঐ বলের মোমেন্ট (</a:t>
            </a:r>
            <a:r>
              <a:rPr lang="en-US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Moment of force</a:t>
            </a:r>
            <a:r>
              <a:rPr lang="bn-IN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) বলে। </a:t>
            </a:r>
            <a:endParaRPr lang="en-US" sz="3200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886200"/>
            <a:ext cx="8077200" cy="16764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OA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লম্বা কাষ্ঠখন্ডের একপ্রান্তে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O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বিন্দুতে এমনভাবে আটকানো আছে, যেন এটা ঐ বিন্দুর চারদিকে ঘুরতে পারে। এখানে ঐ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বিন্দুই ঘূর্ণনের কেন্দ্রবিন্দু।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9759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বলের মোমেন্ট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Moment of force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0800" y="2133600"/>
            <a:ext cx="396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1905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67200" y="1676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1447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2590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86000" y="2362200"/>
            <a:ext cx="4267200" cy="400110"/>
            <a:chOff x="2286000" y="2362200"/>
            <a:chExt cx="4267200" cy="400110"/>
          </a:xfrm>
        </p:grpSpPr>
        <p:sp>
          <p:nvSpPr>
            <p:cNvPr id="11" name="TextBox 10"/>
            <p:cNvSpPr txBox="1"/>
            <p:nvPr/>
          </p:nvSpPr>
          <p:spPr>
            <a:xfrm>
              <a:off x="2286000" y="23622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O</a:t>
              </a:r>
              <a:endParaRPr lang="en-US" sz="20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590800" y="2590800"/>
              <a:ext cx="396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381000" y="3276600"/>
            <a:ext cx="8534400" cy="26670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 যদি খোলা প্রান্ত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 বল প্রয়োগ করি তাহলে এটা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চারদিকে ঘুরতে থাকবে।  এখন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 যতই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দিকে সরে বল প্রয়োগ করব ততই খেদা যাবে যে, একে ঘুরানোর জন্য বেশি বল প্রয়োগ করা লাগবে। দেখা যাচ্ছে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OA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এর বিভিন্ন স্থানে একই পরিমাণ বল প্রয়োগ করলেও কম বা বেশি ঘুর্ণনের সৃষ্টি হয়।  সুতরাং এ ঘুর্ণন বল ও দূরত্বের উপর নির্ভর করে। অতএব, সংক্ষেপে বলা যায় কোন বস্তু ঘূর্ণনের সময়ে এর উপর প্রযুক্ত বল ও বল প্রয়োগের স্থান হতে অক্ষের দূরত্বের গুনফলই বলের মোমেন্ট।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553200" y="1828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22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057400"/>
            <a:ext cx="7620000" cy="31242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অর্থাৎ বলের মোমেন্ট =প্রযুক্ত বল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লম্ব দূরত্ব</a:t>
            </a:r>
          </a:p>
          <a:p>
            <a:pPr algn="just"/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M=F×L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449759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বলের মোমেন্ট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Moment of force</a:t>
            </a: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230881" y="3124200"/>
            <a:ext cx="45719" cy="1447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28956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,	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M=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বলের মোমেন্ট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F=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L=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লম্ব দূরত্ব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533400"/>
            <a:ext cx="8229600" cy="769441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বলের মোমেন্ট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Moment of force</a:t>
            </a: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467600" cy="646331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 মোমেন্টের জ্যামিতিক ব্যাখ্যা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6800"/>
            <a:ext cx="6096000" cy="43434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মনে করি,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রেখাটি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বলের মান ও দিক নির্দেশ করে । চিত্রানুযায়ী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বিন্দুটি স্থির। এই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বিন্দুর চারিদিকে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বলের আবর্তন প্রবণতার পরিমাণ অর্থাৎ মোমেন্ট নির্ণয় করতে হবে।</a:t>
            </a: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এখন,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বিন্দু হতে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বলের ক্রিয়া রেখার উপর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OD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টানি । তাহলে মোমেন্টের সূত্রানুযায়ী,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বিন্দু সাপেক্ষে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P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বলের মোমেন্ট=বল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লম্ব দূরত্ব</a:t>
            </a:r>
          </a:p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M=P × OD=AB × OD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M=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 AB × OD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M=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উচ্চতা</a:t>
            </a:r>
          </a:p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M=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 AOB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ত্রিভূজ ক্ষেত্রফল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1295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3276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10600" y="3276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67600" y="3352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>
            <a:off x="7696200" y="16002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3352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553200" y="1600200"/>
            <a:ext cx="2286000" cy="1752600"/>
            <a:chOff x="6553200" y="1600200"/>
            <a:chExt cx="2286000" cy="17526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553200" y="33528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Isosceles Triangle 3"/>
            <p:cNvSpPr/>
            <p:nvPr/>
          </p:nvSpPr>
          <p:spPr>
            <a:xfrm>
              <a:off x="6553200" y="1600200"/>
              <a:ext cx="2286000" cy="17526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7696200" y="3200400"/>
              <a:ext cx="152400" cy="1524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8600" y="5562600"/>
            <a:ext cx="8686800" cy="10668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অর্থাৎ কোন স্থির বিন্দু সাপেক্ষে একটি বলের মোমেন্ট (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), ঐ বিন্দু ও প্রদত্ত বলটির নির্দেশক সরল রেখায় প্রাপ্ত বিন্দুদ্বয়ের দ্বারা গঠিত ত্রিভূজের ক্ষেত্রফলের দ্বিগুন হবে।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96200" y="4038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4876801"/>
            <a:ext cx="36576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AOB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ক্ষেত্রফল</a:t>
            </a:r>
            <a:endParaRPr lang="en-US" sz="2400" dirty="0"/>
          </a:p>
        </p:txBody>
      </p:sp>
      <p:sp>
        <p:nvSpPr>
          <p:cNvPr id="23" name="Isosceles Triangle 22"/>
          <p:cNvSpPr/>
          <p:nvPr/>
        </p:nvSpPr>
        <p:spPr>
          <a:xfrm>
            <a:off x="2286000" y="4953000"/>
            <a:ext cx="304800" cy="2286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4" grpId="0"/>
      <p:bldP spid="13" grpId="0"/>
      <p:bldP spid="17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828</Words>
  <Application>Microsoft Office PowerPoint</Application>
  <PresentationFormat>On-screen Show (4:3)</PresentationFormat>
  <Paragraphs>144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বলের মোমেন্ট (Moment of force)</vt:lpstr>
      <vt:lpstr>বলের মোমেন্ট (Moment of force)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1</dc:creator>
  <cp:lastModifiedBy>User</cp:lastModifiedBy>
  <cp:revision>437</cp:revision>
  <dcterms:created xsi:type="dcterms:W3CDTF">2006-08-16T00:00:00Z</dcterms:created>
  <dcterms:modified xsi:type="dcterms:W3CDTF">2020-06-27T00:24:54Z</dcterms:modified>
</cp:coreProperties>
</file>