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332" r:id="rId3"/>
    <p:sldId id="334" r:id="rId4"/>
    <p:sldId id="364" r:id="rId5"/>
    <p:sldId id="298" r:id="rId6"/>
    <p:sldId id="308" r:id="rId7"/>
    <p:sldId id="310" r:id="rId8"/>
    <p:sldId id="337" r:id="rId9"/>
    <p:sldId id="352" r:id="rId10"/>
    <p:sldId id="354" r:id="rId11"/>
    <p:sldId id="356" r:id="rId12"/>
    <p:sldId id="351" r:id="rId13"/>
    <p:sldId id="353" r:id="rId14"/>
    <p:sldId id="342" r:id="rId15"/>
    <p:sldId id="358" r:id="rId16"/>
    <p:sldId id="343" r:id="rId17"/>
    <p:sldId id="365" r:id="rId18"/>
    <p:sldId id="359" r:id="rId19"/>
    <p:sldId id="360" r:id="rId20"/>
    <p:sldId id="348" r:id="rId21"/>
    <p:sldId id="362" r:id="rId22"/>
    <p:sldId id="264" r:id="rId23"/>
    <p:sldId id="327" r:id="rId24"/>
    <p:sldId id="263" r:id="rId25"/>
    <p:sldId id="265"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7232"/>
    <a:srgbClr val="0F12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78"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EC13E-9DEF-42F4-B264-2793FF051444}" type="datetimeFigureOut">
              <a:rPr lang="en-US" smtClean="0"/>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662DF-3F4F-4156-8E2E-B6D37EF8C6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utiful-flowers-roses-hd-images-3.jpg"/>
          <p:cNvPicPr>
            <a:picLocks noChangeAspect="1"/>
          </p:cNvPicPr>
          <p:nvPr/>
        </p:nvPicPr>
        <p:blipFill>
          <a:blip r:embed="rId2" cstate="print"/>
          <a:stretch>
            <a:fillRect/>
          </a:stretch>
        </p:blipFill>
        <p:spPr>
          <a:xfrm>
            <a:off x="2438400" y="1828800"/>
            <a:ext cx="3886200" cy="4521446"/>
          </a:xfrm>
          <a:prstGeom prst="rect">
            <a:avLst/>
          </a:prstGeom>
        </p:spPr>
      </p:pic>
      <p:sp>
        <p:nvSpPr>
          <p:cNvPr id="6" name="TextBox 5"/>
          <p:cNvSpPr txBox="1"/>
          <p:nvPr/>
        </p:nvSpPr>
        <p:spPr>
          <a:xfrm>
            <a:off x="2133600" y="533400"/>
            <a:ext cx="4495800"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7200" dirty="0" err="1" smtClean="0">
                <a:latin typeface="NikoshBAN" pitchFamily="2" charset="0"/>
                <a:cs typeface="NikoshBAN" pitchFamily="2" charset="0"/>
              </a:rPr>
              <a:t>স্বাগতম</a:t>
            </a:r>
            <a:endParaRPr lang="en-US" sz="2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62000" y="304800"/>
            <a:ext cx="7620000" cy="707886"/>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লিভারের নীতি</a:t>
            </a:r>
            <a:r>
              <a:rPr kumimoji="0" lang="en-US"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 </a:t>
            </a:r>
            <a:r>
              <a:rPr kumimoji="0" lang="bn-IN"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a:t>
            </a:r>
            <a:r>
              <a:rPr lang="en-US" sz="4000" dirty="0" smtClean="0">
                <a:latin typeface="NikoshBAN" pitchFamily="2" charset="0"/>
                <a:cs typeface="NikoshBAN" pitchFamily="2" charset="0"/>
              </a:rPr>
              <a:t>P</a:t>
            </a:r>
            <a:r>
              <a:rPr kumimoji="0" lang="en-US" sz="4000" b="0" i="0" u="none" strike="noStrike" kern="1200" cap="none" spc="0" normalizeH="0" baseline="0" noProof="0" dirty="0" err="1" smtClean="0">
                <a:ln>
                  <a:noFill/>
                </a:ln>
                <a:solidFill>
                  <a:schemeClr val="lt1"/>
                </a:solidFill>
                <a:effectLst/>
                <a:uLnTx/>
                <a:uFillTx/>
                <a:latin typeface="NikoshBAN" pitchFamily="2" charset="0"/>
                <a:ea typeface="+mn-ea"/>
                <a:cs typeface="NikoshBAN" pitchFamily="2" charset="0"/>
              </a:rPr>
              <a:t>rinciple</a:t>
            </a:r>
            <a:r>
              <a:rPr kumimoji="0" lang="en-US" sz="4000" b="0" i="0" u="none" strike="noStrike" kern="1200" cap="none" spc="0" normalizeH="0" noProof="0" dirty="0" smtClean="0">
                <a:ln>
                  <a:noFill/>
                </a:ln>
                <a:solidFill>
                  <a:schemeClr val="lt1"/>
                </a:solidFill>
                <a:effectLst/>
                <a:uLnTx/>
                <a:uFillTx/>
                <a:latin typeface="NikoshBAN" pitchFamily="2" charset="0"/>
                <a:ea typeface="+mn-ea"/>
                <a:cs typeface="NikoshBAN" pitchFamily="2" charset="0"/>
              </a:rPr>
              <a:t> of l</a:t>
            </a:r>
            <a:r>
              <a:rPr kumimoji="0" lang="en-US"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ever</a:t>
            </a:r>
            <a:r>
              <a:rPr kumimoji="0" lang="bn-IN"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a:t>
            </a:r>
            <a:endParaRPr kumimoji="0" lang="en-GB" sz="40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Rectangle 2"/>
          <p:cNvSpPr/>
          <p:nvPr/>
        </p:nvSpPr>
        <p:spPr>
          <a:xfrm>
            <a:off x="381000" y="1219200"/>
            <a:ext cx="8001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800" dirty="0" smtClean="0">
              <a:solidFill>
                <a:schemeClr val="tx1"/>
              </a:solidFill>
              <a:latin typeface="NikoshBAN" pitchFamily="2" charset="0"/>
              <a:cs typeface="NikoshBAN" pitchFamily="2" charset="0"/>
            </a:endParaRPr>
          </a:p>
          <a:p>
            <a:pPr algn="just">
              <a:buFont typeface="Wingdings" pitchFamily="2" charset="2"/>
              <a:buChar char="Ø"/>
            </a:pPr>
            <a:r>
              <a:rPr lang="en-US"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লিভারের নীতঃ বল </a:t>
            </a:r>
            <a:r>
              <a:rPr lang="en-US" sz="2800" dirty="0" smtClean="0">
                <a:solidFill>
                  <a:schemeClr val="tx1"/>
                </a:solidFill>
                <a:latin typeface="NikoshBAN" pitchFamily="2" charset="0"/>
                <a:cs typeface="NikoshBAN" pitchFamily="2" charset="0"/>
              </a:rPr>
              <a:t>×</a:t>
            </a:r>
            <a:r>
              <a:rPr lang="bn-IN" sz="2800" dirty="0" smtClean="0">
                <a:solidFill>
                  <a:schemeClr val="tx1"/>
                </a:solidFill>
                <a:latin typeface="NikoshBAN" pitchFamily="2" charset="0"/>
                <a:cs typeface="NikoshBAN" pitchFamily="2" charset="0"/>
              </a:rPr>
              <a:t> বল প্রয়োগের স্থান থেকে ফালক্রামের দূরত্ব    = ভার </a:t>
            </a:r>
            <a:r>
              <a:rPr lang="en-US" sz="2800" dirty="0" smtClean="0">
                <a:solidFill>
                  <a:schemeClr val="tx1"/>
                </a:solidFill>
                <a:latin typeface="NikoshBAN" pitchFamily="2" charset="0"/>
                <a:cs typeface="NikoshBAN" pitchFamily="2" charset="0"/>
              </a:rPr>
              <a:t>×</a:t>
            </a:r>
            <a:r>
              <a:rPr lang="bn-IN" sz="2800" dirty="0" smtClean="0">
                <a:solidFill>
                  <a:schemeClr val="tx1"/>
                </a:solidFill>
                <a:latin typeface="NikoshBAN" pitchFamily="2" charset="0"/>
                <a:cs typeface="NikoshBAN" pitchFamily="2" charset="0"/>
              </a:rPr>
              <a:t> ভারের অবস্থান হতে ফালক্রামের দূরত্ব,</a:t>
            </a:r>
          </a:p>
        </p:txBody>
      </p:sp>
      <p:grpSp>
        <p:nvGrpSpPr>
          <p:cNvPr id="28" name="Group 27"/>
          <p:cNvGrpSpPr/>
          <p:nvPr/>
        </p:nvGrpSpPr>
        <p:grpSpPr>
          <a:xfrm>
            <a:off x="6324600" y="3135868"/>
            <a:ext cx="2362200" cy="1371600"/>
            <a:chOff x="6324600" y="3135868"/>
            <a:chExt cx="2362200" cy="1371600"/>
          </a:xfrm>
        </p:grpSpPr>
        <p:sp>
          <p:nvSpPr>
            <p:cNvPr id="9" name="Oval 8"/>
            <p:cNvSpPr/>
            <p:nvPr/>
          </p:nvSpPr>
          <p:spPr>
            <a:xfrm>
              <a:off x="73914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324600" y="3135868"/>
              <a:ext cx="2362200" cy="1371600"/>
              <a:chOff x="6324600" y="3135868"/>
              <a:chExt cx="2362200" cy="1371600"/>
            </a:xfrm>
          </p:grpSpPr>
          <p:cxnSp>
            <p:nvCxnSpPr>
              <p:cNvPr id="8" name="Straight Connector 7"/>
              <p:cNvCxnSpPr/>
              <p:nvPr/>
            </p:nvCxnSpPr>
            <p:spPr>
              <a:xfrm>
                <a:off x="6324600" y="3821668"/>
                <a:ext cx="2362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686800" y="3821668"/>
                <a:ext cx="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24600" y="3135868"/>
                <a:ext cx="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6172200" y="2831068"/>
            <a:ext cx="304800" cy="369332"/>
          </a:xfrm>
          <a:prstGeom prst="rect">
            <a:avLst/>
          </a:prstGeom>
          <a:noFill/>
        </p:spPr>
        <p:txBody>
          <a:bodyPr wrap="square" rtlCol="0">
            <a:spAutoFit/>
          </a:bodyPr>
          <a:lstStyle/>
          <a:p>
            <a:r>
              <a:rPr lang="en-US" dirty="0" smtClean="0">
                <a:latin typeface="NikoshBAN" pitchFamily="2" charset="0"/>
                <a:cs typeface="NikoshBAN" pitchFamily="2" charset="0"/>
              </a:rPr>
              <a:t>P</a:t>
            </a:r>
            <a:endParaRPr lang="en-US" dirty="0">
              <a:latin typeface="NikoshBAN" pitchFamily="2" charset="0"/>
              <a:cs typeface="NikoshBAN" pitchFamily="2" charset="0"/>
            </a:endParaRPr>
          </a:p>
        </p:txBody>
      </p:sp>
      <p:sp>
        <p:nvSpPr>
          <p:cNvPr id="14" name="TextBox 13"/>
          <p:cNvSpPr txBox="1"/>
          <p:nvPr/>
        </p:nvSpPr>
        <p:spPr>
          <a:xfrm>
            <a:off x="8458200" y="44958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W</a:t>
            </a:r>
            <a:endParaRPr lang="en-US" dirty="0">
              <a:latin typeface="NikoshBAN" pitchFamily="2" charset="0"/>
              <a:cs typeface="NikoshBAN" pitchFamily="2" charset="0"/>
            </a:endParaRPr>
          </a:p>
        </p:txBody>
      </p:sp>
      <p:cxnSp>
        <p:nvCxnSpPr>
          <p:cNvPr id="16" name="Straight Connector 15"/>
          <p:cNvCxnSpPr/>
          <p:nvPr/>
        </p:nvCxnSpPr>
        <p:spPr>
          <a:xfrm>
            <a:off x="6324600" y="397406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24600" y="4202668"/>
            <a:ext cx="1143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81800" y="4202668"/>
            <a:ext cx="304800" cy="369332"/>
          </a:xfrm>
          <a:prstGeom prst="rect">
            <a:avLst/>
          </a:prstGeom>
          <a:noFill/>
        </p:spPr>
        <p:txBody>
          <a:bodyPr wrap="square" rtlCol="0">
            <a:spAutoFit/>
          </a:bodyPr>
          <a:lstStyle/>
          <a:p>
            <a:r>
              <a:rPr lang="en-US" dirty="0" smtClean="0">
                <a:latin typeface="NikoshBAN" pitchFamily="2" charset="0"/>
                <a:cs typeface="NikoshBAN" pitchFamily="2" charset="0"/>
              </a:rPr>
              <a:t>a</a:t>
            </a:r>
            <a:endParaRPr lang="en-US" dirty="0">
              <a:latin typeface="NikoshBAN" pitchFamily="2" charset="0"/>
              <a:cs typeface="NikoshBAN" pitchFamily="2" charset="0"/>
            </a:endParaRPr>
          </a:p>
        </p:txBody>
      </p:sp>
      <p:cxnSp>
        <p:nvCxnSpPr>
          <p:cNvPr id="20" name="Straight Connector 19"/>
          <p:cNvCxnSpPr/>
          <p:nvPr/>
        </p:nvCxnSpPr>
        <p:spPr>
          <a:xfrm>
            <a:off x="7467600" y="397406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67600" y="4191000"/>
            <a:ext cx="1219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001000" y="4202668"/>
            <a:ext cx="304800" cy="369332"/>
          </a:xfrm>
          <a:prstGeom prst="rect">
            <a:avLst/>
          </a:prstGeom>
          <a:noFill/>
        </p:spPr>
        <p:txBody>
          <a:bodyPr wrap="square" rtlCol="0">
            <a:spAutoFit/>
          </a:bodyPr>
          <a:lstStyle/>
          <a:p>
            <a:r>
              <a:rPr lang="en-US" dirty="0" smtClean="0">
                <a:latin typeface="NikoshBAN" pitchFamily="2" charset="0"/>
                <a:cs typeface="NikoshBAN" pitchFamily="2" charset="0"/>
              </a:rPr>
              <a:t>b</a:t>
            </a:r>
            <a:endParaRPr lang="en-US" dirty="0">
              <a:latin typeface="NikoshBAN" pitchFamily="2" charset="0"/>
              <a:cs typeface="NikoshBAN" pitchFamily="2" charset="0"/>
            </a:endParaRPr>
          </a:p>
        </p:txBody>
      </p:sp>
      <p:sp>
        <p:nvSpPr>
          <p:cNvPr id="25" name="TextBox 24"/>
          <p:cNvSpPr txBox="1"/>
          <p:nvPr/>
        </p:nvSpPr>
        <p:spPr>
          <a:xfrm>
            <a:off x="7315200" y="3288268"/>
            <a:ext cx="304800" cy="369332"/>
          </a:xfrm>
          <a:prstGeom prst="rect">
            <a:avLst/>
          </a:prstGeom>
          <a:noFill/>
        </p:spPr>
        <p:txBody>
          <a:bodyPr wrap="square" rtlCol="0">
            <a:spAutoFit/>
          </a:bodyPr>
          <a:lstStyle/>
          <a:p>
            <a:r>
              <a:rPr lang="en-US" dirty="0" smtClean="0">
                <a:latin typeface="NikoshBAN" pitchFamily="2" charset="0"/>
                <a:cs typeface="NikoshBAN" pitchFamily="2" charset="0"/>
              </a:rPr>
              <a:t>F</a:t>
            </a:r>
            <a:endParaRPr lang="en-US" dirty="0">
              <a:latin typeface="NikoshBAN" pitchFamily="2" charset="0"/>
              <a:cs typeface="NikoshBAN" pitchFamily="2" charset="0"/>
            </a:endParaRPr>
          </a:p>
        </p:txBody>
      </p:sp>
      <p:sp>
        <p:nvSpPr>
          <p:cNvPr id="26" name="Rectangle 25"/>
          <p:cNvSpPr/>
          <p:nvPr/>
        </p:nvSpPr>
        <p:spPr>
          <a:xfrm>
            <a:off x="381000" y="2133600"/>
            <a:ext cx="5257800"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bn-IN" sz="2400" dirty="0" smtClean="0">
              <a:solidFill>
                <a:schemeClr val="tx1"/>
              </a:solidFill>
              <a:latin typeface="NikoshBAN" pitchFamily="2" charset="0"/>
              <a:cs typeface="NikoshBAN" pitchFamily="2" charset="0"/>
            </a:endParaRPr>
          </a:p>
          <a:p>
            <a:pPr algn="just">
              <a:buFont typeface="Wingdings" pitchFamily="2" charset="2"/>
              <a:buChar char="q"/>
            </a:pPr>
            <a:r>
              <a:rPr lang="bn-IN" sz="2400" dirty="0" smtClean="0">
                <a:solidFill>
                  <a:schemeClr val="tx1"/>
                </a:solidFill>
                <a:latin typeface="NikoshBAN" pitchFamily="2" charset="0"/>
                <a:cs typeface="NikoshBAN" pitchFamily="2" charset="0"/>
              </a:rPr>
              <a:t>  অর্থাৎ বল</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 বল বাহুর দৈর্ঘ্য</a:t>
            </a:r>
            <a:r>
              <a:rPr lang="en-US" sz="2400" dirty="0" smtClean="0">
                <a:solidFill>
                  <a:schemeClr val="tx1"/>
                </a:solidFill>
                <a:latin typeface="NikoshBAN" pitchFamily="2" charset="0"/>
                <a:cs typeface="NikoshBAN" pitchFamily="2" charset="0"/>
              </a:rPr>
              <a:t> (Effort arm)</a:t>
            </a:r>
            <a:r>
              <a:rPr lang="bn-IN" sz="2400" dirty="0" smtClean="0">
                <a:solidFill>
                  <a:schemeClr val="tx1"/>
                </a:solidFill>
                <a:latin typeface="NikoshBAN" pitchFamily="2" charset="0"/>
                <a:cs typeface="NikoshBAN" pitchFamily="2" charset="0"/>
              </a:rPr>
              <a:t> = ভার </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ভারবাহুর দৈর্ঘ্য</a:t>
            </a:r>
            <a:r>
              <a:rPr lang="en-US" sz="2400" dirty="0" smtClean="0">
                <a:solidFill>
                  <a:schemeClr val="tx1"/>
                </a:solidFill>
                <a:latin typeface="NikoshBAN" pitchFamily="2" charset="0"/>
                <a:cs typeface="NikoshBAN" pitchFamily="2" charset="0"/>
              </a:rPr>
              <a:t> (Load arm)</a:t>
            </a:r>
            <a:r>
              <a:rPr lang="bn-IN" sz="2400" dirty="0" smtClean="0">
                <a:solidFill>
                  <a:schemeClr val="tx1"/>
                </a:solidFill>
                <a:latin typeface="NikoshBAN" pitchFamily="2" charset="0"/>
                <a:cs typeface="NikoshBAN" pitchFamily="2" charset="0"/>
              </a:rPr>
              <a:t> </a:t>
            </a:r>
          </a:p>
          <a:p>
            <a:pPr algn="just">
              <a:buFont typeface="Wingdings" pitchFamily="2" charset="2"/>
              <a:buChar char="Ø"/>
            </a:pPr>
            <a:endParaRPr lang="en-US" sz="2400" dirty="0">
              <a:solidFill>
                <a:schemeClr val="tx1"/>
              </a:solidFill>
              <a:latin typeface="NikoshBAN" pitchFamily="2" charset="0"/>
              <a:cs typeface="NikoshBAN" pitchFamily="2" charset="0"/>
            </a:endParaRPr>
          </a:p>
        </p:txBody>
      </p:sp>
      <p:sp>
        <p:nvSpPr>
          <p:cNvPr id="29" name="Rectangle 28"/>
          <p:cNvSpPr/>
          <p:nvPr/>
        </p:nvSpPr>
        <p:spPr>
          <a:xfrm>
            <a:off x="381000" y="3276600"/>
            <a:ext cx="5257800" cy="175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bn-IN" sz="2400" dirty="0" smtClean="0">
              <a:solidFill>
                <a:schemeClr val="tx1"/>
              </a:solidFill>
              <a:latin typeface="NikoshBAN" pitchFamily="2" charset="0"/>
              <a:cs typeface="NikoshBAN" pitchFamily="2" charset="0"/>
            </a:endParaRPr>
          </a:p>
          <a:p>
            <a:pPr algn="just">
              <a:buFont typeface="Wingdings" pitchFamily="2" charset="2"/>
              <a:buChar char="Ø"/>
            </a:pP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চিত্রে সরল লিভারের প্রযুক্ত বল</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a:t>
            </a:r>
            <a:r>
              <a:rPr lang="en-US" sz="2400" dirty="0" smtClean="0">
                <a:solidFill>
                  <a:schemeClr val="tx1"/>
                </a:solidFill>
                <a:latin typeface="NikoshBAN" pitchFamily="2" charset="0"/>
                <a:cs typeface="NikoshBAN" pitchFamily="2" charset="0"/>
              </a:rPr>
              <a:t>P</a:t>
            </a:r>
          </a:p>
          <a:p>
            <a:pPr algn="just"/>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লোড</a:t>
            </a:r>
            <a:r>
              <a:rPr lang="en-US" sz="2400" dirty="0" smtClean="0">
                <a:solidFill>
                  <a:schemeClr val="tx1"/>
                </a:solidFill>
                <a:latin typeface="NikoshBAN" pitchFamily="2" charset="0"/>
                <a:cs typeface="NikoshBAN" pitchFamily="2" charset="0"/>
              </a:rPr>
              <a:t>=w</a:t>
            </a:r>
          </a:p>
          <a:p>
            <a:pPr algn="just"/>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প্রযুক্ত বলএর বাহু =</a:t>
            </a:r>
            <a:r>
              <a:rPr lang="en-US" sz="2400" dirty="0" smtClean="0">
                <a:solidFill>
                  <a:schemeClr val="tx1"/>
                </a:solidFill>
                <a:latin typeface="NikoshBAN" pitchFamily="2" charset="0"/>
                <a:cs typeface="NikoshBAN" pitchFamily="2" charset="0"/>
              </a:rPr>
              <a:t>b</a:t>
            </a:r>
          </a:p>
          <a:p>
            <a:pPr algn="just"/>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     লোডের বাহু</a:t>
            </a:r>
            <a:r>
              <a:rPr lang="en-US" sz="2400" dirty="0" smtClean="0">
                <a:solidFill>
                  <a:schemeClr val="tx1"/>
                </a:solidFill>
                <a:latin typeface="NikoshBAN" pitchFamily="2" charset="0"/>
                <a:cs typeface="NikoshBAN" pitchFamily="2" charset="0"/>
              </a:rPr>
              <a:t>=a</a:t>
            </a:r>
          </a:p>
          <a:p>
            <a:pPr algn="just"/>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
        <p:nvSpPr>
          <p:cNvPr id="30" name="Rectangle 29"/>
          <p:cNvSpPr/>
          <p:nvPr/>
        </p:nvSpPr>
        <p:spPr>
          <a:xfrm>
            <a:off x="381000" y="5029200"/>
            <a:ext cx="83058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bn-IN" sz="2400" dirty="0" smtClean="0">
              <a:solidFill>
                <a:schemeClr val="tx1"/>
              </a:solidFill>
              <a:latin typeface="NikoshBAN" pitchFamily="2" charset="0"/>
              <a:cs typeface="NikoshBAN" pitchFamily="2" charset="0"/>
            </a:endParaRPr>
          </a:p>
          <a:p>
            <a:pPr algn="just">
              <a:buFont typeface="Wingdings" pitchFamily="2" charset="2"/>
              <a:buChar char="q"/>
            </a:pPr>
            <a:r>
              <a:rPr lang="bn-IN" sz="2400" dirty="0" smtClean="0">
                <a:solidFill>
                  <a:schemeClr val="tx1"/>
                </a:solidFill>
                <a:latin typeface="NikoshBAN" pitchFamily="2" charset="0"/>
                <a:cs typeface="NikoshBAN" pitchFamily="2" charset="0"/>
              </a:rPr>
              <a:t> ফালক্রাম </a:t>
            </a:r>
            <a:r>
              <a:rPr lang="en-US" sz="2400" dirty="0" smtClean="0">
                <a:solidFill>
                  <a:schemeClr val="tx1"/>
                </a:solidFill>
                <a:latin typeface="NikoshBAN" pitchFamily="2" charset="0"/>
                <a:cs typeface="NikoshBAN" pitchFamily="2" charset="0"/>
              </a:rPr>
              <a:t>F </a:t>
            </a:r>
            <a:r>
              <a:rPr lang="bn-IN" sz="2400" dirty="0" smtClean="0">
                <a:solidFill>
                  <a:schemeClr val="tx1"/>
                </a:solidFill>
                <a:latin typeface="NikoshBAN" pitchFamily="2" charset="0"/>
                <a:cs typeface="NikoshBAN" pitchFamily="2" charset="0"/>
              </a:rPr>
              <a:t>বিন্দুতে মোমেন্ট নিয়ে,    </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P.a</a:t>
            </a:r>
            <a:r>
              <a:rPr lang="en-US" sz="2400" dirty="0" smtClean="0">
                <a:solidFill>
                  <a:schemeClr val="tx1"/>
                </a:solidFill>
                <a:latin typeface="NikoshBAN" pitchFamily="2" charset="0"/>
                <a:cs typeface="NikoshBAN" pitchFamily="2" charset="0"/>
              </a:rPr>
              <a:t>=</a:t>
            </a:r>
            <a:r>
              <a:rPr lang="en-US" sz="2400" dirty="0" err="1" smtClean="0">
                <a:solidFill>
                  <a:schemeClr val="tx1"/>
                </a:solidFill>
                <a:latin typeface="NikoshBAN" pitchFamily="2" charset="0"/>
                <a:cs typeface="NikoshBAN" pitchFamily="2" charset="0"/>
              </a:rPr>
              <a:t>w.b</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     বা   </a:t>
            </a:r>
          </a:p>
          <a:p>
            <a:pPr algn="just">
              <a:buFont typeface="Wingdings" pitchFamily="2" charset="2"/>
              <a:buChar char="Ø"/>
            </a:pPr>
            <a:endParaRPr lang="en-US" sz="2400" dirty="0">
              <a:solidFill>
                <a:schemeClr val="tx1"/>
              </a:solidFill>
              <a:latin typeface="NikoshBAN" pitchFamily="2" charset="0"/>
              <a:cs typeface="NikoshBAN" pitchFamily="2"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0" y="5181600"/>
            <a:ext cx="888423" cy="6980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amond(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amond(in)">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1"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amond(in)">
                                      <p:cBhvr>
                                        <p:cTn id="79" dur="20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diamond(in)">
                                      <p:cBhvr>
                                        <p:cTn id="84" dur="20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025"/>
                                        </p:tgtEl>
                                        <p:attrNameLst>
                                          <p:attrName>style.visibility</p:attrName>
                                        </p:attrNameLst>
                                      </p:cBhvr>
                                      <p:to>
                                        <p:strVal val="visible"/>
                                      </p:to>
                                    </p:set>
                                    <p:anim calcmode="lin" valueType="num">
                                      <p:cBhvr additive="base">
                                        <p:cTn id="89" dur="500" fill="hold"/>
                                        <p:tgtEl>
                                          <p:spTgt spid="1025"/>
                                        </p:tgtEl>
                                        <p:attrNameLst>
                                          <p:attrName>ppt_x</p:attrName>
                                        </p:attrNameLst>
                                      </p:cBhvr>
                                      <p:tavLst>
                                        <p:tav tm="0">
                                          <p:val>
                                            <p:strVal val="#ppt_x"/>
                                          </p:val>
                                        </p:tav>
                                        <p:tav tm="100000">
                                          <p:val>
                                            <p:strVal val="#ppt_x"/>
                                          </p:val>
                                        </p:tav>
                                      </p:tavLst>
                                    </p:anim>
                                    <p:anim calcmode="lin" valueType="num">
                                      <p:cBhvr additive="base">
                                        <p:cTn id="90"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3" grpId="1"/>
      <p:bldP spid="14" grpId="0"/>
      <p:bldP spid="14" grpId="1"/>
      <p:bldP spid="19" grpId="0"/>
      <p:bldP spid="24" grpId="0"/>
      <p:bldP spid="25" grpId="0"/>
      <p:bldP spid="25" grpId="1"/>
      <p:bldP spid="26"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62000" y="304800"/>
            <a:ext cx="7620000" cy="707886"/>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লিভারের নীতি</a:t>
            </a:r>
            <a:r>
              <a:rPr kumimoji="0" lang="en-US"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 </a:t>
            </a:r>
            <a:r>
              <a:rPr kumimoji="0" lang="bn-IN"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a:t>
            </a:r>
            <a:r>
              <a:rPr lang="en-US" sz="4000" dirty="0" smtClean="0">
                <a:latin typeface="NikoshBAN" pitchFamily="2" charset="0"/>
                <a:cs typeface="NikoshBAN" pitchFamily="2" charset="0"/>
              </a:rPr>
              <a:t>P</a:t>
            </a:r>
            <a:r>
              <a:rPr kumimoji="0" lang="en-US" sz="4000" b="0" i="0" u="none" strike="noStrike" kern="1200" cap="none" spc="0" normalizeH="0" baseline="0" noProof="0" dirty="0" err="1" smtClean="0">
                <a:ln>
                  <a:noFill/>
                </a:ln>
                <a:solidFill>
                  <a:schemeClr val="lt1"/>
                </a:solidFill>
                <a:effectLst/>
                <a:uLnTx/>
                <a:uFillTx/>
                <a:latin typeface="NikoshBAN" pitchFamily="2" charset="0"/>
                <a:ea typeface="+mn-ea"/>
                <a:cs typeface="NikoshBAN" pitchFamily="2" charset="0"/>
              </a:rPr>
              <a:t>rinciple</a:t>
            </a:r>
            <a:r>
              <a:rPr kumimoji="0" lang="en-US" sz="4000" b="0" i="0" u="none" strike="noStrike" kern="1200" cap="none" spc="0" normalizeH="0" noProof="0" dirty="0" smtClean="0">
                <a:ln>
                  <a:noFill/>
                </a:ln>
                <a:solidFill>
                  <a:schemeClr val="lt1"/>
                </a:solidFill>
                <a:effectLst/>
                <a:uLnTx/>
                <a:uFillTx/>
                <a:latin typeface="NikoshBAN" pitchFamily="2" charset="0"/>
                <a:ea typeface="+mn-ea"/>
                <a:cs typeface="NikoshBAN" pitchFamily="2" charset="0"/>
              </a:rPr>
              <a:t> of l</a:t>
            </a:r>
            <a:r>
              <a:rPr kumimoji="0" lang="en-US"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ever</a:t>
            </a:r>
            <a:r>
              <a:rPr kumimoji="0" lang="bn-IN" sz="40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a:t>
            </a:r>
            <a:endParaRPr kumimoji="0" lang="en-GB" sz="40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4" name="Group 27"/>
          <p:cNvGrpSpPr/>
          <p:nvPr/>
        </p:nvGrpSpPr>
        <p:grpSpPr>
          <a:xfrm>
            <a:off x="6324600" y="3135868"/>
            <a:ext cx="2362200" cy="1371600"/>
            <a:chOff x="6324600" y="3135868"/>
            <a:chExt cx="2362200" cy="1371600"/>
          </a:xfrm>
        </p:grpSpPr>
        <p:sp>
          <p:nvSpPr>
            <p:cNvPr id="9" name="Oval 8"/>
            <p:cNvSpPr/>
            <p:nvPr/>
          </p:nvSpPr>
          <p:spPr>
            <a:xfrm>
              <a:off x="73914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6"/>
            <p:cNvGrpSpPr/>
            <p:nvPr/>
          </p:nvGrpSpPr>
          <p:grpSpPr>
            <a:xfrm>
              <a:off x="6324600" y="3135868"/>
              <a:ext cx="2362200" cy="1371600"/>
              <a:chOff x="6324600" y="3135868"/>
              <a:chExt cx="2362200" cy="1371600"/>
            </a:xfrm>
          </p:grpSpPr>
          <p:cxnSp>
            <p:nvCxnSpPr>
              <p:cNvPr id="8" name="Straight Connector 7"/>
              <p:cNvCxnSpPr/>
              <p:nvPr/>
            </p:nvCxnSpPr>
            <p:spPr>
              <a:xfrm>
                <a:off x="6324600" y="3821668"/>
                <a:ext cx="2362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686800" y="3821668"/>
                <a:ext cx="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24600" y="3135868"/>
                <a:ext cx="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6172200" y="2831068"/>
            <a:ext cx="304800" cy="369332"/>
          </a:xfrm>
          <a:prstGeom prst="rect">
            <a:avLst/>
          </a:prstGeom>
          <a:noFill/>
        </p:spPr>
        <p:txBody>
          <a:bodyPr wrap="square" rtlCol="0">
            <a:spAutoFit/>
          </a:bodyPr>
          <a:lstStyle/>
          <a:p>
            <a:r>
              <a:rPr lang="en-US" dirty="0" smtClean="0">
                <a:latin typeface="NikoshBAN" pitchFamily="2" charset="0"/>
                <a:cs typeface="NikoshBAN" pitchFamily="2" charset="0"/>
              </a:rPr>
              <a:t>P</a:t>
            </a:r>
            <a:endParaRPr lang="en-US" dirty="0">
              <a:latin typeface="NikoshBAN" pitchFamily="2" charset="0"/>
              <a:cs typeface="NikoshBAN" pitchFamily="2" charset="0"/>
            </a:endParaRPr>
          </a:p>
        </p:txBody>
      </p:sp>
      <p:sp>
        <p:nvSpPr>
          <p:cNvPr id="14" name="TextBox 13"/>
          <p:cNvSpPr txBox="1"/>
          <p:nvPr/>
        </p:nvSpPr>
        <p:spPr>
          <a:xfrm>
            <a:off x="8458200" y="44958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W</a:t>
            </a:r>
            <a:endParaRPr lang="en-US" dirty="0">
              <a:latin typeface="NikoshBAN" pitchFamily="2" charset="0"/>
              <a:cs typeface="NikoshBAN" pitchFamily="2" charset="0"/>
            </a:endParaRPr>
          </a:p>
        </p:txBody>
      </p:sp>
      <p:cxnSp>
        <p:nvCxnSpPr>
          <p:cNvPr id="16" name="Straight Connector 15"/>
          <p:cNvCxnSpPr/>
          <p:nvPr/>
        </p:nvCxnSpPr>
        <p:spPr>
          <a:xfrm>
            <a:off x="6324600" y="397406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24600" y="4202668"/>
            <a:ext cx="1143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81800" y="4202668"/>
            <a:ext cx="304800" cy="369332"/>
          </a:xfrm>
          <a:prstGeom prst="rect">
            <a:avLst/>
          </a:prstGeom>
          <a:noFill/>
        </p:spPr>
        <p:txBody>
          <a:bodyPr wrap="square" rtlCol="0">
            <a:spAutoFit/>
          </a:bodyPr>
          <a:lstStyle/>
          <a:p>
            <a:r>
              <a:rPr lang="en-US" dirty="0" smtClean="0">
                <a:latin typeface="NikoshBAN" pitchFamily="2" charset="0"/>
                <a:cs typeface="NikoshBAN" pitchFamily="2" charset="0"/>
              </a:rPr>
              <a:t>a</a:t>
            </a:r>
            <a:endParaRPr lang="en-US" dirty="0">
              <a:latin typeface="NikoshBAN" pitchFamily="2" charset="0"/>
              <a:cs typeface="NikoshBAN" pitchFamily="2" charset="0"/>
            </a:endParaRPr>
          </a:p>
        </p:txBody>
      </p:sp>
      <p:cxnSp>
        <p:nvCxnSpPr>
          <p:cNvPr id="20" name="Straight Connector 19"/>
          <p:cNvCxnSpPr/>
          <p:nvPr/>
        </p:nvCxnSpPr>
        <p:spPr>
          <a:xfrm>
            <a:off x="7467600" y="397406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67600" y="4191000"/>
            <a:ext cx="1219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001000" y="4202668"/>
            <a:ext cx="304800" cy="369332"/>
          </a:xfrm>
          <a:prstGeom prst="rect">
            <a:avLst/>
          </a:prstGeom>
          <a:noFill/>
        </p:spPr>
        <p:txBody>
          <a:bodyPr wrap="square" rtlCol="0">
            <a:spAutoFit/>
          </a:bodyPr>
          <a:lstStyle/>
          <a:p>
            <a:r>
              <a:rPr lang="en-US" dirty="0" smtClean="0">
                <a:latin typeface="NikoshBAN" pitchFamily="2" charset="0"/>
                <a:cs typeface="NikoshBAN" pitchFamily="2" charset="0"/>
              </a:rPr>
              <a:t>b</a:t>
            </a:r>
            <a:endParaRPr lang="en-US" dirty="0">
              <a:latin typeface="NikoshBAN" pitchFamily="2" charset="0"/>
              <a:cs typeface="NikoshBAN" pitchFamily="2" charset="0"/>
            </a:endParaRPr>
          </a:p>
        </p:txBody>
      </p:sp>
      <p:sp>
        <p:nvSpPr>
          <p:cNvPr id="25" name="TextBox 24"/>
          <p:cNvSpPr txBox="1"/>
          <p:nvPr/>
        </p:nvSpPr>
        <p:spPr>
          <a:xfrm>
            <a:off x="7315200" y="3288268"/>
            <a:ext cx="304800" cy="369332"/>
          </a:xfrm>
          <a:prstGeom prst="rect">
            <a:avLst/>
          </a:prstGeom>
          <a:noFill/>
        </p:spPr>
        <p:txBody>
          <a:bodyPr wrap="square" rtlCol="0">
            <a:spAutoFit/>
          </a:bodyPr>
          <a:lstStyle/>
          <a:p>
            <a:r>
              <a:rPr lang="en-US" dirty="0" smtClean="0">
                <a:latin typeface="NikoshBAN" pitchFamily="2" charset="0"/>
                <a:cs typeface="NikoshBAN" pitchFamily="2" charset="0"/>
              </a:rPr>
              <a:t>F</a:t>
            </a:r>
            <a:endParaRPr lang="en-US" dirty="0">
              <a:latin typeface="NikoshBAN" pitchFamily="2" charset="0"/>
              <a:cs typeface="NikoshBAN" pitchFamily="2" charset="0"/>
            </a:endParaRPr>
          </a:p>
        </p:txBody>
      </p:sp>
      <p:sp>
        <p:nvSpPr>
          <p:cNvPr id="30" name="Rectangle 29"/>
          <p:cNvSpPr/>
          <p:nvPr/>
        </p:nvSpPr>
        <p:spPr>
          <a:xfrm>
            <a:off x="304800" y="1295400"/>
            <a:ext cx="83058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bn-IN" sz="2400" dirty="0" smtClean="0">
              <a:solidFill>
                <a:schemeClr val="tx1"/>
              </a:solidFill>
              <a:latin typeface="NikoshBAN" pitchFamily="2" charset="0"/>
              <a:cs typeface="NikoshBAN" pitchFamily="2" charset="0"/>
            </a:endParaRPr>
          </a:p>
          <a:p>
            <a:pPr algn="just">
              <a:buFont typeface="Wingdings" pitchFamily="2" charset="2"/>
              <a:buChar char="q"/>
            </a:pPr>
            <a:r>
              <a:rPr lang="bn-IN" sz="2400" dirty="0" smtClean="0">
                <a:solidFill>
                  <a:schemeClr val="tx1"/>
                </a:solidFill>
                <a:latin typeface="NikoshBAN" pitchFamily="2" charset="0"/>
                <a:cs typeface="NikoshBAN" pitchFamily="2" charset="0"/>
              </a:rPr>
              <a:t> ফালক্রাম </a:t>
            </a:r>
            <a:r>
              <a:rPr lang="en-US" sz="2400" dirty="0" smtClean="0">
                <a:solidFill>
                  <a:schemeClr val="tx1"/>
                </a:solidFill>
                <a:latin typeface="NikoshBAN" pitchFamily="2" charset="0"/>
                <a:cs typeface="NikoshBAN" pitchFamily="2" charset="0"/>
              </a:rPr>
              <a:t>F </a:t>
            </a:r>
            <a:r>
              <a:rPr lang="bn-IN" sz="2400" dirty="0" smtClean="0">
                <a:solidFill>
                  <a:schemeClr val="tx1"/>
                </a:solidFill>
                <a:latin typeface="NikoshBAN" pitchFamily="2" charset="0"/>
                <a:cs typeface="NikoshBAN" pitchFamily="2" charset="0"/>
              </a:rPr>
              <a:t>বিন্দুতে মোমেন্ট নিয়ে,    </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P.a</a:t>
            </a:r>
            <a:r>
              <a:rPr lang="en-US" sz="2400" dirty="0" smtClean="0">
                <a:solidFill>
                  <a:schemeClr val="tx1"/>
                </a:solidFill>
                <a:latin typeface="NikoshBAN" pitchFamily="2" charset="0"/>
                <a:cs typeface="NikoshBAN" pitchFamily="2" charset="0"/>
              </a:rPr>
              <a:t>=</a:t>
            </a:r>
            <a:r>
              <a:rPr lang="en-US" sz="2400" dirty="0" err="1" smtClean="0">
                <a:solidFill>
                  <a:schemeClr val="tx1"/>
                </a:solidFill>
                <a:latin typeface="NikoshBAN" pitchFamily="2" charset="0"/>
                <a:cs typeface="NikoshBAN" pitchFamily="2" charset="0"/>
              </a:rPr>
              <a:t>w.b</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     বা   </a:t>
            </a:r>
          </a:p>
          <a:p>
            <a:pPr algn="just">
              <a:buFont typeface="Wingdings" pitchFamily="2" charset="2"/>
              <a:buChar char="Ø"/>
            </a:pPr>
            <a:endParaRPr lang="en-US" sz="2400" dirty="0">
              <a:solidFill>
                <a:schemeClr val="tx1"/>
              </a:solidFill>
              <a:latin typeface="NikoshBAN" pitchFamily="2" charset="0"/>
              <a:cs typeface="NikoshBAN" pitchFamily="2"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81800" y="1447800"/>
            <a:ext cx="791441" cy="621846"/>
          </a:xfrm>
          <a:prstGeom prst="rect">
            <a:avLst/>
          </a:prstGeom>
          <a:noFill/>
        </p:spPr>
      </p:pic>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199" y="2590801"/>
            <a:ext cx="4480563" cy="609600"/>
          </a:xfrm>
          <a:prstGeom prst="rect">
            <a:avLst/>
          </a:prstGeom>
          <a:noFill/>
        </p:spPr>
      </p:pic>
      <p:sp>
        <p:nvSpPr>
          <p:cNvPr id="419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0600" y="3429000"/>
            <a:ext cx="3810000" cy="340179"/>
          </a:xfrm>
          <a:prstGeom prst="rect">
            <a:avLst/>
          </a:prstGeom>
          <a:noFill/>
        </p:spPr>
      </p:pic>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9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4114800"/>
            <a:ext cx="5111750" cy="571500"/>
          </a:xfrm>
          <a:prstGeom prst="rect">
            <a:avLst/>
          </a:prstGeom>
          <a:noFill/>
        </p:spPr>
      </p:pic>
      <p:sp>
        <p:nvSpPr>
          <p:cNvPr id="35" name="Rectangle 34"/>
          <p:cNvSpPr/>
          <p:nvPr/>
        </p:nvSpPr>
        <p:spPr>
          <a:xfrm>
            <a:off x="533400" y="4953000"/>
            <a:ext cx="83058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endParaRPr lang="bn-IN" sz="2400" dirty="0" smtClean="0">
              <a:solidFill>
                <a:srgbClr val="C00000"/>
              </a:solidFill>
              <a:latin typeface="NikoshBAN" pitchFamily="2" charset="0"/>
              <a:cs typeface="NikoshBAN" pitchFamily="2" charset="0"/>
            </a:endParaRPr>
          </a:p>
          <a:p>
            <a:pPr algn="just">
              <a:buFont typeface="Wingdings" pitchFamily="2" charset="2"/>
              <a:buChar char="q"/>
            </a:pPr>
            <a:r>
              <a:rPr lang="bn-IN" sz="2400" dirty="0" smtClean="0">
                <a:solidFill>
                  <a:srgbClr val="C00000"/>
                </a:solidFill>
                <a:latin typeface="NikoshBAN" pitchFamily="2" charset="0"/>
                <a:cs typeface="NikoshBAN" pitchFamily="2" charset="0"/>
              </a:rPr>
              <a:t> যান্ত্রিক সুবিধা বৃদ্ধি করতে হলে বাহুর</a:t>
            </a:r>
            <a:r>
              <a:rPr lang="en-US" sz="2400" dirty="0" smtClean="0">
                <a:solidFill>
                  <a:srgbClr val="C00000"/>
                </a:solidFill>
                <a:latin typeface="NikoshBAN" pitchFamily="2" charset="0"/>
                <a:cs typeface="NikoshBAN" pitchFamily="2" charset="0"/>
              </a:rPr>
              <a:t> (a)</a:t>
            </a:r>
            <a:r>
              <a:rPr lang="bn-IN" sz="2400" dirty="0" smtClean="0">
                <a:solidFill>
                  <a:srgbClr val="C00000"/>
                </a:solidFill>
                <a:latin typeface="NikoshBAN" pitchFamily="2" charset="0"/>
                <a:cs typeface="NikoshBAN" pitchFamily="2" charset="0"/>
              </a:rPr>
              <a:t> দৈর্ঘ্য বাড়াতে হবে অথবা লোড বাহুর</a:t>
            </a:r>
            <a:r>
              <a:rPr lang="en-US" sz="2400" dirty="0" smtClean="0">
                <a:solidFill>
                  <a:srgbClr val="C00000"/>
                </a:solidFill>
                <a:latin typeface="NikoshBAN" pitchFamily="2" charset="0"/>
                <a:cs typeface="NikoshBAN" pitchFamily="2" charset="0"/>
              </a:rPr>
              <a:t> (b)</a:t>
            </a:r>
            <a:r>
              <a:rPr lang="bn-IN" sz="2400" dirty="0" smtClean="0">
                <a:solidFill>
                  <a:srgbClr val="C00000"/>
                </a:solidFill>
                <a:latin typeface="NikoshBAN" pitchFamily="2" charset="0"/>
                <a:cs typeface="NikoshBAN" pitchFamily="2" charset="0"/>
              </a:rPr>
              <a:t> দৈর্ঘ্য কমাতে হবে।   </a:t>
            </a:r>
          </a:p>
          <a:p>
            <a:pPr algn="just">
              <a:buFont typeface="Wingdings" pitchFamily="2" charset="2"/>
              <a:buChar char="Ø"/>
            </a:pPr>
            <a:endParaRPr lang="en-US" sz="24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diamond(in)">
                                      <p:cBhvr>
                                        <p:cTn id="69" dur="20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nodeType="clickEffect">
                                  <p:stCondLst>
                                    <p:cond delay="0"/>
                                  </p:stCondLst>
                                  <p:childTnLst>
                                    <p:set>
                                      <p:cBhvr>
                                        <p:cTn id="73" dur="1" fill="hold">
                                          <p:stCondLst>
                                            <p:cond delay="0"/>
                                          </p:stCondLst>
                                        </p:cTn>
                                        <p:tgtEl>
                                          <p:spTgt spid="1025"/>
                                        </p:tgtEl>
                                        <p:attrNameLst>
                                          <p:attrName>style.visibility</p:attrName>
                                        </p:attrNameLst>
                                      </p:cBhvr>
                                      <p:to>
                                        <p:strVal val="visible"/>
                                      </p:to>
                                    </p:set>
                                    <p:animEffect transition="in" filter="diamond(in)">
                                      <p:cBhvr>
                                        <p:cTn id="74" dur="2000"/>
                                        <p:tgtEl>
                                          <p:spTgt spid="1025"/>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nodeType="clickEffect">
                                  <p:stCondLst>
                                    <p:cond delay="0"/>
                                  </p:stCondLst>
                                  <p:childTnLst>
                                    <p:set>
                                      <p:cBhvr>
                                        <p:cTn id="78" dur="1" fill="hold">
                                          <p:stCondLst>
                                            <p:cond delay="0"/>
                                          </p:stCondLst>
                                        </p:cTn>
                                        <p:tgtEl>
                                          <p:spTgt spid="41987"/>
                                        </p:tgtEl>
                                        <p:attrNameLst>
                                          <p:attrName>style.visibility</p:attrName>
                                        </p:attrNameLst>
                                      </p:cBhvr>
                                      <p:to>
                                        <p:strVal val="visible"/>
                                      </p:to>
                                    </p:set>
                                    <p:animEffect transition="in" filter="strips(downLeft)">
                                      <p:cBhvr>
                                        <p:cTn id="79" dur="500"/>
                                        <p:tgtEl>
                                          <p:spTgt spid="4198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1989"/>
                                        </p:tgtEl>
                                        <p:attrNameLst>
                                          <p:attrName>style.visibility</p:attrName>
                                        </p:attrNameLst>
                                      </p:cBhvr>
                                      <p:to>
                                        <p:strVal val="visible"/>
                                      </p:to>
                                    </p:set>
                                    <p:anim calcmode="lin" valueType="num">
                                      <p:cBhvr additive="base">
                                        <p:cTn id="84" dur="500" fill="hold"/>
                                        <p:tgtEl>
                                          <p:spTgt spid="41989"/>
                                        </p:tgtEl>
                                        <p:attrNameLst>
                                          <p:attrName>ppt_x</p:attrName>
                                        </p:attrNameLst>
                                      </p:cBhvr>
                                      <p:tavLst>
                                        <p:tav tm="0">
                                          <p:val>
                                            <p:strVal val="#ppt_x"/>
                                          </p:val>
                                        </p:tav>
                                        <p:tav tm="100000">
                                          <p:val>
                                            <p:strVal val="#ppt_x"/>
                                          </p:val>
                                        </p:tav>
                                      </p:tavLst>
                                    </p:anim>
                                    <p:anim calcmode="lin" valueType="num">
                                      <p:cBhvr additive="base">
                                        <p:cTn id="85"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41993"/>
                                        </p:tgtEl>
                                        <p:attrNameLst>
                                          <p:attrName>style.visibility</p:attrName>
                                        </p:attrNameLst>
                                      </p:cBhvr>
                                      <p:to>
                                        <p:strVal val="visible"/>
                                      </p:to>
                                    </p:set>
                                    <p:animEffect transition="in" filter="strips(downLeft)">
                                      <p:cBhvr>
                                        <p:cTn id="90" dur="500"/>
                                        <p:tgtEl>
                                          <p:spTgt spid="41993"/>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3" grpId="1"/>
      <p:bldP spid="14" grpId="0"/>
      <p:bldP spid="14" grpId="1"/>
      <p:bldP spid="19" grpId="0"/>
      <p:bldP spid="24" grpId="0"/>
      <p:bldP spid="25" grpId="0"/>
      <p:bldP spid="25" grpId="1"/>
      <p:bldP spid="30"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752600" y="533400"/>
            <a:ext cx="5334000" cy="769441"/>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44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 কাপল(</a:t>
            </a:r>
            <a:r>
              <a:rPr kumimoji="0" lang="en-US" sz="44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Couple</a:t>
            </a:r>
            <a:r>
              <a:rPr kumimoji="0" lang="bn-IN" sz="44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a:t>
            </a:r>
            <a:r>
              <a:rPr kumimoji="0" lang="en-US" sz="44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 </a:t>
            </a:r>
            <a:endParaRPr kumimoji="0" lang="en-GB"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Rectangle 2"/>
          <p:cNvSpPr/>
          <p:nvPr/>
        </p:nvSpPr>
        <p:spPr>
          <a:xfrm>
            <a:off x="685800" y="1524000"/>
            <a:ext cx="8077200" cy="434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bn-IN" sz="2800" dirty="0" smtClean="0">
              <a:solidFill>
                <a:srgbClr val="0033CC"/>
              </a:solidFill>
              <a:latin typeface="NikoshBAN" pitchFamily="2" charset="0"/>
              <a:cs typeface="NikoshBAN" pitchFamily="2" charset="0"/>
            </a:endParaRPr>
          </a:p>
          <a:p>
            <a:pPr algn="just">
              <a:buFont typeface="Wingdings" pitchFamily="2" charset="2"/>
              <a:buChar char="q"/>
            </a:pPr>
            <a:r>
              <a:rPr lang="bn-IN" sz="3200" dirty="0" smtClean="0">
                <a:solidFill>
                  <a:srgbClr val="0033CC"/>
                </a:solidFill>
                <a:latin typeface="NikoshBAN" pitchFamily="2" charset="0"/>
                <a:cs typeface="NikoshBAN" pitchFamily="2" charset="0"/>
              </a:rPr>
              <a:t> যখনএকটি  বস্তুর উপর দু’টি বিন্দুতে দু’টি সমান, সমান্তরাল ও বিপরীতমুখী বল ক্রিয়া করে, কিন্তু এদের ক্রিয়া একই  সরলরেখা বরাবর কাজ করে না তখন এরা একটি জোড় বা যুগল (</a:t>
            </a:r>
            <a:r>
              <a:rPr lang="en-US" sz="3200" dirty="0" smtClean="0">
                <a:solidFill>
                  <a:srgbClr val="0033CC"/>
                </a:solidFill>
                <a:latin typeface="NikoshBAN" pitchFamily="2" charset="0"/>
                <a:cs typeface="NikoshBAN" pitchFamily="2" charset="0"/>
              </a:rPr>
              <a:t>couple</a:t>
            </a:r>
            <a:r>
              <a:rPr lang="bn-IN" sz="3200" dirty="0" smtClean="0">
                <a:solidFill>
                  <a:srgbClr val="0033CC"/>
                </a:solidFill>
                <a:latin typeface="NikoshBAN" pitchFamily="2" charset="0"/>
                <a:cs typeface="NikoshBAN" pitchFamily="2" charset="0"/>
              </a:rPr>
              <a:t>)</a:t>
            </a:r>
            <a:r>
              <a:rPr lang="en-US" sz="3200" dirty="0" smtClean="0">
                <a:solidFill>
                  <a:srgbClr val="0033CC"/>
                </a:solidFill>
                <a:latin typeface="NikoshBAN" pitchFamily="2" charset="0"/>
                <a:cs typeface="NikoshBAN" pitchFamily="2" charset="0"/>
              </a:rPr>
              <a:t> </a:t>
            </a:r>
            <a:r>
              <a:rPr lang="bn-IN" sz="3200" dirty="0" smtClean="0">
                <a:solidFill>
                  <a:srgbClr val="0033CC"/>
                </a:solidFill>
                <a:latin typeface="NikoshBAN" pitchFamily="2" charset="0"/>
                <a:cs typeface="NikoshBAN" pitchFamily="2" charset="0"/>
              </a:rPr>
              <a:t>সৃষ্টি করে।</a:t>
            </a:r>
          </a:p>
          <a:p>
            <a:pPr algn="just">
              <a:buFont typeface="Wingdings" pitchFamily="2" charset="2"/>
              <a:buChar char="q"/>
            </a:pPr>
            <a:r>
              <a:rPr lang="bn-IN" sz="3200" dirty="0" smtClean="0">
                <a:solidFill>
                  <a:srgbClr val="0033CC"/>
                </a:solidFill>
                <a:latin typeface="NikoshBAN" pitchFamily="2" charset="0"/>
                <a:cs typeface="NikoshBAN" pitchFamily="2" charset="0"/>
              </a:rPr>
              <a:t> কাপল সৃষ্টিকারী বল দু’টির ক্রিয়ারেখার মধ্যবর্তী লম্ব দূরত্বকে </a:t>
            </a:r>
            <a:r>
              <a:rPr lang="en-US" sz="3200" dirty="0" smtClean="0">
                <a:solidFill>
                  <a:srgbClr val="0033CC"/>
                </a:solidFill>
                <a:latin typeface="NikoshBAN" pitchFamily="2" charset="0"/>
                <a:cs typeface="NikoshBAN" pitchFamily="2" charset="0"/>
              </a:rPr>
              <a:t>Arm of couple </a:t>
            </a:r>
            <a:r>
              <a:rPr lang="bn-IN" sz="3200" dirty="0" smtClean="0">
                <a:solidFill>
                  <a:srgbClr val="0033CC"/>
                </a:solidFill>
                <a:latin typeface="NikoshBAN" pitchFamily="2" charset="0"/>
                <a:cs typeface="NikoshBAN" pitchFamily="2" charset="0"/>
              </a:rPr>
              <a:t>বলে।</a:t>
            </a:r>
            <a:endParaRPr lang="en-US" sz="3200" dirty="0" smtClean="0">
              <a:solidFill>
                <a:srgbClr val="0033CC"/>
              </a:solidFill>
              <a:latin typeface="NikoshBAN" pitchFamily="2" charset="0"/>
              <a:cs typeface="NikoshBAN" pitchFamily="2" charset="0"/>
            </a:endParaRPr>
          </a:p>
          <a:p>
            <a:pPr algn="just">
              <a:buFont typeface="Wingdings" pitchFamily="2" charset="2"/>
              <a:buChar char="q"/>
            </a:pPr>
            <a:r>
              <a:rPr lang="en-US" sz="3200" dirty="0" smtClean="0">
                <a:solidFill>
                  <a:srgbClr val="0033CC"/>
                </a:solidFill>
                <a:latin typeface="NikoshBAN" pitchFamily="2" charset="0"/>
                <a:cs typeface="NikoshBAN" pitchFamily="2" charset="0"/>
              </a:rPr>
              <a:t> </a:t>
            </a:r>
            <a:r>
              <a:rPr lang="bn-IN" sz="3200" dirty="0" smtClean="0">
                <a:solidFill>
                  <a:srgbClr val="0033CC"/>
                </a:solidFill>
                <a:latin typeface="NikoshBAN" pitchFamily="2" charset="0"/>
                <a:cs typeface="NikoshBAN" pitchFamily="2" charset="0"/>
              </a:rPr>
              <a:t>কাপলের যে কোন একটি বল ও কাপলের বাহুর গুনফলকে কাপলের মোমেন্ট</a:t>
            </a:r>
            <a:r>
              <a:rPr lang="en-US" sz="3200" dirty="0" smtClean="0">
                <a:solidFill>
                  <a:srgbClr val="0033CC"/>
                </a:solidFill>
                <a:latin typeface="NikoshBAN" pitchFamily="2" charset="0"/>
                <a:cs typeface="NikoshBAN" pitchFamily="2" charset="0"/>
              </a:rPr>
              <a:t> </a:t>
            </a:r>
            <a:r>
              <a:rPr lang="bn-IN" sz="3200" dirty="0" smtClean="0">
                <a:solidFill>
                  <a:srgbClr val="0033CC"/>
                </a:solidFill>
                <a:latin typeface="NikoshBAN" pitchFamily="2" charset="0"/>
                <a:cs typeface="NikoshBAN" pitchFamily="2" charset="0"/>
              </a:rPr>
              <a:t>(</a:t>
            </a:r>
            <a:r>
              <a:rPr lang="en-US" sz="3200" dirty="0" smtClean="0">
                <a:solidFill>
                  <a:srgbClr val="0033CC"/>
                </a:solidFill>
                <a:latin typeface="NikoshBAN" pitchFamily="2" charset="0"/>
                <a:cs typeface="NikoshBAN" pitchFamily="2" charset="0"/>
              </a:rPr>
              <a:t>moment of couple</a:t>
            </a:r>
            <a:r>
              <a:rPr lang="bn-IN" sz="3200" dirty="0" smtClean="0">
                <a:solidFill>
                  <a:srgbClr val="0033CC"/>
                </a:solidFill>
                <a:latin typeface="NikoshBAN" pitchFamily="2" charset="0"/>
                <a:cs typeface="NikoshBAN" pitchFamily="2" charset="0"/>
              </a:rPr>
              <a:t>) বলে।</a:t>
            </a:r>
          </a:p>
          <a:p>
            <a:pPr algn="just"/>
            <a:endParaRPr lang="en-US" sz="3200" dirty="0">
              <a:solidFill>
                <a:srgbClr val="0033CC"/>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wedge">
                                      <p:cBhvr>
                                        <p:cTn id="28" dur="2000"/>
                                        <p:tgtEl>
                                          <p:spTgt spid="3">
                                            <p:bg/>
                                          </p:spTgt>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edge">
                                      <p:cBhvr>
                                        <p:cTn id="31" dur="2000"/>
                                        <p:tgtEl>
                                          <p:spTgt spid="3">
                                            <p:txEl>
                                              <p:pRg st="1" end="1"/>
                                            </p:txEl>
                                          </p:spTgt>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edge">
                                      <p:cBhvr>
                                        <p:cTn id="34" dur="2000"/>
                                        <p:tgtEl>
                                          <p:spTgt spid="3">
                                            <p:txEl>
                                              <p:pRg st="2" end="2"/>
                                            </p:txEl>
                                          </p:spTgt>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edge">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0"/>
            <a:ext cx="4800600" cy="4343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3"/>
          </a:lnRef>
          <a:fillRef idx="2">
            <a:schemeClr val="accent3"/>
          </a:fillRef>
          <a:effectRef idx="1">
            <a:schemeClr val="accent3"/>
          </a:effectRef>
          <a:fontRef idx="minor">
            <a:schemeClr val="dk1"/>
          </a:fontRef>
        </p:style>
        <p:txBody>
          <a:bodyPr rtlCol="0" anchor="ctr"/>
          <a:lstStyle/>
          <a:p>
            <a:pPr algn="just"/>
            <a:r>
              <a:rPr lang="bn-IN" sz="2400" dirty="0" smtClean="0">
                <a:solidFill>
                  <a:schemeClr val="tx1"/>
                </a:solidFill>
                <a:latin typeface="NikoshBAN" pitchFamily="2" charset="0"/>
                <a:cs typeface="NikoshBAN" pitchFamily="2" charset="0"/>
              </a:rPr>
              <a:t> </a:t>
            </a:r>
          </a:p>
          <a:p>
            <a:pPr algn="just"/>
            <a:endParaRPr lang="bn-IN" sz="2400" dirty="0" smtClean="0">
              <a:solidFill>
                <a:schemeClr val="tx1"/>
              </a:solidFill>
              <a:latin typeface="NikoshBAN" pitchFamily="2" charset="0"/>
              <a:cs typeface="NikoshBAN" pitchFamily="2" charset="0"/>
            </a:endParaRPr>
          </a:p>
          <a:p>
            <a:pPr algn="just"/>
            <a:endParaRPr lang="bn-IN" sz="2400" dirty="0" smtClean="0">
              <a:solidFill>
                <a:schemeClr val="tx1"/>
              </a:solidFill>
              <a:latin typeface="NikoshBAN" pitchFamily="2" charset="0"/>
              <a:cs typeface="NikoshBAN" pitchFamily="2" charset="0"/>
            </a:endParaRPr>
          </a:p>
          <a:p>
            <a:pPr algn="just">
              <a:buFont typeface="Wingdings" pitchFamily="2" charset="2"/>
              <a:buChar char="q"/>
            </a:pP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মনের করি চিত্রে </a:t>
            </a:r>
            <a:r>
              <a:rPr lang="en-US" sz="2400" dirty="0" smtClean="0">
                <a:solidFill>
                  <a:schemeClr val="tx1"/>
                </a:solidFill>
                <a:latin typeface="NikoshBAN" pitchFamily="2" charset="0"/>
                <a:cs typeface="NikoshBAN" pitchFamily="2" charset="0"/>
              </a:rPr>
              <a:t>P </a:t>
            </a:r>
            <a:r>
              <a:rPr lang="bn-IN" sz="2400" dirty="0" smtClean="0">
                <a:solidFill>
                  <a:schemeClr val="tx1"/>
                </a:solidFill>
                <a:latin typeface="NikoshBAN" pitchFamily="2" charset="0"/>
                <a:cs typeface="NikoshBAN" pitchFamily="2" charset="0"/>
              </a:rPr>
              <a:t>মানের দু’টি সমান ও সমান্তরাল বল </a:t>
            </a:r>
            <a:r>
              <a:rPr lang="en-US" sz="2400" dirty="0" smtClean="0">
                <a:solidFill>
                  <a:schemeClr val="tx1"/>
                </a:solidFill>
                <a:latin typeface="NikoshBAN" pitchFamily="2" charset="0"/>
                <a:cs typeface="NikoshBAN" pitchFamily="2" charset="0"/>
              </a:rPr>
              <a:t>A </a:t>
            </a:r>
            <a:r>
              <a:rPr lang="bn-IN" sz="2400" dirty="0" smtClean="0">
                <a:solidFill>
                  <a:schemeClr val="tx1"/>
                </a:solidFill>
                <a:latin typeface="NikoshBAN" pitchFamily="2" charset="0"/>
                <a:cs typeface="NikoshBAN" pitchFamily="2" charset="0"/>
              </a:rPr>
              <a:t>ও </a:t>
            </a:r>
            <a:r>
              <a:rPr lang="en-US" sz="2400" dirty="0" smtClean="0">
                <a:solidFill>
                  <a:schemeClr val="tx1"/>
                </a:solidFill>
                <a:latin typeface="NikoshBAN" pitchFamily="2" charset="0"/>
                <a:cs typeface="NikoshBAN" pitchFamily="2" charset="0"/>
              </a:rPr>
              <a:t>B </a:t>
            </a:r>
            <a:r>
              <a:rPr lang="bn-IN" sz="2400" dirty="0" smtClean="0">
                <a:solidFill>
                  <a:schemeClr val="tx1"/>
                </a:solidFill>
                <a:latin typeface="NikoshBAN" pitchFamily="2" charset="0"/>
                <a:cs typeface="NikoshBAN" pitchFamily="2" charset="0"/>
              </a:rPr>
              <a:t>বিন্দুতে বিপরীতমূখী ক্রিয়া করে জোড় বা কাপলের সৃষ্টি করেছে।</a:t>
            </a:r>
          </a:p>
          <a:p>
            <a:pPr algn="just"/>
            <a:r>
              <a:rPr lang="bn-IN" sz="2400" dirty="0" smtClean="0">
                <a:solidFill>
                  <a:schemeClr val="tx1"/>
                </a:solidFill>
                <a:latin typeface="NikoshBAN" pitchFamily="2" charset="0"/>
                <a:cs typeface="NikoshBAN" pitchFamily="2" charset="0"/>
              </a:rPr>
              <a:t> </a:t>
            </a:r>
          </a:p>
          <a:p>
            <a:pPr algn="just"/>
            <a:r>
              <a:rPr lang="bn-IN" sz="2400" dirty="0" smtClean="0">
                <a:solidFill>
                  <a:schemeClr val="tx1"/>
                </a:solidFill>
                <a:latin typeface="NikoshBAN" pitchFamily="2" charset="0"/>
                <a:cs typeface="NikoshBAN" pitchFamily="2" charset="0"/>
              </a:rPr>
              <a:t>অর্থাৎ মোমেন্ট অব কাপল=বল </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কাপলের বাহু</a:t>
            </a:r>
          </a:p>
          <a:p>
            <a:pPr algn="just"/>
            <a:r>
              <a:rPr lang="bn-IN" sz="2400" dirty="0" smtClean="0">
                <a:solidFill>
                  <a:schemeClr val="tx1"/>
                </a:solidFill>
                <a:latin typeface="NikoshBAN" pitchFamily="2" charset="0"/>
                <a:cs typeface="NikoshBAN" pitchFamily="2" charset="0"/>
              </a:rPr>
              <a:t>	</a:t>
            </a:r>
          </a:p>
          <a:p>
            <a:pPr algn="just"/>
            <a:r>
              <a:rPr lang="bn-IN"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M=P×AB=</a:t>
            </a:r>
            <a:r>
              <a:rPr lang="en-US" sz="2400" dirty="0" err="1" smtClean="0">
                <a:solidFill>
                  <a:schemeClr val="tx1"/>
                </a:solidFill>
                <a:latin typeface="NikoshBAN" pitchFamily="2" charset="0"/>
                <a:cs typeface="NikoshBAN" pitchFamily="2" charset="0"/>
              </a:rPr>
              <a:t>P×d</a:t>
            </a:r>
            <a:endParaRPr lang="en-US" sz="2400" dirty="0" smtClean="0">
              <a:solidFill>
                <a:schemeClr val="tx1"/>
              </a:solidFill>
              <a:latin typeface="NikoshBAN" pitchFamily="2" charset="0"/>
              <a:cs typeface="NikoshBAN" pitchFamily="2" charset="0"/>
            </a:endParaRPr>
          </a:p>
          <a:p>
            <a:pPr algn="just"/>
            <a:endParaRPr lang="bn-IN" sz="2400" dirty="0" smtClean="0">
              <a:solidFill>
                <a:schemeClr val="tx1"/>
              </a:solidFill>
              <a:latin typeface="NikoshBAN" pitchFamily="2" charset="0"/>
              <a:cs typeface="NikoshBAN" pitchFamily="2" charset="0"/>
            </a:endParaRPr>
          </a:p>
          <a:p>
            <a:pPr algn="just"/>
            <a:r>
              <a:rPr lang="bn-IN" sz="2400" dirty="0" smtClean="0">
                <a:solidFill>
                  <a:schemeClr val="tx1"/>
                </a:solidFill>
                <a:latin typeface="NikoshBAN" pitchFamily="2" charset="0"/>
                <a:cs typeface="NikoshBAN" pitchFamily="2" charset="0"/>
              </a:rPr>
              <a:t>এখানে, </a:t>
            </a:r>
            <a:r>
              <a:rPr lang="en-US" sz="2400" dirty="0" smtClean="0">
                <a:solidFill>
                  <a:schemeClr val="tx1"/>
                </a:solidFill>
                <a:latin typeface="NikoshBAN" pitchFamily="2" charset="0"/>
                <a:cs typeface="NikoshBAN" pitchFamily="2" charset="0"/>
              </a:rPr>
              <a:t>	P= </a:t>
            </a:r>
            <a:r>
              <a:rPr lang="bn-IN" sz="2400" dirty="0" smtClean="0">
                <a:solidFill>
                  <a:schemeClr val="tx1"/>
                </a:solidFill>
                <a:latin typeface="NikoshBAN" pitchFamily="2" charset="0"/>
                <a:cs typeface="NikoshBAN" pitchFamily="2" charset="0"/>
              </a:rPr>
              <a:t>বল</a:t>
            </a:r>
            <a:endParaRPr lang="en-US" sz="2400" dirty="0" smtClean="0">
              <a:solidFill>
                <a:schemeClr val="tx1"/>
              </a:solidFill>
              <a:latin typeface="NikoshBAN" pitchFamily="2" charset="0"/>
              <a:cs typeface="NikoshBAN" pitchFamily="2" charset="0"/>
            </a:endParaRPr>
          </a:p>
          <a:p>
            <a:pPr algn="just"/>
            <a:r>
              <a:rPr lang="en-US" sz="2400" dirty="0" smtClean="0">
                <a:solidFill>
                  <a:schemeClr val="tx1"/>
                </a:solidFill>
                <a:latin typeface="NikoshBAN" pitchFamily="2" charset="0"/>
                <a:cs typeface="NikoshBAN" pitchFamily="2" charset="0"/>
              </a:rPr>
              <a:t>	d=</a:t>
            </a:r>
            <a:r>
              <a:rPr lang="bn-IN" sz="2400" dirty="0" smtClean="0">
                <a:solidFill>
                  <a:schemeClr val="tx1"/>
                </a:solidFill>
                <a:latin typeface="NikoshBAN" pitchFamily="2" charset="0"/>
                <a:cs typeface="NikoshBAN" pitchFamily="2" charset="0"/>
              </a:rPr>
              <a:t> কাপলের বাহু</a:t>
            </a:r>
            <a:endParaRPr lang="en-US" sz="2400" dirty="0" smtClean="0">
              <a:solidFill>
                <a:schemeClr val="tx1"/>
              </a:solidFill>
              <a:latin typeface="NikoshBAN" pitchFamily="2" charset="0"/>
              <a:cs typeface="NikoshBAN" pitchFamily="2" charset="0"/>
            </a:endParaRPr>
          </a:p>
          <a:p>
            <a:pPr algn="just"/>
            <a:endParaRPr lang="en-US" sz="2400" dirty="0" smtClean="0">
              <a:solidFill>
                <a:schemeClr val="tx1"/>
              </a:solidFill>
              <a:latin typeface="NikoshBAN" pitchFamily="2" charset="0"/>
              <a:cs typeface="NikoshBAN" pitchFamily="2" charset="0"/>
            </a:endParaRPr>
          </a:p>
          <a:p>
            <a:pPr algn="just"/>
            <a:endParaRPr lang="bn-IN" sz="2400" dirty="0" smtClean="0">
              <a:solidFill>
                <a:schemeClr val="tx1"/>
              </a:solidFill>
              <a:latin typeface="NikoshBAN" pitchFamily="2" charset="0"/>
              <a:cs typeface="NikoshBAN" pitchFamily="2" charset="0"/>
            </a:endParaRPr>
          </a:p>
          <a:p>
            <a:pPr algn="just"/>
            <a:r>
              <a:rPr lang="en-US"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
        <p:nvSpPr>
          <p:cNvPr id="3" name="Title 3"/>
          <p:cNvSpPr txBox="1">
            <a:spLocks/>
          </p:cNvSpPr>
          <p:nvPr/>
        </p:nvSpPr>
        <p:spPr>
          <a:xfrm>
            <a:off x="1752600" y="533400"/>
            <a:ext cx="5334000" cy="769441"/>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44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 কাপল(</a:t>
            </a:r>
            <a:r>
              <a:rPr kumimoji="0" lang="en-US" sz="44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Couple</a:t>
            </a:r>
            <a:r>
              <a:rPr kumimoji="0" lang="bn-IN" sz="44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a:t>
            </a:r>
            <a:r>
              <a:rPr kumimoji="0" lang="en-US" sz="4400" b="0" i="0" u="none" strike="noStrike" kern="1200" cap="none" spc="0" normalizeH="0" baseline="0" noProof="0" dirty="0" smtClean="0">
                <a:ln>
                  <a:noFill/>
                </a:ln>
                <a:solidFill>
                  <a:schemeClr val="lt1"/>
                </a:solidFill>
                <a:effectLst/>
                <a:uLnTx/>
                <a:uFillTx/>
                <a:latin typeface="NikoshBAN" pitchFamily="2" charset="0"/>
                <a:ea typeface="+mn-ea"/>
                <a:cs typeface="NikoshBAN" pitchFamily="2" charset="0"/>
              </a:rPr>
              <a:t> </a:t>
            </a:r>
            <a:endParaRPr kumimoji="0" lang="en-GB" sz="44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3" name="Group 12"/>
          <p:cNvGrpSpPr/>
          <p:nvPr/>
        </p:nvGrpSpPr>
        <p:grpSpPr>
          <a:xfrm>
            <a:off x="6172200" y="2133600"/>
            <a:ext cx="1905000" cy="1600200"/>
            <a:chOff x="6172200" y="2133600"/>
            <a:chExt cx="1905000" cy="1600200"/>
          </a:xfrm>
        </p:grpSpPr>
        <p:cxnSp>
          <p:nvCxnSpPr>
            <p:cNvPr id="6" name="Straight Connector 5"/>
            <p:cNvCxnSpPr/>
            <p:nvPr/>
          </p:nvCxnSpPr>
          <p:spPr>
            <a:xfrm>
              <a:off x="6172200" y="2971800"/>
              <a:ext cx="1905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077200" y="2971800"/>
              <a:ext cx="0" cy="7620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172200" y="2133600"/>
              <a:ext cx="0" cy="8382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019800" y="17526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P</a:t>
            </a:r>
            <a:endParaRPr lang="en-US" dirty="0">
              <a:latin typeface="NikoshBAN" pitchFamily="2" charset="0"/>
              <a:cs typeface="NikoshBAN" pitchFamily="2" charset="0"/>
            </a:endParaRPr>
          </a:p>
        </p:txBody>
      </p:sp>
      <p:sp>
        <p:nvSpPr>
          <p:cNvPr id="15" name="TextBox 14"/>
          <p:cNvSpPr txBox="1"/>
          <p:nvPr/>
        </p:nvSpPr>
        <p:spPr>
          <a:xfrm>
            <a:off x="8001000" y="37338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P</a:t>
            </a:r>
            <a:endParaRPr lang="en-US" dirty="0">
              <a:latin typeface="NikoshBAN" pitchFamily="2" charset="0"/>
              <a:cs typeface="NikoshBAN" pitchFamily="2" charset="0"/>
            </a:endParaRPr>
          </a:p>
        </p:txBody>
      </p:sp>
      <p:sp>
        <p:nvSpPr>
          <p:cNvPr id="16" name="TextBox 15"/>
          <p:cNvSpPr txBox="1"/>
          <p:nvPr/>
        </p:nvSpPr>
        <p:spPr>
          <a:xfrm>
            <a:off x="5791200" y="30480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A</a:t>
            </a:r>
            <a:endParaRPr lang="en-US" dirty="0">
              <a:latin typeface="NikoshBAN" pitchFamily="2" charset="0"/>
              <a:cs typeface="NikoshBAN" pitchFamily="2" charset="0"/>
            </a:endParaRPr>
          </a:p>
        </p:txBody>
      </p:sp>
      <p:sp>
        <p:nvSpPr>
          <p:cNvPr id="17" name="TextBox 16"/>
          <p:cNvSpPr txBox="1"/>
          <p:nvPr/>
        </p:nvSpPr>
        <p:spPr>
          <a:xfrm>
            <a:off x="8153400" y="28956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B</a:t>
            </a:r>
            <a:endParaRPr lang="en-US" dirty="0">
              <a:latin typeface="NikoshBAN" pitchFamily="2" charset="0"/>
              <a:cs typeface="NikoshBAN" pitchFamily="2" charset="0"/>
            </a:endParaRPr>
          </a:p>
        </p:txBody>
      </p:sp>
      <p:cxnSp>
        <p:nvCxnSpPr>
          <p:cNvPr id="19" name="Straight Connector 18"/>
          <p:cNvCxnSpPr/>
          <p:nvPr/>
        </p:nvCxnSpPr>
        <p:spPr>
          <a:xfrm>
            <a:off x="6172200" y="3200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72200" y="3429000"/>
            <a:ext cx="1905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10400" y="35052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d</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amond(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diamond(in)">
                                      <p:cBhvr>
                                        <p:cTn id="43" dur="20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additive="base">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strips(downLeft)">
                                      <p:cBhvr>
                                        <p:cTn id="54" dur="500"/>
                                        <p:tgtEl>
                                          <p:spTgt spid="2">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diamond(in)">
                                      <p:cBhvr>
                                        <p:cTn id="59" dur="2000"/>
                                        <p:tgtEl>
                                          <p:spTgt spid="2">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xEl>
                                              <p:pRg st="9" end="9"/>
                                            </p:txEl>
                                          </p:spTgt>
                                        </p:tgtEl>
                                        <p:attrNameLst>
                                          <p:attrName>style.visibility</p:attrName>
                                        </p:attrNameLst>
                                      </p:cBhvr>
                                      <p:to>
                                        <p:strVal val="visible"/>
                                      </p:to>
                                    </p:set>
                                    <p:anim calcmode="lin" valueType="num">
                                      <p:cBhvr additive="base">
                                        <p:cTn id="6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 calcmode="lin" valueType="num">
                                      <p:cBhvr additive="base">
                                        <p:cTn id="70"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2">
                                            <p:bg/>
                                          </p:spTgt>
                                        </p:tgtEl>
                                        <p:attrNameLst>
                                          <p:attrName>style.visibility</p:attrName>
                                        </p:attrNameLst>
                                      </p:cBhvr>
                                      <p:to>
                                        <p:strVal val="visible"/>
                                      </p:to>
                                    </p:set>
                                    <p:animEffect transition="in" filter="diamond(in)">
                                      <p:cBhvr>
                                        <p:cTn id="76" dur="2000"/>
                                        <p:tgtEl>
                                          <p:spTgt spid="2">
                                            <p:bg/>
                                          </p:spTgt>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2">
                                            <p:txEl>
                                              <p:pRg st="0" end="0"/>
                                            </p:txEl>
                                          </p:spTgt>
                                        </p:tgtEl>
                                        <p:attrNameLst>
                                          <p:attrName>style.visibility</p:attrName>
                                        </p:attrNameLst>
                                      </p:cBhvr>
                                      <p:to>
                                        <p:strVal val="visible"/>
                                      </p:to>
                                    </p:set>
                                    <p:animEffect transition="in" filter="diamond(in)">
                                      <p:cBhvr>
                                        <p:cTn id="79" dur="2000"/>
                                        <p:tgtEl>
                                          <p:spTgt spid="2">
                                            <p:txEl>
                                              <p:pRg st="0" end="0"/>
                                            </p:txEl>
                                          </p:spTgt>
                                        </p:tgtEl>
                                      </p:cBhvr>
                                    </p:animEffect>
                                  </p:childTnLst>
                                </p:cTn>
                              </p:par>
                              <p:par>
                                <p:cTn id="80" presetID="8" presetClass="entr" presetSubtype="16" fill="hold" grpId="0" nodeType="with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diamond(in)">
                                      <p:cBhvr>
                                        <p:cTn id="82" dur="2000"/>
                                        <p:tgtEl>
                                          <p:spTgt spid="2">
                                            <p:txEl>
                                              <p:pRg st="3" end="3"/>
                                            </p:txEl>
                                          </p:spTgt>
                                        </p:tgtEl>
                                      </p:cBhvr>
                                    </p:animEffect>
                                  </p:childTnLst>
                                </p:cTn>
                              </p:par>
                              <p:par>
                                <p:cTn id="83" presetID="8" presetClass="entr" presetSubtype="16" fill="hold" grpId="0" nodeType="with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diamond(in)">
                                      <p:cBhvr>
                                        <p:cTn id="85" dur="2000"/>
                                        <p:tgtEl>
                                          <p:spTgt spid="2">
                                            <p:txEl>
                                              <p:pRg st="4" end="4"/>
                                            </p:txEl>
                                          </p:spTgt>
                                        </p:tgtEl>
                                      </p:cBhvr>
                                    </p:animEffect>
                                  </p:childTnLst>
                                </p:cTn>
                              </p:par>
                              <p:par>
                                <p:cTn id="86" presetID="8" presetClass="entr" presetSubtype="16" fill="hold" grpId="0" nodeType="withEffect">
                                  <p:stCondLst>
                                    <p:cond delay="0"/>
                                  </p:stCondLst>
                                  <p:childTnLst>
                                    <p:set>
                                      <p:cBhvr>
                                        <p:cTn id="87" dur="1" fill="hold">
                                          <p:stCondLst>
                                            <p:cond delay="0"/>
                                          </p:stCondLst>
                                        </p:cTn>
                                        <p:tgtEl>
                                          <p:spTgt spid="2">
                                            <p:txEl>
                                              <p:pRg st="5" end="5"/>
                                            </p:txEl>
                                          </p:spTgt>
                                        </p:tgtEl>
                                        <p:attrNameLst>
                                          <p:attrName>style.visibility</p:attrName>
                                        </p:attrNameLst>
                                      </p:cBhvr>
                                      <p:to>
                                        <p:strVal val="visible"/>
                                      </p:to>
                                    </p:set>
                                    <p:animEffect transition="in" filter="diamond(in)">
                                      <p:cBhvr>
                                        <p:cTn id="88" dur="2000"/>
                                        <p:tgtEl>
                                          <p:spTgt spid="2">
                                            <p:txEl>
                                              <p:pRg st="5" end="5"/>
                                            </p:txEl>
                                          </p:spTgt>
                                        </p:tgtEl>
                                      </p:cBhvr>
                                    </p:animEffect>
                                  </p:childTnLst>
                                </p:cTn>
                              </p:par>
                              <p:par>
                                <p:cTn id="89" presetID="8" presetClass="entr" presetSubtype="16" fill="hold" grpId="0" nodeType="with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animEffect transition="in" filter="diamond(in)">
                                      <p:cBhvr>
                                        <p:cTn id="91" dur="2000"/>
                                        <p:tgtEl>
                                          <p:spTgt spid="2">
                                            <p:txEl>
                                              <p:pRg st="6" end="6"/>
                                            </p:txEl>
                                          </p:spTgt>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2">
                                            <p:txEl>
                                              <p:pRg st="7" end="7"/>
                                            </p:txEl>
                                          </p:spTgt>
                                        </p:tgtEl>
                                        <p:attrNameLst>
                                          <p:attrName>style.visibility</p:attrName>
                                        </p:attrNameLst>
                                      </p:cBhvr>
                                      <p:to>
                                        <p:strVal val="visible"/>
                                      </p:to>
                                    </p:set>
                                    <p:animEffect transition="in" filter="diamond(in)">
                                      <p:cBhvr>
                                        <p:cTn id="94" dur="2000"/>
                                        <p:tgtEl>
                                          <p:spTgt spid="2">
                                            <p:txEl>
                                              <p:pRg st="7" end="7"/>
                                            </p:txEl>
                                          </p:spTgt>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2">
                                            <p:txEl>
                                              <p:pRg st="9" end="9"/>
                                            </p:txEl>
                                          </p:spTgt>
                                        </p:tgtEl>
                                        <p:attrNameLst>
                                          <p:attrName>style.visibility</p:attrName>
                                        </p:attrNameLst>
                                      </p:cBhvr>
                                      <p:to>
                                        <p:strVal val="visible"/>
                                      </p:to>
                                    </p:set>
                                    <p:animEffect transition="in" filter="diamond(in)">
                                      <p:cBhvr>
                                        <p:cTn id="97" dur="2000"/>
                                        <p:tgtEl>
                                          <p:spTgt spid="2">
                                            <p:txEl>
                                              <p:pRg st="9" end="9"/>
                                            </p:txEl>
                                          </p:spTgt>
                                        </p:tgtEl>
                                      </p:cBhvr>
                                    </p:animEffect>
                                  </p:childTnLst>
                                </p:cTn>
                              </p:par>
                              <p:par>
                                <p:cTn id="98" presetID="8" presetClass="entr" presetSubtype="16" fill="hold" grpId="0" nodeType="withEffect">
                                  <p:stCondLst>
                                    <p:cond delay="0"/>
                                  </p:stCondLst>
                                  <p:childTnLst>
                                    <p:set>
                                      <p:cBhvr>
                                        <p:cTn id="99" dur="1" fill="hold">
                                          <p:stCondLst>
                                            <p:cond delay="0"/>
                                          </p:stCondLst>
                                        </p:cTn>
                                        <p:tgtEl>
                                          <p:spTgt spid="2">
                                            <p:txEl>
                                              <p:pRg st="10" end="10"/>
                                            </p:txEl>
                                          </p:spTgt>
                                        </p:tgtEl>
                                        <p:attrNameLst>
                                          <p:attrName>style.visibility</p:attrName>
                                        </p:attrNameLst>
                                      </p:cBhvr>
                                      <p:to>
                                        <p:strVal val="visible"/>
                                      </p:to>
                                    </p:set>
                                    <p:animEffect transition="in" filter="diamond(in)">
                                      <p:cBhvr>
                                        <p:cTn id="100" dur="2000"/>
                                        <p:tgtEl>
                                          <p:spTgt spid="2">
                                            <p:txEl>
                                              <p:pRg st="10" end="10"/>
                                            </p:txEl>
                                          </p:spTgt>
                                        </p:tgtEl>
                                      </p:cBhvr>
                                    </p:animEffect>
                                  </p:childTnLst>
                                </p:cTn>
                              </p:par>
                              <p:par>
                                <p:cTn id="101" presetID="8" presetClass="entr" presetSubtype="16" fill="hold" grpId="0" nodeType="withEffect">
                                  <p:stCondLst>
                                    <p:cond delay="0"/>
                                  </p:stCondLst>
                                  <p:childTnLst>
                                    <p:set>
                                      <p:cBhvr>
                                        <p:cTn id="102" dur="1" fill="hold">
                                          <p:stCondLst>
                                            <p:cond delay="0"/>
                                          </p:stCondLst>
                                        </p:cTn>
                                        <p:tgtEl>
                                          <p:spTgt spid="2">
                                            <p:txEl>
                                              <p:pRg st="13" end="13"/>
                                            </p:txEl>
                                          </p:spTgt>
                                        </p:tgtEl>
                                        <p:attrNameLst>
                                          <p:attrName>style.visibility</p:attrName>
                                        </p:attrNameLst>
                                      </p:cBhvr>
                                      <p:to>
                                        <p:strVal val="visible"/>
                                      </p:to>
                                    </p:set>
                                    <p:animEffect transition="in" filter="diamond(in)">
                                      <p:cBhvr>
                                        <p:cTn id="103"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14" grpId="0"/>
      <p:bldP spid="15" grpId="0"/>
      <p:bldP spid="16" grpId="0"/>
      <p:bldP spid="17"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295400" y="533400"/>
            <a:ext cx="6858000" cy="769441"/>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spcBef>
                <a:spcPct val="0"/>
              </a:spcBef>
            </a:pPr>
            <a:r>
              <a:rPr kumimoji="0" lang="en-US" sz="4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Classification of lever</a:t>
            </a:r>
            <a:endParaRPr kumimoji="0" lang="en-GB" sz="4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6" name="Block Arc 5"/>
          <p:cNvSpPr/>
          <p:nvPr/>
        </p:nvSpPr>
        <p:spPr>
          <a:xfrm>
            <a:off x="3200400" y="1295400"/>
            <a:ext cx="3276600" cy="12954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1295400" y="1905000"/>
            <a:ext cx="2971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Simple lever</a:t>
            </a:r>
            <a:endParaRPr lang="en-US" sz="3600" dirty="0"/>
          </a:p>
        </p:txBody>
      </p:sp>
      <p:sp>
        <p:nvSpPr>
          <p:cNvPr id="9" name="Rectangle 8"/>
          <p:cNvSpPr/>
          <p:nvPr/>
        </p:nvSpPr>
        <p:spPr>
          <a:xfrm>
            <a:off x="5257800" y="1905000"/>
            <a:ext cx="2895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Compound lever</a:t>
            </a:r>
            <a:endParaRPr lang="en-US" sz="3200" dirty="0"/>
          </a:p>
        </p:txBody>
      </p:sp>
      <p:cxnSp>
        <p:nvCxnSpPr>
          <p:cNvPr id="11" name="Elbow Connector 10"/>
          <p:cNvCxnSpPr/>
          <p:nvPr/>
        </p:nvCxnSpPr>
        <p:spPr>
          <a:xfrm rot="16200000" flipH="1">
            <a:off x="2514600" y="3505201"/>
            <a:ext cx="838200" cy="381000"/>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2" name="Picture 11" descr="scissors2.jpg"/>
          <p:cNvPicPr>
            <a:picLocks noChangeAspect="1"/>
          </p:cNvPicPr>
          <p:nvPr/>
        </p:nvPicPr>
        <p:blipFill>
          <a:blip r:embed="rId2" cstate="print"/>
          <a:stretch>
            <a:fillRect/>
          </a:stretch>
        </p:blipFill>
        <p:spPr>
          <a:xfrm>
            <a:off x="685800" y="4114800"/>
            <a:ext cx="3987499" cy="2017674"/>
          </a:xfrm>
          <a:prstGeom prst="rect">
            <a:avLst/>
          </a:prstGeom>
          <a:ln>
            <a:solidFill>
              <a:srgbClr val="00B050"/>
            </a:solidFill>
          </a:ln>
        </p:spPr>
      </p:pic>
      <p:cxnSp>
        <p:nvCxnSpPr>
          <p:cNvPr id="13" name="Elbow Connector 12"/>
          <p:cNvCxnSpPr/>
          <p:nvPr/>
        </p:nvCxnSpPr>
        <p:spPr>
          <a:xfrm rot="16200000" flipH="1">
            <a:off x="6172200" y="3505200"/>
            <a:ext cx="838200" cy="381000"/>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4" name="Picture 13" descr="scissors2.jpg"/>
          <p:cNvPicPr>
            <a:picLocks noChangeAspect="1"/>
          </p:cNvPicPr>
          <p:nvPr/>
        </p:nvPicPr>
        <p:blipFill>
          <a:blip r:embed="rId3" cstate="print"/>
          <a:stretch>
            <a:fillRect/>
          </a:stretch>
        </p:blipFill>
        <p:spPr>
          <a:xfrm>
            <a:off x="4876800" y="4176342"/>
            <a:ext cx="3762160" cy="1843458"/>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amond(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amond(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downLef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295400" y="533400"/>
            <a:ext cx="6858000" cy="769441"/>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4400" dirty="0" smtClean="0"/>
              <a:t>Simple lever</a:t>
            </a:r>
            <a:endParaRPr lang="en-US" sz="4400" dirty="0"/>
          </a:p>
        </p:txBody>
      </p:sp>
      <p:sp>
        <p:nvSpPr>
          <p:cNvPr id="8" name="Rectangle 7"/>
          <p:cNvSpPr/>
          <p:nvPr/>
        </p:nvSpPr>
        <p:spPr>
          <a:xfrm>
            <a:off x="685800" y="1752600"/>
            <a:ext cx="2209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Lever of 1</a:t>
            </a:r>
            <a:r>
              <a:rPr lang="en-US" sz="3600" baseline="30000" dirty="0" smtClean="0"/>
              <a:t>st</a:t>
            </a:r>
            <a:r>
              <a:rPr lang="en-US" sz="3600" dirty="0" smtClean="0"/>
              <a:t> order </a:t>
            </a:r>
            <a:endParaRPr lang="en-US" sz="3600" dirty="0"/>
          </a:p>
        </p:txBody>
      </p:sp>
      <p:cxnSp>
        <p:nvCxnSpPr>
          <p:cNvPr id="11" name="Elbow Connector 10"/>
          <p:cNvCxnSpPr/>
          <p:nvPr/>
        </p:nvCxnSpPr>
        <p:spPr>
          <a:xfrm rot="16200000" flipH="1">
            <a:off x="1066800" y="2895600"/>
            <a:ext cx="533400" cy="533400"/>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2" name="Picture 11" descr="scissors2.jpg"/>
          <p:cNvPicPr>
            <a:picLocks noChangeAspect="1"/>
          </p:cNvPicPr>
          <p:nvPr/>
        </p:nvPicPr>
        <p:blipFill>
          <a:blip r:embed="rId2" cstate="print"/>
          <a:stretch>
            <a:fillRect/>
          </a:stretch>
        </p:blipFill>
        <p:spPr>
          <a:xfrm>
            <a:off x="228600" y="3429000"/>
            <a:ext cx="3048000" cy="1347631"/>
          </a:xfrm>
          <a:prstGeom prst="rect">
            <a:avLst/>
          </a:prstGeom>
          <a:ln>
            <a:solidFill>
              <a:srgbClr val="00B050"/>
            </a:solidFill>
          </a:ln>
        </p:spPr>
      </p:pic>
      <p:sp>
        <p:nvSpPr>
          <p:cNvPr id="6" name="Block Arc 5"/>
          <p:cNvSpPr/>
          <p:nvPr/>
        </p:nvSpPr>
        <p:spPr>
          <a:xfrm>
            <a:off x="2133600" y="1295400"/>
            <a:ext cx="5486400" cy="9906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a:off x="4648200" y="1524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29000" y="2133600"/>
            <a:ext cx="2971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Lever of 2</a:t>
            </a:r>
            <a:r>
              <a:rPr lang="en-US" sz="3600" baseline="30000" dirty="0" smtClean="0"/>
              <a:t>nd</a:t>
            </a:r>
            <a:r>
              <a:rPr lang="en-US" sz="3600" dirty="0" smtClean="0"/>
              <a:t>  order </a:t>
            </a:r>
            <a:endParaRPr lang="en-US" sz="3600" dirty="0"/>
          </a:p>
        </p:txBody>
      </p:sp>
      <p:sp>
        <p:nvSpPr>
          <p:cNvPr id="17" name="Rectangle 16"/>
          <p:cNvSpPr/>
          <p:nvPr/>
        </p:nvSpPr>
        <p:spPr>
          <a:xfrm>
            <a:off x="6629400" y="1752600"/>
            <a:ext cx="2286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Lever of 3</a:t>
            </a:r>
            <a:r>
              <a:rPr lang="en-US" sz="3600" baseline="30000" dirty="0" smtClean="0"/>
              <a:t>rd</a:t>
            </a:r>
            <a:r>
              <a:rPr lang="en-US" sz="3600" dirty="0" smtClean="0"/>
              <a:t>   order </a:t>
            </a:r>
            <a:endParaRPr lang="en-US" sz="3600" dirty="0"/>
          </a:p>
        </p:txBody>
      </p:sp>
      <p:cxnSp>
        <p:nvCxnSpPr>
          <p:cNvPr id="19" name="Elbow Connector 18"/>
          <p:cNvCxnSpPr/>
          <p:nvPr/>
        </p:nvCxnSpPr>
        <p:spPr>
          <a:xfrm rot="16200000" flipH="1">
            <a:off x="3886200" y="3886200"/>
            <a:ext cx="1752600" cy="533400"/>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0" name="Picture 19" descr="scissors2.jpg"/>
          <p:cNvPicPr>
            <a:picLocks noChangeAspect="1"/>
          </p:cNvPicPr>
          <p:nvPr/>
        </p:nvPicPr>
        <p:blipFill>
          <a:blip r:embed="rId3" cstate="print"/>
          <a:stretch>
            <a:fillRect/>
          </a:stretch>
        </p:blipFill>
        <p:spPr>
          <a:xfrm>
            <a:off x="2743200" y="5029199"/>
            <a:ext cx="3810000" cy="1689047"/>
          </a:xfrm>
          <a:prstGeom prst="rect">
            <a:avLst/>
          </a:prstGeom>
          <a:ln>
            <a:solidFill>
              <a:srgbClr val="00B050"/>
            </a:solidFill>
          </a:ln>
        </p:spPr>
      </p:pic>
      <p:cxnSp>
        <p:nvCxnSpPr>
          <p:cNvPr id="22" name="Elbow Connector 21"/>
          <p:cNvCxnSpPr/>
          <p:nvPr/>
        </p:nvCxnSpPr>
        <p:spPr>
          <a:xfrm rot="16200000" flipH="1">
            <a:off x="7086600" y="3124200"/>
            <a:ext cx="533400" cy="533400"/>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3" name="Picture 22" descr="scissors2.jpg"/>
          <p:cNvPicPr>
            <a:picLocks noChangeAspect="1"/>
          </p:cNvPicPr>
          <p:nvPr/>
        </p:nvPicPr>
        <p:blipFill>
          <a:blip r:embed="rId4" cstate="print"/>
          <a:stretch>
            <a:fillRect/>
          </a:stretch>
        </p:blipFill>
        <p:spPr>
          <a:xfrm>
            <a:off x="5867401" y="3581400"/>
            <a:ext cx="3026230" cy="1341587"/>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amond(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strips(down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amond(in)">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strips(down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amond(in)">
                                      <p:cBhvr>
                                        <p:cTn id="61" dur="20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strips(downLeft)">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6" grpId="0" animBg="1"/>
      <p:bldP spid="10"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34425"/>
            <a:ext cx="80010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smtClean="0"/>
              <a:t>Compound lever</a:t>
            </a:r>
            <a:endParaRPr lang="en-US" sz="3200" dirty="0"/>
          </a:p>
        </p:txBody>
      </p:sp>
      <p:sp>
        <p:nvSpPr>
          <p:cNvPr id="28" name="TextBox 27"/>
          <p:cNvSpPr txBox="1"/>
          <p:nvPr/>
        </p:nvSpPr>
        <p:spPr>
          <a:xfrm>
            <a:off x="685800" y="1600200"/>
            <a:ext cx="7924800" cy="3693319"/>
          </a:xfrm>
          <a:prstGeom prst="rect">
            <a:avLst/>
          </a:prstGeom>
          <a:gradFill>
            <a:gsLst>
              <a:gs pos="0">
                <a:srgbClr val="FFEFD1"/>
              </a:gs>
              <a:gs pos="64999">
                <a:srgbClr val="F0EBD5"/>
              </a:gs>
              <a:gs pos="100000">
                <a:srgbClr val="D1C39F"/>
              </a:gs>
            </a:gsLst>
            <a:lin ang="5400000" scaled="0"/>
          </a:gradFill>
          <a:ln>
            <a:solidFill>
              <a:srgbClr val="FF0000"/>
            </a:solidFill>
          </a:ln>
        </p:spPr>
        <p:txBody>
          <a:bodyPr wrap="square" rtlCol="0">
            <a:spAutoFit/>
          </a:bodyPr>
          <a:lstStyle/>
          <a:p>
            <a:pPr algn="just">
              <a:lnSpc>
                <a:spcPct val="200000"/>
              </a:lnSpc>
              <a:buFont typeface="Wingdings" pitchFamily="2" charset="2"/>
              <a:buChar char="Ø"/>
            </a:pPr>
            <a:r>
              <a:rPr lang="bn-IN" sz="2400" dirty="0" smtClean="0">
                <a:latin typeface="NikoshBAN" pitchFamily="2" charset="0"/>
                <a:cs typeface="NikoshBAN" pitchFamily="2" charset="0"/>
              </a:rPr>
              <a:t> দুই বা ততোধিক সরল লিভার নিয়ে গঠিত লিভারকে যৌগিক লিভার বলে।</a:t>
            </a:r>
          </a:p>
          <a:p>
            <a:pPr algn="just">
              <a:lnSpc>
                <a:spcPct val="200000"/>
              </a:lnSpc>
              <a:buFont typeface="Wingdings" pitchFamily="2" charset="2"/>
              <a:buChar char="Ø"/>
            </a:pPr>
            <a:r>
              <a:rPr lang="bn-IN" sz="2400" dirty="0" smtClean="0">
                <a:latin typeface="NikoshBAN" pitchFamily="2" charset="0"/>
                <a:cs typeface="NikoshBAN" pitchFamily="2" charset="0"/>
              </a:rPr>
              <a:t> ইহার যান্ত্রিক সুবিধা সরল লিভারের যান্ত্রিক সুবিধা অপেক্ষা বেশি।</a:t>
            </a:r>
          </a:p>
          <a:p>
            <a:pPr algn="just">
              <a:lnSpc>
                <a:spcPct val="200000"/>
              </a:lnSpc>
              <a:buFont typeface="Wingdings" pitchFamily="2" charset="2"/>
              <a:buChar char="Ø"/>
            </a:pPr>
            <a:r>
              <a:rPr lang="bn-IN" sz="2400" dirty="0" smtClean="0">
                <a:latin typeface="NikoshBAN" pitchFamily="2" charset="0"/>
                <a:cs typeface="NikoshBAN" pitchFamily="2" charset="0"/>
              </a:rPr>
              <a:t> যৌগিক লিভারের সুবিধা=১ম লিভারের সুবিধা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 ২য় লিভারের সুবিধা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a:t>
            </a:r>
            <a:endParaRPr lang="en-US" sz="2400" dirty="0" smtClean="0">
              <a:latin typeface="NikoshBAN" pitchFamily="2" charset="0"/>
              <a:cs typeface="NikoshBAN" pitchFamily="2" charset="0"/>
            </a:endParaRPr>
          </a:p>
          <a:p>
            <a:pPr algn="just">
              <a:lnSpc>
                <a:spcPct val="200000"/>
              </a:lnSpc>
              <a:buFont typeface="Wingdings" pitchFamily="2" charset="2"/>
              <a:buChar char="Ø"/>
            </a:pP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ইহা ট্রাক, লরি ইত্যাদি মাল ভর্তি অবস্থায় এর ওজন পরিমাপক মেশিন হিসেবে ব্যবহ্নত হয়। এছাড়াও গোডাউন ও পার্সেল অফিসসমূহে এ মেশিন </a:t>
            </a:r>
            <a:r>
              <a:rPr lang="bn-IN" sz="2400" dirty="0" smtClean="0">
                <a:latin typeface="NikoshBAN" pitchFamily="2" charset="0"/>
                <a:cs typeface="NikoshBAN" pitchFamily="2" charset="0"/>
              </a:rPr>
              <a:t>ব্যবহ্নত হয়। </a:t>
            </a:r>
            <a:endParaRPr lang="en-US"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amond(in)">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shing-rod-cartoon-icon-vector-7321528.jpg"/>
          <p:cNvPicPr>
            <a:picLocks noChangeAspect="1"/>
          </p:cNvPicPr>
          <p:nvPr/>
        </p:nvPicPr>
        <p:blipFill>
          <a:blip r:embed="rId2" cstate="print"/>
          <a:stretch>
            <a:fillRect/>
          </a:stretch>
        </p:blipFill>
        <p:spPr>
          <a:xfrm>
            <a:off x="533400" y="457200"/>
            <a:ext cx="2362200" cy="2362200"/>
          </a:xfrm>
          <a:prstGeom prst="rect">
            <a:avLst/>
          </a:prstGeom>
          <a:ln>
            <a:solidFill>
              <a:srgbClr val="FF0000"/>
            </a:solidFill>
          </a:ln>
        </p:spPr>
      </p:pic>
      <p:pic>
        <p:nvPicPr>
          <p:cNvPr id="3" name="Picture 2" descr="copound lever.jpg"/>
          <p:cNvPicPr>
            <a:picLocks noChangeAspect="1"/>
          </p:cNvPicPr>
          <p:nvPr/>
        </p:nvPicPr>
        <p:blipFill>
          <a:blip r:embed="rId3" cstate="print"/>
          <a:stretch>
            <a:fillRect/>
          </a:stretch>
        </p:blipFill>
        <p:spPr>
          <a:xfrm>
            <a:off x="3657600" y="3581400"/>
            <a:ext cx="4665306" cy="2286000"/>
          </a:xfrm>
          <a:prstGeom prst="rect">
            <a:avLst/>
          </a:prstGeom>
          <a:ln>
            <a:solidFill>
              <a:srgbClr val="FF0000"/>
            </a:solidFill>
          </a:ln>
        </p:spPr>
      </p:pic>
      <p:pic>
        <p:nvPicPr>
          <p:cNvPr id="4" name="Picture 3" descr="60t-80t-100-Ton-3X16m-Weighbridge.jpg"/>
          <p:cNvPicPr>
            <a:picLocks noChangeAspect="1"/>
          </p:cNvPicPr>
          <p:nvPr/>
        </p:nvPicPr>
        <p:blipFill>
          <a:blip r:embed="rId4" cstate="print"/>
          <a:srcRect l="5818" t="19454" r="-364" b="19455"/>
          <a:stretch>
            <a:fillRect/>
          </a:stretch>
        </p:blipFill>
        <p:spPr>
          <a:xfrm>
            <a:off x="3810000" y="457200"/>
            <a:ext cx="3962400" cy="2560320"/>
          </a:xfrm>
          <a:prstGeom prst="rect">
            <a:avLst/>
          </a:prstGeom>
          <a:ln>
            <a:solidFill>
              <a:schemeClr val="accent1"/>
            </a:solidFill>
          </a:ln>
        </p:spPr>
      </p:pic>
      <p:pic>
        <p:nvPicPr>
          <p:cNvPr id="5" name="Picture 4" descr="platform-weight-machine-500x500.jpg"/>
          <p:cNvPicPr>
            <a:picLocks noChangeAspect="1"/>
          </p:cNvPicPr>
          <p:nvPr/>
        </p:nvPicPr>
        <p:blipFill>
          <a:blip r:embed="rId5" cstate="print"/>
          <a:stretch>
            <a:fillRect/>
          </a:stretch>
        </p:blipFill>
        <p:spPr>
          <a:xfrm>
            <a:off x="381000" y="3124200"/>
            <a:ext cx="2971800" cy="2971800"/>
          </a:xfrm>
          <a:prstGeom prst="rect">
            <a:avLst/>
          </a:prstGeom>
          <a:ln>
            <a:solidFill>
              <a:schemeClr val="accent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762000" y="457200"/>
            <a:ext cx="7620000" cy="1524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Classification of Couple</a:t>
            </a:r>
            <a:endParaRPr lang="en-GB"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nvGrpSpPr>
          <p:cNvPr id="10" name="Group 9"/>
          <p:cNvGrpSpPr/>
          <p:nvPr/>
        </p:nvGrpSpPr>
        <p:grpSpPr>
          <a:xfrm>
            <a:off x="2209800" y="1981200"/>
            <a:ext cx="4800600" cy="533400"/>
            <a:chOff x="2209800" y="1981200"/>
            <a:chExt cx="4800600" cy="533400"/>
          </a:xfrm>
        </p:grpSpPr>
        <p:cxnSp>
          <p:nvCxnSpPr>
            <p:cNvPr id="5" name="Straight Connector 4"/>
            <p:cNvCxnSpPr/>
            <p:nvPr/>
          </p:nvCxnSpPr>
          <p:spPr>
            <a:xfrm>
              <a:off x="2209800" y="1981200"/>
              <a:ext cx="4800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1981200"/>
              <a:ext cx="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934200" y="1981200"/>
              <a:ext cx="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
        <p:nvSpPr>
          <p:cNvPr id="9" name="Oval 8"/>
          <p:cNvSpPr/>
          <p:nvPr/>
        </p:nvSpPr>
        <p:spPr>
          <a:xfrm>
            <a:off x="533400" y="2514600"/>
            <a:ext cx="3886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NikoshBAN" pitchFamily="2" charset="0"/>
                <a:cs typeface="NikoshBAN" pitchFamily="2" charset="0"/>
              </a:rPr>
              <a:t>Closewise</a:t>
            </a:r>
            <a:r>
              <a:rPr lang="en-US" sz="2400" dirty="0" smtClean="0">
                <a:latin typeface="NikoshBAN" pitchFamily="2" charset="0"/>
                <a:cs typeface="NikoshBAN" pitchFamily="2" charset="0"/>
              </a:rPr>
              <a:t> Couple or </a:t>
            </a:r>
            <a:r>
              <a:rPr lang="en-US" sz="2400" dirty="0" err="1" smtClean="0">
                <a:latin typeface="NikoshBAN" pitchFamily="2" charset="0"/>
                <a:cs typeface="NikoshBAN" pitchFamily="2" charset="0"/>
              </a:rPr>
              <a:t>Possitive</a:t>
            </a:r>
            <a:r>
              <a:rPr lang="en-US" sz="2400" dirty="0" smtClean="0">
                <a:latin typeface="NikoshBAN" pitchFamily="2" charset="0"/>
                <a:cs typeface="NikoshBAN" pitchFamily="2" charset="0"/>
              </a:rPr>
              <a:t> Couple</a:t>
            </a:r>
            <a:endParaRPr lang="en-US" sz="2400" dirty="0">
              <a:latin typeface="NikoshBAN" pitchFamily="2" charset="0"/>
              <a:cs typeface="NikoshBAN" pitchFamily="2" charset="0"/>
            </a:endParaRPr>
          </a:p>
        </p:txBody>
      </p:sp>
      <p:sp>
        <p:nvSpPr>
          <p:cNvPr id="11" name="Oval 10"/>
          <p:cNvSpPr/>
          <p:nvPr/>
        </p:nvSpPr>
        <p:spPr>
          <a:xfrm>
            <a:off x="4800600" y="2514600"/>
            <a:ext cx="39624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NikoshBAN" pitchFamily="2" charset="0"/>
                <a:cs typeface="NikoshBAN" pitchFamily="2" charset="0"/>
              </a:rPr>
              <a:t>Anticlosewise</a:t>
            </a:r>
            <a:r>
              <a:rPr lang="en-US" sz="2400" dirty="0" smtClean="0">
                <a:latin typeface="NikoshBAN" pitchFamily="2" charset="0"/>
                <a:cs typeface="NikoshBAN" pitchFamily="2" charset="0"/>
              </a:rPr>
              <a:t> Couple or Negative Couple</a:t>
            </a:r>
            <a:endParaRPr lang="en-US" sz="2400" dirty="0">
              <a:latin typeface="NikoshBAN" pitchFamily="2" charset="0"/>
              <a:cs typeface="NikoshBAN" pitchFamily="2" charset="0"/>
            </a:endParaRPr>
          </a:p>
        </p:txBody>
      </p:sp>
      <p:grpSp>
        <p:nvGrpSpPr>
          <p:cNvPr id="20" name="Group 19"/>
          <p:cNvGrpSpPr/>
          <p:nvPr/>
        </p:nvGrpSpPr>
        <p:grpSpPr>
          <a:xfrm>
            <a:off x="1676400" y="4648200"/>
            <a:ext cx="2286000" cy="1219200"/>
            <a:chOff x="1676400" y="4648200"/>
            <a:chExt cx="2286000" cy="1219200"/>
          </a:xfrm>
        </p:grpSpPr>
        <p:cxnSp>
          <p:nvCxnSpPr>
            <p:cNvPr id="16" name="Straight Connector 15"/>
            <p:cNvCxnSpPr/>
            <p:nvPr/>
          </p:nvCxnSpPr>
          <p:spPr>
            <a:xfrm>
              <a:off x="1676400" y="5257800"/>
              <a:ext cx="228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62400" y="5257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1676400" y="46482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4212771"/>
            <a:ext cx="304800" cy="435429"/>
          </a:xfrm>
          <a:prstGeom prst="rect">
            <a:avLst/>
          </a:prstGeom>
          <a:noFill/>
        </p:spPr>
      </p:pic>
      <p:pic>
        <p:nvPicPr>
          <p:cNvPr id="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86200" y="5867400"/>
            <a:ext cx="304800" cy="435429"/>
          </a:xfrm>
          <a:prstGeom prst="rect">
            <a:avLst/>
          </a:prstGeom>
          <a:noFill/>
        </p:spPr>
      </p:pic>
      <p:cxnSp>
        <p:nvCxnSpPr>
          <p:cNvPr id="27" name="Straight Connector 26"/>
          <p:cNvCxnSpPr/>
          <p:nvPr/>
        </p:nvCxnSpPr>
        <p:spPr>
          <a:xfrm>
            <a:off x="1676400" y="5334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400" y="5486400"/>
            <a:ext cx="2286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14600" y="54864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d</a:t>
            </a:r>
            <a:endParaRPr lang="en-US" dirty="0">
              <a:latin typeface="NikoshBAN" pitchFamily="2" charset="0"/>
              <a:cs typeface="NikoshBAN" pitchFamily="2" charset="0"/>
            </a:endParaRPr>
          </a:p>
        </p:txBody>
      </p:sp>
      <p:sp>
        <p:nvSpPr>
          <p:cNvPr id="31" name="TextBox 30"/>
          <p:cNvSpPr txBox="1"/>
          <p:nvPr/>
        </p:nvSpPr>
        <p:spPr>
          <a:xfrm>
            <a:off x="4114800" y="51054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B</a:t>
            </a:r>
            <a:endParaRPr lang="en-US" dirty="0">
              <a:latin typeface="NikoshBAN" pitchFamily="2" charset="0"/>
              <a:cs typeface="NikoshBAN" pitchFamily="2" charset="0"/>
            </a:endParaRPr>
          </a:p>
        </p:txBody>
      </p:sp>
      <p:grpSp>
        <p:nvGrpSpPr>
          <p:cNvPr id="32" name="Group 31"/>
          <p:cNvGrpSpPr/>
          <p:nvPr/>
        </p:nvGrpSpPr>
        <p:grpSpPr>
          <a:xfrm>
            <a:off x="5715000" y="4648200"/>
            <a:ext cx="2286000" cy="1219200"/>
            <a:chOff x="1676400" y="4648200"/>
            <a:chExt cx="2286000" cy="1219200"/>
          </a:xfrm>
        </p:grpSpPr>
        <p:cxnSp>
          <p:nvCxnSpPr>
            <p:cNvPr id="33" name="Straight Connector 32"/>
            <p:cNvCxnSpPr/>
            <p:nvPr/>
          </p:nvCxnSpPr>
          <p:spPr>
            <a:xfrm>
              <a:off x="1676400" y="5257800"/>
              <a:ext cx="228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962400" y="4648200"/>
              <a:ext cx="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676400" y="5257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5715000" y="5486400"/>
            <a:ext cx="2286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58000" y="55626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d</a:t>
            </a:r>
            <a:endParaRPr lang="en-US" dirty="0">
              <a:latin typeface="NikoshBAN" pitchFamily="2" charset="0"/>
              <a:cs typeface="NikoshBAN" pitchFamily="2" charset="0"/>
            </a:endParaRPr>
          </a:p>
        </p:txBody>
      </p:sp>
      <p:sp>
        <p:nvSpPr>
          <p:cNvPr id="39" name="TextBox 38"/>
          <p:cNvSpPr txBox="1"/>
          <p:nvPr/>
        </p:nvSpPr>
        <p:spPr>
          <a:xfrm>
            <a:off x="1219200" y="51054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A</a:t>
            </a:r>
            <a:endParaRPr lang="en-US" dirty="0">
              <a:latin typeface="NikoshBAN" pitchFamily="2" charset="0"/>
              <a:cs typeface="NikoshBAN" pitchFamily="2" charset="0"/>
            </a:endParaRPr>
          </a:p>
        </p:txBody>
      </p:sp>
      <p:sp>
        <p:nvSpPr>
          <p:cNvPr id="40" name="TextBox 39"/>
          <p:cNvSpPr txBox="1"/>
          <p:nvPr/>
        </p:nvSpPr>
        <p:spPr>
          <a:xfrm>
            <a:off x="5334000" y="51054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B</a:t>
            </a:r>
            <a:endParaRPr lang="en-US" dirty="0">
              <a:latin typeface="NikoshBAN" pitchFamily="2" charset="0"/>
              <a:cs typeface="NikoshBAN" pitchFamily="2" charset="0"/>
            </a:endParaRPr>
          </a:p>
        </p:txBody>
      </p:sp>
      <p:sp>
        <p:nvSpPr>
          <p:cNvPr id="41" name="TextBox 40"/>
          <p:cNvSpPr txBox="1"/>
          <p:nvPr/>
        </p:nvSpPr>
        <p:spPr>
          <a:xfrm>
            <a:off x="8077200" y="5029200"/>
            <a:ext cx="304800" cy="369332"/>
          </a:xfrm>
          <a:prstGeom prst="rect">
            <a:avLst/>
          </a:prstGeom>
          <a:noFill/>
        </p:spPr>
        <p:txBody>
          <a:bodyPr wrap="square" rtlCol="0">
            <a:spAutoFit/>
          </a:bodyPr>
          <a:lstStyle/>
          <a:p>
            <a:r>
              <a:rPr lang="en-US" dirty="0" smtClean="0">
                <a:latin typeface="NikoshBAN" pitchFamily="2" charset="0"/>
                <a:cs typeface="NikoshBAN" pitchFamily="2" charset="0"/>
              </a:rPr>
              <a:t>A</a:t>
            </a:r>
            <a:endParaRPr lang="en-US" dirty="0">
              <a:latin typeface="NikoshBAN" pitchFamily="2" charset="0"/>
              <a:cs typeface="NikoshBAN" pitchFamily="2" charset="0"/>
            </a:endParaRPr>
          </a:p>
        </p:txBody>
      </p:sp>
      <p:pic>
        <p:nvPicPr>
          <p:cNvPr id="4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01000" y="4267200"/>
            <a:ext cx="304800" cy="435429"/>
          </a:xfrm>
          <a:prstGeom prst="rect">
            <a:avLst/>
          </a:prstGeom>
          <a:noFill/>
        </p:spPr>
      </p:pic>
      <p:pic>
        <p:nvPicPr>
          <p:cNvPr id="4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62600" y="5867400"/>
            <a:ext cx="304800" cy="435429"/>
          </a:xfrm>
          <a:prstGeom prst="rect">
            <a:avLst/>
          </a:prstGeom>
          <a:noFill/>
        </p:spPr>
      </p:pic>
      <p:cxnSp>
        <p:nvCxnSpPr>
          <p:cNvPr id="46" name="Elbow Connector 45"/>
          <p:cNvCxnSpPr>
            <a:stCxn id="9" idx="4"/>
          </p:cNvCxnSpPr>
          <p:nvPr/>
        </p:nvCxnSpPr>
        <p:spPr>
          <a:xfrm rot="16200000" flipH="1">
            <a:off x="2419350" y="4095750"/>
            <a:ext cx="762000" cy="647700"/>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6648450" y="4095750"/>
            <a:ext cx="762000" cy="647700"/>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amond(in)">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5"/>
                                        </p:tgtEl>
                                        <p:attrNameLst>
                                          <p:attrName>style.visibility</p:attrName>
                                        </p:attrNameLst>
                                      </p:cBhvr>
                                      <p:to>
                                        <p:strVal val="visible"/>
                                      </p:to>
                                    </p:set>
                                    <p:anim calcmode="lin" valueType="num">
                                      <p:cBhvr additive="base">
                                        <p:cTn id="41" dur="500" fill="hold"/>
                                        <p:tgtEl>
                                          <p:spTgt spid="1025"/>
                                        </p:tgtEl>
                                        <p:attrNameLst>
                                          <p:attrName>ppt_x</p:attrName>
                                        </p:attrNameLst>
                                      </p:cBhvr>
                                      <p:tavLst>
                                        <p:tav tm="0">
                                          <p:val>
                                            <p:strVal val="#ppt_x"/>
                                          </p:val>
                                        </p:tav>
                                        <p:tav tm="100000">
                                          <p:val>
                                            <p:strVal val="#ppt_x"/>
                                          </p:val>
                                        </p:tav>
                                      </p:tavLst>
                                    </p:anim>
                                    <p:anim calcmode="lin" valueType="num">
                                      <p:cBhvr additive="base">
                                        <p:cTn id="42" dur="500" fill="hold"/>
                                        <p:tgtEl>
                                          <p:spTgt spid="10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diamond(in)">
                                      <p:cBhvr>
                                        <p:cTn id="79" dur="20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additive="base">
                                        <p:cTn id="88" dur="500" fill="hold"/>
                                        <p:tgtEl>
                                          <p:spTgt spid="41"/>
                                        </p:tgtEl>
                                        <p:attrNameLst>
                                          <p:attrName>ppt_x</p:attrName>
                                        </p:attrNameLst>
                                      </p:cBhvr>
                                      <p:tavLst>
                                        <p:tav tm="0">
                                          <p:val>
                                            <p:strVal val="#ppt_x"/>
                                          </p:val>
                                        </p:tav>
                                        <p:tav tm="100000">
                                          <p:val>
                                            <p:strVal val="#ppt_x"/>
                                          </p:val>
                                        </p:tav>
                                      </p:tavLst>
                                    </p:anim>
                                    <p:anim calcmode="lin" valueType="num">
                                      <p:cBhvr additive="base">
                                        <p:cTn id="89" dur="500" fill="hold"/>
                                        <p:tgtEl>
                                          <p:spTgt spid="4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additive="base">
                                        <p:cTn id="92" dur="500" fill="hold"/>
                                        <p:tgtEl>
                                          <p:spTgt spid="38"/>
                                        </p:tgtEl>
                                        <p:attrNameLst>
                                          <p:attrName>ppt_x</p:attrName>
                                        </p:attrNameLst>
                                      </p:cBhvr>
                                      <p:tavLst>
                                        <p:tav tm="0">
                                          <p:val>
                                            <p:strVal val="#ppt_x"/>
                                          </p:val>
                                        </p:tav>
                                        <p:tav tm="100000">
                                          <p:val>
                                            <p:strVal val="#ppt_x"/>
                                          </p:val>
                                        </p:tav>
                                      </p:tavLst>
                                    </p:anim>
                                    <p:anim calcmode="lin" valueType="num">
                                      <p:cBhvr additive="base">
                                        <p:cTn id="93" dur="500" fill="hold"/>
                                        <p:tgtEl>
                                          <p:spTgt spid="38"/>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500" fill="hold"/>
                                        <p:tgtEl>
                                          <p:spTgt spid="44"/>
                                        </p:tgtEl>
                                        <p:attrNameLst>
                                          <p:attrName>ppt_x</p:attrName>
                                        </p:attrNameLst>
                                      </p:cBhvr>
                                      <p:tavLst>
                                        <p:tav tm="0">
                                          <p:val>
                                            <p:strVal val="#ppt_x"/>
                                          </p:val>
                                        </p:tav>
                                        <p:tav tm="100000">
                                          <p:val>
                                            <p:strVal val="#ppt_x"/>
                                          </p:val>
                                        </p:tav>
                                      </p:tavLst>
                                    </p:anim>
                                    <p:anim calcmode="lin" valueType="num">
                                      <p:cBhvr additive="base">
                                        <p:cTn id="97" dur="500" fill="hold"/>
                                        <p:tgtEl>
                                          <p:spTgt spid="44"/>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additive="base">
                                        <p:cTn id="100" dur="500" fill="hold"/>
                                        <p:tgtEl>
                                          <p:spTgt spid="40"/>
                                        </p:tgtEl>
                                        <p:attrNameLst>
                                          <p:attrName>ppt_x</p:attrName>
                                        </p:attrNameLst>
                                      </p:cBhvr>
                                      <p:tavLst>
                                        <p:tav tm="0">
                                          <p:val>
                                            <p:strVal val="#ppt_x"/>
                                          </p:val>
                                        </p:tav>
                                        <p:tav tm="100000">
                                          <p:val>
                                            <p:strVal val="#ppt_x"/>
                                          </p:val>
                                        </p:tav>
                                      </p:tavLst>
                                    </p:anim>
                                    <p:anim calcmode="lin" valueType="num">
                                      <p:cBhvr additive="base">
                                        <p:cTn id="10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strips(downLeft)">
                                      <p:cBhvr>
                                        <p:cTn id="106" dur="500"/>
                                        <p:tgtEl>
                                          <p:spTgt spid="37"/>
                                        </p:tgtEl>
                                      </p:cBhvr>
                                    </p:animEffect>
                                  </p:childTnLst>
                                </p:cTn>
                              </p:par>
                              <p:par>
                                <p:cTn id="107" presetID="18" presetClass="entr" presetSubtype="12" fill="hold" grpId="1"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strips(downLeft)">
                                      <p:cBhvr>
                                        <p:cTn id="10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30" grpId="0"/>
      <p:bldP spid="31" grpId="0"/>
      <p:bldP spid="38" grpId="0"/>
      <p:bldP spid="38" grpId="1"/>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rque_Signs.gif"/>
          <p:cNvPicPr>
            <a:picLocks noChangeAspect="1"/>
          </p:cNvPicPr>
          <p:nvPr/>
        </p:nvPicPr>
        <p:blipFill>
          <a:blip r:embed="rId2" cstate="print">
            <a:lum contrast="-40000"/>
          </a:blip>
          <a:stretch>
            <a:fillRect/>
          </a:stretch>
        </p:blipFill>
        <p:spPr>
          <a:xfrm>
            <a:off x="457200" y="1447800"/>
            <a:ext cx="8237222" cy="3581400"/>
          </a:xfrm>
          <a:prstGeom prst="rect">
            <a:avLst/>
          </a:prstGeom>
          <a:ln w="762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14600"/>
            <a:ext cx="7620000" cy="2743200"/>
          </a:xfrm>
          <a:solidFill>
            <a:schemeClr val="accent4">
              <a:lumMod val="50000"/>
            </a:schemeClr>
          </a:solidFill>
          <a:ln>
            <a:solidFill>
              <a:srgbClr val="C00000"/>
            </a:solidFill>
          </a:ln>
        </p:spPr>
        <p:txBody>
          <a:bodyPr/>
          <a:lstStyle/>
          <a:p>
            <a:pPr algn="ctr">
              <a:buNone/>
            </a:pPr>
            <a:r>
              <a:rPr lang="en-US" dirty="0" err="1" smtClean="0">
                <a:solidFill>
                  <a:schemeClr val="bg1"/>
                </a:solidFill>
                <a:latin typeface="NikoshBAN" pitchFamily="2" charset="0"/>
                <a:cs typeface="NikoshBAN" pitchFamily="2" charset="0"/>
              </a:rPr>
              <a:t>মোঃ</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হুমায়ুন</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কবীর</a:t>
            </a:r>
            <a:endParaRPr lang="en-US" dirty="0" smtClean="0">
              <a:solidFill>
                <a:schemeClr val="bg1"/>
              </a:solidFill>
              <a:latin typeface="NikoshBAN" pitchFamily="2" charset="0"/>
              <a:cs typeface="NikoshBAN" pitchFamily="2" charset="0"/>
            </a:endParaRPr>
          </a:p>
          <a:p>
            <a:pPr algn="ctr">
              <a:buNone/>
            </a:pPr>
            <a:endParaRPr lang="en-US" sz="2000" dirty="0" smtClean="0">
              <a:solidFill>
                <a:schemeClr val="bg1"/>
              </a:solidFill>
              <a:latin typeface="NikoshBAN" pitchFamily="2" charset="0"/>
              <a:cs typeface="NikoshBAN" pitchFamily="2" charset="0"/>
            </a:endParaRPr>
          </a:p>
          <a:p>
            <a:pPr algn="ctr">
              <a:buNone/>
            </a:pPr>
            <a:r>
              <a:rPr lang="en-US" dirty="0" smtClean="0">
                <a:solidFill>
                  <a:schemeClr val="bg1"/>
                </a:solidFill>
                <a:latin typeface="NikoshBAN" pitchFamily="2" charset="0"/>
                <a:cs typeface="NikoshBAN" pitchFamily="2" charset="0"/>
              </a:rPr>
              <a:t> </a:t>
            </a:r>
            <a:r>
              <a:rPr lang="bn-BD" dirty="0" smtClean="0">
                <a:solidFill>
                  <a:schemeClr val="bg1"/>
                </a:solidFill>
                <a:latin typeface="NikoshBAN" pitchFamily="2" charset="0"/>
                <a:cs typeface="NikoshBAN" pitchFamily="2" charset="0"/>
              </a:rPr>
              <a:t>ইন্সট্রা</a:t>
            </a:r>
            <a:r>
              <a:rPr lang="en-US" dirty="0" err="1" smtClean="0">
                <a:solidFill>
                  <a:schemeClr val="bg1"/>
                </a:solidFill>
                <a:latin typeface="NikoshBAN" pitchFamily="2" charset="0"/>
                <a:cs typeface="NikoshBAN" pitchFamily="2" charset="0"/>
              </a:rPr>
              <a:t>ক্টর</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অটোমোবাইল</a:t>
            </a:r>
            <a:r>
              <a:rPr lang="en-US" dirty="0" smtClean="0">
                <a:solidFill>
                  <a:schemeClr val="bg1"/>
                </a:solidFill>
                <a:latin typeface="NikoshBAN" pitchFamily="2" charset="0"/>
                <a:cs typeface="NikoshBAN" pitchFamily="2" charset="0"/>
              </a:rPr>
              <a:t>)</a:t>
            </a:r>
          </a:p>
          <a:p>
            <a:pPr algn="ctr">
              <a:buNone/>
            </a:pPr>
            <a:endParaRPr lang="en-US" dirty="0" smtClean="0">
              <a:solidFill>
                <a:schemeClr val="bg1"/>
              </a:solidFill>
              <a:latin typeface="NikoshBAN" pitchFamily="2" charset="0"/>
              <a:cs typeface="NikoshBAN" pitchFamily="2" charset="0"/>
            </a:endParaRPr>
          </a:p>
          <a:p>
            <a:pPr algn="ctr">
              <a:buNone/>
            </a:pP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ঝালকাঠি</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টেকনিক্যাল</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স্কুল</a:t>
            </a:r>
            <a:r>
              <a:rPr lang="en-US" dirty="0" smtClean="0">
                <a:solidFill>
                  <a:schemeClr val="bg1"/>
                </a:solidFill>
                <a:latin typeface="NikoshBAN" pitchFamily="2" charset="0"/>
                <a:cs typeface="NikoshBAN" pitchFamily="2" charset="0"/>
              </a:rPr>
              <a:t> ও </a:t>
            </a:r>
            <a:r>
              <a:rPr lang="en-US" dirty="0" err="1" smtClean="0">
                <a:solidFill>
                  <a:schemeClr val="bg1"/>
                </a:solidFill>
                <a:latin typeface="NikoshBAN" pitchFamily="2" charset="0"/>
                <a:cs typeface="NikoshBAN" pitchFamily="2" charset="0"/>
              </a:rPr>
              <a:t>কলেজ</a:t>
            </a:r>
            <a:endParaRPr lang="en-GB" dirty="0" smtClean="0">
              <a:solidFill>
                <a:schemeClr val="bg1"/>
              </a:solidFill>
              <a:latin typeface="NikoshBAN" pitchFamily="2" charset="0"/>
              <a:cs typeface="NikoshBAN" pitchFamily="2" charset="0"/>
            </a:endParaRPr>
          </a:p>
          <a:p>
            <a:pPr algn="ctr"/>
            <a:endParaRPr lang="en-US" dirty="0"/>
          </a:p>
        </p:txBody>
      </p:sp>
      <p:grpSp>
        <p:nvGrpSpPr>
          <p:cNvPr id="16" name="Group 15"/>
          <p:cNvGrpSpPr/>
          <p:nvPr/>
        </p:nvGrpSpPr>
        <p:grpSpPr>
          <a:xfrm>
            <a:off x="1981200" y="838200"/>
            <a:ext cx="5029200" cy="1676400"/>
            <a:chOff x="2057400" y="609600"/>
            <a:chExt cx="5029200" cy="1676400"/>
          </a:xfrm>
          <a:solidFill>
            <a:schemeClr val="bg1">
              <a:lumMod val="85000"/>
            </a:schemeClr>
          </a:solidFill>
        </p:grpSpPr>
        <p:sp>
          <p:nvSpPr>
            <p:cNvPr id="14" name="Down Arrow Callout 13"/>
            <p:cNvSpPr/>
            <p:nvPr/>
          </p:nvSpPr>
          <p:spPr>
            <a:xfrm>
              <a:off x="2057400" y="609600"/>
              <a:ext cx="5029200" cy="1676400"/>
            </a:xfrm>
            <a:prstGeom prst="downArrow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62200" y="838200"/>
              <a:ext cx="4495800" cy="707886"/>
            </a:xfrm>
            <a:prstGeom prst="rect">
              <a:avLst/>
            </a:prstGeom>
            <a:grpFill/>
          </p:spPr>
          <p:txBody>
            <a:bodyPr wrap="square" rtlCol="0">
              <a:spAutoFit/>
            </a:bodyPr>
            <a:lstStyle/>
            <a:p>
              <a:pPr algn="ctr"/>
              <a:r>
                <a:rPr lang="en-US" sz="4000" dirty="0" err="1" smtClean="0"/>
                <a:t>শিক্ষক</a:t>
              </a:r>
              <a:r>
                <a:rPr lang="en-US" sz="4000" dirty="0" smtClean="0"/>
                <a:t> </a:t>
              </a:r>
              <a:r>
                <a:rPr lang="en-US" sz="4000" dirty="0" err="1" smtClean="0"/>
                <a:t>পরিচিতি</a:t>
              </a:r>
              <a:endParaRPr lang="en-US" sz="4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trips(down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143000" y="533400"/>
            <a:ext cx="7010400" cy="830997"/>
          </a:xfrm>
          <a:prstGeom prst="rect">
            <a:avLst/>
          </a:prstGeom>
          <a:gradFill flip="none" rotWithShape="1">
            <a:gsLst>
              <a:gs pos="0">
                <a:schemeClr val="tx1">
                  <a:lumMod val="75000"/>
                  <a:lumOff val="25000"/>
                </a:schemeClr>
              </a:gs>
              <a:gs pos="25000">
                <a:srgbClr val="FF6633"/>
              </a:gs>
              <a:gs pos="50000">
                <a:srgbClr val="FFFF00"/>
              </a:gs>
              <a:gs pos="75000">
                <a:srgbClr val="01A78F"/>
              </a:gs>
              <a:gs pos="100000">
                <a:srgbClr val="3366FF"/>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lnSpc>
                <a:spcPct val="150000"/>
              </a:lnSpc>
              <a:spcBef>
                <a:spcPct val="0"/>
              </a:spcBef>
            </a:pPr>
            <a:r>
              <a:rPr lang="bn-IN" sz="3200" dirty="0" smtClean="0">
                <a:solidFill>
                  <a:srgbClr val="002060"/>
                </a:solidFill>
                <a:latin typeface="NikoshBAN" pitchFamily="2" charset="0"/>
                <a:cs typeface="NikoshBAN" pitchFamily="2" charset="0"/>
              </a:rPr>
              <a:t>কাপলের বৈশিষ্ট্য</a:t>
            </a:r>
            <a:endParaRPr kumimoji="0" lang="en-GB" sz="32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TextBox 2"/>
          <p:cNvSpPr txBox="1"/>
          <p:nvPr/>
        </p:nvSpPr>
        <p:spPr>
          <a:xfrm>
            <a:off x="838200" y="1524000"/>
            <a:ext cx="7848600" cy="4616648"/>
          </a:xfrm>
          <a:prstGeom prst="rect">
            <a:avLst/>
          </a:prstGeom>
          <a:gradFill>
            <a:gsLst>
              <a:gs pos="0">
                <a:srgbClr val="FFEFD1"/>
              </a:gs>
              <a:gs pos="64999">
                <a:srgbClr val="F0EBD5"/>
              </a:gs>
              <a:gs pos="100000">
                <a:srgbClr val="D1C39F"/>
              </a:gs>
            </a:gsLst>
            <a:lin ang="5400000" scaled="0"/>
          </a:gradFill>
          <a:ln w="76200">
            <a:solidFill>
              <a:srgbClr val="FF0000"/>
            </a:solidFill>
          </a:ln>
        </p:spPr>
        <p:txBody>
          <a:bodyPr wrap="square" rtlCol="0">
            <a:spAutoFit/>
          </a:bodyPr>
          <a:lstStyle/>
          <a:p>
            <a:pPr algn="just">
              <a:lnSpc>
                <a:spcPct val="150000"/>
              </a:lnSpc>
              <a:buFont typeface="Wingdings" pitchFamily="2" charset="2"/>
              <a:buChar char="§"/>
            </a:pPr>
            <a:r>
              <a:rPr lang="bn-IN" sz="2800" dirty="0" smtClean="0">
                <a:latin typeface="NikoshBAN" pitchFamily="2" charset="0"/>
                <a:cs typeface="NikoshBAN" pitchFamily="2" charset="0"/>
              </a:rPr>
              <a:t> কাপল বা যুগল সৃষ্টিকারী বল দু’টির বীজগাণিতিক যোগফল শূণ্য হবে।</a:t>
            </a:r>
          </a:p>
          <a:p>
            <a:pPr algn="just">
              <a:lnSpc>
                <a:spcPct val="150000"/>
              </a:lnSpc>
              <a:buFont typeface="Wingdings" pitchFamily="2" charset="2"/>
              <a:buChar char="§"/>
            </a:pPr>
            <a:r>
              <a:rPr lang="bn-IN" sz="2800" dirty="0" smtClean="0">
                <a:latin typeface="NikoshBAN" pitchFamily="2" charset="0"/>
                <a:cs typeface="NikoshBAN" pitchFamily="2" charset="0"/>
              </a:rPr>
              <a:t> কাপল সৃষ্টিকারী বল দু’টির  সমতলে অবস্থিত যে কোন বিন্দুতে এদের মোমেন্টের বীজগাণিতিক যোগফল সর্বদা সমান।</a:t>
            </a:r>
          </a:p>
          <a:p>
            <a:pPr algn="just">
              <a:lnSpc>
                <a:spcPct val="150000"/>
              </a:lnSpc>
              <a:buFont typeface="Wingdings" pitchFamily="2" charset="2"/>
              <a:buChar char="§"/>
            </a:pPr>
            <a:r>
              <a:rPr lang="bn-IN" sz="2800" dirty="0" smtClean="0">
                <a:latin typeface="NikoshBAN" pitchFamily="2" charset="0"/>
                <a:cs typeface="NikoshBAN" pitchFamily="2" charset="0"/>
              </a:rPr>
              <a:t> একই সমতলে ক্রিয়ারত একটি বল এবং একটি কাপল ভারসাম্য সৃষ্টি করতে পারে না।</a:t>
            </a:r>
          </a:p>
          <a:p>
            <a:pPr algn="just">
              <a:lnSpc>
                <a:spcPct val="150000"/>
              </a:lnSpc>
              <a:buFont typeface="Wingdings" pitchFamily="2" charset="2"/>
              <a:buChar char="§"/>
            </a:pPr>
            <a:r>
              <a:rPr lang="bn-IN" sz="2800" dirty="0" smtClean="0">
                <a:latin typeface="NikoshBAN" pitchFamily="2" charset="0"/>
                <a:cs typeface="NikoshBAN" pitchFamily="2" charset="0"/>
              </a:rPr>
              <a:t> একই সমতলে ক্রিয়ারত দু’টি কাপলের মোমেন্ট সমান ও বিপরীত হলে এরা পরস্পর ভারসাম্য সৃষ্টি করবে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143000" y="914400"/>
            <a:ext cx="7010400" cy="830997"/>
          </a:xfrm>
          <a:prstGeom prst="rect">
            <a:avLst/>
          </a:prstGeom>
          <a:gradFill flip="none" rotWithShape="1">
            <a:gsLst>
              <a:gs pos="0">
                <a:schemeClr val="tx1">
                  <a:lumMod val="75000"/>
                  <a:lumOff val="25000"/>
                </a:schemeClr>
              </a:gs>
              <a:gs pos="25000">
                <a:srgbClr val="FF6633"/>
              </a:gs>
              <a:gs pos="50000">
                <a:srgbClr val="FFFF00"/>
              </a:gs>
              <a:gs pos="75000">
                <a:srgbClr val="01A78F"/>
              </a:gs>
              <a:gs pos="100000">
                <a:srgbClr val="3366FF"/>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lnSpc>
                <a:spcPct val="150000"/>
              </a:lnSpc>
              <a:spcBef>
                <a:spcPct val="0"/>
              </a:spcBef>
            </a:pPr>
            <a:r>
              <a:rPr lang="bn-IN" sz="3200" dirty="0" smtClean="0">
                <a:solidFill>
                  <a:srgbClr val="002060"/>
                </a:solidFill>
                <a:latin typeface="NikoshBAN" pitchFamily="2" charset="0"/>
                <a:cs typeface="NikoshBAN" pitchFamily="2" charset="0"/>
              </a:rPr>
              <a:t>কাপলের বৈশিষ্ট্য</a:t>
            </a:r>
            <a:endParaRPr kumimoji="0" lang="en-GB" sz="32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TextBox 2"/>
          <p:cNvSpPr txBox="1"/>
          <p:nvPr/>
        </p:nvSpPr>
        <p:spPr>
          <a:xfrm>
            <a:off x="1066800" y="2010013"/>
            <a:ext cx="7315200" cy="3323987"/>
          </a:xfrm>
          <a:prstGeom prst="rect">
            <a:avLst/>
          </a:prstGeom>
          <a:gradFill>
            <a:gsLst>
              <a:gs pos="0">
                <a:srgbClr val="FFEFD1"/>
              </a:gs>
              <a:gs pos="64999">
                <a:srgbClr val="F0EBD5"/>
              </a:gs>
              <a:gs pos="100000">
                <a:srgbClr val="D1C39F"/>
              </a:gs>
            </a:gsLst>
            <a:lin ang="5400000" scaled="0"/>
          </a:gradFill>
          <a:ln w="76200">
            <a:solidFill>
              <a:srgbClr val="FF0000"/>
            </a:solidFill>
          </a:ln>
        </p:spPr>
        <p:txBody>
          <a:bodyPr wrap="square" rtlCol="0">
            <a:spAutoFit/>
          </a:bodyPr>
          <a:lstStyle/>
          <a:p>
            <a:pPr algn="just">
              <a:lnSpc>
                <a:spcPct val="150000"/>
              </a:lnSpc>
              <a:buFont typeface="Wingdings" pitchFamily="2" charset="2"/>
              <a:buChar char="§"/>
            </a:pPr>
            <a:r>
              <a:rPr lang="bn-IN" sz="2800" dirty="0" smtClean="0">
                <a:latin typeface="NikoshBAN" pitchFamily="2" charset="0"/>
                <a:cs typeface="NikoshBAN" pitchFamily="2" charset="0"/>
              </a:rPr>
              <a:t>একই সমতলে ক্রিয়ারত যে কোন সংখ্যক কাপল, একটি মাত্র কাপলের সমান হতে পারে এবং উক্ত কাপলের মোমেন্ট অন্যান্য কাপলগুলোর মোমেন্টের বীজগাণিতিক যোগফল সমান।</a:t>
            </a:r>
          </a:p>
          <a:p>
            <a:pPr algn="just">
              <a:lnSpc>
                <a:spcPct val="150000"/>
              </a:lnSpc>
              <a:buFont typeface="Wingdings" pitchFamily="2" charset="2"/>
              <a:buChar char="§"/>
            </a:pPr>
            <a:r>
              <a:rPr lang="bn-IN" sz="2800" dirty="0" smtClean="0">
                <a:latin typeface="NikoshBAN" pitchFamily="2" charset="0"/>
                <a:cs typeface="NikoshBAN" pitchFamily="2" charset="0"/>
              </a:rPr>
              <a:t> একই কাপললের পরিবর্তে সর্বদাই এর সমতুল্য অপর একটি কাপল সৃষ্টি করা যায়।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525561"/>
            <a:ext cx="8686800" cy="1015663"/>
          </a:xfrm>
          <a:prstGeom prst="rect">
            <a:avLst/>
          </a:prstGeom>
          <a:solidFill>
            <a:schemeClr val="tx2">
              <a:lumMod val="20000"/>
              <a:lumOff val="80000"/>
            </a:schemeClr>
          </a:solidFill>
          <a:ln>
            <a:solidFill>
              <a:srgbClr val="FF0000"/>
            </a:solidFill>
          </a:ln>
        </p:spPr>
        <p:txBody>
          <a:bodyPr wrap="square" rtlCol="0">
            <a:spAutoFit/>
          </a:bodyPr>
          <a:lstStyle/>
          <a:p>
            <a:pPr algn="ctr">
              <a:buFont typeface="Arial" charset="0"/>
              <a:buChar char="•"/>
            </a:pP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ছবি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a:t>
            </a:r>
            <a:r>
              <a:rPr lang="en-US" sz="4400" dirty="0" smtClean="0">
                <a:latin typeface="NikoshBAN" pitchFamily="2" charset="0"/>
                <a:cs typeface="NikoshBAN" pitchFamily="2" charset="0"/>
              </a:rPr>
              <a:t> </a:t>
            </a:r>
            <a:r>
              <a:rPr lang="bn-IN" sz="4400" dirty="0" smtClean="0">
                <a:latin typeface="NikoshBAN" pitchFamily="2" charset="0"/>
                <a:cs typeface="NikoshBAN" pitchFamily="2" charset="0"/>
              </a:rPr>
              <a:t>বল কোনটি কোন ধরণের লিভার?</a:t>
            </a:r>
            <a:endParaRPr lang="en-US" sz="4400" dirty="0" smtClean="0">
              <a:latin typeface="NikoshBAN" pitchFamily="2" charset="0"/>
              <a:cs typeface="NikoshBAN" pitchFamily="2" charset="0"/>
            </a:endParaRPr>
          </a:p>
          <a:p>
            <a:endParaRPr lang="en-US" sz="1600" dirty="0"/>
          </a:p>
        </p:txBody>
      </p:sp>
      <p:grpSp>
        <p:nvGrpSpPr>
          <p:cNvPr id="11" name="Group 10"/>
          <p:cNvGrpSpPr/>
          <p:nvPr/>
        </p:nvGrpSpPr>
        <p:grpSpPr>
          <a:xfrm>
            <a:off x="1600200" y="914400"/>
            <a:ext cx="6019800" cy="1905000"/>
            <a:chOff x="1600200" y="914400"/>
            <a:chExt cx="6019800" cy="1905000"/>
          </a:xfrm>
        </p:grpSpPr>
        <p:sp>
          <p:nvSpPr>
            <p:cNvPr id="9" name="Horizontal Scroll 8"/>
            <p:cNvSpPr/>
            <p:nvPr/>
          </p:nvSpPr>
          <p:spPr>
            <a:xfrm>
              <a:off x="1600200" y="914400"/>
              <a:ext cx="601980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09800" y="1371600"/>
              <a:ext cx="4953000" cy="1015663"/>
            </a:xfrm>
            <a:prstGeom prst="rect">
              <a:avLst/>
            </a:prstGeom>
            <a:noFill/>
          </p:spPr>
          <p:txBody>
            <a:bodyPr wrap="square" rtlCol="0">
              <a:spAutoFit/>
            </a:bodyPr>
            <a:lstStyle/>
            <a:p>
              <a:pPr algn="ctr"/>
              <a:r>
                <a:rPr lang="en-US" sz="6000" dirty="0" err="1" smtClean="0">
                  <a:solidFill>
                    <a:schemeClr val="bg1"/>
                  </a:solidFill>
                  <a:latin typeface="NikoshBAN" pitchFamily="2" charset="0"/>
                  <a:cs typeface="NikoshBAN" pitchFamily="2" charset="0"/>
                </a:rPr>
                <a:t>দলগত</a:t>
              </a:r>
              <a:r>
                <a:rPr lang="en-US" sz="6000" dirty="0" smtClean="0">
                  <a:solidFill>
                    <a:schemeClr val="bg1"/>
                  </a:solidFill>
                  <a:latin typeface="NikoshBAN" pitchFamily="2" charset="0"/>
                  <a:cs typeface="NikoshBAN" pitchFamily="2" charset="0"/>
                </a:rPr>
                <a:t> </a:t>
              </a:r>
              <a:r>
                <a:rPr lang="en-US" sz="6000" dirty="0" err="1" smtClean="0">
                  <a:solidFill>
                    <a:schemeClr val="bg1"/>
                  </a:solidFill>
                  <a:latin typeface="NikoshBAN" pitchFamily="2" charset="0"/>
                  <a:cs typeface="NikoshBAN" pitchFamily="2" charset="0"/>
                </a:rPr>
                <a:t>কাজ</a:t>
              </a:r>
              <a:endParaRPr lang="en-US" sz="6000" dirty="0">
                <a:solidFill>
                  <a:schemeClr val="bg1"/>
                </a:solidFill>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ill.jpg"/>
          <p:cNvPicPr>
            <a:picLocks noChangeAspect="1"/>
          </p:cNvPicPr>
          <p:nvPr/>
        </p:nvPicPr>
        <p:blipFill>
          <a:blip r:embed="rId2" cstate="print"/>
          <a:stretch>
            <a:fillRect/>
          </a:stretch>
        </p:blipFill>
        <p:spPr>
          <a:xfrm>
            <a:off x="5181600" y="1295400"/>
            <a:ext cx="3124200" cy="2212975"/>
          </a:xfrm>
          <a:prstGeom prst="rect">
            <a:avLst/>
          </a:prstGeom>
          <a:ln w="57150">
            <a:solidFill>
              <a:srgbClr val="00B050"/>
            </a:solidFill>
          </a:ln>
        </p:spPr>
      </p:pic>
      <p:pic>
        <p:nvPicPr>
          <p:cNvPr id="6" name="Picture 5" descr="unnamed.gif"/>
          <p:cNvPicPr>
            <a:picLocks noChangeAspect="1"/>
          </p:cNvPicPr>
          <p:nvPr/>
        </p:nvPicPr>
        <p:blipFill>
          <a:blip r:embed="rId3" cstate="print"/>
          <a:srcRect l="6383" t="17022" b="14893"/>
          <a:stretch>
            <a:fillRect/>
          </a:stretch>
        </p:blipFill>
        <p:spPr>
          <a:xfrm>
            <a:off x="1066800" y="1066800"/>
            <a:ext cx="3352800" cy="2438400"/>
          </a:xfrm>
          <a:prstGeom prst="rect">
            <a:avLst/>
          </a:prstGeom>
          <a:ln w="57150">
            <a:solidFill>
              <a:srgbClr val="FF0000"/>
            </a:solidFill>
          </a:ln>
        </p:spPr>
      </p:pic>
      <p:pic>
        <p:nvPicPr>
          <p:cNvPr id="7" name="Picture 6" descr="borsh.gif"/>
          <p:cNvPicPr>
            <a:picLocks noChangeAspect="1"/>
          </p:cNvPicPr>
          <p:nvPr/>
        </p:nvPicPr>
        <p:blipFill>
          <a:blip r:embed="rId4" cstate="print"/>
          <a:stretch>
            <a:fillRect/>
          </a:stretch>
        </p:blipFill>
        <p:spPr>
          <a:xfrm>
            <a:off x="1036320" y="4191000"/>
            <a:ext cx="6583680" cy="2057400"/>
          </a:xfrm>
          <a:prstGeom prst="rect">
            <a:avLst/>
          </a:prstGeom>
          <a:ln w="5715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590800"/>
            <a:ext cx="6781800" cy="3785652"/>
          </a:xfrm>
          <a:prstGeom prst="rect">
            <a:avLst/>
          </a:prstGeom>
          <a:ln w="7620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3200" dirty="0" smtClean="0">
                <a:latin typeface="Gill Sans MT"/>
                <a:cs typeface="NikoshBAN" pitchFamily="2" charset="0"/>
              </a:rPr>
              <a:t>১। </a:t>
            </a:r>
            <a:r>
              <a:rPr lang="bn-IN" sz="3200" dirty="0" smtClean="0">
                <a:latin typeface="Gill Sans MT"/>
                <a:cs typeface="NikoshBAN" pitchFamily="2" charset="0"/>
              </a:rPr>
              <a:t>লিভার </a:t>
            </a:r>
            <a:r>
              <a:rPr lang="bn-IN" sz="3200" dirty="0" smtClean="0">
                <a:latin typeface="NikoshBAN" pitchFamily="2" charset="0"/>
                <a:cs typeface="NikoshBAN" pitchFamily="2" charset="0"/>
              </a:rPr>
              <a:t>কাকে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a:t>
            </a:r>
          </a:p>
          <a:p>
            <a:pPr>
              <a:lnSpc>
                <a:spcPct val="150000"/>
              </a:lnSpc>
            </a:pPr>
            <a:r>
              <a:rPr lang="en-US" sz="3200" dirty="0" smtClean="0">
                <a:latin typeface="NikoshBAN" pitchFamily="2" charset="0"/>
                <a:cs typeface="NikoshBAN" pitchFamily="2" charset="0"/>
              </a:rPr>
              <a:t>২। </a:t>
            </a:r>
            <a:r>
              <a:rPr lang="bn-IN" sz="3200" dirty="0" smtClean="0">
                <a:latin typeface="NikoshBAN" pitchFamily="2" charset="0"/>
                <a:cs typeface="NikoshBAN" pitchFamily="2" charset="0"/>
              </a:rPr>
              <a:t>লিভার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প্রকার</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p>
          <a:p>
            <a:pPr>
              <a:lnSpc>
                <a:spcPct val="150000"/>
              </a:lnSpc>
            </a:pPr>
            <a:r>
              <a:rPr lang="en-US" sz="3200" dirty="0" smtClean="0">
                <a:latin typeface="NikoshBAN" pitchFamily="2" charset="0"/>
                <a:cs typeface="NikoshBAN" pitchFamily="2" charset="0"/>
              </a:rPr>
              <a:t>৩। </a:t>
            </a:r>
            <a:r>
              <a:rPr lang="bn-IN" sz="3200" dirty="0" smtClean="0">
                <a:latin typeface="NikoshBAN" pitchFamily="2" charset="0"/>
                <a:cs typeface="NikoshBAN" pitchFamily="2" charset="0"/>
              </a:rPr>
              <a:t>ধনাত্মক ও ঋনাত্মক কাপল বলতে কী বুঝ?</a:t>
            </a:r>
          </a:p>
          <a:p>
            <a:pPr>
              <a:lnSpc>
                <a:spcPct val="150000"/>
              </a:lnSpc>
            </a:pPr>
            <a:r>
              <a:rPr lang="bn-IN" sz="3200" dirty="0" smtClean="0">
                <a:latin typeface="NikoshBAN" pitchFamily="2" charset="0"/>
                <a:cs typeface="NikoshBAN" pitchFamily="2" charset="0"/>
              </a:rPr>
              <a:t>৪। লিভারের দু’টি ব্যবহার ক্ষেত্র উল্লেখ কর।</a:t>
            </a:r>
            <a:endParaRPr lang="en-US" sz="2800" dirty="0" smtClean="0">
              <a:latin typeface="NikoshBAN" pitchFamily="2" charset="0"/>
              <a:cs typeface="NikoshBAN" pitchFamily="2" charset="0"/>
            </a:endParaRPr>
          </a:p>
          <a:p>
            <a:pPr>
              <a:lnSpc>
                <a:spcPct val="150000"/>
              </a:lnSpc>
            </a:pPr>
            <a:r>
              <a:rPr lang="bn-IN" sz="3200" dirty="0" smtClean="0">
                <a:latin typeface="NikoshBAN" pitchFamily="2" charset="0"/>
                <a:cs typeface="NikoshBAN" pitchFamily="2" charset="0"/>
              </a:rPr>
              <a:t>৫।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লিভারের নীতিটি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লিখ</a:t>
            </a:r>
            <a:r>
              <a:rPr lang="en-US"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p:txBody>
      </p:sp>
      <p:grpSp>
        <p:nvGrpSpPr>
          <p:cNvPr id="10" name="Group 9"/>
          <p:cNvGrpSpPr/>
          <p:nvPr/>
        </p:nvGrpSpPr>
        <p:grpSpPr>
          <a:xfrm>
            <a:off x="1600200" y="533400"/>
            <a:ext cx="5867400" cy="2057400"/>
            <a:chOff x="1143000" y="685800"/>
            <a:chExt cx="6705600" cy="1905000"/>
          </a:xfrm>
        </p:grpSpPr>
        <p:sp>
          <p:nvSpPr>
            <p:cNvPr id="8" name="Down Arrow Callout 7"/>
            <p:cNvSpPr/>
            <p:nvPr/>
          </p:nvSpPr>
          <p:spPr>
            <a:xfrm>
              <a:off x="1143000" y="685800"/>
              <a:ext cx="6705600" cy="1905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1200" y="762000"/>
              <a:ext cx="5334000" cy="923330"/>
            </a:xfrm>
            <a:prstGeom prst="rect">
              <a:avLst/>
            </a:prstGeom>
            <a:noFill/>
          </p:spPr>
          <p:txBody>
            <a:bodyPr wrap="square" rtlCol="0">
              <a:spAutoFit/>
            </a:bodyPr>
            <a:lstStyle/>
            <a:p>
              <a:pPr algn="ctr"/>
              <a:r>
                <a:rPr lang="en-US" sz="5400" dirty="0" err="1" smtClean="0">
                  <a:solidFill>
                    <a:schemeClr val="bg1"/>
                  </a:solidFill>
                  <a:latin typeface="NikoshBAN" pitchFamily="2" charset="0"/>
                  <a:cs typeface="NikoshBAN" pitchFamily="2" charset="0"/>
                </a:rPr>
                <a:t>মূল্যায়ণ</a:t>
              </a:r>
              <a:endParaRPr lang="en-US" sz="2000" dirty="0">
                <a:solidFill>
                  <a:schemeClr val="bg1"/>
                </a:solidFill>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dissolve">
                                      <p:cBhvr>
                                        <p:cTn id="37" dur="500"/>
                                        <p:tgtEl>
                                          <p:spTgt spid="5">
                                            <p:bg/>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dissolve">
                                      <p:cBhvr>
                                        <p:cTn id="40" dur="500"/>
                                        <p:tgtEl>
                                          <p:spTgt spid="5">
                                            <p:txEl>
                                              <p:pRg st="0" end="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dissolve">
                                      <p:cBhvr>
                                        <p:cTn id="43" dur="500"/>
                                        <p:tgtEl>
                                          <p:spTgt spid="5">
                                            <p:txEl>
                                              <p:pRg st="1" end="1"/>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dissolve">
                                      <p:cBhvr>
                                        <p:cTn id="46" dur="500"/>
                                        <p:tgtEl>
                                          <p:spTgt spid="5">
                                            <p:txEl>
                                              <p:pRg st="2" end="2"/>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dissolve">
                                      <p:cBhvr>
                                        <p:cTn id="49" dur="500"/>
                                        <p:tgtEl>
                                          <p:spTgt spid="5">
                                            <p:txEl>
                                              <p:pRg st="3" end="3"/>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dissolve">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3124200"/>
            <a:ext cx="7086600" cy="707886"/>
          </a:xfrm>
          <a:prstGeom prst="rect">
            <a:avLst/>
          </a:prstGeom>
          <a:solidFill>
            <a:schemeClr val="accent3">
              <a:lumMod val="60000"/>
              <a:lumOff val="40000"/>
            </a:schemeClr>
          </a:solidFill>
          <a:ln>
            <a:solidFill>
              <a:srgbClr val="FF0000"/>
            </a:solidFill>
          </a:ln>
        </p:spPr>
        <p:txBody>
          <a:bodyPr wrap="square" rtlCol="0">
            <a:spAutoFit/>
          </a:bodyPr>
          <a:lstStyle/>
          <a:p>
            <a:pPr lvl="0" algn="ctr">
              <a:buFont typeface="Arial" charset="0"/>
              <a:buChar char="•"/>
            </a:pPr>
            <a:r>
              <a:rPr lang="en-US" sz="4000" dirty="0" smtClean="0">
                <a:latin typeface="NikoshBAN" pitchFamily="2" charset="0"/>
                <a:cs typeface="NikoshBAN" pitchFamily="2" charset="0"/>
              </a:rPr>
              <a:t> </a:t>
            </a:r>
            <a:r>
              <a:rPr lang="bn-IN" sz="4000" dirty="0" smtClean="0">
                <a:solidFill>
                  <a:srgbClr val="002060"/>
                </a:solidFill>
                <a:latin typeface="NikoshBAN" pitchFamily="2" charset="0"/>
                <a:cs typeface="NikoshBAN" pitchFamily="2" charset="0"/>
              </a:rPr>
              <a:t>কাপলের বৈশিষ্ট্য আলোচনা কর।</a:t>
            </a:r>
            <a:endParaRPr lang="en-GB"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6"/>
          <p:cNvGrpSpPr/>
          <p:nvPr/>
        </p:nvGrpSpPr>
        <p:grpSpPr>
          <a:xfrm>
            <a:off x="1752600" y="990600"/>
            <a:ext cx="4953000" cy="1981200"/>
            <a:chOff x="1981200" y="1524000"/>
            <a:chExt cx="4572000" cy="1828800"/>
          </a:xfrm>
          <a:solidFill>
            <a:schemeClr val="accent1">
              <a:lumMod val="20000"/>
              <a:lumOff val="80000"/>
            </a:schemeClr>
          </a:solidFill>
        </p:grpSpPr>
        <p:sp>
          <p:nvSpPr>
            <p:cNvPr id="3" name="TextBox 2"/>
            <p:cNvSpPr txBox="1"/>
            <p:nvPr/>
          </p:nvSpPr>
          <p:spPr>
            <a:xfrm>
              <a:off x="1981200" y="1524000"/>
              <a:ext cx="4572000" cy="1015663"/>
            </a:xfrm>
            <a:prstGeom prst="rect">
              <a:avLst/>
            </a:prstGeom>
            <a:grpFill/>
            <a:ln>
              <a:solidFill>
                <a:srgbClr val="FF0000"/>
              </a:solidFill>
            </a:ln>
          </p:spPr>
          <p:txBody>
            <a:bodyPr wrap="square" rtlCol="0">
              <a:spAutoFit/>
            </a:bodyPr>
            <a:lstStyle/>
            <a:p>
              <a:pPr algn="ctr"/>
              <a:r>
                <a:rPr lang="en-US" sz="6000" dirty="0" err="1" smtClean="0">
                  <a:latin typeface="NikoshBAN" pitchFamily="2" charset="0"/>
                  <a:cs typeface="NikoshBAN" pitchFamily="2" charset="0"/>
                </a:rPr>
                <a:t>বাড়ীর</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কাজ</a:t>
              </a:r>
              <a:endParaRPr lang="en-US" dirty="0">
                <a:latin typeface="NikoshBAN" pitchFamily="2" charset="0"/>
                <a:cs typeface="NikoshBAN" pitchFamily="2" charset="0"/>
              </a:endParaRPr>
            </a:p>
          </p:txBody>
        </p:sp>
        <p:sp>
          <p:nvSpPr>
            <p:cNvPr id="6" name="Down Arrow 5"/>
            <p:cNvSpPr/>
            <p:nvPr/>
          </p:nvSpPr>
          <p:spPr>
            <a:xfrm>
              <a:off x="3505200" y="2514600"/>
              <a:ext cx="1295400" cy="838200"/>
            </a:xfrm>
            <a:prstGeom prst="down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762000"/>
            <a:ext cx="3446003" cy="1323439"/>
          </a:xfrm>
          <a:prstGeom prst="rect">
            <a:avLst/>
          </a:prstGeom>
          <a:solidFill>
            <a:schemeClr val="accent3">
              <a:lumMod val="60000"/>
              <a:lumOff val="40000"/>
            </a:schemeClr>
          </a:solidFill>
          <a:ln>
            <a:solidFill>
              <a:srgbClr val="FF0000"/>
            </a:solidFill>
          </a:ln>
        </p:spPr>
        <p:txBody>
          <a:bodyPr wrap="square" rtlCol="0">
            <a:spAutoFit/>
          </a:bodyPr>
          <a:lstStyle/>
          <a:p>
            <a:pPr algn="ctr"/>
            <a:r>
              <a:rPr lang="en-US" sz="8000" dirty="0" err="1" smtClean="0">
                <a:latin typeface="NikoshBAN" pitchFamily="2" charset="0"/>
                <a:cs typeface="NikoshBAN" pitchFamily="2" charset="0"/>
              </a:rPr>
              <a:t>ধন্যবাদ</a:t>
            </a:r>
            <a:endParaRPr lang="en-US" dirty="0">
              <a:latin typeface="NikoshBAN" pitchFamily="2" charset="0"/>
              <a:cs typeface="NikoshBAN" pitchFamily="2" charset="0"/>
            </a:endParaRPr>
          </a:p>
        </p:txBody>
      </p:sp>
      <p:pic>
        <p:nvPicPr>
          <p:cNvPr id="6" name="Picture 5" descr="Big dark pink Lotus Flower photo.jpg"/>
          <p:cNvPicPr>
            <a:picLocks noChangeAspect="1"/>
          </p:cNvPicPr>
          <p:nvPr/>
        </p:nvPicPr>
        <p:blipFill>
          <a:blip r:embed="rId2" cstate="print"/>
          <a:stretch>
            <a:fillRect/>
          </a:stretch>
        </p:blipFill>
        <p:spPr>
          <a:xfrm>
            <a:off x="2275444" y="2438400"/>
            <a:ext cx="4741228" cy="3555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entr" presetSubtype="4" repeatCount="indefinite" accel="50000" fill="hold" grpId="1" nodeType="clickEffect">
                                  <p:stCondLst>
                                    <p:cond delay="1000"/>
                                  </p:stCondLst>
                                  <p:endCondLst>
                                    <p:cond evt="onNext" delay="0">
                                      <p:tgtEl>
                                        <p:sldTgt/>
                                      </p:tgtEl>
                                    </p:cond>
                                  </p:end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0" fill="hold"/>
                                        <p:tgtEl>
                                          <p:spTgt spid="3"/>
                                        </p:tgtEl>
                                        <p:attrNameLst>
                                          <p:attrName>ppt_x</p:attrName>
                                        </p:attrNameLst>
                                      </p:cBhvr>
                                      <p:tavLst>
                                        <p:tav tm="0">
                                          <p:val>
                                            <p:strVal val="#ppt_x"/>
                                          </p:val>
                                        </p:tav>
                                        <p:tav tm="100000">
                                          <p:val>
                                            <p:strVal val="#ppt_x"/>
                                          </p:val>
                                        </p:tav>
                                      </p:tavLst>
                                    </p:anim>
                                    <p:anim calcmode="lin" valueType="num">
                                      <p:cBhvr additive="base">
                                        <p:cTn id="19"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623" y="2175496"/>
            <a:ext cx="5876845" cy="7201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457200" indent="-457200">
              <a:buFont typeface="Wingdings" panose="05000000000000000000" pitchFamily="2" charset="2"/>
              <a:buChar char="Ø"/>
            </a:pPr>
            <a:r>
              <a:rPr lang="bn-BD" sz="4000" dirty="0" smtClean="0">
                <a:latin typeface="NikoshBAN" pitchFamily="2" charset="0"/>
                <a:cs typeface="NikoshBAN" pitchFamily="2" charset="0"/>
              </a:rPr>
              <a:t>শ্রেণি-</a:t>
            </a:r>
            <a:r>
              <a:rPr lang="bn-IN" sz="4000" dirty="0" smtClean="0">
                <a:latin typeface="NikoshBAN" pitchFamily="2" charset="0"/>
                <a:cs typeface="NikoshBAN" pitchFamily="2" charset="0"/>
              </a:rPr>
              <a:t>ডিপ্লোমা/ইলেক/৪র্থ পর্ব</a:t>
            </a:r>
            <a:endParaRPr lang="en-US" sz="4000" dirty="0">
              <a:latin typeface="NikoshBAN" pitchFamily="2" charset="0"/>
              <a:cs typeface="NikoshBAN" pitchFamily="2" charset="0"/>
            </a:endParaRPr>
          </a:p>
        </p:txBody>
      </p:sp>
      <p:sp>
        <p:nvSpPr>
          <p:cNvPr id="5" name="TextBox 4"/>
          <p:cNvSpPr txBox="1"/>
          <p:nvPr/>
        </p:nvSpPr>
        <p:spPr>
          <a:xfrm>
            <a:off x="1370910" y="3102114"/>
            <a:ext cx="5866938"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bn-BD" sz="4000" dirty="0" smtClean="0">
                <a:latin typeface="NikoshBAN" pitchFamily="2" charset="0"/>
                <a:cs typeface="NikoshBAN" pitchFamily="2" charset="0"/>
              </a:rPr>
              <a:t>বিষয়ঃ</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অ্যাপ্লাইড মেকানিক্স</a:t>
            </a:r>
            <a:endParaRPr lang="en-US" sz="4000" dirty="0">
              <a:latin typeface="NikoshBAN" pitchFamily="2" charset="0"/>
              <a:cs typeface="NikoshBAN" pitchFamily="2" charset="0"/>
            </a:endParaRPr>
          </a:p>
        </p:txBody>
      </p:sp>
      <p:sp>
        <p:nvSpPr>
          <p:cNvPr id="7" name="TextBox 6"/>
          <p:cNvSpPr txBox="1"/>
          <p:nvPr/>
        </p:nvSpPr>
        <p:spPr>
          <a:xfrm>
            <a:off x="1372622" y="4092714"/>
            <a:ext cx="5866378" cy="707886"/>
          </a:xfrm>
          <a:prstGeom prst="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85750" indent="-285750">
              <a:buFont typeface="Wingdings" panose="05000000000000000000" pitchFamily="2" charset="2"/>
              <a:buChar char="Ø"/>
            </a:pPr>
            <a:r>
              <a:rPr lang="bn-BD" sz="4000" dirty="0" smtClean="0">
                <a:latin typeface="NikoshBAN" pitchFamily="2" charset="0"/>
                <a:cs typeface="NikoshBAN" pitchFamily="2" charset="0"/>
              </a:rPr>
              <a:t>অধ্যায়ঃ</a:t>
            </a:r>
            <a:r>
              <a:rPr lang="en-US" sz="4000" dirty="0" smtClean="0">
                <a:latin typeface="NikoshBAN" pitchFamily="2" charset="0"/>
                <a:cs typeface="NikoshBAN" pitchFamily="2" charset="0"/>
              </a:rPr>
              <a:t> </a:t>
            </a:r>
            <a:r>
              <a:rPr lang="en-US" sz="3600" dirty="0" smtClean="0">
                <a:latin typeface="NikoshBAN" pitchFamily="2" charset="0"/>
                <a:cs typeface="NikoshBAN" pitchFamily="2" charset="0"/>
              </a:rPr>
              <a:t>03</a:t>
            </a:r>
            <a:endParaRPr lang="en-US" sz="5400" dirty="0">
              <a:latin typeface="NikoshBAN" pitchFamily="2" charset="0"/>
              <a:cs typeface="NikoshBAN" pitchFamily="2" charset="0"/>
            </a:endParaRPr>
          </a:p>
        </p:txBody>
      </p:sp>
      <p:sp>
        <p:nvSpPr>
          <p:cNvPr id="2" name="TextBox 1"/>
          <p:cNvSpPr txBox="1"/>
          <p:nvPr/>
        </p:nvSpPr>
        <p:spPr>
          <a:xfrm>
            <a:off x="1372624" y="5007114"/>
            <a:ext cx="58397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571500" indent="-571500">
              <a:buFont typeface="Wingdings" panose="05000000000000000000" pitchFamily="2" charset="2"/>
              <a:buChar char="Ø"/>
            </a:pP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সময়ঃ</a:t>
            </a:r>
            <a:r>
              <a:rPr lang="en-US" sz="4000" dirty="0" smtClean="0">
                <a:latin typeface="NikoshBAN" pitchFamily="2" charset="0"/>
                <a:cs typeface="NikoshBAN" pitchFamily="2" charset="0"/>
              </a:rPr>
              <a:t> ৪০ </a:t>
            </a:r>
            <a:r>
              <a:rPr lang="en-US" sz="4000" dirty="0" err="1" smtClean="0">
                <a:latin typeface="NikoshBAN" pitchFamily="2" charset="0"/>
                <a:cs typeface="NikoshBAN" pitchFamily="2" charset="0"/>
              </a:rPr>
              <a:t>মিনিট</a:t>
            </a:r>
            <a:endParaRPr lang="en-US" sz="4000" dirty="0">
              <a:latin typeface="NikoshBAN" pitchFamily="2" charset="0"/>
              <a:cs typeface="NikoshBAN" pitchFamily="2" charset="0"/>
            </a:endParaRPr>
          </a:p>
        </p:txBody>
      </p:sp>
      <p:sp>
        <p:nvSpPr>
          <p:cNvPr id="6" name="Left-Right Arrow 5"/>
          <p:cNvSpPr/>
          <p:nvPr/>
        </p:nvSpPr>
        <p:spPr>
          <a:xfrm>
            <a:off x="5787025" y="422463"/>
            <a:ext cx="34289" cy="660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0" name="Left-Right Arrow 9"/>
          <p:cNvSpPr/>
          <p:nvPr/>
        </p:nvSpPr>
        <p:spPr>
          <a:xfrm>
            <a:off x="1219200" y="152400"/>
            <a:ext cx="5571995" cy="1828800"/>
          </a:xfrm>
          <a:prstGeom prst="leftRightArrow">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BD" sz="4800" u="sng" dirty="0" smtClean="0">
                <a:latin typeface="NikoshBAN" pitchFamily="2" charset="0"/>
                <a:cs typeface="NikoshBAN" pitchFamily="2" charset="0"/>
              </a:rPr>
              <a:t>পাঠ পরিচিতি</a:t>
            </a:r>
            <a:endParaRPr lang="en-US" sz="4800" u="sng" dirty="0">
              <a:latin typeface="NikoshBAN" pitchFamily="2" charset="0"/>
              <a:cs typeface="NikoshBAN" pitchFamily="2" charset="0"/>
            </a:endParaRPr>
          </a:p>
        </p:txBody>
      </p:sp>
    </p:spTree>
    <p:extLst>
      <p:ext uri="{BB962C8B-B14F-4D97-AF65-F5344CB8AC3E}">
        <p14:creationId xmlns="" xmlns:p14="http://schemas.microsoft.com/office/powerpoint/2010/main" val="153566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plus(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356195_kalerkantho-16-9-30.jpg"/>
          <p:cNvPicPr>
            <a:picLocks noChangeAspect="1"/>
          </p:cNvPicPr>
          <p:nvPr/>
        </p:nvPicPr>
        <p:blipFill>
          <a:blip r:embed="rId2" cstate="print"/>
          <a:stretch>
            <a:fillRect/>
          </a:stretch>
        </p:blipFill>
        <p:spPr>
          <a:xfrm>
            <a:off x="609600" y="3606800"/>
            <a:ext cx="3733800" cy="2489200"/>
          </a:xfrm>
          <a:prstGeom prst="rect">
            <a:avLst/>
          </a:prstGeom>
          <a:ln w="38100">
            <a:solidFill>
              <a:srgbClr val="00B050"/>
            </a:solidFill>
          </a:ln>
        </p:spPr>
      </p:pic>
      <p:pic>
        <p:nvPicPr>
          <p:cNvPr id="6" name="Picture 5" descr="deki2.jpg"/>
          <p:cNvPicPr>
            <a:picLocks noChangeAspect="1"/>
          </p:cNvPicPr>
          <p:nvPr/>
        </p:nvPicPr>
        <p:blipFill>
          <a:blip r:embed="rId3" cstate="print"/>
          <a:stretch>
            <a:fillRect/>
          </a:stretch>
        </p:blipFill>
        <p:spPr>
          <a:xfrm>
            <a:off x="4876800" y="3657600"/>
            <a:ext cx="3937000" cy="2362200"/>
          </a:xfrm>
          <a:prstGeom prst="rect">
            <a:avLst/>
          </a:prstGeom>
          <a:ln w="38100">
            <a:solidFill>
              <a:srgbClr val="00B050"/>
            </a:solidFill>
          </a:ln>
        </p:spPr>
      </p:pic>
      <p:pic>
        <p:nvPicPr>
          <p:cNvPr id="7" name="Picture 6" descr="ddfdfdffddfdf.jpg"/>
          <p:cNvPicPr>
            <a:picLocks noChangeAspect="1"/>
          </p:cNvPicPr>
          <p:nvPr/>
        </p:nvPicPr>
        <p:blipFill>
          <a:blip r:embed="rId4" cstate="print"/>
          <a:srcRect l="5862" t="16000" r="45586"/>
          <a:stretch>
            <a:fillRect/>
          </a:stretch>
        </p:blipFill>
        <p:spPr>
          <a:xfrm>
            <a:off x="5979885" y="381000"/>
            <a:ext cx="2873829" cy="2743200"/>
          </a:xfrm>
          <a:prstGeom prst="rect">
            <a:avLst/>
          </a:prstGeom>
          <a:ln w="38100">
            <a:solidFill>
              <a:srgbClr val="00B050"/>
            </a:solidFill>
          </a:ln>
        </p:spPr>
      </p:pic>
      <p:pic>
        <p:nvPicPr>
          <p:cNvPr id="8" name="Picture 7" descr="le.jpg"/>
          <p:cNvPicPr>
            <a:picLocks noChangeAspect="1"/>
          </p:cNvPicPr>
          <p:nvPr/>
        </p:nvPicPr>
        <p:blipFill>
          <a:blip r:embed="rId5" cstate="print"/>
          <a:srcRect l="16279" t="3874" r="13953"/>
          <a:stretch>
            <a:fillRect/>
          </a:stretch>
        </p:blipFill>
        <p:spPr>
          <a:xfrm>
            <a:off x="2736482" y="381000"/>
            <a:ext cx="2998673" cy="2755730"/>
          </a:xfrm>
          <a:prstGeom prst="rect">
            <a:avLst/>
          </a:prstGeom>
          <a:ln w="38100">
            <a:solidFill>
              <a:srgbClr val="00B050"/>
            </a:solidFill>
          </a:ln>
        </p:spPr>
      </p:pic>
      <p:pic>
        <p:nvPicPr>
          <p:cNvPr id="9" name="Picture 8" descr="crow bar1.jpg"/>
          <p:cNvPicPr>
            <a:picLocks noChangeAspect="1"/>
          </p:cNvPicPr>
          <p:nvPr/>
        </p:nvPicPr>
        <p:blipFill>
          <a:blip r:embed="rId6" cstate="print">
            <a:lum contrast="-40000"/>
          </a:blip>
          <a:stretch>
            <a:fillRect/>
          </a:stretch>
        </p:blipFill>
        <p:spPr>
          <a:xfrm>
            <a:off x="304800" y="838200"/>
            <a:ext cx="2152650" cy="2124075"/>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ycycle.jpg"/>
          <p:cNvPicPr>
            <a:picLocks noChangeAspect="1"/>
          </p:cNvPicPr>
          <p:nvPr/>
        </p:nvPicPr>
        <p:blipFill>
          <a:blip r:embed="rId2" cstate="print"/>
          <a:stretch>
            <a:fillRect/>
          </a:stretch>
        </p:blipFill>
        <p:spPr>
          <a:xfrm>
            <a:off x="838200" y="762000"/>
            <a:ext cx="3429000" cy="2129589"/>
          </a:xfrm>
          <a:prstGeom prst="rect">
            <a:avLst/>
          </a:prstGeom>
          <a:ln>
            <a:solidFill>
              <a:srgbClr val="00B050"/>
            </a:solidFill>
          </a:ln>
        </p:spPr>
      </p:pic>
      <p:pic>
        <p:nvPicPr>
          <p:cNvPr id="4" name="Picture 3" descr="Bus-Steering-System.jpg"/>
          <p:cNvPicPr>
            <a:picLocks noChangeAspect="1"/>
          </p:cNvPicPr>
          <p:nvPr/>
        </p:nvPicPr>
        <p:blipFill>
          <a:blip r:embed="rId3" cstate="print"/>
          <a:srcRect l="7067" t="13333" r="14222" b="11111"/>
          <a:stretch>
            <a:fillRect/>
          </a:stretch>
        </p:blipFill>
        <p:spPr>
          <a:xfrm>
            <a:off x="5867400" y="3352800"/>
            <a:ext cx="2819400" cy="2489860"/>
          </a:xfrm>
          <a:prstGeom prst="rect">
            <a:avLst/>
          </a:prstGeom>
          <a:ln>
            <a:solidFill>
              <a:srgbClr val="00B050"/>
            </a:solidFill>
          </a:ln>
        </p:spPr>
      </p:pic>
      <p:pic>
        <p:nvPicPr>
          <p:cNvPr id="6" name="Picture 5" descr="simple lever mc.gif"/>
          <p:cNvPicPr>
            <a:picLocks noChangeAspect="1"/>
          </p:cNvPicPr>
          <p:nvPr/>
        </p:nvPicPr>
        <p:blipFill>
          <a:blip r:embed="rId4" cstate="print"/>
          <a:stretch>
            <a:fillRect/>
          </a:stretch>
        </p:blipFill>
        <p:spPr>
          <a:xfrm>
            <a:off x="4841240" y="762000"/>
            <a:ext cx="3769360" cy="2174631"/>
          </a:xfrm>
          <a:prstGeom prst="rect">
            <a:avLst/>
          </a:prstGeom>
          <a:ln>
            <a:solidFill>
              <a:srgbClr val="00B050"/>
            </a:solidFill>
          </a:ln>
        </p:spPr>
      </p:pic>
      <p:pic>
        <p:nvPicPr>
          <p:cNvPr id="8" name="Picture 7" descr="staple.gif"/>
          <p:cNvPicPr>
            <a:picLocks noChangeAspect="1"/>
          </p:cNvPicPr>
          <p:nvPr/>
        </p:nvPicPr>
        <p:blipFill>
          <a:blip r:embed="rId5" cstate="print"/>
          <a:stretch>
            <a:fillRect/>
          </a:stretch>
        </p:blipFill>
        <p:spPr>
          <a:xfrm>
            <a:off x="533400" y="3352800"/>
            <a:ext cx="2590800" cy="2590800"/>
          </a:xfrm>
          <a:prstGeom prst="rect">
            <a:avLst/>
          </a:prstGeom>
          <a:ln>
            <a:solidFill>
              <a:srgbClr val="00B050"/>
            </a:solidFill>
          </a:ln>
        </p:spPr>
      </p:pic>
      <p:pic>
        <p:nvPicPr>
          <p:cNvPr id="9" name="Picture 8" descr="lever7.jpeg"/>
          <p:cNvPicPr>
            <a:picLocks noChangeAspect="1"/>
          </p:cNvPicPr>
          <p:nvPr/>
        </p:nvPicPr>
        <p:blipFill>
          <a:blip r:embed="rId6" cstate="print"/>
          <a:stretch>
            <a:fillRect/>
          </a:stretch>
        </p:blipFill>
        <p:spPr>
          <a:xfrm>
            <a:off x="3352800" y="3352800"/>
            <a:ext cx="2286000" cy="2567940"/>
          </a:xfrm>
          <a:prstGeom prst="rect">
            <a:avLst/>
          </a:prstGeom>
          <a:ln w="381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edge">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438400"/>
            <a:ext cx="6172200" cy="685800"/>
          </a:xfrm>
          <a:prstGeom prst="rect">
            <a:avLst/>
          </a:prstGeom>
          <a:gradFill flip="none" rotWithShape="1">
            <a:gsLst>
              <a:gs pos="0">
                <a:schemeClr val="accent3">
                  <a:lumMod val="60000"/>
                  <a:lumOff val="40000"/>
                </a:schemeClr>
              </a:gs>
              <a:gs pos="30000">
                <a:srgbClr val="66008F"/>
              </a:gs>
              <a:gs pos="64999">
                <a:srgbClr val="BA0066"/>
              </a:gs>
              <a:gs pos="89999">
                <a:srgbClr val="FF0000"/>
              </a:gs>
              <a:gs pos="100000">
                <a:srgbClr val="FF8200"/>
              </a:gs>
            </a:gsLst>
            <a:path path="rect">
              <a:fillToRect l="100000" t="100000"/>
            </a:path>
            <a:tileRect r="-100000" b="-100000"/>
          </a:gra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Lever and Couple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2438400"/>
            <a:ext cx="7848600" cy="221599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2800" dirty="0" smtClean="0">
                <a:latin typeface="NikoshBAN" pitchFamily="2" charset="0"/>
                <a:cs typeface="NikoshBAN" pitchFamily="2" charset="0"/>
              </a:rPr>
              <a:t>১। </a:t>
            </a:r>
            <a:r>
              <a:rPr lang="bn-IN" sz="2800" dirty="0" smtClean="0">
                <a:latin typeface="NikoshBAN" pitchFamily="2" charset="0"/>
                <a:cs typeface="NikoshBAN" pitchFamily="2" charset="0"/>
              </a:rPr>
              <a:t>লিভার</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a:t>
            </a:r>
            <a:r>
              <a:rPr lang="en-US" sz="2800" dirty="0" smtClean="0">
                <a:latin typeface="NikoshBAN" pitchFamily="2" charset="0"/>
                <a:cs typeface="NikoshBAN" pitchFamily="2" charset="0"/>
              </a:rPr>
              <a:t>Lever</a:t>
            </a:r>
            <a:r>
              <a:rPr lang="bn-IN" sz="2800" dirty="0" smtClean="0">
                <a:latin typeface="NikoshBAN" pitchFamily="2" charset="0"/>
                <a:cs typeface="NikoshBAN" pitchFamily="2" charset="0"/>
              </a:rPr>
              <a:t>)ও কাপল(</a:t>
            </a:r>
            <a:r>
              <a:rPr lang="en-US" sz="2800" dirty="0" smtClean="0">
                <a:latin typeface="NikoshBAN" pitchFamily="2" charset="0"/>
                <a:cs typeface="NikoshBAN" pitchFamily="2" charset="0"/>
              </a:rPr>
              <a:t>Couple</a:t>
            </a:r>
            <a:r>
              <a:rPr lang="bn-IN" sz="2800"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কী তা </a:t>
            </a:r>
            <a:r>
              <a:rPr lang="en-US" sz="2800" dirty="0" err="1" smtClean="0">
                <a:latin typeface="NikoshBAN" pitchFamily="2" charset="0"/>
                <a:cs typeface="NikoshBAN" pitchFamily="2" charset="0"/>
              </a:rPr>
              <a:t>বলতে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 ।</a:t>
            </a:r>
            <a:endParaRPr lang="en-US" sz="3200" dirty="0" smtClean="0">
              <a:latin typeface="NikoshBAN" pitchFamily="2" charset="0"/>
              <a:cs typeface="NikoshBAN" pitchFamily="2" charset="0"/>
            </a:endParaRPr>
          </a:p>
          <a:p>
            <a:pPr>
              <a:lnSpc>
                <a:spcPct val="150000"/>
              </a:lnSpc>
            </a:pPr>
            <a:r>
              <a:rPr lang="en-US" sz="3200" dirty="0" smtClean="0">
                <a:solidFill>
                  <a:schemeClr val="tx1"/>
                </a:solidFill>
                <a:latin typeface="NikoshBAN" pitchFamily="2" charset="0"/>
                <a:cs typeface="NikoshBAN" pitchFamily="2" charset="0"/>
              </a:rPr>
              <a:t>2। </a:t>
            </a:r>
            <a:r>
              <a:rPr lang="bn-IN" sz="3200" dirty="0" smtClean="0">
                <a:solidFill>
                  <a:schemeClr val="tx1"/>
                </a:solidFill>
                <a:latin typeface="NikoshBAN" pitchFamily="2" charset="0"/>
                <a:cs typeface="NikoshBAN" pitchFamily="2" charset="0"/>
              </a:rPr>
              <a:t>লিভার</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ও কাপলের প্রকারভেদ উল্লেখ</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a:t>
            </a:r>
            <a:endParaRPr lang="bn-IN" sz="3200" dirty="0" smtClean="0">
              <a:solidFill>
                <a:schemeClr val="tx1"/>
              </a:solidFill>
              <a:latin typeface="NikoshBAN" pitchFamily="2" charset="0"/>
              <a:cs typeface="NikoshBAN" pitchFamily="2" charset="0"/>
            </a:endParaRPr>
          </a:p>
          <a:p>
            <a:pPr>
              <a:lnSpc>
                <a:spcPct val="150000"/>
              </a:lnSpc>
            </a:pPr>
            <a:r>
              <a:rPr lang="en-US" sz="3200" dirty="0" smtClean="0">
                <a:solidFill>
                  <a:srgbClr val="002060"/>
                </a:solidFill>
                <a:latin typeface="NikoshBAN" pitchFamily="2" charset="0"/>
                <a:cs typeface="NikoshBAN" pitchFamily="2" charset="0"/>
              </a:rPr>
              <a:t>3</a:t>
            </a:r>
            <a:r>
              <a:rPr lang="bn-IN" sz="3200" dirty="0" smtClean="0">
                <a:solidFill>
                  <a:srgbClr val="002060"/>
                </a:solidFill>
                <a:latin typeface="NikoshBAN" pitchFamily="2" charset="0"/>
                <a:cs typeface="NikoshBAN" pitchFamily="2" charset="0"/>
              </a:rPr>
              <a:t>। কাপলের বৈশিষ্ট্য আলোচনা করতে পারবে</a:t>
            </a:r>
            <a:r>
              <a:rPr lang="bn-IN" sz="3200" dirty="0" smtClean="0">
                <a:solidFill>
                  <a:srgbClr val="002060"/>
                </a:solidFill>
                <a:latin typeface="NikoshBAN" pitchFamily="2" charset="0"/>
                <a:cs typeface="NikoshBAN" pitchFamily="2" charset="0"/>
              </a:rPr>
              <a:t>।</a:t>
            </a:r>
            <a:endParaRPr lang="bn-IN" sz="3200" dirty="0" smtClean="0">
              <a:solidFill>
                <a:srgbClr val="002060"/>
              </a:solidFill>
              <a:latin typeface="NikoshBAN" pitchFamily="2" charset="0"/>
              <a:cs typeface="NikoshBAN" pitchFamily="2" charset="0"/>
            </a:endParaRPr>
          </a:p>
        </p:txBody>
      </p:sp>
      <p:grpSp>
        <p:nvGrpSpPr>
          <p:cNvPr id="7" name="Group 6"/>
          <p:cNvGrpSpPr/>
          <p:nvPr/>
        </p:nvGrpSpPr>
        <p:grpSpPr>
          <a:xfrm>
            <a:off x="1981200" y="609600"/>
            <a:ext cx="4800600" cy="1447800"/>
            <a:chOff x="1524000" y="381000"/>
            <a:chExt cx="5715000" cy="1371600"/>
          </a:xfrm>
          <a:gradFill>
            <a:gsLst>
              <a:gs pos="0">
                <a:srgbClr val="FF0000"/>
              </a:gs>
              <a:gs pos="16000">
                <a:srgbClr val="00CCCC"/>
              </a:gs>
              <a:gs pos="47000">
                <a:srgbClr val="9999FF"/>
              </a:gs>
              <a:gs pos="60001">
                <a:srgbClr val="2E6792"/>
              </a:gs>
              <a:gs pos="71001">
                <a:srgbClr val="3333CC"/>
              </a:gs>
              <a:gs pos="81000">
                <a:srgbClr val="1170FF"/>
              </a:gs>
              <a:gs pos="100000">
                <a:srgbClr val="006699"/>
              </a:gs>
            </a:gsLst>
            <a:lin ang="5400000" scaled="0"/>
          </a:gradFill>
        </p:grpSpPr>
        <p:sp>
          <p:nvSpPr>
            <p:cNvPr id="4" name="Flowchart: Punched Tape 3"/>
            <p:cNvSpPr/>
            <p:nvPr/>
          </p:nvSpPr>
          <p:spPr>
            <a:xfrm>
              <a:off x="1524000" y="381000"/>
              <a:ext cx="5715000" cy="1371600"/>
            </a:xfrm>
            <a:prstGeom prst="flowChartPunchedTap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TextBox 5"/>
            <p:cNvSpPr txBox="1"/>
            <p:nvPr/>
          </p:nvSpPr>
          <p:spPr>
            <a:xfrm>
              <a:off x="2590800" y="762000"/>
              <a:ext cx="3352800" cy="728944"/>
            </a:xfrm>
            <a:prstGeom prst="rect">
              <a:avLst/>
            </a:prstGeom>
            <a:grpFill/>
            <a:ln>
              <a:solidFill>
                <a:schemeClr val="bg1"/>
              </a:solidFill>
            </a:ln>
          </p:spPr>
          <p:txBody>
            <a:bodyPr wrap="square" rtlCol="0">
              <a:spAutoFit/>
            </a:bodyPr>
            <a:lstStyle/>
            <a:p>
              <a:pPr algn="ctr"/>
              <a:r>
                <a:rPr lang="en-US" sz="4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শিখন</a:t>
              </a:r>
              <a:r>
                <a:rPr lang="en-US" sz="4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en-US" sz="4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ফল</a:t>
              </a:r>
              <a:endParaRPr lang="en-US" sz="44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trips(down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amond(in)">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additive="base">
                                        <p:cTn id="28"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5">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additive="base">
                                        <p:cTn id="3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533400"/>
            <a:ext cx="5029200" cy="769441"/>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bn-IN" dirty="0" smtClean="0">
                <a:latin typeface="NikoshBAN" pitchFamily="2" charset="0"/>
                <a:cs typeface="NikoshBAN" pitchFamily="2" charset="0"/>
              </a:rPr>
              <a:t>লিভার</a:t>
            </a:r>
            <a:r>
              <a:rPr lang="en-US" dirty="0" smtClean="0">
                <a:latin typeface="NikoshBAN" pitchFamily="2" charset="0"/>
                <a:cs typeface="NikoshBAN" pitchFamily="2" charset="0"/>
              </a:rPr>
              <a:t> </a:t>
            </a:r>
            <a:r>
              <a:rPr lang="bn-IN" dirty="0" smtClean="0">
                <a:latin typeface="NikoshBAN" pitchFamily="2" charset="0"/>
                <a:cs typeface="NikoshBAN" pitchFamily="2" charset="0"/>
              </a:rPr>
              <a:t>(</a:t>
            </a:r>
            <a:r>
              <a:rPr lang="en-US" dirty="0" smtClean="0">
                <a:latin typeface="NikoshBAN" pitchFamily="2" charset="0"/>
                <a:cs typeface="NikoshBAN" pitchFamily="2" charset="0"/>
              </a:rPr>
              <a:t>Lever</a:t>
            </a:r>
            <a:r>
              <a:rPr lang="bn-IN" dirty="0" smtClean="0">
                <a:latin typeface="NikoshBAN" pitchFamily="2" charset="0"/>
                <a:cs typeface="NikoshBAN" pitchFamily="2" charset="0"/>
              </a:rPr>
              <a:t>)</a:t>
            </a:r>
            <a:endParaRPr lang="en-GB" dirty="0"/>
          </a:p>
        </p:txBody>
      </p:sp>
      <p:sp>
        <p:nvSpPr>
          <p:cNvPr id="7" name="Rectangle 6"/>
          <p:cNvSpPr/>
          <p:nvPr/>
        </p:nvSpPr>
        <p:spPr>
          <a:xfrm>
            <a:off x="609600" y="1676400"/>
            <a:ext cx="8077200" cy="419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buFont typeface="Wingdings" pitchFamily="2" charset="2"/>
              <a:buChar char="Ø"/>
            </a:pPr>
            <a:endParaRPr lang="bn-IN" sz="3200" dirty="0" smtClean="0">
              <a:solidFill>
                <a:srgbClr val="0033CC"/>
              </a:solidFill>
              <a:latin typeface="NikoshBAN" pitchFamily="2" charset="0"/>
              <a:cs typeface="NikoshBAN" pitchFamily="2" charset="0"/>
            </a:endParaRPr>
          </a:p>
          <a:p>
            <a:pPr algn="just">
              <a:buFont typeface="Wingdings" pitchFamily="2" charset="2"/>
              <a:buChar char="Ø"/>
            </a:pPr>
            <a:r>
              <a:rPr lang="en-US" sz="3200" dirty="0" smtClean="0">
                <a:solidFill>
                  <a:srgbClr val="0033CC"/>
                </a:solidFill>
                <a:latin typeface="NikoshBAN" pitchFamily="2" charset="0"/>
                <a:cs typeface="NikoshBAN" pitchFamily="2" charset="0"/>
              </a:rPr>
              <a:t> </a:t>
            </a:r>
            <a:r>
              <a:rPr lang="bn-IN" sz="3200" dirty="0" smtClean="0">
                <a:solidFill>
                  <a:srgbClr val="0033CC"/>
                </a:solidFill>
                <a:latin typeface="NikoshBAN" pitchFamily="2" charset="0"/>
                <a:cs typeface="NikoshBAN" pitchFamily="2" charset="0"/>
              </a:rPr>
              <a:t>একটি সোজা অথবা বাঁকা শক্ত দন্ডকে এক প্রান্তে কব্জা দ্বারা আটকালে একে লিভার (</a:t>
            </a:r>
            <a:r>
              <a:rPr lang="en-US" sz="3200" dirty="0" smtClean="0">
                <a:solidFill>
                  <a:srgbClr val="0033CC"/>
                </a:solidFill>
                <a:latin typeface="NikoshBAN" pitchFamily="2" charset="0"/>
                <a:cs typeface="NikoshBAN" pitchFamily="2" charset="0"/>
              </a:rPr>
              <a:t>Lever</a:t>
            </a:r>
            <a:r>
              <a:rPr lang="bn-IN" sz="3200" dirty="0" smtClean="0">
                <a:solidFill>
                  <a:srgbClr val="0033CC"/>
                </a:solidFill>
                <a:latin typeface="NikoshBAN" pitchFamily="2" charset="0"/>
                <a:cs typeface="NikoshBAN" pitchFamily="2" charset="0"/>
              </a:rPr>
              <a:t>) বলে। </a:t>
            </a:r>
            <a:endParaRPr lang="en-US" sz="3200" dirty="0" smtClean="0">
              <a:solidFill>
                <a:srgbClr val="0033CC"/>
              </a:solidFill>
              <a:latin typeface="NikoshBAN" pitchFamily="2" charset="0"/>
              <a:cs typeface="NikoshBAN" pitchFamily="2" charset="0"/>
            </a:endParaRPr>
          </a:p>
          <a:p>
            <a:pPr algn="just">
              <a:buFont typeface="Wingdings" pitchFamily="2" charset="2"/>
              <a:buChar char="Ø"/>
            </a:pPr>
            <a:r>
              <a:rPr lang="bn-IN" sz="3200" dirty="0" smtClean="0">
                <a:solidFill>
                  <a:srgbClr val="0033CC"/>
                </a:solidFill>
                <a:latin typeface="NikoshBAN" pitchFamily="2" charset="0"/>
                <a:cs typeface="NikoshBAN" pitchFamily="2" charset="0"/>
              </a:rPr>
              <a:t> যে বিন্দুকে কেন্দ্র করে লিভারটি মক্তভাবে আবর্তিত হতে পারে তাকে ফালক্রাম বলে। এটার এক প্রান্তে বল প্রয়োগ করলে অপর প্রান্তটি ভার উত্তোলন করতে সক্ষম। লিভারের যে প্রান্তে বল প্রয়োগ করা হয় তাকে বল বাহু এবং যে প্রান্ত ভার উত্তোলন করে তাকে ভার বাহু বলে।</a:t>
            </a:r>
          </a:p>
          <a:p>
            <a:pPr algn="just">
              <a:buFont typeface="Wingdings" pitchFamily="2" charset="2"/>
              <a:buChar char="Ø"/>
            </a:pPr>
            <a:r>
              <a:rPr lang="bn-IN" sz="3200" dirty="0" smtClean="0">
                <a:solidFill>
                  <a:srgbClr val="0033CC"/>
                </a:solidFill>
                <a:latin typeface="NikoshBAN" pitchFamily="2" charset="0"/>
                <a:cs typeface="NikoshBAN" pitchFamily="2" charset="0"/>
              </a:rPr>
              <a:t> উদাহরণঃ ক্রো বার, কাঁচি, প্লায়ার্স ইত্যাদি।</a:t>
            </a:r>
            <a:endParaRPr lang="en-US" sz="3200" dirty="0" smtClean="0">
              <a:solidFill>
                <a:srgbClr val="0033CC"/>
              </a:solidFill>
              <a:latin typeface="NikoshBAN" pitchFamily="2" charset="0"/>
              <a:cs typeface="NikoshBAN" pitchFamily="2" charset="0"/>
            </a:endParaRPr>
          </a:p>
          <a:p>
            <a:pPr algn="just"/>
            <a:endParaRPr lang="en-US" sz="3200" dirty="0">
              <a:solidFill>
                <a:srgbClr val="0033CC"/>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amond(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edg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diamond(in)">
                                      <p:cBhvr>
                                        <p:cTn id="28" dur="2000"/>
                                        <p:tgtEl>
                                          <p:spTgt spid="7">
                                            <p:bg/>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diamond(in)">
                                      <p:cBhvr>
                                        <p:cTn id="31" dur="2000"/>
                                        <p:tgtEl>
                                          <p:spTgt spid="7">
                                            <p:txEl>
                                              <p:pRg st="1" end="1"/>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diamond(in)">
                                      <p:cBhvr>
                                        <p:cTn id="34" dur="2000"/>
                                        <p:tgtEl>
                                          <p:spTgt spid="7">
                                            <p:txEl>
                                              <p:pRg st="2" end="2"/>
                                            </p:tx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diamond(in)">
                                      <p:cBhvr>
                                        <p:cTn id="3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wbar with plstic handle.jpg"/>
          <p:cNvPicPr>
            <a:picLocks noChangeAspect="1"/>
          </p:cNvPicPr>
          <p:nvPr/>
        </p:nvPicPr>
        <p:blipFill>
          <a:blip r:embed="rId2" cstate="print"/>
          <a:stretch>
            <a:fillRect/>
          </a:stretch>
        </p:blipFill>
        <p:spPr>
          <a:xfrm>
            <a:off x="762000" y="304800"/>
            <a:ext cx="2895600" cy="2556561"/>
          </a:xfrm>
          <a:prstGeom prst="rect">
            <a:avLst/>
          </a:prstGeom>
          <a:ln>
            <a:solidFill>
              <a:srgbClr val="00B050"/>
            </a:solidFill>
          </a:ln>
        </p:spPr>
      </p:pic>
      <p:pic>
        <p:nvPicPr>
          <p:cNvPr id="3" name="Picture 2" descr="scissors4.jpg"/>
          <p:cNvPicPr>
            <a:picLocks noChangeAspect="1"/>
          </p:cNvPicPr>
          <p:nvPr/>
        </p:nvPicPr>
        <p:blipFill>
          <a:blip r:embed="rId3" cstate="print"/>
          <a:stretch>
            <a:fillRect/>
          </a:stretch>
        </p:blipFill>
        <p:spPr>
          <a:xfrm>
            <a:off x="838200" y="3200400"/>
            <a:ext cx="2743200" cy="2658979"/>
          </a:xfrm>
          <a:prstGeom prst="rect">
            <a:avLst/>
          </a:prstGeom>
          <a:ln>
            <a:solidFill>
              <a:srgbClr val="00B050"/>
            </a:solidFill>
          </a:ln>
        </p:spPr>
      </p:pic>
      <p:grpSp>
        <p:nvGrpSpPr>
          <p:cNvPr id="16" name="Group 15"/>
          <p:cNvGrpSpPr/>
          <p:nvPr/>
        </p:nvGrpSpPr>
        <p:grpSpPr>
          <a:xfrm>
            <a:off x="2895600" y="609600"/>
            <a:ext cx="2034309" cy="381000"/>
            <a:chOff x="4953001" y="838200"/>
            <a:chExt cx="2314904" cy="369332"/>
          </a:xfrm>
        </p:grpSpPr>
        <p:cxnSp>
          <p:nvCxnSpPr>
            <p:cNvPr id="9" name="Straight Arrow Connector 8"/>
            <p:cNvCxnSpPr/>
            <p:nvPr/>
          </p:nvCxnSpPr>
          <p:spPr>
            <a:xfrm flipH="1">
              <a:off x="4953001" y="985933"/>
              <a:ext cx="867102" cy="46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20105" y="838200"/>
              <a:ext cx="1447800" cy="369332"/>
            </a:xfrm>
            <a:prstGeom prst="rect">
              <a:avLst/>
            </a:prstGeom>
            <a:noFill/>
            <a:ln>
              <a:solidFill>
                <a:srgbClr val="00B050"/>
              </a:solidFill>
            </a:ln>
          </p:spPr>
          <p:txBody>
            <a:bodyPr wrap="square" rtlCol="0">
              <a:spAutoFit/>
            </a:bodyPr>
            <a:lstStyle/>
            <a:p>
              <a:pPr algn="ctr"/>
              <a:r>
                <a:rPr lang="en-US" dirty="0" smtClean="0">
                  <a:latin typeface="NikoshBAN" pitchFamily="2" charset="0"/>
                  <a:cs typeface="NikoshBAN" pitchFamily="2" charset="0"/>
                </a:rPr>
                <a:t>Crow bar</a:t>
              </a:r>
              <a:endParaRPr lang="en-US" dirty="0">
                <a:latin typeface="NikoshBAN" pitchFamily="2" charset="0"/>
                <a:cs typeface="NikoshBAN" pitchFamily="2" charset="0"/>
              </a:endParaRPr>
            </a:p>
          </p:txBody>
        </p:sp>
      </p:grpSp>
      <p:sp>
        <p:nvSpPr>
          <p:cNvPr id="11" name="TextBox 10"/>
          <p:cNvSpPr txBox="1"/>
          <p:nvPr/>
        </p:nvSpPr>
        <p:spPr>
          <a:xfrm>
            <a:off x="1447800" y="5943600"/>
            <a:ext cx="1447800" cy="369332"/>
          </a:xfrm>
          <a:prstGeom prst="rect">
            <a:avLst/>
          </a:prstGeom>
          <a:noFill/>
        </p:spPr>
        <p:txBody>
          <a:bodyPr wrap="square" rtlCol="0">
            <a:spAutoFit/>
          </a:bodyPr>
          <a:lstStyle/>
          <a:p>
            <a:pPr algn="ctr"/>
            <a:r>
              <a:rPr lang="en-US" dirty="0" smtClean="0">
                <a:latin typeface="NikoshBAN" pitchFamily="2" charset="0"/>
                <a:cs typeface="NikoshBAN" pitchFamily="2" charset="0"/>
              </a:rPr>
              <a:t>Scissors</a:t>
            </a:r>
            <a:endParaRPr lang="en-US" dirty="0">
              <a:latin typeface="NikoshBAN" pitchFamily="2" charset="0"/>
              <a:cs typeface="NikoshBAN" pitchFamily="2" charset="0"/>
            </a:endParaRPr>
          </a:p>
        </p:txBody>
      </p:sp>
      <p:pic>
        <p:nvPicPr>
          <p:cNvPr id="12" name="Picture 11" descr="diagonal_cutting_pliers_.jpg"/>
          <p:cNvPicPr>
            <a:picLocks noChangeAspect="1"/>
          </p:cNvPicPr>
          <p:nvPr/>
        </p:nvPicPr>
        <p:blipFill>
          <a:blip r:embed="rId4" cstate="print"/>
          <a:stretch>
            <a:fillRect/>
          </a:stretch>
        </p:blipFill>
        <p:spPr>
          <a:xfrm>
            <a:off x="4343400" y="3352800"/>
            <a:ext cx="3581400" cy="2387600"/>
          </a:xfrm>
          <a:prstGeom prst="rect">
            <a:avLst/>
          </a:prstGeom>
          <a:ln>
            <a:solidFill>
              <a:srgbClr val="00B050"/>
            </a:solidFill>
          </a:ln>
        </p:spPr>
      </p:pic>
      <p:sp>
        <p:nvSpPr>
          <p:cNvPr id="17" name="TextBox 16"/>
          <p:cNvSpPr txBox="1"/>
          <p:nvPr/>
        </p:nvSpPr>
        <p:spPr>
          <a:xfrm>
            <a:off x="5486400" y="5791200"/>
            <a:ext cx="1447800" cy="369332"/>
          </a:xfrm>
          <a:prstGeom prst="rect">
            <a:avLst/>
          </a:prstGeom>
          <a:noFill/>
        </p:spPr>
        <p:txBody>
          <a:bodyPr wrap="square" rtlCol="0">
            <a:spAutoFit/>
          </a:bodyPr>
          <a:lstStyle/>
          <a:p>
            <a:pPr algn="ctr"/>
            <a:r>
              <a:rPr lang="en-US" dirty="0" smtClean="0">
                <a:latin typeface="NikoshBAN" pitchFamily="2" charset="0"/>
                <a:cs typeface="NikoshBAN" pitchFamily="2" charset="0"/>
              </a:rPr>
              <a:t>Pliers</a:t>
            </a:r>
            <a:endParaRPr lang="en-US" dirty="0">
              <a:latin typeface="NikoshBAN" pitchFamily="2" charset="0"/>
              <a:cs typeface="NikoshBAN" pitchFamily="2" charset="0"/>
            </a:endParaRPr>
          </a:p>
        </p:txBody>
      </p:sp>
      <p:pic>
        <p:nvPicPr>
          <p:cNvPr id="14" name="Picture 13" descr="staple remover.jpg"/>
          <p:cNvPicPr>
            <a:picLocks noChangeAspect="1"/>
          </p:cNvPicPr>
          <p:nvPr/>
        </p:nvPicPr>
        <p:blipFill>
          <a:blip r:embed="rId5" cstate="print"/>
          <a:srcRect l="23658" t="14444" r="18955" b="14445"/>
          <a:stretch>
            <a:fillRect/>
          </a:stretch>
        </p:blipFill>
        <p:spPr>
          <a:xfrm>
            <a:off x="5410200" y="381000"/>
            <a:ext cx="2514600" cy="2638268"/>
          </a:xfrm>
          <a:prstGeom prst="rect">
            <a:avLst/>
          </a:prstGeom>
          <a:ln>
            <a:solidFill>
              <a:schemeClr val="accent1"/>
            </a:solidFill>
          </a:ln>
        </p:spPr>
      </p:pic>
      <p:grpSp>
        <p:nvGrpSpPr>
          <p:cNvPr id="26" name="Group 25"/>
          <p:cNvGrpSpPr/>
          <p:nvPr/>
        </p:nvGrpSpPr>
        <p:grpSpPr>
          <a:xfrm>
            <a:off x="3756891" y="1334869"/>
            <a:ext cx="1653310" cy="646331"/>
            <a:chOff x="3756891" y="1295400"/>
            <a:chExt cx="1653310" cy="646331"/>
          </a:xfrm>
        </p:grpSpPr>
        <p:cxnSp>
          <p:nvCxnSpPr>
            <p:cNvPr id="18" name="Straight Arrow Connector 17"/>
            <p:cNvCxnSpPr/>
            <p:nvPr/>
          </p:nvCxnSpPr>
          <p:spPr>
            <a:xfrm>
              <a:off x="5029200" y="1600200"/>
              <a:ext cx="3810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56891" y="1295400"/>
              <a:ext cx="1272309" cy="646331"/>
            </a:xfrm>
            <a:prstGeom prst="rect">
              <a:avLst/>
            </a:prstGeom>
            <a:noFill/>
            <a:ln>
              <a:solidFill>
                <a:srgbClr val="00B050"/>
              </a:solidFill>
            </a:ln>
          </p:spPr>
          <p:txBody>
            <a:bodyPr wrap="square" rtlCol="0">
              <a:spAutoFit/>
            </a:bodyPr>
            <a:lstStyle/>
            <a:p>
              <a:pPr algn="ctr"/>
              <a:r>
                <a:rPr lang="en-US" dirty="0" smtClean="0">
                  <a:latin typeface="NikoshBAN" pitchFamily="2" charset="0"/>
                  <a:cs typeface="NikoshBAN" pitchFamily="2" charset="0"/>
                </a:rPr>
                <a:t>Staple remover</a:t>
              </a:r>
              <a:endParaRPr lang="en-US"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amond(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3238</TotalTime>
  <Words>654</Words>
  <Application>Microsoft Office PowerPoint</Application>
  <PresentationFormat>On-screen Show (4:3)</PresentationFormat>
  <Paragraphs>119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লিভার (Lever)</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 1</dc:creator>
  <cp:lastModifiedBy>User</cp:lastModifiedBy>
  <cp:revision>516</cp:revision>
  <dcterms:created xsi:type="dcterms:W3CDTF">2006-08-16T00:00:00Z</dcterms:created>
  <dcterms:modified xsi:type="dcterms:W3CDTF">2020-06-29T15:03:19Z</dcterms:modified>
</cp:coreProperties>
</file>