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308" r:id="rId2"/>
    <p:sldId id="355" r:id="rId3"/>
    <p:sldId id="354" r:id="rId4"/>
    <p:sldId id="336" r:id="rId5"/>
    <p:sldId id="358" r:id="rId6"/>
    <p:sldId id="359" r:id="rId7"/>
    <p:sldId id="274" r:id="rId8"/>
    <p:sldId id="277" r:id="rId9"/>
    <p:sldId id="293" r:id="rId10"/>
    <p:sldId id="357" r:id="rId11"/>
    <p:sldId id="360" r:id="rId12"/>
    <p:sldId id="361" r:id="rId13"/>
    <p:sldId id="366" r:id="rId14"/>
    <p:sldId id="364" r:id="rId15"/>
    <p:sldId id="368" r:id="rId16"/>
    <p:sldId id="271" r:id="rId17"/>
    <p:sldId id="270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9ED"/>
    <a:srgbClr val="9900FF"/>
    <a:srgbClr val="FFCCCC"/>
    <a:srgbClr val="23F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85412" autoAdjust="0"/>
  </p:normalViewPr>
  <p:slideViewPr>
    <p:cSldViewPr>
      <p:cViewPr>
        <p:scale>
          <a:sx n="79" d="100"/>
          <a:sy n="79" d="100"/>
        </p:scale>
        <p:origin x="-111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C3A7-2F7D-422C-9362-59504F7FB458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3F79-FE6D-46A7-AED5-476F79D5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09F7-AE2E-458C-B658-9CA2E2E121BA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028B-CE97-4EB9-9652-55403A26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DB91-6491-43C2-8C17-B13B381B2282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306-065C-48C5-96A6-72F7A80C7864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492-0A08-4688-BC42-0579B812EB3B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B134-BE33-4E8D-B3BA-9FDBE991DE51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775-52C9-4A37-A3BC-10AA186AF633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7597-FB48-4C8E-A219-20B1D44408AD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293F-082B-4D5B-B852-4F4471D1A402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CD92-952D-47E4-A228-0F0724C1ED94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32FF-C1B5-4A6E-9318-65CCEE07C136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968B-5A2F-4C99-BA55-04F880D88186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210-4BBC-4B77-A672-861CB211C97B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B0E6-D135-494F-908E-A6A5C0FDEA96}" type="datetime1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533400"/>
            <a:ext cx="3094461" cy="92333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95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স্বাগতম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4440" y="1580730"/>
            <a:ext cx="5410760" cy="405807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1430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স্মরণ রাখা দরকার যে, প্রতিটি বস্তুতে কেবলমাত্র একটি ভরকেন্দ্র থাকে।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সুতাবাং বলা যায় যে, কোন বস্তুকে একই স্থানে যে ভাবেই রাখা হোক না কেন, তার উপর পৃথিবীর আকর্ষণ বল বা বস্তুর ওজন বা ভর একটি বিশেষ বিন্দু দিয়ে অতিক্রম করে, ঐ বিশেষ বিন্দুটিকেই বস্তুটির ভরকেন্দ্র বলে।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ত্রিভুজ, চতুর্ভুজ, বৃত্ত ইত্যাদি চিত্রের ক্ষেত্রফল আছে কিন্তু ভর নেই। ঐ সমস্ত চিত্রের ক্ষেত্রফলের মধ্যবিন্দুকে কেন্দ্র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Centroid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)বলে।</a:t>
            </a:r>
          </a:p>
          <a:p>
            <a:pPr algn="just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কোন বস্তুর ভরকেন্দ্র ও চিত্রের কেন্দ্র নির্ণয় পদ্ধতি একই।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04800"/>
            <a:ext cx="7543800" cy="838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ভরকেন্দ্র</a:t>
            </a:r>
            <a:endParaRPr lang="en-US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যার দৈর্ঘ্য, প্রস্থ এবং উচ্চতা আছে তাকে ঘনবস্তু বলে। ঘনবস্তুর ওজন যে বিন্দু দিয়ে ক্রিয়া করে তাকে ভরকেন্দ্র বলে।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সুতরাং ঘনবস্তুর ক্ষেত্রে ভরকেন্দ্র কথাটি ব্যবহ্নত হয়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বই, খাতা, চেয়ার, টেবিল, মার্বেল ও সিলিন্ডার ইত্যাদির ভরকেন্দ্র আছে।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ভরকেন্দ্র এবং কেন্দ্র নির্ণয় পদ্ধতি একই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যে সকল ক্ষেত্রের কেবলমাত্র রৈখিক অবস্থিতি আছে কিন্তু ওজন নেই, এরুপ জ্যামিতিক ক্ষেত্রের কেন্দ্র বিন্দুকে কেন্দ্র বলে।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জ্যামিতিক ক্ষেত্রফলের ক্ষেত্রে কেন্দ্র কথাটি ব্যবহ্নত হয়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বর্গক্ষেত্র, আয়তক্ষেত্র, বৃত্ত, ত্রিভূজ, বহুভূজ ও সামান্তরিক ইত্যাদির কেন্দ্র আছে।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ভরকেন্দ্র এবং কেন্দ্র নির্ণয় পদ্ধতি একই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ভরকেন্দ্র ও কেন্দ্রের মধ্যে পার্থক্য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648200" y="1524000"/>
            <a:ext cx="4040188" cy="6397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কেন্দ্র</a:t>
            </a:r>
            <a:endParaRPr kumimoji="0" lang="en-US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609600"/>
            <a:ext cx="7543800" cy="8309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smtClean="0">
                <a:latin typeface="NikoshBAN" pitchFamily="2" charset="0"/>
                <a:cs typeface="NikoshBAN" pitchFamily="2" charset="0"/>
              </a:rPr>
              <a:t>ভরকেন্দ্র বা কেন্দ্র নির্ণয় পদ্ধতি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789093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নিম্নের চারটি পদ্ধতির যে কোন একটি পদ্ধতির সাহায্যে সরল চিত্রের কেন্দ্র বা ভিরকেন্দ্র নির্ণয় করা যায়ঃ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862605"/>
            <a:ext cx="754380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জ্যামিতিক পদ্ধতি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Geometrical Consideration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লেখচিত্র 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(Graphical Method)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ইন্টিগ্রেশন 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(Integration Method)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মোমেন্ট 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(Moment Method)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609600"/>
            <a:ext cx="7543800" cy="8309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রেফারেন্স অক্ষ এবং প্রতিসম অক্ষ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7543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রেফারেন্স অক্ষঃ কোন বস্তুর বা চিত্রের ভরকেন্দ্র সর্বদা একটি কল্পিত অক্ষের সাপেক্ষে নির্ণয় করা হয়, এ কপ্লিত অক্ষকে রেফারেন্স অক্ষ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Axis of reference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)বলে।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নির্ণয়ের জন্য চিত্রের সর্বনিম্ন যে রেখাটি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অক্ষের সমান্তরালে থাকে তাকে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রেফারেন্স অক্ষ হিসেবে ধরা হয়। আর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জন্য চিত্রের বাম পার্শ্বস্থ যে রেখাটি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y-y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অক্ষের সমান্তরালে থাকে তাকে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y-y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রেফারেন্স অক্ষ হিসেবে ধরা হয়।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581400"/>
            <a:ext cx="247650" cy="4953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4846721"/>
            <a:ext cx="257175" cy="487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609600"/>
            <a:ext cx="7543800" cy="8309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রেফারেন্স অক্ষ এবং প্রতিসম অক্ষ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প্রতিসম অক্ষঃ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অনেক সময় কোন চিত্র বা সেকশন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 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y-y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সুষম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(Symmetrical)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অবস্থায় থাকে। সুতরাং কোন সেকশন  বা চিত্রকে যে অক্ষ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y-y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অক্ষ) বরাবর খুব সহজেই সমান দু’ভাবে ভাব করা যায়, সে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অক্ষকেই প্রতিসম অক্ষ বলে।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কেন্দ্র বা ভরকেন্দ্র সর্বদা প্রতিসম অক্ষে বিরাজ করে। তাই এরুপ সেকশনের ভরকেন্দ্র সহজে নির্ণয় করা যায়।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609600"/>
            <a:ext cx="7543800" cy="8309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রেফারেন্স অক্ষ এবং প্রতিসম অক্ষ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5181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কোন সেকশন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 প্রতিসম হলে          	নির্ণয় করতে হয়। কেননা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x-x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অক্ষের উপর কোন বিন্দুতে ভরকেন্দ্রটি অবস্থিত, তা জানার জন্য      নির্ণয়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করতে হয়।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অনুরুপভাবে, সেকশনটি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y-y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অক্ষে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প্রতিসম হলে       নির্ণয় করতে হয়।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286000"/>
            <a:ext cx="228600" cy="433137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581400"/>
            <a:ext cx="228600" cy="433137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486400"/>
            <a:ext cx="247650" cy="49530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6629400" y="2057400"/>
            <a:ext cx="1828800" cy="1295400"/>
            <a:chOff x="6629400" y="2057400"/>
            <a:chExt cx="1828800" cy="1295400"/>
          </a:xfrm>
        </p:grpSpPr>
        <p:sp>
          <p:nvSpPr>
            <p:cNvPr id="9" name="Rectangle 8"/>
            <p:cNvSpPr/>
            <p:nvPr/>
          </p:nvSpPr>
          <p:spPr>
            <a:xfrm>
              <a:off x="6629400" y="2057400"/>
              <a:ext cx="3810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10400" y="2514600"/>
              <a:ext cx="10668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77200" y="2057400"/>
              <a:ext cx="3810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1400" y="2514600"/>
            <a:ext cx="304800" cy="304800"/>
            <a:chOff x="7315200" y="3657600"/>
            <a:chExt cx="533400" cy="457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315200" y="38862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43800" y="3657600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324600" y="175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175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0400" y="2209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96200" y="213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48600" y="167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58200" y="167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582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G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486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86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I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04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J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0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L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934200" y="4419600"/>
            <a:ext cx="1219200" cy="1219200"/>
            <a:chOff x="6934200" y="4419600"/>
            <a:chExt cx="1219200" cy="12192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153400" y="4419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934200" y="4419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34200" y="44196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696200" y="47244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34200" y="47244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91400" y="47244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696200" y="47244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543800" y="5486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7391400" y="4724400"/>
            <a:ext cx="304800" cy="381000"/>
            <a:chOff x="6629400" y="4800600"/>
            <a:chExt cx="304800" cy="3810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629400" y="4953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781800" y="48006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flipV="1">
            <a:off x="7543800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543800" y="5257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29400" y="426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534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534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96200" y="472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96200" y="5574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62800" y="556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62800" y="472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G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056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86600" y="609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চিত্র-২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866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চিত্র-১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685800" y="762000"/>
            <a:ext cx="3581400" cy="1371600"/>
          </a:xfrm>
          <a:prstGeom prst="horizont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/>
              </a:rPr>
              <a:t>মূল্যায়ণ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57735"/>
            <a:ext cx="7772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বলের সাম্যাবস্থার শর্তগুলো কী কী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/>
              </a:rPr>
              <a:t>?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119735"/>
            <a:ext cx="7848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বলের সাম্যাবস্থার শর্ত সমীকরণগুলো বল। 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96380"/>
            <a:ext cx="7848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বলের সাম্যাবস্থা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 প্রকার ও কী কী 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648200"/>
            <a:ext cx="7848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 কোন পদ্ধতিতে সমতলীয় বলের সাম্যাবস্থা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 করা যায় 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n w="762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85800" y="838200"/>
            <a:ext cx="3505200" cy="1295400"/>
          </a:xfrm>
          <a:prstGeom prst="downArrowCallou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বাড়ির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কাজ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85800" y="1828800"/>
            <a:ext cx="8001000" cy="1600200"/>
          </a:xfrm>
          <a:prstGeom prst="rightArrow">
            <a:avLst/>
          </a:prstGeom>
          <a:gradFill>
            <a:gsLst>
              <a:gs pos="0">
                <a:srgbClr val="CDF9ED"/>
              </a:gs>
              <a:gs pos="30000">
                <a:schemeClr val="accent2">
                  <a:tint val="61000"/>
                  <a:satMod val="200000"/>
                </a:schemeClr>
              </a:gs>
              <a:gs pos="45000">
                <a:schemeClr val="accent2">
                  <a:tint val="66000"/>
                  <a:satMod val="200000"/>
                </a:schemeClr>
              </a:gs>
              <a:gs pos="55000">
                <a:schemeClr val="accent2">
                  <a:tint val="66000"/>
                  <a:satMod val="200000"/>
                </a:schemeClr>
              </a:gs>
              <a:gs pos="73000">
                <a:schemeClr val="accent2">
                  <a:tint val="61000"/>
                  <a:satMod val="200000"/>
                </a:schemeClr>
              </a:gs>
              <a:gs pos="100000">
                <a:schemeClr val="accent2">
                  <a:tint val="45000"/>
                  <a:satMod val="2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বিভিন্ন প্রকার সাম্যাবস্থার বর্ণনা দাও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85800" y="3581400"/>
            <a:ext cx="8001000" cy="1600200"/>
          </a:xfrm>
          <a:prstGeom prst="rightArrow">
            <a:avLst/>
          </a:prstGeom>
          <a:gradFill>
            <a:gsLst>
              <a:gs pos="0">
                <a:srgbClr val="CDF9ED"/>
              </a:gs>
              <a:gs pos="30000">
                <a:schemeClr val="accent2">
                  <a:tint val="61000"/>
                  <a:satMod val="200000"/>
                </a:schemeClr>
              </a:gs>
              <a:gs pos="45000">
                <a:schemeClr val="accent2">
                  <a:tint val="66000"/>
                  <a:satMod val="200000"/>
                </a:schemeClr>
              </a:gs>
              <a:gs pos="55000">
                <a:schemeClr val="accent2">
                  <a:tint val="66000"/>
                  <a:satMod val="200000"/>
                </a:schemeClr>
              </a:gs>
              <a:gs pos="73000">
                <a:schemeClr val="accent2">
                  <a:tint val="61000"/>
                  <a:satMod val="200000"/>
                </a:schemeClr>
              </a:gs>
              <a:gs pos="100000">
                <a:schemeClr val="accent2">
                  <a:tint val="45000"/>
                  <a:satMod val="2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সমাধানঃ-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উদাহরণ-৪.২,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.14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৫, ও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9200" y="838200"/>
            <a:ext cx="6781800" cy="609600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 descr="images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523999"/>
            <a:ext cx="6781800" cy="4508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1981200" y="838200"/>
            <a:ext cx="5029200" cy="1676400"/>
            <a:chOff x="2057400" y="609600"/>
            <a:chExt cx="5029200" cy="16764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4" name="Down Arrow Callout 3"/>
            <p:cNvSpPr/>
            <p:nvPr/>
          </p:nvSpPr>
          <p:spPr>
            <a:xfrm>
              <a:off x="2057400" y="609600"/>
              <a:ext cx="5029200" cy="16764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62200" y="838200"/>
              <a:ext cx="44958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শিক্ষক</a:t>
              </a:r>
              <a:r>
                <a:rPr lang="en-US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en-US" sz="40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পরিচিতি</a:t>
              </a:r>
              <a:endPara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514600"/>
            <a:ext cx="7620000" cy="609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</a:t>
            </a:r>
            <a:r>
              <a:rPr kumimoji="0" lang="en-US" sz="32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হুমায়ুন</a:t>
            </a:r>
            <a:r>
              <a:rPr kumimoji="0" lang="en-US" sz="32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কবীর</a:t>
            </a:r>
            <a:endParaRPr kumimoji="0" lang="en-US" sz="2800" b="1" i="0" u="none" strike="noStrike" kern="1200" cap="none" spc="0" normalizeH="0" baseline="0" noProof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3276600"/>
            <a:ext cx="7620000" cy="6858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ইন্সট্রা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ক্টর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অটোমোবাইল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114800"/>
            <a:ext cx="7620000" cy="6858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274320" indent="-274320" algn="ctr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ঝালকাঠি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সরকারি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টেকনিক্যাল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স্কুল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844225"/>
            <a:ext cx="70866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শ্রেণী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-ডিপ্লোমা ইন ইঞ্জি(ই/৪র্থ পর্ব)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581401"/>
            <a:ext cx="7086600" cy="781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74320" lvl="0" indent="-274320">
              <a:lnSpc>
                <a:spcPct val="16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-অ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্যাপ্লাইড মেকানিক্স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4495800"/>
            <a:ext cx="7086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787025" y="422463"/>
            <a:ext cx="34289" cy="6605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0" name="Left-Right Arrow 9"/>
          <p:cNvSpPr/>
          <p:nvPr/>
        </p:nvSpPr>
        <p:spPr>
          <a:xfrm>
            <a:off x="1219200" y="762000"/>
            <a:ext cx="5571995" cy="1828800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181600"/>
            <a:ext cx="7086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5০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6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10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pic>
        <p:nvPicPr>
          <p:cNvPr id="3" name="Picture 2" descr="image0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2082929" cy="1563188"/>
          </a:xfrm>
          <a:prstGeom prst="rect">
            <a:avLst/>
          </a:prstGeom>
        </p:spPr>
      </p:pic>
      <p:pic>
        <p:nvPicPr>
          <p:cNvPr id="4" name="Picture 3" descr="s 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343400"/>
            <a:ext cx="2057400" cy="1899138"/>
          </a:xfrm>
          <a:prstGeom prst="rect">
            <a:avLst/>
          </a:prstGeom>
        </p:spPr>
      </p:pic>
      <p:pic>
        <p:nvPicPr>
          <p:cNvPr id="5" name="Picture 4" descr="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419600"/>
            <a:ext cx="1547213" cy="1624575"/>
          </a:xfrm>
          <a:prstGeom prst="rect">
            <a:avLst/>
          </a:prstGeom>
        </p:spPr>
      </p:pic>
      <p:pic>
        <p:nvPicPr>
          <p:cNvPr id="7" name="Picture 6" descr="equilibrium_rgb_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4419600"/>
            <a:ext cx="1636240" cy="1600200"/>
          </a:xfrm>
          <a:prstGeom prst="rect">
            <a:avLst/>
          </a:prstGeom>
        </p:spPr>
      </p:pic>
      <p:pic>
        <p:nvPicPr>
          <p:cNvPr id="8" name="Picture 7" descr="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0" y="304800"/>
            <a:ext cx="2133600" cy="1549497"/>
          </a:xfrm>
          <a:prstGeom prst="rect">
            <a:avLst/>
          </a:prstGeom>
        </p:spPr>
      </p:pic>
      <p:pic>
        <p:nvPicPr>
          <p:cNvPr id="9" name="Picture 8" descr="12.png"/>
          <p:cNvPicPr>
            <a:picLocks noChangeAspect="1"/>
          </p:cNvPicPr>
          <p:nvPr/>
        </p:nvPicPr>
        <p:blipFill>
          <a:blip r:embed="rId7" cstate="print"/>
          <a:srcRect l="15238" t="6667" r="12381"/>
          <a:stretch>
            <a:fillRect/>
          </a:stretch>
        </p:blipFill>
        <p:spPr>
          <a:xfrm>
            <a:off x="1371600" y="2133600"/>
            <a:ext cx="1447800" cy="2133600"/>
          </a:xfrm>
          <a:prstGeom prst="rect">
            <a:avLst/>
          </a:prstGeom>
        </p:spPr>
      </p:pic>
      <p:pic>
        <p:nvPicPr>
          <p:cNvPr id="10" name="Picture 9" descr="Centre-gravity-dot-G-centre.jpg"/>
          <p:cNvPicPr>
            <a:picLocks noChangeAspect="1"/>
          </p:cNvPicPr>
          <p:nvPr/>
        </p:nvPicPr>
        <p:blipFill>
          <a:blip r:embed="rId8" cstate="print"/>
          <a:srcRect l="7500" t="2778" r="9167" b="6944"/>
          <a:stretch>
            <a:fillRect/>
          </a:stretch>
        </p:blipFill>
        <p:spPr>
          <a:xfrm>
            <a:off x="5029200" y="304800"/>
            <a:ext cx="2209800" cy="1436370"/>
          </a:xfrm>
          <a:prstGeom prst="rect">
            <a:avLst/>
          </a:prstGeom>
        </p:spPr>
      </p:pic>
      <p:pic>
        <p:nvPicPr>
          <p:cNvPr id="11" name="Picture 10" descr="7nbAMb8KSiiB98cNxlmE_HSEq.gif"/>
          <p:cNvPicPr>
            <a:picLocks noChangeAspect="1"/>
          </p:cNvPicPr>
          <p:nvPr/>
        </p:nvPicPr>
        <p:blipFill>
          <a:blip r:embed="rId9" cstate="print"/>
          <a:srcRect t="20814" r="17949" b="6314"/>
          <a:stretch>
            <a:fillRect/>
          </a:stretch>
        </p:blipFill>
        <p:spPr>
          <a:xfrm>
            <a:off x="3200400" y="2362200"/>
            <a:ext cx="2438400" cy="1600200"/>
          </a:xfrm>
          <a:prstGeom prst="rect">
            <a:avLst/>
          </a:prstGeom>
        </p:spPr>
      </p:pic>
      <p:pic>
        <p:nvPicPr>
          <p:cNvPr id="12" name="Picture 11" descr="centroid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1200" y="2286000"/>
            <a:ext cx="3028950" cy="1361755"/>
          </a:xfrm>
          <a:prstGeom prst="rect">
            <a:avLst/>
          </a:prstGeom>
        </p:spPr>
      </p:pic>
      <p:pic>
        <p:nvPicPr>
          <p:cNvPr id="13" name="Picture 12" descr="cg &amp; centre of mass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86600" y="304800"/>
            <a:ext cx="1673787" cy="1256730"/>
          </a:xfrm>
          <a:prstGeom prst="rect">
            <a:avLst/>
          </a:prstGeom>
        </p:spPr>
      </p:pic>
      <p:pic>
        <p:nvPicPr>
          <p:cNvPr id="14" name="Picture 13" descr="CG5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58000" y="4038600"/>
            <a:ext cx="2028825" cy="2422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pic>
        <p:nvPicPr>
          <p:cNvPr id="3" name="Picture 2" descr="centr4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3505200" cy="1535189"/>
          </a:xfrm>
          <a:prstGeom prst="rect">
            <a:avLst/>
          </a:prstGeom>
        </p:spPr>
      </p:pic>
      <p:pic>
        <p:nvPicPr>
          <p:cNvPr id="4" name="Picture 3" descr="cg &amp; stable structu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114800"/>
            <a:ext cx="2971800" cy="2035683"/>
          </a:xfrm>
          <a:prstGeom prst="rect">
            <a:avLst/>
          </a:prstGeom>
        </p:spPr>
      </p:pic>
      <p:pic>
        <p:nvPicPr>
          <p:cNvPr id="5" name="Picture 4" descr="cg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962412"/>
            <a:ext cx="1905000" cy="1923787"/>
          </a:xfrm>
          <a:prstGeom prst="rect">
            <a:avLst/>
          </a:prstGeom>
        </p:spPr>
      </p:pic>
      <p:pic>
        <p:nvPicPr>
          <p:cNvPr id="6" name="Picture 5" descr="cg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3505200"/>
            <a:ext cx="2209800" cy="2209800"/>
          </a:xfrm>
          <a:prstGeom prst="rect">
            <a:avLst/>
          </a:prstGeom>
        </p:spPr>
      </p:pic>
      <p:pic>
        <p:nvPicPr>
          <p:cNvPr id="7" name="Picture 6" descr="cg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3352800"/>
            <a:ext cx="2057400" cy="2057400"/>
          </a:xfrm>
          <a:prstGeom prst="rect">
            <a:avLst/>
          </a:prstGeom>
        </p:spPr>
      </p:pic>
      <p:pic>
        <p:nvPicPr>
          <p:cNvPr id="8" name="Picture 7" descr="cms007-center-of-gravity-diagra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5800" y="304800"/>
            <a:ext cx="3886200" cy="23317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pic>
        <p:nvPicPr>
          <p:cNvPr id="3" name="Picture 2" descr="cg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1000"/>
            <a:ext cx="298586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438400"/>
            <a:ext cx="6553200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বলের ভরকেন্দ্র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Center of Gravity</a:t>
            </a:r>
            <a:r>
              <a:rPr lang="bn-I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GB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286000" y="1066800"/>
            <a:ext cx="3352800" cy="1219200"/>
          </a:xfrm>
          <a:prstGeom prst="downArrowCallou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শিখন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ফল</a:t>
            </a:r>
            <a:endParaRPr lang="en-US" sz="4800" dirty="0"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286000"/>
            <a:ext cx="7543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ভরকেন্দ্র ও কেন্দ্র কী তা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ভরকেন্দ্র ও কেন্দ্রের মধ্যে পার্থক্য কী তা উল্লেখ করতে পারবে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ভরকেন্দ্র বা কেন্দ্র নির্ণয় পদ্ধতি বর্ণনা করতে পারবে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রেফারেন্স অক্ষ এবং প্রতিসম অক্ষ কী তা ব্যাখ্যা করতে পারবে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304800"/>
            <a:ext cx="7543800" cy="838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219201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এ বিশ্বে প্রত্যেক বস্তুর প্রতিটি কণাকে পৃথিবী তার কেন্দ্রের দিকে আকর্ষণ করে। পৃথিবীর এ আকর্ষণ বল বস্তুর কণার ভরের সমানুপাতিক এবং যা খাড়াভাবে নিচের দিকে কাজ করে।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এটাই বস্তুর ওজন হিসেবে পরিচিত। প্রতিটি বস্তুর এমন একটি বিন্দু আছে, বস্তুটি যে ভাবেই রাখা হোক না কেন, সে বিন্দু দিয়ে ঐ বস্তুর সমস্ত ওজন পৃথিবীর কেন্দ্র অভিমুখে ক্রিয়া করে, তাকে ঐ বস্তুর ভরকেন্দ্র (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Centre of gravity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একে সংক্ষেপে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c.g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বলা হয়।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3140</TotalTime>
  <Words>575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ভরকেন্দ্র ও কেন্দ্রের মধ্যে পার্থক্য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User</cp:lastModifiedBy>
  <cp:revision>500</cp:revision>
  <dcterms:created xsi:type="dcterms:W3CDTF">2006-08-16T00:00:00Z</dcterms:created>
  <dcterms:modified xsi:type="dcterms:W3CDTF">2020-07-13T16:43:01Z</dcterms:modified>
</cp:coreProperties>
</file>