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3098" y="70104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/>
              <a:t>স্বাগতম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0186" y="1216013"/>
            <a:ext cx="3857625" cy="538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2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761999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কুটির শিল্পের ধারণা,বৈশিষ্ট্য ও গুরুত্ব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42900" y="36576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7030A0"/>
                </a:solidFill>
              </a:rPr>
              <a:t>কুটির শিল্পের ধারণা,বৈশিষ্ট্য </a:t>
            </a:r>
            <a:r>
              <a:rPr lang="bn-IN" sz="2400" dirty="0" smtClean="0">
                <a:solidFill>
                  <a:srgbClr val="7030A0"/>
                </a:solidFill>
              </a:rPr>
              <a:t>ও গুরুত্বঃ পরিবারের সদস্যদের প্রাধান্য বিশিষ্ট শিল্প প্রতিষ্ঠানগুলো হলো ক্ষুদ্র ও কুটির শিল্প।এ শি-</a:t>
            </a:r>
          </a:p>
          <a:p>
            <a:pPr algn="just"/>
            <a:r>
              <a:rPr lang="bn-IN" sz="2400" dirty="0" smtClean="0">
                <a:solidFill>
                  <a:srgbClr val="7030A0"/>
                </a:solidFill>
              </a:rPr>
              <a:t>ল্পে জমি ও কাখানা ভবন ছাড়া স্থায়ী  সম্পদের মূল্য প্রতিস্থাপন ব্যায়সহ ৫ লক্ষ টাকার নিচে হয়।পরিবারের সদস্যসহ চর্বোচ্চ জনবল ১০ জনের বেশি হয়না।এ শিল্পে দেশের শ্রমশক্তি                             ও স্থানীয় কাঁচামালের যথাযথ ব্যবহারে গুরুত্বপূর্ণভূমিকা রাখে।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70421"/>
            <a:ext cx="2022986" cy="16192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770421"/>
            <a:ext cx="1828800" cy="16192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770421"/>
            <a:ext cx="1918211" cy="161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2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096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accent1">
                    <a:lumMod val="50000"/>
                  </a:schemeClr>
                </a:solidFill>
              </a:rPr>
              <a:t>বাংলাদেশের কুটির শিল্পের উপযুক্ত ক্ষেত্র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3659747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 smtClean="0">
                <a:solidFill>
                  <a:schemeClr val="accent3">
                    <a:lumMod val="50000"/>
                  </a:schemeClr>
                </a:solidFill>
              </a:rPr>
              <a:t>ছোট জায়গা ,স্বল্প মূল্ধন,ব্যক্তিগত নৈপণ্য ও পারিবারিক সহযোগিতায় এ শিল্প গড়ে ওঠে। বাঁশ,ও বেত শিল্প,মৃৎ শিল্প,তাঁত ও বস্ত্র শিল্প,হস্ত শিল্প প্রভৃতি বাংলাদেশের  কুটির শিল্পের উপযুক্ত ক্ষেত্র। এ দেশের বিভিন্ন অঞ্চলের কুটির শিল্প বিভিন্ন সময় অনেক সুনাম অর্জন করেছে।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991" y="1447800"/>
            <a:ext cx="2066925" cy="1619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228" y="1430286"/>
            <a:ext cx="2097344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13387"/>
            <a:ext cx="2219325" cy="163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0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914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7030A0"/>
                </a:solidFill>
              </a:rPr>
              <a:t>কুটির শিল্প বিকাশের জন্য করনীয়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4267200"/>
            <a:ext cx="769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000" dirty="0" smtClean="0"/>
              <a:t>কুটির শিল্পের জন্য কাঁচামালের সহজল্ভ্যতা নিশিত করা প্রয়োজন। এ কাঁচামাল </a:t>
            </a:r>
            <a:r>
              <a:rPr lang="bn-IN" sz="2000" dirty="0" smtClean="0"/>
              <a:t>সুষ্ঠভাবে </a:t>
            </a:r>
            <a:r>
              <a:rPr lang="bn-IN" sz="2000" dirty="0" smtClean="0"/>
              <a:t>আনা-নেওয়ার জন্য যোগাযোগের সুব্যবস্থা আবশ্যক। এছাড়া উৎপাদিত পণ্য বিক্রয় ও বিপণনের জন্য বাজার কাছাকাছি থাকা উচিত। বর্তমান সরকার ক্ষুদ্র ও কুটির শিল্প সংস্থা প্রতিষ্ঠার  মাধ্যমে এ শিল্পের বিকাশে বিভিন্ন পৃষ্টপোষকতা করে যাচ্ছে।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22098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93" y="1981201"/>
            <a:ext cx="2005013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81201"/>
            <a:ext cx="2057400" cy="177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3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715297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7030A0"/>
                </a:solidFill>
              </a:rPr>
              <a:t>একক কাজ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41910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3">
                    <a:lumMod val="50000"/>
                  </a:schemeClr>
                </a:solidFill>
              </a:rPr>
              <a:t>১।  কুটির শিল্প কী ?</a:t>
            </a:r>
          </a:p>
          <a:p>
            <a:r>
              <a:rPr lang="bn-IN" sz="2800" dirty="0" smtClean="0">
                <a:solidFill>
                  <a:schemeClr val="accent3">
                    <a:lumMod val="50000"/>
                  </a:schemeClr>
                </a:solidFill>
              </a:rPr>
              <a:t>২। </a:t>
            </a:r>
            <a:r>
              <a:rPr lang="bn-IN" sz="2800" dirty="0" smtClean="0">
                <a:solidFill>
                  <a:schemeClr val="accent3">
                    <a:lumMod val="50000"/>
                  </a:schemeClr>
                </a:solidFill>
              </a:rPr>
              <a:t>উৎপাদনমুখী </a:t>
            </a:r>
            <a:r>
              <a:rPr lang="bn-IN" sz="2800" dirty="0" smtClean="0">
                <a:solidFill>
                  <a:schemeClr val="accent3">
                    <a:lumMod val="50000"/>
                  </a:schemeClr>
                </a:solidFill>
              </a:rPr>
              <a:t>শিল্প কী ?</a:t>
            </a:r>
            <a:endParaRPr lang="bn-IN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1981200"/>
            <a:ext cx="3048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0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85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দলীয় কাজ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343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accent3">
                    <a:lumMod val="50000"/>
                  </a:schemeClr>
                </a:solidFill>
              </a:rPr>
              <a:t>১। কুটির শিল্প বিকাশের করণীয়সমুহ আলোচনা করো।</a:t>
            </a:r>
          </a:p>
          <a:p>
            <a:r>
              <a:rPr lang="bn-IN" sz="2400" dirty="0" smtClean="0">
                <a:solidFill>
                  <a:schemeClr val="accent3">
                    <a:lumMod val="50000"/>
                  </a:schemeClr>
                </a:solidFill>
              </a:rPr>
              <a:t>২। জাতীয় উন্নয়নে কুটির শিল্পের গুরুত্ব লেখ।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97" y="1600200"/>
            <a:ext cx="397100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3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85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3">
                    <a:lumMod val="50000"/>
                  </a:schemeClr>
                </a:solidFill>
              </a:rPr>
              <a:t>মূল্যায়ন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3147619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7030A0"/>
                </a:solidFill>
              </a:rPr>
              <a:t>মৃৎ শিল্পের মধ্যে পড়ে-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9065" y="3770671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i</a:t>
            </a:r>
            <a:r>
              <a:rPr lang="en-US" dirty="0"/>
              <a:t>. </a:t>
            </a:r>
            <a:r>
              <a:rPr lang="bn-IN" dirty="0" smtClean="0"/>
              <a:t>পুতুল</a:t>
            </a:r>
          </a:p>
          <a:p>
            <a:r>
              <a:rPr lang="en-US" dirty="0"/>
              <a:t> </a:t>
            </a:r>
            <a:r>
              <a:rPr lang="en-US" dirty="0" smtClean="0"/>
              <a:t>ii.</a:t>
            </a:r>
            <a:r>
              <a:rPr lang="bn-IN" dirty="0" smtClean="0"/>
              <a:t>ফুলদানি</a:t>
            </a:r>
          </a:p>
          <a:p>
            <a:r>
              <a:rPr lang="en-US" dirty="0" smtClean="0"/>
              <a:t>iii.</a:t>
            </a:r>
            <a:r>
              <a:rPr lang="bn-IN" dirty="0" smtClean="0"/>
              <a:t>শো-পিচ</a:t>
            </a:r>
          </a:p>
          <a:p>
            <a:r>
              <a:rPr lang="bn-IN" dirty="0" smtClean="0"/>
              <a:t>নিচের কোনটি সঠিক 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58413" y="5257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i.</a:t>
            </a:r>
            <a:r>
              <a:rPr lang="en-US" sz="1600" dirty="0"/>
              <a:t> </a:t>
            </a:r>
            <a:r>
              <a:rPr lang="bn-IN" sz="1600" dirty="0" smtClean="0"/>
              <a:t>ও </a:t>
            </a:r>
            <a:r>
              <a:rPr lang="en-US" sz="2400" dirty="0" smtClean="0"/>
              <a:t>ii </a:t>
            </a:r>
            <a:r>
              <a:rPr lang="en-US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531004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i.</a:t>
            </a:r>
            <a:r>
              <a:rPr lang="bn-IN" sz="2400" dirty="0"/>
              <a:t> </a:t>
            </a:r>
            <a:r>
              <a:rPr lang="bn-IN" sz="1400" dirty="0" smtClean="0"/>
              <a:t>ও</a:t>
            </a:r>
            <a:r>
              <a:rPr lang="bn-IN" sz="2400" dirty="0" smtClean="0"/>
              <a:t> </a:t>
            </a:r>
            <a:r>
              <a:rPr lang="en-US" sz="2400" dirty="0" smtClean="0"/>
              <a:t>iii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535475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 </a:t>
            </a:r>
            <a:r>
              <a:rPr lang="en-US" sz="2400" dirty="0" smtClean="0"/>
              <a:t>.</a:t>
            </a:r>
            <a:r>
              <a:rPr lang="bn-IN" sz="2400" dirty="0"/>
              <a:t> </a:t>
            </a:r>
            <a:r>
              <a:rPr lang="bn-IN" sz="1200" dirty="0" smtClean="0"/>
              <a:t>ও</a:t>
            </a:r>
            <a:r>
              <a:rPr lang="bn-IN" sz="2400" dirty="0" smtClean="0"/>
              <a:t> </a:t>
            </a:r>
            <a:r>
              <a:rPr lang="en-US" sz="2400" dirty="0" smtClean="0"/>
              <a:t>iii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5358113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i. ii </a:t>
            </a:r>
            <a:r>
              <a:rPr lang="bn-IN" sz="1400" dirty="0" smtClean="0"/>
              <a:t>ও</a:t>
            </a:r>
            <a:r>
              <a:rPr lang="bn-IN" sz="2400" dirty="0" smtClean="0"/>
              <a:t> </a:t>
            </a:r>
            <a:r>
              <a:rPr lang="en-US" sz="2400" dirty="0" smtClean="0"/>
              <a:t>iii</a:t>
            </a:r>
            <a:r>
              <a:rPr lang="en-US" sz="2400" dirty="0"/>
              <a:t>.</a:t>
            </a:r>
          </a:p>
        </p:txBody>
      </p:sp>
      <p:sp>
        <p:nvSpPr>
          <p:cNvPr id="11" name="Flowchart: Connector 10"/>
          <p:cNvSpPr/>
          <p:nvPr/>
        </p:nvSpPr>
        <p:spPr>
          <a:xfrm>
            <a:off x="1371600" y="5436545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ক</a:t>
            </a: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2819400" y="5509385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খ</a:t>
            </a:r>
            <a:endParaRPr lang="en-US" dirty="0"/>
          </a:p>
        </p:txBody>
      </p:sp>
      <p:sp>
        <p:nvSpPr>
          <p:cNvPr id="13" name="Flowchart: Connector 12"/>
          <p:cNvSpPr/>
          <p:nvPr/>
        </p:nvSpPr>
        <p:spPr>
          <a:xfrm>
            <a:off x="4572000" y="5493477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গ</a:t>
            </a:r>
            <a:endParaRPr lang="en-US" dirty="0"/>
          </a:p>
        </p:txBody>
      </p:sp>
      <p:sp>
        <p:nvSpPr>
          <p:cNvPr id="14" name="Flowchart: Connector 13"/>
          <p:cNvSpPr/>
          <p:nvPr/>
        </p:nvSpPr>
        <p:spPr>
          <a:xfrm>
            <a:off x="6096000" y="5540874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ঘ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784866"/>
            <a:ext cx="2133600" cy="952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08022" y="6068767"/>
            <a:ext cx="111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উত্তরঃ</a:t>
            </a:r>
            <a:endParaRPr lang="en-US" dirty="0"/>
          </a:p>
        </p:txBody>
      </p:sp>
      <p:sp>
        <p:nvSpPr>
          <p:cNvPr id="17" name="Flowchart: Connector 16"/>
          <p:cNvSpPr/>
          <p:nvPr/>
        </p:nvSpPr>
        <p:spPr>
          <a:xfrm>
            <a:off x="3033866" y="6163923"/>
            <a:ext cx="207399" cy="1385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ঘ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23187" y="6025425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i. ii </a:t>
            </a:r>
            <a:r>
              <a:rPr lang="bn-IN" sz="1200" dirty="0"/>
              <a:t>ও</a:t>
            </a:r>
            <a:r>
              <a:rPr lang="bn-IN" sz="2000" dirty="0"/>
              <a:t> </a:t>
            </a:r>
            <a:r>
              <a:rPr lang="en-US" sz="2000" dirty="0"/>
              <a:t>iii.</a:t>
            </a:r>
          </a:p>
        </p:txBody>
      </p:sp>
    </p:spTree>
    <p:extLst>
      <p:ext uri="{BB962C8B-B14F-4D97-AF65-F5344CB8AC3E}">
        <p14:creationId xmlns:p14="http://schemas.microsoft.com/office/powerpoint/2010/main" val="173020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6" grpId="0"/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762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3">
                    <a:lumMod val="50000"/>
                  </a:schemeClr>
                </a:solidFill>
              </a:rPr>
              <a:t>বাড়ির কাজ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8768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কুটির শিল্পের বাজারের </a:t>
            </a:r>
            <a:r>
              <a:rPr lang="bn-IN" sz="2800" dirty="0" smtClean="0"/>
              <a:t>নৈকট্য </a:t>
            </a:r>
            <a:r>
              <a:rPr lang="bn-IN" sz="2800" dirty="0" smtClean="0"/>
              <a:t>কেন প্রয়োজন  ? ব্যাখ্যা করো।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438400"/>
            <a:ext cx="29718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69019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</a:rPr>
              <a:t>আল্লাহাফেজ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65" y="2227006"/>
            <a:ext cx="4419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5709" y="709033"/>
            <a:ext cx="2590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7030A0"/>
                </a:solidFill>
              </a:rPr>
              <a:t>শিক্ষক পরিচিতি</a:t>
            </a:r>
            <a:endParaRPr lang="en-US" sz="2800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61" y="1524000"/>
            <a:ext cx="2057400" cy="2107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6900" y="3733800"/>
            <a:ext cx="5181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solidFill>
                  <a:srgbClr val="002060"/>
                </a:solidFill>
              </a:rPr>
              <a:t>মোঃ মাইনুল ইসলাম সরকার</a:t>
            </a:r>
          </a:p>
          <a:p>
            <a:pPr algn="just"/>
            <a:r>
              <a:rPr lang="bn-IN" sz="3200" dirty="0">
                <a:solidFill>
                  <a:srgbClr val="002060"/>
                </a:solidFill>
              </a:rPr>
              <a:t>সহকারিঃ শিক্ষক</a:t>
            </a:r>
          </a:p>
          <a:p>
            <a:pPr algn="just"/>
            <a:r>
              <a:rPr lang="bn-IN" sz="3200" dirty="0">
                <a:solidFill>
                  <a:srgbClr val="002060"/>
                </a:solidFill>
              </a:rPr>
              <a:t>মাঝিড়া মডেল উচ্চ বিদ্যালয়</a:t>
            </a:r>
          </a:p>
          <a:p>
            <a:pPr algn="just"/>
            <a:r>
              <a:rPr lang="bn-IN" sz="3200" dirty="0">
                <a:solidFill>
                  <a:srgbClr val="002060"/>
                </a:solidFill>
              </a:rPr>
              <a:t>মাঝিড়া,শাজাহানপুর-বগুড়া</a:t>
            </a:r>
          </a:p>
          <a:p>
            <a:pPr algn="just"/>
            <a:r>
              <a:rPr lang="bn-IN" sz="3200" dirty="0">
                <a:solidFill>
                  <a:srgbClr val="002060"/>
                </a:solidFill>
              </a:rPr>
              <a:t>কলঃ ০১৭২৪৬২৩৬৮৪</a:t>
            </a:r>
            <a:endParaRPr lang="bn-IN" dirty="0">
              <a:solidFill>
                <a:srgbClr val="002060"/>
              </a:solidFill>
            </a:endParaRPr>
          </a:p>
          <a:p>
            <a:pPr algn="just"/>
            <a:r>
              <a:rPr lang="en-US" sz="1400" dirty="0">
                <a:solidFill>
                  <a:srgbClr val="002060"/>
                </a:solidFill>
              </a:rPr>
              <a:t>Email:mainul70sarkar@gmail.com</a:t>
            </a:r>
            <a:endParaRPr lang="bn-IN" sz="1400" dirty="0">
              <a:solidFill>
                <a:srgbClr val="002060"/>
              </a:solidFill>
            </a:endParaRPr>
          </a:p>
          <a:p>
            <a:pPr algn="just"/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2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199" y="609600"/>
            <a:ext cx="2667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</a:rPr>
              <a:t>পাঠ</a:t>
            </a:r>
            <a:r>
              <a:rPr lang="bn-IN" sz="3200" dirty="0" smtClean="0"/>
              <a:t> </a:t>
            </a:r>
            <a:r>
              <a:rPr lang="bn-IN" sz="3200" dirty="0" smtClean="0">
                <a:solidFill>
                  <a:srgbClr val="7030A0"/>
                </a:solidFill>
              </a:rPr>
              <a:t>পরিচিতি</a:t>
            </a:r>
            <a:endParaRPr lang="en-US" sz="3200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506" y="1383845"/>
            <a:ext cx="1980387" cy="21213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3505200"/>
            <a:ext cx="4191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92D050"/>
                </a:solidFill>
              </a:rPr>
              <a:t>শ্রেণিঃদশম</a:t>
            </a:r>
            <a:endParaRPr lang="bn-IN" sz="3600" dirty="0">
              <a:solidFill>
                <a:srgbClr val="92D050"/>
              </a:solidFill>
            </a:endParaRPr>
          </a:p>
          <a:p>
            <a:pPr algn="ctr"/>
            <a:r>
              <a:rPr lang="bn-IN" sz="2800" dirty="0">
                <a:solidFill>
                  <a:srgbClr val="92D050"/>
                </a:solidFill>
              </a:rPr>
              <a:t>বিষয়ঃ ব্যবসায় উদ্যোগ</a:t>
            </a:r>
          </a:p>
          <a:p>
            <a:pPr algn="ctr"/>
            <a:r>
              <a:rPr lang="bn-IN" sz="2800" dirty="0">
                <a:solidFill>
                  <a:srgbClr val="92D050"/>
                </a:solidFill>
              </a:rPr>
              <a:t>অধ্যায়ঃ </a:t>
            </a:r>
            <a:r>
              <a:rPr lang="bn-IN" sz="2800" dirty="0" smtClean="0">
                <a:solidFill>
                  <a:srgbClr val="92D050"/>
                </a:solidFill>
              </a:rPr>
              <a:t>সপ্তম</a:t>
            </a:r>
            <a:endParaRPr lang="bn-IN" sz="2800" dirty="0">
              <a:solidFill>
                <a:srgbClr val="92D050"/>
              </a:solidFill>
            </a:endParaRPr>
          </a:p>
          <a:p>
            <a:pPr algn="ctr"/>
            <a:r>
              <a:rPr lang="bn-IN" sz="2800" dirty="0" smtClean="0">
                <a:solidFill>
                  <a:srgbClr val="92D050"/>
                </a:solidFill>
              </a:rPr>
              <a:t>পাঠঃবাংলাদেশের শিল্প</a:t>
            </a:r>
            <a:endParaRPr lang="bn-IN" sz="2800" dirty="0">
              <a:solidFill>
                <a:srgbClr val="92D050"/>
              </a:solidFill>
            </a:endParaRPr>
          </a:p>
          <a:p>
            <a:pPr algn="ctr"/>
            <a:r>
              <a:rPr lang="bn-IN" sz="2800" dirty="0">
                <a:solidFill>
                  <a:srgbClr val="92D050"/>
                </a:solidFill>
              </a:rPr>
              <a:t>সময়ঃ ৪৫ মিনিট</a:t>
            </a:r>
          </a:p>
          <a:p>
            <a:pPr algn="ctr"/>
            <a:r>
              <a:rPr lang="bn-IN" sz="2800" smtClean="0">
                <a:solidFill>
                  <a:srgbClr val="92D050"/>
                </a:solidFill>
              </a:rPr>
              <a:t>তারিখ-০৪-১১-২০২০</a:t>
            </a:r>
            <a:endParaRPr lang="en-US" sz="2800" dirty="0">
              <a:solidFill>
                <a:srgbClr val="92D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2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776087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3">
                    <a:lumMod val="50000"/>
                  </a:schemeClr>
                </a:solidFill>
              </a:rPr>
              <a:t>এসো </a:t>
            </a:r>
            <a:r>
              <a:rPr lang="bn-IN" sz="3200" dirty="0" smtClean="0">
                <a:solidFill>
                  <a:schemeClr val="accent3">
                    <a:lumMod val="50000"/>
                  </a:schemeClr>
                </a:solidFill>
              </a:rPr>
              <a:t>কিছু </a:t>
            </a:r>
            <a:r>
              <a:rPr lang="bn-IN" sz="3200" dirty="0" smtClean="0">
                <a:solidFill>
                  <a:schemeClr val="accent3">
                    <a:lumMod val="50000"/>
                  </a:schemeClr>
                </a:solidFill>
              </a:rPr>
              <a:t>ছবি দেখি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1200"/>
            <a:ext cx="24669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67865"/>
            <a:ext cx="2438400" cy="1771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36879"/>
            <a:ext cx="2362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0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8900" y="160020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</a:rPr>
              <a:t>আজকের পাঠ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4290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</a:rPr>
              <a:t>বাংলাদেশের  শিল্প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5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838200"/>
            <a:ext cx="2819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</a:rPr>
              <a:t>শিখন ফল</a:t>
            </a:r>
            <a:endParaRPr lang="en-US" sz="4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45364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000" dirty="0" smtClean="0">
                <a:solidFill>
                  <a:schemeClr val="accent3">
                    <a:lumMod val="50000"/>
                  </a:schemeClr>
                </a:solidFill>
              </a:rPr>
              <a:t>এই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পাঠ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থেকে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শিক্ষার্থীরা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endParaRPr lang="bn-IN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bn-IN" sz="2000" dirty="0" smtClean="0">
                <a:solidFill>
                  <a:schemeClr val="accent3">
                    <a:lumMod val="50000"/>
                  </a:schemeClr>
                </a:solidFill>
              </a:rPr>
              <a:t>*শিল্পের প্রকারভেদ বর্ণনা করতে পারবে।</a:t>
            </a:r>
          </a:p>
          <a:p>
            <a:pPr algn="just"/>
            <a:r>
              <a:rPr lang="bn-IN" sz="2000" dirty="0" smtClean="0">
                <a:solidFill>
                  <a:schemeClr val="accent3">
                    <a:lumMod val="50000"/>
                  </a:schemeClr>
                </a:solidFill>
              </a:rPr>
              <a:t>*উৎপাদনমুখী শিল্প কী তা বর্ণনা করতে পারবে।</a:t>
            </a:r>
          </a:p>
          <a:p>
            <a:pPr algn="just"/>
            <a:r>
              <a:rPr lang="bn-IN" sz="2000" dirty="0" smtClean="0">
                <a:solidFill>
                  <a:schemeClr val="accent3">
                    <a:lumMod val="50000"/>
                  </a:schemeClr>
                </a:solidFill>
              </a:rPr>
              <a:t>*সেবা শিল্প কী তা বর্ণনা করতে পারবে।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*</a:t>
            </a:r>
            <a:r>
              <a:rPr lang="bn-IN" sz="2000" dirty="0" smtClean="0">
                <a:solidFill>
                  <a:schemeClr val="accent3">
                    <a:lumMod val="50000"/>
                  </a:schemeClr>
                </a:solidFill>
              </a:rPr>
              <a:t>কুটির শিল্পের ধারণা, বৈশিষ্ট্য ও গুরুত্ব ব্যাখ্যা করতে পারবে।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*</a:t>
            </a:r>
            <a:r>
              <a:rPr lang="bn-IN" sz="2000" dirty="0" smtClean="0">
                <a:solidFill>
                  <a:schemeClr val="accent3">
                    <a:lumMod val="50000"/>
                  </a:schemeClr>
                </a:solidFill>
              </a:rPr>
              <a:t>বাংলাদেশের কুটির শিল্পের উপযুক্ত ক্ষেত্রগুলো বর্ণনা করতে পারবে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।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*</a:t>
            </a:r>
            <a:r>
              <a:rPr lang="bn-IN" sz="2000" dirty="0" smtClean="0">
                <a:solidFill>
                  <a:schemeClr val="accent3">
                    <a:lumMod val="50000"/>
                  </a:schemeClr>
                </a:solidFill>
              </a:rPr>
              <a:t>কুটির শিল্প বিকাশের জন্য করণীয়  কী তা চিহ্নিত করতে পারবে।</a:t>
            </a:r>
          </a:p>
          <a:p>
            <a:pPr algn="just"/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09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শিল্পের প্রকারভেদ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68477" y="3429000"/>
            <a:ext cx="703897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accent5">
                    <a:lumMod val="50000"/>
                  </a:schemeClr>
                </a:solidFill>
              </a:rPr>
              <a:t>সাধারনত ব্যাপক মূলধন সামগ্রী ব্যবহার করে </a:t>
            </a:r>
            <a:r>
              <a:rPr lang="bn-IN" sz="2400" dirty="0" smtClean="0">
                <a:solidFill>
                  <a:schemeClr val="accent5">
                    <a:lumMod val="50000"/>
                  </a:schemeClr>
                </a:solidFill>
              </a:rPr>
              <a:t>কারখা-নাতে 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</a:rPr>
              <a:t>কাঁচামাল  বা প্রাথমিকদ্রব্যকে </a:t>
            </a:r>
            <a:r>
              <a:rPr lang="bn-IN" sz="2400" dirty="0" smtClean="0">
                <a:solidFill>
                  <a:schemeClr val="accent5">
                    <a:lumMod val="50000"/>
                  </a:schemeClr>
                </a:solidFill>
              </a:rPr>
              <a:t>প্রকিয়াজাতকরণ করে </a:t>
            </a:r>
            <a:r>
              <a:rPr lang="bn-IN" sz="2400" dirty="0" smtClean="0">
                <a:solidFill>
                  <a:schemeClr val="accent5">
                    <a:lumMod val="50000"/>
                  </a:schemeClr>
                </a:solidFill>
              </a:rPr>
              <a:t>মাধ্যমিক </a:t>
            </a:r>
            <a:r>
              <a:rPr lang="bn-IN" sz="2400" dirty="0" smtClean="0">
                <a:solidFill>
                  <a:schemeClr val="accent5">
                    <a:lumMod val="50000"/>
                  </a:schemeClr>
                </a:solidFill>
              </a:rPr>
              <a:t>বা </a:t>
            </a:r>
            <a:r>
              <a:rPr lang="bn-IN" sz="2400" dirty="0" smtClean="0">
                <a:solidFill>
                  <a:schemeClr val="accent5">
                    <a:lumMod val="50000"/>
                  </a:schemeClr>
                </a:solidFill>
              </a:rPr>
              <a:t>চুড়ান্ত দ্রব্যে রুপান্তর করার </a:t>
            </a:r>
            <a:r>
              <a:rPr lang="bn-IN" sz="2400" dirty="0" smtClean="0">
                <a:solidFill>
                  <a:schemeClr val="accent5">
                    <a:lumMod val="50000"/>
                  </a:schemeClr>
                </a:solidFill>
              </a:rPr>
              <a:t>প্রক্রিয়া- কে </a:t>
            </a:r>
            <a:r>
              <a:rPr lang="bn-IN" sz="2400" dirty="0" smtClean="0">
                <a:solidFill>
                  <a:schemeClr val="accent5">
                    <a:lumMod val="50000"/>
                  </a:schemeClr>
                </a:solidFill>
              </a:rPr>
              <a:t>শিল্প </a:t>
            </a:r>
            <a:r>
              <a:rPr lang="bn-IN" sz="2400" dirty="0" smtClean="0">
                <a:solidFill>
                  <a:schemeClr val="accent5">
                    <a:lumMod val="50000"/>
                  </a:schemeClr>
                </a:solidFill>
              </a:rPr>
              <a:t>বলে।জাতীয় শিল্পনীতি ২০১০ অনুযায়ী বাংলা-        দেশের শিল্পকে </a:t>
            </a:r>
            <a:r>
              <a:rPr lang="bn-IN" sz="2400" dirty="0" smtClean="0">
                <a:solidFill>
                  <a:schemeClr val="accent5">
                    <a:lumMod val="50000"/>
                  </a:schemeClr>
                </a:solidFill>
              </a:rPr>
              <a:t>ব্যাপক </a:t>
            </a:r>
            <a:r>
              <a:rPr lang="bn-IN" sz="2400" dirty="0" smtClean="0">
                <a:solidFill>
                  <a:schemeClr val="accent5">
                    <a:lumMod val="50000"/>
                  </a:schemeClr>
                </a:solidFill>
              </a:rPr>
              <a:t>অর্থে  </a:t>
            </a:r>
            <a:r>
              <a:rPr lang="bn-IN" sz="2400" dirty="0" smtClean="0">
                <a:solidFill>
                  <a:schemeClr val="accent5">
                    <a:lumMod val="50000"/>
                  </a:schemeClr>
                </a:solidFill>
              </a:rPr>
              <a:t>উৎপাদন ও </a:t>
            </a:r>
            <a:r>
              <a:rPr lang="bn-IN" sz="2400" dirty="0" smtClean="0">
                <a:solidFill>
                  <a:schemeClr val="accent5">
                    <a:lumMod val="50000"/>
                  </a:schemeClr>
                </a:solidFill>
              </a:rPr>
              <a:t>সেবামূলক                 </a:t>
            </a:r>
            <a:r>
              <a:rPr lang="bn-IN" sz="2400" dirty="0" smtClean="0">
                <a:solidFill>
                  <a:schemeClr val="accent5">
                    <a:lumMod val="50000"/>
                  </a:schemeClr>
                </a:solidFill>
              </a:rPr>
              <a:t>শিল্প এ দুইভাগে ভাগ করা হয়েছে।    </a:t>
            </a:r>
            <a:endParaRPr lang="bn-IN" sz="2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44194"/>
            <a:ext cx="2286000" cy="1740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32148"/>
            <a:ext cx="1905000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32148"/>
            <a:ext cx="20859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9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90593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3">
                    <a:lumMod val="50000"/>
                  </a:schemeClr>
                </a:solidFill>
              </a:rPr>
              <a:t>উৎপাদন শিল্প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657600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শ্রম ও যন্ত্রের ব্যবহারের  মাধ্যমে কাঁচামালকে প্রক্রিয়াজাত করে </a:t>
            </a:r>
            <a:r>
              <a:rPr lang="bn-IN" sz="2400" dirty="0"/>
              <a:t>পরিণত পণ্যে রুপান্তর করে </a:t>
            </a:r>
            <a:endParaRPr lang="bn-IN" sz="2400" dirty="0" smtClean="0"/>
          </a:p>
          <a:p>
            <a:r>
              <a:rPr lang="bn-IN" sz="2400" dirty="0" smtClean="0"/>
              <a:t>তাকে </a:t>
            </a:r>
            <a:r>
              <a:rPr lang="bn-IN" sz="2400" dirty="0" smtClean="0"/>
              <a:t>উৎপাদন শিল্প বলে। যথা </a:t>
            </a:r>
            <a:r>
              <a:rPr lang="bn-IN" sz="2400" dirty="0"/>
              <a:t>বস্ত্র শিল্প  চিনি </a:t>
            </a:r>
            <a:endParaRPr lang="bn-IN" sz="2400" dirty="0" smtClean="0"/>
          </a:p>
          <a:p>
            <a:r>
              <a:rPr lang="bn-IN" sz="2400" dirty="0" smtClean="0"/>
              <a:t>শিল্প,পাট </a:t>
            </a:r>
            <a:r>
              <a:rPr lang="bn-IN" sz="2400" dirty="0" smtClean="0"/>
              <a:t>ও পাটজাত শিল্প,সার </a:t>
            </a:r>
            <a:r>
              <a:rPr lang="bn-IN" sz="2400" dirty="0"/>
              <a:t>শিল্প,চামড়া </a:t>
            </a:r>
            <a:endParaRPr lang="bn-IN" sz="2400" dirty="0" smtClean="0"/>
          </a:p>
          <a:p>
            <a:r>
              <a:rPr lang="bn-IN" sz="2400" dirty="0" smtClean="0"/>
              <a:t>শিল্প </a:t>
            </a:r>
            <a:r>
              <a:rPr lang="bn-IN" sz="2400" dirty="0" smtClean="0"/>
              <a:t>জাহাজ </a:t>
            </a:r>
            <a:r>
              <a:rPr lang="bn-IN" sz="2400" dirty="0" smtClean="0"/>
              <a:t>নির্মাণ শিল্প।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01782"/>
            <a:ext cx="1676400" cy="1329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52078"/>
            <a:ext cx="1600200" cy="130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1752078"/>
            <a:ext cx="16002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8116" y="685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সেবা শিল্প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37338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 smtClean="0">
                <a:solidFill>
                  <a:schemeClr val="accent3">
                    <a:lumMod val="50000"/>
                  </a:schemeClr>
                </a:solidFill>
              </a:rPr>
              <a:t>যন্ত্রপাতি কিংবা স্থায়ী সম্পদ বা মেধাসম্পদের ব্যবহারের মাধ্যমে যে সকল সেবামূলক কর্ম সম্পাদিত হয় তাকে সেবা শিল্প বলে।যথা-মৎস্য আহরণ,নির্মাণ শিল্প ও হাওজিং, হর্টিকালচার,ফুলচাষ,দুগ্ধ ও পোল্ট্রি উৎপাদন এবং বিপণন,হাসপাতাল ও </a:t>
            </a:r>
            <a:r>
              <a:rPr lang="bn-IN" sz="2400" dirty="0" smtClean="0">
                <a:solidFill>
                  <a:schemeClr val="accent3">
                    <a:lumMod val="50000"/>
                  </a:schemeClr>
                </a:solidFill>
              </a:rPr>
              <a:t>ক্লিনিক,পর্যটন,পরিবহন </a:t>
            </a:r>
            <a:r>
              <a:rPr lang="bn-IN" sz="2400" dirty="0" smtClean="0">
                <a:solidFill>
                  <a:schemeClr val="accent3">
                    <a:lumMod val="50000"/>
                  </a:schemeClr>
                </a:solidFill>
              </a:rPr>
              <a:t>ও যোগাযোগ,অটো মোবাইল সার্ভিস ইত্তাদি।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613" y="1834638"/>
            <a:ext cx="2133600" cy="1518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28800"/>
            <a:ext cx="2185065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804834"/>
            <a:ext cx="2133753" cy="154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7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373</TotalTime>
  <Words>479</Words>
  <Application>Microsoft Office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MAINUL ISLAM</dc:creator>
  <cp:lastModifiedBy>MAINUL ISLAM</cp:lastModifiedBy>
  <cp:revision>68</cp:revision>
  <dcterms:created xsi:type="dcterms:W3CDTF">2006-08-16T00:00:00Z</dcterms:created>
  <dcterms:modified xsi:type="dcterms:W3CDTF">2020-11-05T04:34:47Z</dcterms:modified>
</cp:coreProperties>
</file>