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97" r:id="rId9"/>
    <p:sldId id="298" r:id="rId10"/>
    <p:sldId id="299" r:id="rId11"/>
    <p:sldId id="292" r:id="rId12"/>
    <p:sldId id="265" r:id="rId13"/>
    <p:sldId id="293" r:id="rId14"/>
    <p:sldId id="268" r:id="rId15"/>
    <p:sldId id="295" r:id="rId16"/>
    <p:sldId id="271" r:id="rId17"/>
    <p:sldId id="280" r:id="rId18"/>
    <p:sldId id="281" r:id="rId19"/>
    <p:sldId id="282" r:id="rId20"/>
    <p:sldId id="283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1203" autoAdjust="0"/>
  </p:normalViewPr>
  <p:slideViewPr>
    <p:cSldViewPr snapToGrid="0">
      <p:cViewPr varScale="1">
        <p:scale>
          <a:sx n="68" d="100"/>
          <a:sy n="68" d="100"/>
        </p:scale>
        <p:origin x="7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6DF02-01D5-43E4-99A2-0DBF34FA8D7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05700-218E-4A5E-92F1-A9D97E7C4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33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5700-218E-4A5E-92F1-A9D97E7C4C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7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LightBAN"/>
              </a:rPr>
              <a:t> পাঠ ফলপ্রসূ</a:t>
            </a:r>
            <a:r>
              <a:rPr lang="bn-BD" baseline="0" dirty="0" smtClean="0">
                <a:latin typeface="NikoshLightBAN"/>
              </a:rPr>
              <a:t> করতে </a:t>
            </a:r>
            <a:r>
              <a:rPr lang="bn-BD" dirty="0" smtClean="0">
                <a:latin typeface="NikoshLightBAN"/>
              </a:rPr>
              <a:t>বিভিন্ন</a:t>
            </a:r>
            <a:r>
              <a:rPr lang="bn-BD" baseline="0" dirty="0" smtClean="0">
                <a:latin typeface="NikoshLightBAN"/>
              </a:rPr>
              <a:t> ছবি দিয়ে শ্রেণি শিক্ষকের মত করে সাজাতে পারেন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5700-218E-4A5E-92F1-A9D97E7C4C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29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যাচাইয়ের জন্য একাধিক</a:t>
            </a:r>
            <a:r>
              <a:rPr lang="bn-BD" baseline="0" dirty="0" smtClean="0"/>
              <a:t> ছবি বা একাধিক প্রশ্ন করা যেতে পারে । এই স্লাইডে ছবি সংযজন করলে শিক্ষার্থীর উত্তর দেয়া সহজ হতে পারে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5700-218E-4A5E-92F1-A9D97E7C4C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67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5700-218E-4A5E-92F1-A9D97E7C4C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66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স্লাইডে ছবি সংযজন করলে শিক্ষার্থীর উত্তর দেয়া সহজ হবে । সময়ের সাথে সংগতি রেখে একাধিক প্রশ্ন করা যেতে পারে । 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5700-218E-4A5E-92F1-A9D97E7C4C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09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প্রশ্নগুলো শ্রেণি শিক্ষক ভিন্নভাবেও সাজাতে পারেন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5700-218E-4A5E-92F1-A9D97E7C4C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05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প্রশ্নগুলো শ্রেণি শিক্ষক ভিন্নভাবেও সাজাতে পারেন 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5700-218E-4A5E-92F1-A9D97E7C4C7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2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5700-218E-4A5E-92F1-A9D97E7C4C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স্লাইডে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 সংশ্লিষ্ট ছবি দিতে পারেন । পাঠের বাইরে কোন ছবি দিলে তা হবে না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5700-218E-4A5E-92F1-A9D97E7C4C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7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5700-218E-4A5E-92F1-A9D97E7C4C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7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 স্লাইডটি</a:t>
            </a:r>
            <a:r>
              <a:rPr lang="bn-BD" baseline="0" dirty="0" smtClean="0"/>
              <a:t> ছবি দিয়ে শিক্ষার্থীদের উম্মুক্ত প্রশ্ন-উত্তর পর্ব হিসেবে দেখানো হয়েছে । শিক্ষক ভিন্নভাবে তা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5700-218E-4A5E-92F1-A9D97E7C4C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61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5700-218E-4A5E-92F1-A9D97E7C4C7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83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এই স্লাইডটি</a:t>
            </a:r>
            <a:r>
              <a:rPr lang="bn-BD" baseline="0" dirty="0" smtClean="0"/>
              <a:t> ছবি দিয়ে শিক্ষার্থীদের উম্মুক্ত প্রশ্ন-উত্তর পর্ব হিসেবে দেখানো হয়েছে । শিক্ষক ভিন্নভাবে তা করতে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5700-218E-4A5E-92F1-A9D97E7C4C7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61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যাচাইয়ের জন্য একাধিক</a:t>
            </a:r>
            <a:r>
              <a:rPr lang="bn-BD" baseline="0" dirty="0" smtClean="0"/>
              <a:t> ছবি বা একাধিক প্রশ্ন করা যেতে পারে । ল্যাপটপ বা কম্পিউটার কিভাবে কাজ করে ফলাফল প্রদান করে তা দেখান হয়েছে 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5700-218E-4A5E-92F1-A9D97E7C4C7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96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ল্যাপটপ বা কম্পিউটারের কাজের প্রক্রিয়া টেক্সট আকারে বর্ণনা করা হয়েছে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05700-218E-4A5E-92F1-A9D97E7C4C7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4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5471-6F5E-4C35-9414-19E02A639B9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39B-A03F-4001-BED1-4D46B25B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85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5471-6F5E-4C35-9414-19E02A639B9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39B-A03F-4001-BED1-4D46B25B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5471-6F5E-4C35-9414-19E02A639B9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39B-A03F-4001-BED1-4D46B25B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8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5471-6F5E-4C35-9414-19E02A639B9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39B-A03F-4001-BED1-4D46B25B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1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5471-6F5E-4C35-9414-19E02A639B9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39B-A03F-4001-BED1-4D46B25B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7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5471-6F5E-4C35-9414-19E02A639B9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39B-A03F-4001-BED1-4D46B25B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76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5471-6F5E-4C35-9414-19E02A639B9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39B-A03F-4001-BED1-4D46B25B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6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5471-6F5E-4C35-9414-19E02A639B9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39B-A03F-4001-BED1-4D46B25B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7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5471-6F5E-4C35-9414-19E02A639B9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39B-A03F-4001-BED1-4D46B25B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5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5471-6F5E-4C35-9414-19E02A639B9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39B-A03F-4001-BED1-4D46B25B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75471-6F5E-4C35-9414-19E02A639B9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DE39B-A03F-4001-BED1-4D46B25B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3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75471-6F5E-4C35-9414-19E02A639B9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DE39B-A03F-4001-BED1-4D46B25BD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655093" y="109182"/>
            <a:ext cx="10836322" cy="6632811"/>
            <a:chOff x="655093" y="109182"/>
            <a:chExt cx="10836322" cy="6632811"/>
          </a:xfrm>
        </p:grpSpPr>
        <p:grpSp>
          <p:nvGrpSpPr>
            <p:cNvPr id="47" name="Group 46"/>
            <p:cNvGrpSpPr/>
            <p:nvPr/>
          </p:nvGrpSpPr>
          <p:grpSpPr>
            <a:xfrm>
              <a:off x="655093" y="109182"/>
              <a:ext cx="10836322" cy="6632811"/>
              <a:chOff x="1214652" y="0"/>
              <a:chExt cx="9124608" cy="6741993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323832" y="109182"/>
                <a:ext cx="8911989" cy="6523631"/>
              </a:xfrm>
              <a:prstGeom prst="rect">
                <a:avLst/>
              </a:prstGeom>
              <a:noFill/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214652" y="0"/>
                <a:ext cx="9124608" cy="6741993"/>
              </a:xfrm>
              <a:prstGeom prst="rect">
                <a:avLst/>
              </a:prstGeom>
              <a:noFill/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Oval 47"/>
            <p:cNvSpPr/>
            <p:nvPr/>
          </p:nvSpPr>
          <p:spPr>
            <a:xfrm>
              <a:off x="1941342" y="633046"/>
              <a:ext cx="8440615" cy="5219114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8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পাঠে সবাইকে ফুলেলও শুভেচ্ছা</a:t>
              </a:r>
              <a:endPara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58793" y="2349304"/>
              <a:ext cx="1674055" cy="1688123"/>
            </a:xfrm>
            <a:prstGeom prst="roundRect">
              <a:avLst>
                <a:gd name="adj" fmla="val 859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923" y="2349305"/>
              <a:ext cx="1702191" cy="1688122"/>
            </a:xfrm>
            <a:prstGeom prst="roundRect">
              <a:avLst>
                <a:gd name="adj" fmla="val 859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8327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1446" y="109181"/>
            <a:ext cx="10836322" cy="6632811"/>
            <a:chOff x="1214652" y="0"/>
            <a:chExt cx="9124608" cy="6741993"/>
          </a:xfrm>
        </p:grpSpPr>
        <p:sp>
          <p:nvSpPr>
            <p:cNvPr id="3" name="Rectangle 2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94079" y="380455"/>
            <a:ext cx="4189863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572" y="1793888"/>
            <a:ext cx="5117909" cy="3632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3367" y="5673251"/>
            <a:ext cx="748401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প্রসেসর কাকে বলে এর সংক্ষিপ্ত বর্ণনা দাও ।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15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66108" y="5146008"/>
            <a:ext cx="9419040" cy="1178592"/>
            <a:chOff x="1366108" y="5146008"/>
            <a:chExt cx="9419040" cy="1178592"/>
          </a:xfrm>
        </p:grpSpPr>
        <p:sp>
          <p:nvSpPr>
            <p:cNvPr id="9" name="Rectangle 8"/>
            <p:cNvSpPr/>
            <p:nvPr/>
          </p:nvSpPr>
          <p:spPr>
            <a:xfrm>
              <a:off x="1366108" y="5662201"/>
              <a:ext cx="3643195" cy="662399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গাণিতিক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যুক্তি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ইউনিট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22548" y="5653548"/>
              <a:ext cx="2737186" cy="662399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নিয়ন্ত্রণ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অংশ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96797" y="5633318"/>
              <a:ext cx="2488351" cy="662399"/>
            </a:xfrm>
            <a:prstGeom prst="rect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রেজিস্টার</a:t>
              </a:r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স্মৃতি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682925" y="5164392"/>
              <a:ext cx="6680624" cy="0"/>
            </a:xfrm>
            <a:prstGeom prst="line">
              <a:avLst/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188125" y="5146008"/>
              <a:ext cx="1" cy="47804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2712913" y="5160756"/>
              <a:ext cx="1" cy="47804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9354369" y="5146008"/>
              <a:ext cx="1" cy="47804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984740" y="391705"/>
            <a:ext cx="10218493" cy="75885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spc="150" dirty="0" err="1" smtClean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প্রসেসর</a:t>
            </a:r>
            <a:r>
              <a:rPr lang="bn-BD" sz="3600" b="1" spc="150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bn-BD" sz="3600" b="1" spc="150" dirty="0" smtClean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কয়টি </a:t>
            </a:r>
            <a:r>
              <a:rPr lang="en-US" sz="3600" b="1" spc="150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ইউনিটের</a:t>
            </a:r>
            <a:r>
              <a:rPr lang="en-US" sz="3600" b="1" spc="150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spc="150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সমন্বয়ে</a:t>
            </a:r>
            <a:r>
              <a:rPr lang="bn-BD" sz="3600" b="1" spc="150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spc="150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গঠিত</a:t>
            </a:r>
            <a:r>
              <a:rPr lang="en-US" sz="3600" b="1" spc="150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3600" b="1" spc="150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হয়</a:t>
            </a:r>
            <a:r>
              <a:rPr lang="bn-BD" sz="3600" b="1" spc="150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ও </a:t>
            </a:r>
            <a:r>
              <a:rPr lang="bn-BD" sz="3600" b="1" spc="150" dirty="0" smtClean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কি কি </a:t>
            </a:r>
            <a:r>
              <a:rPr lang="bn-BD" sz="3600" b="1" spc="150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?</a:t>
            </a:r>
            <a:endParaRPr lang="en-US" sz="3600" b="1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41446" y="109181"/>
            <a:ext cx="10836322" cy="6632811"/>
            <a:chOff x="1214652" y="0"/>
            <a:chExt cx="9124608" cy="6741993"/>
          </a:xfrm>
        </p:grpSpPr>
        <p:sp>
          <p:nvSpPr>
            <p:cNvPr id="19" name="Rectangle 18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984740" y="397285"/>
            <a:ext cx="10218493" cy="75885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pc="150" dirty="0" err="1" smtClean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তিনটি</a:t>
            </a:r>
            <a:r>
              <a:rPr lang="en-US" sz="4000" b="1" spc="150" dirty="0" smtClean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spc="150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ইউনিটের</a:t>
            </a:r>
            <a:r>
              <a:rPr lang="en-US" sz="4000" b="1" spc="150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spc="150" dirty="0" err="1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সমন্বয়ে</a:t>
            </a:r>
            <a:r>
              <a:rPr lang="en-US" sz="4000" b="1" spc="150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spc="150" dirty="0" err="1" smtClean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প্রসেসর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150" dirty="0" err="1" smtClean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গঠিত</a:t>
            </a:r>
            <a:r>
              <a:rPr lang="en-US" sz="4000" b="1" spc="150" dirty="0" smtClean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b="1" spc="150" dirty="0" err="1" smtClean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হয়</a:t>
            </a:r>
            <a:r>
              <a:rPr lang="bn-BD" sz="4000" b="1" spc="150" dirty="0">
                <a:ln w="11430"/>
                <a:solidFill>
                  <a:schemeClr val="tx1"/>
                </a:solidFill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19" y="1505243"/>
            <a:ext cx="4065563" cy="3199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012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20117058" flipV="1">
            <a:off x="6653364" y="2597347"/>
            <a:ext cx="2260301" cy="1232144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 flipH="1" flipV="1">
            <a:off x="3276600" y="2853207"/>
            <a:ext cx="2216727" cy="17318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 flipV="1">
            <a:off x="7093529" y="4855189"/>
            <a:ext cx="1558636" cy="5783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19994888" flipV="1">
            <a:off x="4056372" y="4708277"/>
            <a:ext cx="1981200" cy="730722"/>
          </a:xfrm>
          <a:custGeom>
            <a:avLst/>
            <a:gdLst>
              <a:gd name="connsiteX0" fmla="*/ 0 w 1585576"/>
              <a:gd name="connsiteY0" fmla="*/ 1164659 h 1164659"/>
              <a:gd name="connsiteX1" fmla="*/ 443346 w 1585576"/>
              <a:gd name="connsiteY1" fmla="*/ 877 h 1164659"/>
              <a:gd name="connsiteX2" fmla="*/ 1510146 w 1585576"/>
              <a:gd name="connsiteY2" fmla="*/ 970696 h 1164659"/>
              <a:gd name="connsiteX3" fmla="*/ 1413164 w 1585576"/>
              <a:gd name="connsiteY3" fmla="*/ 790586 h 116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576" h="1164659">
                <a:moveTo>
                  <a:pt x="0" y="1164659"/>
                </a:moveTo>
                <a:cubicBezTo>
                  <a:pt x="95827" y="598931"/>
                  <a:pt x="191655" y="33204"/>
                  <a:pt x="443346" y="877"/>
                </a:cubicBezTo>
                <a:cubicBezTo>
                  <a:pt x="695037" y="-31450"/>
                  <a:pt x="1348510" y="839078"/>
                  <a:pt x="1510146" y="970696"/>
                </a:cubicBezTo>
                <a:cubicBezTo>
                  <a:pt x="1671782" y="1102314"/>
                  <a:pt x="1542473" y="946450"/>
                  <a:pt x="1413164" y="790586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/>
          <a:stretch/>
        </p:blipFill>
        <p:spPr>
          <a:xfrm>
            <a:off x="8480325" y="1807189"/>
            <a:ext cx="2562946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0660" b="6620"/>
          <a:stretch/>
        </p:blipFill>
        <p:spPr>
          <a:xfrm rot="3710154" flipH="1">
            <a:off x="1321214" y="1733963"/>
            <a:ext cx="1989492" cy="1502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08" y="2747557"/>
            <a:ext cx="2854494" cy="2107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4" b="5741"/>
          <a:stretch/>
        </p:blipFill>
        <p:spPr>
          <a:xfrm>
            <a:off x="8258256" y="3540817"/>
            <a:ext cx="2562146" cy="2423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991459" y="5302639"/>
            <a:ext cx="1212963" cy="11596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05687" y="5449688"/>
            <a:ext cx="954572" cy="8602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6"/>
          <a:stretch/>
        </p:blipFill>
        <p:spPr bwMode="auto">
          <a:xfrm>
            <a:off x="1808867" y="3801374"/>
            <a:ext cx="2394426" cy="20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‍Six\input\mn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4" t="6465" r="8521" b="29833"/>
          <a:stretch/>
        </p:blipFill>
        <p:spPr bwMode="auto">
          <a:xfrm>
            <a:off x="2014491" y="3965816"/>
            <a:ext cx="2064328" cy="130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877302" y="3613474"/>
            <a:ext cx="1316182" cy="742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18250" y="4099993"/>
            <a:ext cx="1259505" cy="1054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1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68736" y="95524"/>
            <a:ext cx="10836322" cy="6632811"/>
            <a:chOff x="1214652" y="0"/>
            <a:chExt cx="9124608" cy="6741993"/>
          </a:xfrm>
        </p:grpSpPr>
        <p:sp>
          <p:nvSpPr>
            <p:cNvPr id="17" name="Rectangle 16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236288" y="315504"/>
            <a:ext cx="538858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দেখ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b="1">
                <a:latin typeface="NikoshBAN" panose="02000000000000000000" pitchFamily="2" charset="0"/>
                <a:cs typeface="NikoshBAN" panose="02000000000000000000" pitchFamily="2" charset="0"/>
              </a:rPr>
              <a:t>প্রসেসর কিভাবে কাজ করে ?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5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4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756845" y="1515325"/>
            <a:ext cx="6509985" cy="3398291"/>
            <a:chOff x="2221588" y="775938"/>
            <a:chExt cx="6966517" cy="485860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32" name="Group 31"/>
            <p:cNvGrpSpPr/>
            <p:nvPr/>
          </p:nvGrpSpPr>
          <p:grpSpPr>
            <a:xfrm>
              <a:off x="2221588" y="775938"/>
              <a:ext cx="6966517" cy="4858603"/>
              <a:chOff x="4098731" y="2018872"/>
              <a:chExt cx="6229785" cy="2937295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5732520" y="2018872"/>
                <a:ext cx="3015200" cy="2937295"/>
              </a:xfrm>
              <a:prstGeom prst="roundRect">
                <a:avLst/>
              </a:prstGeom>
              <a:ln w="38100"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9079183" y="3106761"/>
                <a:ext cx="1249333" cy="83404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85082" y="3160284"/>
                <a:ext cx="1978298" cy="6217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নিয়ন্ত্র</a:t>
                </a:r>
                <a:r>
                  <a:rPr lang="bn-BD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278261" y="4095476"/>
                <a:ext cx="1978294" cy="6217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285082" y="2117137"/>
                <a:ext cx="1978297" cy="792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98731" y="3017433"/>
                <a:ext cx="1282482" cy="82847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ইনপুট</a:t>
                </a:r>
              </a:p>
              <a:p>
                <a:pPr algn="ctr"/>
                <a:r>
                  <a:rPr lang="bn-BD" sz="2800" b="1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ডিভাইস</a:t>
                </a:r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ight Arrow 27"/>
              <p:cNvSpPr/>
              <p:nvPr/>
            </p:nvSpPr>
            <p:spPr>
              <a:xfrm>
                <a:off x="5390873" y="3292908"/>
                <a:ext cx="313891" cy="332002"/>
              </a:xfrm>
              <a:prstGeom prst="rightArrow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Right Arrow 28"/>
              <p:cNvSpPr/>
              <p:nvPr/>
            </p:nvSpPr>
            <p:spPr>
              <a:xfrm>
                <a:off x="8765593" y="3363420"/>
                <a:ext cx="313891" cy="332002"/>
              </a:xfrm>
              <a:prstGeom prst="rightArrow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36" name="Rectangle 35"/>
            <p:cNvSpPr/>
            <p:nvPr/>
          </p:nvSpPr>
          <p:spPr>
            <a:xfrm>
              <a:off x="4864711" y="975871"/>
              <a:ext cx="1944584" cy="139778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গাণিতিক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যুক্তি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ইউনিট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31360" y="4392662"/>
              <a:ext cx="2046891" cy="76652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রেজিস্টার</a:t>
              </a:r>
              <a:r>
                <a:rPr lang="en-US" sz="28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atin typeface="NikoshBAN" pitchFamily="2" charset="0"/>
                  <a:cs typeface="NikoshBAN" pitchFamily="2" charset="0"/>
                </a:rPr>
                <a:t>স্মৃতি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26950" y="2675290"/>
              <a:ext cx="1248808" cy="139778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ইনপুট ডিভাইস</a:t>
              </a:r>
              <a:endParaRPr lang="en-US" sz="2800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8816" y="111170"/>
            <a:ext cx="10836322" cy="6632811"/>
            <a:chOff x="1214652" y="0"/>
            <a:chExt cx="9124608" cy="6741993"/>
          </a:xfrm>
        </p:grpSpPr>
        <p:sp>
          <p:nvSpPr>
            <p:cNvPr id="42" name="Rectangle 41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 rot="10800000" flipH="1" flipV="1">
            <a:off x="3323719" y="429438"/>
            <a:ext cx="4992579" cy="70788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মিলিয়ে দেখি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81008" y="5367715"/>
            <a:ext cx="964398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ইউনিট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ঃ এ অংশে গাণিতিক ও যৌক্তিক সিদ্ধান্তমূলক কাজ সংগঠিত হয়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24736" y="5211264"/>
            <a:ext cx="977364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নিয়ন্ত্র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ঃ এ অংশের মাধ্যমে সকল কাজ নিয়ন্ত্রিত হয় । অর্থাৎ কোন নির্দেশের পর কোন নির্দেশ পালিত হবে তা নির্ধারিত হয় এ অংশে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86977" y="5715350"/>
            <a:ext cx="272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10668" y="5222975"/>
            <a:ext cx="977364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ঃ এটি ছোট আকারের দ্রুতগতির অস্থায়ী মেমোরি বা স্মৃতি । এ স্মৃতি থেকে তথ্য নিয়ে দ্রুত প্রক্রিয়াকরণ সম্পন্ন হয় ।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12297" y="336080"/>
            <a:ext cx="5613204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 আউটপুট ডিভাইসের মাধ্যমে নিম্নোক্ত প্রক্রিয়ায়  প্রসেসর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 করে ।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4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9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943" y="1645393"/>
            <a:ext cx="2559036" cy="2717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8548471" y="4481758"/>
            <a:ext cx="2559036" cy="539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মাসাতোশি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শিমা</a:t>
            </a:r>
            <a:endParaRPr lang="en-US" sz="36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09674" y="4496972"/>
            <a:ext cx="2415953" cy="539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ফেডরিকো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ফাগিন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92" y="1702075"/>
            <a:ext cx="2424545" cy="2703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649985" y="4496972"/>
            <a:ext cx="2145427" cy="539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স্ট্যান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মেজর</a:t>
            </a:r>
            <a:endParaRPr lang="en-US" sz="36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9" t="4134" r="12801"/>
          <a:stretch/>
        </p:blipFill>
        <p:spPr>
          <a:xfrm>
            <a:off x="3571275" y="1705707"/>
            <a:ext cx="2438400" cy="2715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8"/>
          <a:stretch/>
        </p:blipFill>
        <p:spPr>
          <a:xfrm>
            <a:off x="998807" y="1663503"/>
            <a:ext cx="2400891" cy="2731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126007" y="4454768"/>
            <a:ext cx="2145427" cy="5397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টেড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হফ</a:t>
            </a:r>
            <a:endParaRPr lang="en-US" sz="36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09821" y="318143"/>
            <a:ext cx="9869550" cy="119339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ছবিগুলো দেখে চিনতে পার কিনা</a:t>
            </a:r>
            <a:r>
              <a:rPr lang="en-US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bn-BD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তাঁরা </a:t>
            </a:r>
            <a:r>
              <a:rPr lang="bn-BD" sz="32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উদ্ভাবন করেছেন ?</a:t>
            </a:r>
            <a:endParaRPr lang="en-US" sz="32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55093" y="95114"/>
            <a:ext cx="10836322" cy="6632811"/>
            <a:chOff x="1214652" y="0"/>
            <a:chExt cx="9124608" cy="6741993"/>
          </a:xfrm>
        </p:grpSpPr>
        <p:sp>
          <p:nvSpPr>
            <p:cNvPr id="12" name="Rectangle 11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209822" y="339385"/>
            <a:ext cx="9869550" cy="11685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মাইক্রো</a:t>
            </a:r>
            <a:r>
              <a:rPr lang="bn-BD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উদ্ভাব</a:t>
            </a:r>
            <a:r>
              <a:rPr lang="bn-BD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করেছেন  </a:t>
            </a:r>
            <a:endParaRPr lang="en-US" sz="4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6325187" y="5555276"/>
            <a:ext cx="2668689" cy="775186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মাইক্রোপ্রসেসর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4" r="28464" b="12613"/>
          <a:stretch/>
        </p:blipFill>
        <p:spPr>
          <a:xfrm>
            <a:off x="4149970" y="5043566"/>
            <a:ext cx="2087056" cy="1380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Oval 16"/>
          <p:cNvSpPr/>
          <p:nvPr/>
        </p:nvSpPr>
        <p:spPr>
          <a:xfrm>
            <a:off x="5261317" y="5569344"/>
            <a:ext cx="754972" cy="77518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2555" y="338251"/>
            <a:ext cx="4189863" cy="10156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5093" y="109182"/>
            <a:ext cx="10836322" cy="6632811"/>
            <a:chOff x="1214652" y="0"/>
            <a:chExt cx="9124608" cy="6741993"/>
          </a:xfrm>
        </p:grpSpPr>
        <p:sp>
          <p:nvSpPr>
            <p:cNvPr id="4" name="Rectangle 3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55076" y="5708110"/>
            <a:ext cx="10058400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প্রসেসর উদ্ভাবকদের নাম লিখ ।       ২। প্রসেসর গঠন সম্পর্কে লিখ ।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92" y="1475569"/>
            <a:ext cx="5458263" cy="4232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0984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8983" y="1580864"/>
            <a:ext cx="1372953" cy="6623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A=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3743" y="2604584"/>
            <a:ext cx="1372953" cy="6623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B=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8983" y="3595184"/>
            <a:ext cx="1372953" cy="6623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8983" y="4595503"/>
            <a:ext cx="1372953" cy="6623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,=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05430" y="1590583"/>
            <a:ext cx="3499567" cy="6623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01000001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0136" y="2528384"/>
            <a:ext cx="3354861" cy="6623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01000010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0136" y="3595184"/>
            <a:ext cx="3354861" cy="6623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00111111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50136" y="4585784"/>
            <a:ext cx="3354861" cy="6623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00101100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2197" y="444512"/>
            <a:ext cx="9067800" cy="80150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বিটের</a:t>
            </a:r>
            <a:r>
              <a:rPr lang="en-US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bn-BD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নিম্নরূপ-</a:t>
            </a:r>
            <a:endParaRPr lang="en-US" sz="44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7997" y="5531471"/>
            <a:ext cx="8001000" cy="8015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Unicode</a:t>
            </a:r>
            <a:endParaRPr lang="en-US" sz="4400" b="1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2386" y="109182"/>
            <a:ext cx="10836322" cy="6632811"/>
            <a:chOff x="1214652" y="0"/>
            <a:chExt cx="9124608" cy="6741993"/>
          </a:xfrm>
        </p:grpSpPr>
        <p:sp>
          <p:nvSpPr>
            <p:cNvPr id="19" name="Rectangle 18"/>
            <p:cNvSpPr/>
            <p:nvPr/>
          </p:nvSpPr>
          <p:spPr>
            <a:xfrm>
              <a:off x="1303407" y="109182"/>
              <a:ext cx="89433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0572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06169" y="456188"/>
            <a:ext cx="4343400" cy="101566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0884" y="5755080"/>
            <a:ext cx="877235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bn-BD" sz="40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কয়টি অংশ ও কি কি বর্ণনা কর ।</a:t>
            </a:r>
            <a:endParaRPr lang="bn-BD" sz="40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55093" y="109182"/>
            <a:ext cx="10836322" cy="6632811"/>
            <a:chOff x="1214652" y="0"/>
            <a:chExt cx="9124608" cy="6741993"/>
          </a:xfrm>
        </p:grpSpPr>
        <p:sp>
          <p:nvSpPr>
            <p:cNvPr id="17" name="Rectangle 16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19" y="1877074"/>
            <a:ext cx="3707015" cy="279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81" y="1827796"/>
            <a:ext cx="3549376" cy="2842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73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43001" y="2424119"/>
            <a:ext cx="1709382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(ক) ২টি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8156" y="1617076"/>
            <a:ext cx="6869432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43000" y="3239869"/>
            <a:ext cx="170938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(গ) ৪টি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246916" y="2421143"/>
            <a:ext cx="155960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Cross 23"/>
          <p:cNvSpPr/>
          <p:nvPr/>
        </p:nvSpPr>
        <p:spPr>
          <a:xfrm>
            <a:off x="3086672" y="349042"/>
            <a:ext cx="3235569" cy="615085"/>
          </a:xfrm>
          <a:prstGeom prst="plus">
            <a:avLst>
              <a:gd name="adj" fmla="val 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61327" y="3239869"/>
            <a:ext cx="1545194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151475" y="5065931"/>
            <a:ext cx="2287761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 1200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28156" y="4267200"/>
            <a:ext cx="8425278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4004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মাইক্রোপ্রসেসরের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1143001" y="5874841"/>
            <a:ext cx="229623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 2300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61326" y="5830669"/>
            <a:ext cx="206380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 3300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261326" y="5065931"/>
            <a:ext cx="2063808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1300 </a:t>
            </a:r>
            <a:r>
              <a:rPr lang="en-US" sz="36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endParaRPr lang="en-US" sz="3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14289" r="5333" b="35962"/>
          <a:stretch/>
        </p:blipFill>
        <p:spPr>
          <a:xfrm>
            <a:off x="7368152" y="323410"/>
            <a:ext cx="3223648" cy="6520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2" t="11487" r="4294" b="32493"/>
          <a:stretch/>
        </p:blipFill>
        <p:spPr>
          <a:xfrm>
            <a:off x="7368152" y="345160"/>
            <a:ext cx="3223648" cy="6240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1064522" y="955342"/>
            <a:ext cx="9294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 গুলোতে একে একে টিক চিহ্ন দিলে সঠিক উত্তর জানা যাবে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55093" y="109182"/>
            <a:ext cx="10836322" cy="6632811"/>
            <a:chOff x="1214652" y="0"/>
            <a:chExt cx="9124608" cy="6741993"/>
          </a:xfrm>
        </p:grpSpPr>
        <p:sp>
          <p:nvSpPr>
            <p:cNvPr id="35" name="Rectangle 34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28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988976" y="1955691"/>
            <a:ext cx="2259191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(ক) 0111111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9235" y="1270082"/>
            <a:ext cx="7294956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ASCII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988976" y="2593079"/>
            <a:ext cx="2259191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(গ) 0101100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181676" y="1939067"/>
            <a:ext cx="2102515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(খ) 01000001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ross 27"/>
          <p:cNvSpPr/>
          <p:nvPr/>
        </p:nvSpPr>
        <p:spPr>
          <a:xfrm>
            <a:off x="4241878" y="313633"/>
            <a:ext cx="2085856" cy="508723"/>
          </a:xfrm>
          <a:prstGeom prst="plus">
            <a:avLst>
              <a:gd name="adj" fmla="val 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196084" y="2579431"/>
            <a:ext cx="2088107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(ঘ) 1000010 </a:t>
            </a:r>
            <a:endParaRPr lang="en-US" sz="28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988977" y="5275085"/>
            <a:ext cx="205447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spc="-15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i ও ii  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9582" y="3219579"/>
            <a:ext cx="7854168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প্রসেসর-এর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6196084" y="5933460"/>
            <a:ext cx="2088107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988977" y="5957015"/>
            <a:ext cx="2054474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(গ) ii ও iii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6196084" y="5275085"/>
            <a:ext cx="2088107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spc="-150" dirty="0" smtClean="0">
                <a:latin typeface="NikoshBAN" pitchFamily="2" charset="0"/>
                <a:cs typeface="NikoshBAN" pitchFamily="2" charset="0"/>
              </a:rPr>
              <a:t>(খ) i ও iii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8896" y="3941644"/>
            <a:ext cx="285977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11029" y="3941643"/>
            <a:ext cx="20850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80916" y="3941643"/>
            <a:ext cx="236283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রেজিস্টার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স্মৃতি</a:t>
            </a:r>
            <a:r>
              <a:rPr lang="en-US" sz="28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2009" r="5249" b="41073"/>
          <a:stretch/>
        </p:blipFill>
        <p:spPr>
          <a:xfrm>
            <a:off x="7625651" y="364353"/>
            <a:ext cx="3180740" cy="831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9986" r="4878" b="29301"/>
          <a:stretch/>
        </p:blipFill>
        <p:spPr>
          <a:xfrm>
            <a:off x="7445568" y="306370"/>
            <a:ext cx="3349813" cy="8887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1" name="TextBox 40"/>
          <p:cNvSpPr txBox="1"/>
          <p:nvPr/>
        </p:nvSpPr>
        <p:spPr>
          <a:xfrm>
            <a:off x="989582" y="4600178"/>
            <a:ext cx="72946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8042" y="859806"/>
            <a:ext cx="754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অপশন গুলোতে একে একে টিক চিহ্ন দিলে সঠিক উত্তর জানা যাবে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55093" y="109182"/>
            <a:ext cx="10836322" cy="6632811"/>
            <a:chOff x="1214652" y="0"/>
            <a:chExt cx="9124608" cy="6741993"/>
          </a:xfrm>
        </p:grpSpPr>
        <p:sp>
          <p:nvSpPr>
            <p:cNvPr id="43" name="Rectangle 42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18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>
            <a:spLocks noGrp="1"/>
          </p:cNvSpPr>
          <p:nvPr/>
        </p:nvSpPr>
        <p:spPr>
          <a:xfrm>
            <a:off x="844056" y="1238632"/>
            <a:ext cx="4909624" cy="510295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1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জমির উদ্দিন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হামকুড়িয়া দাখিল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marL="0" indent="0" algn="ctr">
              <a:buNone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০১৭১৮-৯৪৮৯২২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Email</a:t>
            </a:r>
            <a:r>
              <a:rPr lang="en-US" b="1" dirty="0">
                <a:solidFill>
                  <a:srgbClr val="0070C0"/>
                </a:solidFill>
              </a:rPr>
              <a:t>: jamirtarash@gmail.com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Content Placeholder 5"/>
          <p:cNvSpPr>
            <a:spLocks noGrp="1"/>
          </p:cNvSpPr>
          <p:nvPr/>
        </p:nvSpPr>
        <p:spPr>
          <a:xfrm>
            <a:off x="6385472" y="1419818"/>
            <a:ext cx="4685802" cy="509811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7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সপ্তম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 </a:t>
            </a: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</a:t>
            </a: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পাঠঃ ১৪ ও পৃষ্ঠাঃ (২৮-২৯)  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০৬/০৯/২০১৯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</a:p>
          <a:p>
            <a:pPr marL="0" indent="0" algn="ctr">
              <a:buNone/>
            </a:pP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35905" y="310969"/>
            <a:ext cx="3357789" cy="89059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14" y="731513"/>
            <a:ext cx="2030558" cy="2260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7.jpg"/>
          <p:cNvPicPr>
            <a:picLocks noChangeAspect="1"/>
          </p:cNvPicPr>
          <p:nvPr/>
        </p:nvPicPr>
        <p:blipFill rotWithShape="1">
          <a:blip r:embed="rId3"/>
          <a:srcRect t="-2" r="-180" b="1990"/>
          <a:stretch/>
        </p:blipFill>
        <p:spPr>
          <a:xfrm>
            <a:off x="7596543" y="745584"/>
            <a:ext cx="2246462" cy="2344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7" name="Group 6"/>
          <p:cNvGrpSpPr/>
          <p:nvPr/>
        </p:nvGrpSpPr>
        <p:grpSpPr>
          <a:xfrm>
            <a:off x="655093" y="109182"/>
            <a:ext cx="10836322" cy="6632811"/>
            <a:chOff x="1214652" y="0"/>
            <a:chExt cx="9124608" cy="6741993"/>
          </a:xfrm>
        </p:grpSpPr>
        <p:sp>
          <p:nvSpPr>
            <p:cNvPr id="8" name="Rectangle 7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43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581400" y="672152"/>
            <a:ext cx="5105400" cy="160020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as-IN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26368" y="2701642"/>
            <a:ext cx="4332746" cy="3814775"/>
            <a:chOff x="1420462" y="1752600"/>
            <a:chExt cx="5513738" cy="5303524"/>
          </a:xfrm>
        </p:grpSpPr>
        <p:pic>
          <p:nvPicPr>
            <p:cNvPr id="4" name="Picture 3" descr="C:\Documents and Settings\user\Desktop\MMM\MMMs\MMM-6\MMM-6.1_Collections\Clip art\clipart\ELF3C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2251" y="1752600"/>
              <a:ext cx="4891949" cy="3645714"/>
            </a:xfrm>
            <a:prstGeom prst="rect">
              <a:avLst/>
            </a:prstGeom>
            <a:noFill/>
          </p:spPr>
        </p:pic>
        <p:sp>
          <p:nvSpPr>
            <p:cNvPr id="5" name="Rectangle 4"/>
            <p:cNvSpPr/>
            <p:nvPr/>
          </p:nvSpPr>
          <p:spPr>
            <a:xfrm rot="18711472">
              <a:off x="-24297" y="3261685"/>
              <a:ext cx="5239198" cy="234968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Wingdings" pitchFamily="2" charset="2"/>
                <a:buChar char="ü"/>
              </a:pPr>
              <a:endParaRPr lang="bn-BD" sz="2800" spc="-15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r>
                <a:rPr lang="en-US" sz="2800" spc="-150" dirty="0" err="1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প্রসেসর</a:t>
              </a:r>
              <a:r>
                <a:rPr lang="en-US" sz="2800" spc="-15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15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কম্পিউটারের</a:t>
              </a:r>
              <a:r>
                <a:rPr lang="en-US" sz="2800" spc="-15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spc="-15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2800" spc="-15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মস্তিষ্ক</a:t>
              </a:r>
              <a:r>
                <a:rPr lang="en-US" sz="2800" spc="-15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150" dirty="0" err="1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স্বরূপ</a:t>
              </a:r>
              <a:r>
                <a:rPr lang="en-US" sz="2800" spc="-15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bn-BD" sz="2800" spc="-150" dirty="0" smtClean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তা ব্যাখ্যাসহ </a:t>
              </a:r>
              <a:r>
                <a:rPr lang="bn-BD" sz="2800" spc="-150" dirty="0"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বাড়ি থেকে লিখে আনবে ।</a:t>
              </a:r>
              <a:endParaRPr lang="en-US" sz="2800" spc="-15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marL="457200" indent="-457200">
                <a:buFont typeface="Wingdings" pitchFamily="2" charset="2"/>
                <a:buChar char="ü"/>
              </a:pPr>
              <a:endParaRPr lang="en-US" sz="28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5093" y="109182"/>
            <a:ext cx="10836322" cy="6632811"/>
            <a:chOff x="1214652" y="0"/>
            <a:chExt cx="9124608" cy="6741993"/>
          </a:xfrm>
        </p:grpSpPr>
        <p:sp>
          <p:nvSpPr>
            <p:cNvPr id="9" name="Rectangle 8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0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18 0.01782 L 0.40118 0.017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5093" y="109182"/>
            <a:ext cx="10836322" cy="6632811"/>
            <a:chOff x="1214652" y="0"/>
            <a:chExt cx="9124608" cy="6741993"/>
          </a:xfrm>
        </p:grpSpPr>
        <p:sp>
          <p:nvSpPr>
            <p:cNvPr id="3" name="Rectangle 2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Oval 4"/>
          <p:cNvSpPr/>
          <p:nvPr/>
        </p:nvSpPr>
        <p:spPr>
          <a:xfrm>
            <a:off x="1308295" y="717452"/>
            <a:ext cx="9608233" cy="481115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</a:t>
            </a:r>
            <a:endParaRPr lang="en-US" sz="1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1680" y="2349304"/>
            <a:ext cx="1674055" cy="1688123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548" y="2349305"/>
            <a:ext cx="1702191" cy="1688122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7511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288" y="1501254"/>
            <a:ext cx="4203512" cy="4278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Oval 12"/>
          <p:cNvSpPr/>
          <p:nvPr/>
        </p:nvSpPr>
        <p:spPr>
          <a:xfrm>
            <a:off x="7874757" y="2016374"/>
            <a:ext cx="1678674" cy="157299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11867" r="7085" b="9469"/>
          <a:stretch/>
        </p:blipFill>
        <p:spPr>
          <a:xfrm>
            <a:off x="1448972" y="1501255"/>
            <a:ext cx="3900947" cy="4281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Oval 15"/>
          <p:cNvSpPr/>
          <p:nvPr/>
        </p:nvSpPr>
        <p:spPr>
          <a:xfrm>
            <a:off x="2636290" y="2320120"/>
            <a:ext cx="1637731" cy="155584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55093" y="109182"/>
            <a:ext cx="10836322" cy="6632811"/>
            <a:chOff x="1214652" y="0"/>
            <a:chExt cx="9124608" cy="6741993"/>
          </a:xfrm>
        </p:grpSpPr>
        <p:sp>
          <p:nvSpPr>
            <p:cNvPr id="18" name="Rectangle 17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933062" y="368493"/>
            <a:ext cx="354841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শরীরের সবচেয়ে গুরুত্বপূর্ণ অংশ কোনটি 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65025" y="383084"/>
            <a:ext cx="349382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 ইউনিটের  সবচেয়ে গুরুত্বপূর্ণ অংশের নাম কী ?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51791" y="5876904"/>
            <a:ext cx="242475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66532" y="5855525"/>
            <a:ext cx="21950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65025" y="5872932"/>
            <a:ext cx="860036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 মানুষের মস্তিষ্কের মতো কাজ করে 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42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6078" y="346994"/>
            <a:ext cx="3172867" cy="110799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bn-BD" sz="6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5093" y="109182"/>
            <a:ext cx="10836322" cy="6632811"/>
            <a:chOff x="1214652" y="0"/>
            <a:chExt cx="9124608" cy="6741993"/>
          </a:xfrm>
        </p:grpSpPr>
        <p:sp>
          <p:nvSpPr>
            <p:cNvPr id="6" name="Rectangle 5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51" y="1470323"/>
            <a:ext cx="6619164" cy="469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3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5093" y="109182"/>
            <a:ext cx="10836322" cy="6632811"/>
            <a:chOff x="1214652" y="0"/>
            <a:chExt cx="9124608" cy="6741993"/>
          </a:xfrm>
        </p:grpSpPr>
        <p:sp>
          <p:nvSpPr>
            <p:cNvPr id="5" name="Rectangle 4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01937" y="2064312"/>
            <a:ext cx="9430183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1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প্রসেসর কী তা বলতে পারবে;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প্রসেসরের গঠন বর্ণনা করতে পারবে;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প্রসেসরের সংক্ষিপ্ত ইতিহাস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28102" y="373141"/>
            <a:ext cx="3505201" cy="132343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27797" y="114345"/>
            <a:ext cx="10836322" cy="6632811"/>
            <a:chOff x="1214652" y="0"/>
            <a:chExt cx="9124608" cy="6741993"/>
          </a:xfrm>
        </p:grpSpPr>
        <p:sp>
          <p:nvSpPr>
            <p:cNvPr id="6" name="Rectangle 5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6090" r="3301" b="19592"/>
          <a:stretch/>
        </p:blipFill>
        <p:spPr>
          <a:xfrm>
            <a:off x="1665017" y="2170000"/>
            <a:ext cx="4053385" cy="3179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8" t="13543" r="19405" b="23413"/>
          <a:stretch/>
        </p:blipFill>
        <p:spPr>
          <a:xfrm>
            <a:off x="6892109" y="2115406"/>
            <a:ext cx="3480178" cy="34665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0190" y="427733"/>
            <a:ext cx="95124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 বা কম্পিউটারের সব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পরিচালনা করে কোন অংশটি ? 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1951" y="5506985"/>
            <a:ext cx="6262051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 </a:t>
            </a:r>
            <a:endParaRPr lang="bn-BD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0992" y="417616"/>
            <a:ext cx="975815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প্রসেসর কাকে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 ?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082" y="411012"/>
            <a:ext cx="1031770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ও আউটপুট ডিভাইসের মাধ্যমে ল্যাপটপ বা কম্পিউটার-সংশ্লিষ্ট সকল যন্ত্রপাতি ও সফটওয়ারের নির্দেশনার মধ্যে যে সমন্বয় করে কাজ  সমাধা করে তাকে প্রসেসর বলা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হয়। একে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CPU-Central processing Unit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 এক কেন্দ্রীয় প্রক্রিয়াকরণ অংশও বলা হয় ।</a:t>
            </a:r>
          </a:p>
        </p:txBody>
      </p:sp>
    </p:spTree>
    <p:extLst>
      <p:ext uri="{BB962C8B-B14F-4D97-AF65-F5344CB8AC3E}">
        <p14:creationId xmlns:p14="http://schemas.microsoft.com/office/powerpoint/2010/main" val="313996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091" y="4551175"/>
            <a:ext cx="2827497" cy="6623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ইন্টিগ্রেটেড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সার্কিট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5531" y="4523459"/>
            <a:ext cx="2820041" cy="6623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ট্রানজিস্টার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9985" y="686957"/>
            <a:ext cx="6865032" cy="60218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5093" y="109181"/>
            <a:ext cx="10836322" cy="6632811"/>
            <a:chOff x="1214652" y="0"/>
            <a:chExt cx="9124608" cy="6741993"/>
          </a:xfrm>
        </p:grpSpPr>
        <p:sp>
          <p:nvSpPr>
            <p:cNvPr id="14" name="Rectangle 13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55" y="1992044"/>
            <a:ext cx="3124511" cy="25646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7" y="1948829"/>
            <a:ext cx="2945582" cy="26078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t="12905" r="14126" b="14498"/>
          <a:stretch/>
        </p:blipFill>
        <p:spPr>
          <a:xfrm>
            <a:off x="7948246" y="1948829"/>
            <a:ext cx="3179299" cy="271531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172809" y="4557882"/>
            <a:ext cx="724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চিপ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5093" y="109181"/>
            <a:ext cx="10836322" cy="6632811"/>
            <a:chOff x="1214652" y="0"/>
            <a:chExt cx="9124608" cy="6741993"/>
          </a:xfrm>
        </p:grpSpPr>
        <p:sp>
          <p:nvSpPr>
            <p:cNvPr id="3" name="Rectangle 2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50498" y="3678809"/>
            <a:ext cx="9270610" cy="2778263"/>
            <a:chOff x="1167618" y="3678809"/>
            <a:chExt cx="9270610" cy="277826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798" y="3678809"/>
              <a:ext cx="3837430" cy="2778263"/>
            </a:xfrm>
            <a:prstGeom prst="rect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14" name="Right Arrow 13"/>
            <p:cNvSpPr/>
            <p:nvPr/>
          </p:nvSpPr>
          <p:spPr>
            <a:xfrm>
              <a:off x="1167618" y="3784207"/>
              <a:ext cx="5373859" cy="2525591"/>
            </a:xfrm>
            <a:prstGeom prst="rightArrow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ট্রানজিস্টার</a:t>
              </a:r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দিয়ে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তৈরি হয় </a:t>
              </a:r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25" y="438141"/>
            <a:ext cx="3850715" cy="29787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Right Arrow 12"/>
          <p:cNvSpPr/>
          <p:nvPr/>
        </p:nvSpPr>
        <p:spPr>
          <a:xfrm>
            <a:off x="1305953" y="514248"/>
            <a:ext cx="5407989" cy="2615915"/>
          </a:xfrm>
          <a:prstGeom prst="right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IC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9" name="Oval 18"/>
          <p:cNvSpPr/>
          <p:nvPr/>
        </p:nvSpPr>
        <p:spPr>
          <a:xfrm>
            <a:off x="6899875" y="502335"/>
            <a:ext cx="3601332" cy="273782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10432950" y="4683078"/>
            <a:ext cx="935621" cy="550102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33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5093" y="109181"/>
            <a:ext cx="10836322" cy="6632811"/>
            <a:chOff x="1214652" y="0"/>
            <a:chExt cx="9124608" cy="6741993"/>
          </a:xfrm>
        </p:grpSpPr>
        <p:sp>
          <p:nvSpPr>
            <p:cNvPr id="3" name="Rectangle 2"/>
            <p:cNvSpPr/>
            <p:nvPr/>
          </p:nvSpPr>
          <p:spPr>
            <a:xfrm>
              <a:off x="1323832" y="109182"/>
              <a:ext cx="8911989" cy="6523631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214652" y="0"/>
              <a:ext cx="9124608" cy="6741993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76709" y="317678"/>
            <a:ext cx="9171843" cy="2978752"/>
            <a:chOff x="1390361" y="353733"/>
            <a:chExt cx="9315149" cy="2978752"/>
          </a:xfrm>
        </p:grpSpPr>
        <p:sp>
          <p:nvSpPr>
            <p:cNvPr id="10" name="Right Arrow 9"/>
            <p:cNvSpPr/>
            <p:nvPr/>
          </p:nvSpPr>
          <p:spPr>
            <a:xfrm>
              <a:off x="1390361" y="514248"/>
              <a:ext cx="5407989" cy="2615915"/>
            </a:xfrm>
            <a:prstGeom prst="rightArrow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IC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গুলো কোথায় থাকে 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4798" y="353733"/>
              <a:ext cx="3850712" cy="29787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19" name="Oval 18"/>
          <p:cNvSpPr/>
          <p:nvPr/>
        </p:nvSpPr>
        <p:spPr>
          <a:xfrm>
            <a:off x="7033844" y="417927"/>
            <a:ext cx="3601329" cy="2737826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364570" y="3397513"/>
            <a:ext cx="9412118" cy="3149609"/>
            <a:chOff x="1350503" y="3417351"/>
            <a:chExt cx="9412118" cy="3149609"/>
          </a:xfrm>
        </p:grpSpPr>
        <p:grpSp>
          <p:nvGrpSpPr>
            <p:cNvPr id="21" name="Group 20"/>
            <p:cNvGrpSpPr/>
            <p:nvPr/>
          </p:nvGrpSpPr>
          <p:grpSpPr>
            <a:xfrm>
              <a:off x="1350503" y="3417351"/>
              <a:ext cx="9412118" cy="3149609"/>
              <a:chOff x="1406775" y="3418450"/>
              <a:chExt cx="9412118" cy="3149609"/>
            </a:xfrm>
          </p:grpSpPr>
          <p:sp>
            <p:nvSpPr>
              <p:cNvPr id="7" name="Right Arrow 6"/>
              <p:cNvSpPr/>
              <p:nvPr/>
            </p:nvSpPr>
            <p:spPr>
              <a:xfrm>
                <a:off x="1406775" y="3678809"/>
                <a:ext cx="5495167" cy="2525591"/>
              </a:xfrm>
              <a:prstGeom prst="rightArrow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IC গুলো Chip এর মধ্যে থাকে 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913" t="12905" r="14126" b="14498"/>
              <a:stretch/>
            </p:blipFill>
            <p:spPr>
              <a:xfrm>
                <a:off x="6957081" y="3418450"/>
                <a:ext cx="3861812" cy="3149609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</p:pic>
        </p:grpSp>
        <p:cxnSp>
          <p:nvCxnSpPr>
            <p:cNvPr id="33" name="Straight Arrow Connector 32"/>
            <p:cNvCxnSpPr/>
            <p:nvPr/>
          </p:nvCxnSpPr>
          <p:spPr>
            <a:xfrm>
              <a:off x="7061980" y="4000376"/>
              <a:ext cx="710419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eft Arrow 48"/>
          <p:cNvSpPr/>
          <p:nvPr/>
        </p:nvSpPr>
        <p:spPr>
          <a:xfrm>
            <a:off x="10334474" y="4669012"/>
            <a:ext cx="1034097" cy="550102"/>
          </a:xfrm>
          <a:prstGeom prst="leftArrow">
            <a:avLst>
              <a:gd name="adj1" fmla="val 70374"/>
              <a:gd name="adj2" fmla="val 25603"/>
            </a:avLst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5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806</Words>
  <Application>Microsoft Office PowerPoint</Application>
  <PresentationFormat>Widescreen</PresentationFormat>
  <Paragraphs>161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NikoshLightBAN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328</cp:revision>
  <dcterms:created xsi:type="dcterms:W3CDTF">2019-09-01T15:29:55Z</dcterms:created>
  <dcterms:modified xsi:type="dcterms:W3CDTF">2020-11-04T02:25:59Z</dcterms:modified>
</cp:coreProperties>
</file>