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6" r:id="rId7"/>
    <p:sldId id="260" r:id="rId8"/>
    <p:sldId id="261" r:id="rId9"/>
    <p:sldId id="262" r:id="rId10"/>
    <p:sldId id="270" r:id="rId11"/>
    <p:sldId id="268" r:id="rId12"/>
    <p:sldId id="269" r:id="rId13"/>
    <p:sldId id="271" r:id="rId14"/>
    <p:sldId id="265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21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9415" y="2231471"/>
            <a:ext cx="4586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i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</a:t>
            </a:r>
            <a:r>
              <a:rPr lang="bn-BD" sz="96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IN" sz="96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9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8900" y="528638"/>
            <a:ext cx="7058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dirty="0" err="1" smtClean="0">
                <a:solidFill>
                  <a:srgbClr val="FF0000"/>
                </a:solidFill>
              </a:rPr>
              <a:t>নীচের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ভিডিওটি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লক্ষ্যকর</a:t>
            </a:r>
            <a:r>
              <a:rPr lang="en-US" sz="5400" dirty="0" smtClean="0">
                <a:solidFill>
                  <a:srgbClr val="FF0000"/>
                </a:solidFill>
              </a:rPr>
              <a:t> ।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8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4481" y="167520"/>
            <a:ext cx="7843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rgbClr val="00B0F0"/>
                </a:solidFill>
              </a:rPr>
              <a:t>পরীক্ষার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নমুনা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প্রশ্নাবলী</a:t>
            </a:r>
            <a:r>
              <a:rPr lang="en-US" sz="3600" dirty="0" smtClean="0">
                <a:solidFill>
                  <a:srgbClr val="00B0F0"/>
                </a:solidFill>
              </a:rPr>
              <a:t> ।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3" y="1185862"/>
            <a:ext cx="5500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3600" dirty="0" smtClean="0">
                <a:solidFill>
                  <a:srgbClr val="FFFF00"/>
                </a:solidFill>
              </a:rPr>
              <a:t>الوضوء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এর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অর্থ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কি</a:t>
            </a:r>
            <a:r>
              <a:rPr lang="en-US" sz="3600" dirty="0" smtClean="0">
                <a:solidFill>
                  <a:srgbClr val="FFFF00"/>
                </a:solidFill>
              </a:rPr>
              <a:t> ?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038" y="285750"/>
            <a:ext cx="5033962" cy="30432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0" y="2114550"/>
            <a:ext cx="6543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solidFill>
                  <a:srgbClr val="FF0000"/>
                </a:solidFill>
              </a:rPr>
              <a:t>কি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কি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কাজে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অজু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লাগে</a:t>
            </a:r>
            <a:r>
              <a:rPr lang="en-US" sz="4000" dirty="0" smtClean="0">
                <a:solidFill>
                  <a:srgbClr val="FF0000"/>
                </a:solidFill>
              </a:rPr>
              <a:t> 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3" y="3267759"/>
            <a:ext cx="9708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rgbClr val="00B0F0"/>
                </a:solidFill>
              </a:rPr>
              <a:t>আঃ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রহিমের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অজু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হয়েছে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কিনা</a:t>
            </a:r>
            <a:r>
              <a:rPr lang="en-US" sz="3600" dirty="0" smtClean="0">
                <a:solidFill>
                  <a:srgbClr val="00B0F0"/>
                </a:solidFill>
              </a:rPr>
              <a:t> ?</a:t>
            </a:r>
            <a:r>
              <a:rPr lang="en-US" sz="3600" dirty="0" err="1" smtClean="0">
                <a:solidFill>
                  <a:srgbClr val="00B0F0"/>
                </a:solidFill>
              </a:rPr>
              <a:t>তোমার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পাঠ্য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বইয়ের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আলোকে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বর্ননা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কর</a:t>
            </a:r>
            <a:r>
              <a:rPr lang="en-US" sz="3600" dirty="0" smtClean="0">
                <a:solidFill>
                  <a:srgbClr val="00B0F0"/>
                </a:solidFill>
              </a:rPr>
              <a:t> ।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3" y="5114926"/>
            <a:ext cx="1197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1435" y="4814202"/>
            <a:ext cx="9913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rgbClr val="FFFF00"/>
                </a:solidFill>
              </a:rPr>
              <a:t>তুমি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কি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খালেদর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মন্তব্যেরসাথে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একমত?তোমার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মতামত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বশ্লেষণ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কর</a:t>
            </a:r>
            <a:r>
              <a:rPr lang="en-US" sz="3600" dirty="0" smtClean="0">
                <a:solidFill>
                  <a:srgbClr val="FFFF00"/>
                </a:solidFill>
              </a:rPr>
              <a:t> ।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2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0425" y="0"/>
            <a:ext cx="5443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শানেনু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যুল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বর্ননা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কর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।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50" y="685800"/>
            <a:ext cx="11201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হজরত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আয়েশা</a:t>
            </a:r>
            <a:r>
              <a:rPr lang="en-US" sz="2800" dirty="0" smtClean="0">
                <a:solidFill>
                  <a:srgbClr val="FFFF00"/>
                </a:solidFill>
              </a:rPr>
              <a:t>( </a:t>
            </a:r>
            <a:r>
              <a:rPr lang="en-US" sz="2800" dirty="0" err="1" smtClean="0">
                <a:solidFill>
                  <a:srgbClr val="FFFF00"/>
                </a:solidFill>
              </a:rPr>
              <a:t>রাঃ</a:t>
            </a:r>
            <a:r>
              <a:rPr lang="en-US" sz="2800" dirty="0" smtClean="0">
                <a:solidFill>
                  <a:srgbClr val="FFFF00"/>
                </a:solidFill>
              </a:rPr>
              <a:t>) বলেন,৫ম </a:t>
            </a:r>
            <a:r>
              <a:rPr lang="en-US" sz="2800" dirty="0" err="1" smtClean="0">
                <a:solidFill>
                  <a:srgbClr val="FFFF00"/>
                </a:solidFill>
              </a:rPr>
              <a:t>হিজরিতে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দনি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মুস্তালিক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যুদ্ধ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থেকে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ফেরার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সময়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গভীর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রাত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হওয়ায়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মদিনায়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প্রবেশেরর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পথে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মরুভূমিতে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তাবু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টাঙ্গানো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হয়</a:t>
            </a:r>
            <a:r>
              <a:rPr lang="en-US" sz="2800" dirty="0" smtClean="0">
                <a:solidFill>
                  <a:srgbClr val="FFFF00"/>
                </a:solidFill>
              </a:rPr>
              <a:t> ।</a:t>
            </a:r>
            <a:r>
              <a:rPr lang="en-US" sz="2800" dirty="0" err="1" smtClean="0">
                <a:solidFill>
                  <a:srgbClr val="FFFF00"/>
                </a:solidFill>
              </a:rPr>
              <a:t>রাতের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শেষ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প্রহরে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গিয়ে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আমার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গলার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হারটি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হারিয়ে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যায়</a:t>
            </a:r>
            <a:r>
              <a:rPr lang="en-US" sz="2800" dirty="0" smtClean="0">
                <a:solidFill>
                  <a:srgbClr val="FFFF00"/>
                </a:solidFill>
              </a:rPr>
              <a:t>। </a:t>
            </a:r>
            <a:r>
              <a:rPr lang="en-US" sz="2800" dirty="0" err="1" smtClean="0">
                <a:solidFill>
                  <a:srgbClr val="FFFF00"/>
                </a:solidFill>
              </a:rPr>
              <a:t>লোকেরা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হার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তালাশ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করতে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গেলে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নবি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করিম</a:t>
            </a:r>
            <a:r>
              <a:rPr lang="en-US" sz="2800" dirty="0" smtClean="0">
                <a:solidFill>
                  <a:srgbClr val="FFFF00"/>
                </a:solidFill>
              </a:rPr>
              <a:t> (</a:t>
            </a:r>
            <a:r>
              <a:rPr lang="en-US" sz="2800" dirty="0" err="1" smtClean="0">
                <a:solidFill>
                  <a:srgbClr val="FFFF00"/>
                </a:solidFill>
              </a:rPr>
              <a:t>সঃ</a:t>
            </a:r>
            <a:r>
              <a:rPr lang="en-US" sz="2800" dirty="0" smtClean="0">
                <a:solidFill>
                  <a:srgbClr val="FFFF00"/>
                </a:solidFill>
              </a:rPr>
              <a:t>)</a:t>
            </a:r>
            <a:r>
              <a:rPr lang="en-US" sz="2800" dirty="0" err="1" smtClean="0">
                <a:solidFill>
                  <a:srgbClr val="FFFF00"/>
                </a:solidFill>
              </a:rPr>
              <a:t>আমার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কোলে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মাথা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রেখে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ঘুমিয়ে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পরেন</a:t>
            </a:r>
            <a:r>
              <a:rPr lang="en-US" sz="2800" dirty="0" smtClean="0">
                <a:solidFill>
                  <a:srgbClr val="FFFF00"/>
                </a:solidFill>
              </a:rPr>
              <a:t> । </a:t>
            </a:r>
            <a:r>
              <a:rPr lang="en-US" sz="2800" dirty="0" err="1" smtClean="0">
                <a:solidFill>
                  <a:srgbClr val="FFFF00"/>
                </a:solidFill>
              </a:rPr>
              <a:t>এদিকে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ভোর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হয়ে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যাওয়ায়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এবং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সূর্যোদয়ের</a:t>
            </a:r>
            <a:r>
              <a:rPr lang="en-US" sz="2800" dirty="0" smtClean="0">
                <a:solidFill>
                  <a:srgbClr val="FFFF00"/>
                </a:solidFill>
              </a:rPr>
              <a:t>  	</a:t>
            </a:r>
            <a:r>
              <a:rPr lang="en-US" sz="2800" dirty="0" err="1" smtClean="0">
                <a:solidFill>
                  <a:srgbClr val="FFFF00"/>
                </a:solidFill>
              </a:rPr>
              <a:t>কাছাকাছি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সময়ে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অজুর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পানি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থাকায়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সাহাবায়ে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কেরাম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অস্হির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হয়ে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পড়লেন</a:t>
            </a:r>
            <a:r>
              <a:rPr lang="en-US" sz="2800" dirty="0" smtClean="0">
                <a:solidFill>
                  <a:srgbClr val="FFFF00"/>
                </a:solidFill>
              </a:rPr>
              <a:t> ।</a:t>
            </a:r>
            <a:r>
              <a:rPr lang="en-US" sz="2800" dirty="0" err="1" smtClean="0">
                <a:solidFill>
                  <a:srgbClr val="FFFF00"/>
                </a:solidFill>
              </a:rPr>
              <a:t>তারা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আমার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পিতা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আবু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বকরের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নিকট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অভিযোগ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করলেন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যে,আপনার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কন্যা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আয়েশার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কারণে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হয়ত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ফজরের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নামাজ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কাজা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হয়ে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যাবে</a:t>
            </a:r>
            <a:r>
              <a:rPr lang="en-US" sz="2800" dirty="0" smtClean="0">
                <a:solidFill>
                  <a:srgbClr val="FFFF00"/>
                </a:solidFill>
              </a:rPr>
              <a:t> ।</a:t>
            </a:r>
            <a:r>
              <a:rPr lang="en-US" sz="2800" dirty="0" err="1" smtClean="0">
                <a:solidFill>
                  <a:srgbClr val="FFFF00"/>
                </a:solidFill>
              </a:rPr>
              <a:t>এমতাবস্হায়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আবু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বকর</a:t>
            </a:r>
            <a:r>
              <a:rPr lang="en-US" sz="2800" dirty="0" smtClean="0">
                <a:solidFill>
                  <a:srgbClr val="FFFF00"/>
                </a:solidFill>
              </a:rPr>
              <a:t> (</a:t>
            </a:r>
            <a:r>
              <a:rPr lang="en-US" sz="2800" dirty="0" err="1" smtClean="0">
                <a:solidFill>
                  <a:srgbClr val="FFFF00"/>
                </a:solidFill>
              </a:rPr>
              <a:t>রঃ</a:t>
            </a:r>
            <a:r>
              <a:rPr lang="en-US" sz="2800" dirty="0" smtClean="0">
                <a:solidFill>
                  <a:srgbClr val="FFFF00"/>
                </a:solidFill>
              </a:rPr>
              <a:t>)</a:t>
            </a:r>
            <a:r>
              <a:rPr lang="en-US" sz="2800" dirty="0" err="1" smtClean="0">
                <a:solidFill>
                  <a:srgbClr val="FFFF00"/>
                </a:solidFill>
              </a:rPr>
              <a:t>এসে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আমাকে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ভর্ৎসনা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বললেনন,তুমি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একটা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হারের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জন্য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মানুষদেরকে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আটকিয়ে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রেখেছে</a:t>
            </a:r>
            <a:r>
              <a:rPr lang="en-US" sz="2800" dirty="0" smtClean="0">
                <a:solidFill>
                  <a:srgbClr val="FFFF00"/>
                </a:solidFill>
              </a:rPr>
              <a:t>  ।</a:t>
            </a:r>
            <a:r>
              <a:rPr lang="en-US" sz="2800" dirty="0" err="1" smtClean="0">
                <a:solidFill>
                  <a:srgbClr val="FFFF00"/>
                </a:solidFill>
              </a:rPr>
              <a:t>অতঃপর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নবি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করিম</a:t>
            </a:r>
            <a:r>
              <a:rPr lang="en-US" sz="2800" dirty="0" smtClean="0">
                <a:solidFill>
                  <a:srgbClr val="FFFF00"/>
                </a:solidFill>
              </a:rPr>
              <a:t> (</a:t>
            </a:r>
            <a:r>
              <a:rPr lang="en-US" sz="2800" dirty="0" err="1" smtClean="0">
                <a:solidFill>
                  <a:srgbClr val="FFFF00"/>
                </a:solidFill>
              </a:rPr>
              <a:t>সঃ</a:t>
            </a:r>
            <a:r>
              <a:rPr lang="en-US" sz="2800" dirty="0" smtClean="0">
                <a:solidFill>
                  <a:srgbClr val="FFFF00"/>
                </a:solidFill>
              </a:rPr>
              <a:t>)</a:t>
            </a:r>
            <a:r>
              <a:rPr lang="en-US" sz="2800" dirty="0" err="1" smtClean="0">
                <a:solidFill>
                  <a:srgbClr val="FFFF00"/>
                </a:solidFill>
              </a:rPr>
              <a:t>যখন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জাগ্ররত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হলেন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তখন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সকাল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হয়ে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গেছে</a:t>
            </a:r>
            <a:r>
              <a:rPr lang="en-US" sz="2800" dirty="0" smtClean="0">
                <a:solidFill>
                  <a:srgbClr val="FFFF00"/>
                </a:solidFill>
              </a:rPr>
              <a:t> ।</a:t>
            </a:r>
            <a:r>
              <a:rPr lang="en-US" sz="2800" dirty="0" err="1" smtClean="0">
                <a:solidFill>
                  <a:srgbClr val="FFFF00"/>
                </a:solidFill>
              </a:rPr>
              <a:t>তখন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পানি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তালাশ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হলো</a:t>
            </a:r>
            <a:r>
              <a:rPr lang="en-US" sz="2800" dirty="0" smtClean="0">
                <a:solidFill>
                  <a:srgbClr val="FFFF00"/>
                </a:solidFill>
              </a:rPr>
              <a:t> –</a:t>
            </a:r>
            <a:r>
              <a:rPr lang="en-US" sz="2800" dirty="0" err="1" smtClean="0">
                <a:solidFill>
                  <a:srgbClr val="FFFF00"/>
                </a:solidFill>
              </a:rPr>
              <a:t>বিঃ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দ্রষ্টব্য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7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3" y="428625"/>
            <a:ext cx="1143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কিন্তু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পাওয়া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গেলনা</a:t>
            </a:r>
            <a:r>
              <a:rPr lang="en-US" sz="3600" dirty="0" smtClean="0">
                <a:solidFill>
                  <a:srgbClr val="FFFF00"/>
                </a:solidFill>
              </a:rPr>
              <a:t> ।</a:t>
            </a:r>
            <a:r>
              <a:rPr lang="en-US" sz="3600" dirty="0" err="1" smtClean="0">
                <a:solidFill>
                  <a:srgbClr val="FFFF00"/>
                </a:solidFill>
              </a:rPr>
              <a:t>সে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সময়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তায়াম্মুমের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বিধানসহ</a:t>
            </a:r>
            <a:r>
              <a:rPr lang="en-US" sz="3600" dirty="0" smtClean="0">
                <a:solidFill>
                  <a:srgbClr val="FFFF00"/>
                </a:solidFill>
              </a:rPr>
              <a:t> এ </a:t>
            </a:r>
            <a:r>
              <a:rPr lang="en-US" sz="3600" dirty="0" err="1" smtClean="0">
                <a:solidFill>
                  <a:srgbClr val="FFFF00"/>
                </a:solidFill>
              </a:rPr>
              <a:t>আাতটি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নাজিল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হয়</a:t>
            </a:r>
            <a:r>
              <a:rPr lang="en-US" sz="3600" dirty="0" smtClean="0">
                <a:solidFill>
                  <a:srgbClr val="FFFF00"/>
                </a:solidFill>
              </a:rPr>
              <a:t> ।এ </a:t>
            </a:r>
            <a:r>
              <a:rPr lang="en-US" sz="3600" dirty="0" err="1" smtClean="0">
                <a:solidFill>
                  <a:srgbClr val="FFFF00"/>
                </a:solidFill>
              </a:rPr>
              <a:t>আয়াত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শুনে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উসাইদ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ইবনে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হুজাইর</a:t>
            </a:r>
            <a:r>
              <a:rPr lang="en-US" sz="3600" dirty="0" smtClean="0">
                <a:solidFill>
                  <a:srgbClr val="FFFF00"/>
                </a:solidFill>
              </a:rPr>
              <a:t> (</a:t>
            </a:r>
            <a:r>
              <a:rPr lang="en-US" sz="3600" dirty="0" err="1" smtClean="0">
                <a:solidFill>
                  <a:srgbClr val="FFFF00"/>
                </a:solidFill>
              </a:rPr>
              <a:t>রাঃ</a:t>
            </a:r>
            <a:r>
              <a:rPr lang="en-US" sz="3600" dirty="0" smtClean="0">
                <a:solidFill>
                  <a:srgbClr val="FFFF00"/>
                </a:solidFill>
              </a:rPr>
              <a:t>)</a:t>
            </a:r>
            <a:r>
              <a:rPr lang="en-US" sz="3600" dirty="0" err="1" smtClean="0">
                <a:solidFill>
                  <a:srgbClr val="FFFF00"/>
                </a:solidFill>
              </a:rPr>
              <a:t>বলেন,হে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আবু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বকরের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পরিবার</a:t>
            </a:r>
            <a:r>
              <a:rPr lang="en-US" sz="3600" dirty="0" smtClean="0">
                <a:solidFill>
                  <a:srgbClr val="FFFF00"/>
                </a:solidFill>
              </a:rPr>
              <a:t>  </a:t>
            </a:r>
            <a:r>
              <a:rPr lang="en-US" sz="3600" dirty="0" err="1" smtClean="0">
                <a:solidFill>
                  <a:srgbClr val="FFFF00"/>
                </a:solidFill>
              </a:rPr>
              <a:t>তোমাদের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মধ্যে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আল্লাহ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তায়ালা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মানুষের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জন্য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বরকত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রেখেছেন</a:t>
            </a:r>
            <a:r>
              <a:rPr lang="en-US" sz="3600" dirty="0" smtClean="0">
                <a:solidFill>
                  <a:srgbClr val="FFFF00"/>
                </a:solidFill>
              </a:rPr>
              <a:t> ।(</a:t>
            </a:r>
            <a:r>
              <a:rPr lang="en-US" sz="3600" dirty="0" err="1" smtClean="0">
                <a:solidFill>
                  <a:srgbClr val="FFFF00"/>
                </a:solidFill>
              </a:rPr>
              <a:t>আসবাবুন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নুজুল</a:t>
            </a:r>
            <a:r>
              <a:rPr lang="en-US" sz="3600" dirty="0" smtClean="0">
                <a:solidFill>
                  <a:srgbClr val="FFFF00"/>
                </a:solidFill>
              </a:rPr>
              <a:t>/</a:t>
            </a:r>
            <a:r>
              <a:rPr lang="en-US" sz="3600" dirty="0" err="1" smtClean="0">
                <a:solidFill>
                  <a:srgbClr val="FFFF00"/>
                </a:solidFill>
              </a:rPr>
              <a:t>বুখারী</a:t>
            </a:r>
            <a:r>
              <a:rPr lang="en-US" sz="3600" dirty="0" smtClean="0">
                <a:solidFill>
                  <a:srgbClr val="FFFF00"/>
                </a:solidFill>
              </a:rPr>
              <a:t> )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3" name="Picture 2" descr="C:\Users\Yunus\Desktop\Namajer-Jamat-Top201601090707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1913"/>
            <a:ext cx="11876049" cy="327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358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8095" y="108284"/>
            <a:ext cx="3188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</a:rPr>
              <a:t>বাড়ীর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কাজ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1636295"/>
            <a:ext cx="121920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অজু</a:t>
            </a:r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ও </a:t>
            </a:r>
            <a:r>
              <a:rPr lang="en-US" sz="4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তয়াম্মুমের</a:t>
            </a:r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আয়াত</a:t>
            </a:r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কত</a:t>
            </a:r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হিজরীতে</a:t>
            </a:r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নাযিল</a:t>
            </a:r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হয়েছিল</a:t>
            </a:r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লিখেআনবে</a:t>
            </a:r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।</a:t>
            </a:r>
            <a:r>
              <a:rPr lang="en-US" sz="4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এবংঅজুও</a:t>
            </a:r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তায়াম্মুমের</a:t>
            </a:r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ফরজ</a:t>
            </a:r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কয়টি</a:t>
            </a:r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খাতায়</a:t>
            </a:r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লিখে</a:t>
            </a:r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আনবে</a:t>
            </a:r>
            <a:r>
              <a:rPr lang="en-US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।</a:t>
            </a:r>
            <a:endParaRPr lang="en-US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94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2608" y="0"/>
            <a:ext cx="1906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ধন্যবাদ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412902" y="30777"/>
            <a:ext cx="1764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সবাইকে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58" y="1204175"/>
            <a:ext cx="6838682" cy="512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539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2342" y="156117"/>
            <a:ext cx="5073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শিক্ষক পরিচিতি </a:t>
            </a:r>
            <a:endParaRPr lang="en-US" sz="4000" dirty="0">
              <a:ln w="952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8439" y="1750741"/>
            <a:ext cx="87314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হায়দার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মোঃ নোমান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সুপা 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নান্দিয়াসাঙ্গুন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আদর্শ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শ্রীপুর, গাজীপুর।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 ০১৭১৫৯৮৪৮১০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766" y="5367930"/>
            <a:ext cx="5642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/>
              <a:t>ই-মেইল-</a:t>
            </a:r>
            <a:endParaRPr lang="en-US" sz="3200" dirty="0"/>
          </a:p>
          <a:p>
            <a:pPr algn="ctr"/>
            <a:r>
              <a:rPr lang="en-US" sz="2400" dirty="0" smtClean="0"/>
              <a:t>mdnoman17@gmail.com</a:t>
            </a:r>
            <a:endParaRPr lang="bn-IN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674" y="1262747"/>
            <a:ext cx="2056787" cy="2226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9159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9834" y="362931"/>
            <a:ext cx="4103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পাঠ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পরিচিতি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490010" y="1605775"/>
            <a:ext cx="331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5859" y="1225845"/>
            <a:ext cx="1360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ষষ্ঠ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969834" y="1271135"/>
            <a:ext cx="1527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শ্রেণিঃ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397512" y="1947338"/>
            <a:ext cx="6200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বিষয়- কুরআন ও তাজবীদ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91776" y="254750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অধ্যায়</a:t>
            </a:r>
            <a:r>
              <a:rPr lang="en-US" sz="3600" dirty="0"/>
              <a:t>  -৩য়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02567" y="3241115"/>
            <a:ext cx="306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দ্বিতীয়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পরিছ্চেদ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861932" y="3744734"/>
            <a:ext cx="2007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তাহারাত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245006" y="3827006"/>
            <a:ext cx="169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প্রথম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পাঠ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851924" y="4556195"/>
            <a:ext cx="4967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অজু</a:t>
            </a:r>
            <a:r>
              <a:rPr lang="en-US" sz="3200" dirty="0" smtClean="0"/>
              <a:t> </a:t>
            </a:r>
            <a:r>
              <a:rPr lang="en-US" sz="3200" dirty="0" err="1" smtClean="0"/>
              <a:t>ওতায়াম্মু</a:t>
            </a:r>
            <a:r>
              <a:rPr lang="en-US" sz="3200" dirty="0" smtClean="0"/>
              <a:t> </a:t>
            </a:r>
            <a:r>
              <a:rPr lang="en-US" sz="3200" dirty="0" err="1" smtClean="0"/>
              <a:t>এর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বিধান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20961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09" y="1"/>
            <a:ext cx="12192000" cy="3296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6992"/>
            <a:ext cx="12080383" cy="3561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931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93206" y="-28575"/>
            <a:ext cx="5331854" cy="1030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endParaRPr lang="en-US" sz="54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169985"/>
            <a:ext cx="12192000" cy="559587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7730" y="1506827"/>
            <a:ext cx="404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অজুর ফরজ কয়টি</a:t>
            </a:r>
            <a:r>
              <a:rPr lang="en-US" dirty="0"/>
              <a:t> </a:t>
            </a:r>
            <a:r>
              <a:rPr lang="en-US" dirty="0" smtClean="0"/>
              <a:t>  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1550" y="2160628"/>
            <a:ext cx="2247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অজুর –পরিচয় দাও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1550" y="2897715"/>
            <a:ext cx="3917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অজু ভঙ্গের কারণসমুহ বরননা দাও </a:t>
            </a:r>
            <a:r>
              <a:rPr lang="en-US" dirty="0" smtClean="0"/>
              <a:t>?</a:t>
            </a:r>
            <a:endParaRPr lang="bn-BD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76516" y="3506255"/>
            <a:ext cx="230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002060"/>
                </a:solidFill>
              </a:rPr>
              <a:t>অজুর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en-US" dirty="0" err="1" smtClean="0">
                <a:solidFill>
                  <a:srgbClr val="002060"/>
                </a:solidFill>
              </a:rPr>
              <a:t>হোকুম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en-US" dirty="0" err="1" smtClean="0">
                <a:solidFill>
                  <a:srgbClr val="002060"/>
                </a:solidFill>
              </a:rPr>
              <a:t>কি</a:t>
            </a:r>
            <a:r>
              <a:rPr lang="en-US" dirty="0" smtClean="0">
                <a:solidFill>
                  <a:srgbClr val="002060"/>
                </a:solidFill>
              </a:rPr>
              <a:t>  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584" y="4288603"/>
            <a:ext cx="4032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92D050"/>
                </a:solidFill>
              </a:rPr>
              <a:t>তায়াম্মুমের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ফরজ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কয়টি</a:t>
            </a:r>
            <a:r>
              <a:rPr lang="en-US" sz="2000" dirty="0" smtClean="0">
                <a:solidFill>
                  <a:srgbClr val="92D050"/>
                </a:solidFill>
              </a:rPr>
              <a:t> ও </a:t>
            </a:r>
            <a:r>
              <a:rPr lang="en-US" sz="2000" dirty="0" err="1" smtClean="0">
                <a:solidFill>
                  <a:srgbClr val="92D050"/>
                </a:solidFill>
              </a:rPr>
              <a:t>কি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কি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400" dirty="0" smtClean="0">
                <a:solidFill>
                  <a:srgbClr val="92D050"/>
                </a:solidFill>
              </a:rPr>
              <a:t>?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169" y="5187954"/>
            <a:ext cx="6697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</a:rPr>
              <a:t>কত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হিজ</a:t>
            </a:r>
            <a:r>
              <a:rPr lang="en-US" sz="2000" dirty="0" smtClean="0">
                <a:solidFill>
                  <a:srgbClr val="002060"/>
                </a:solidFill>
              </a:rPr>
              <a:t> ;</a:t>
            </a:r>
            <a:r>
              <a:rPr lang="en-US" sz="2000" dirty="0" err="1" smtClean="0">
                <a:solidFill>
                  <a:srgbClr val="002060"/>
                </a:solidFill>
              </a:rPr>
              <a:t>কোন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যুদ্বে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তয়াম্মুমের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বিধান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নাজিল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হয়</a:t>
            </a:r>
            <a:r>
              <a:rPr lang="en-US" sz="2000" dirty="0" smtClean="0">
                <a:solidFill>
                  <a:srgbClr val="002060"/>
                </a:solidFill>
              </a:rPr>
              <a:t> ?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9594" y="1506827"/>
            <a:ext cx="2781837" cy="450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96388" y="1453765"/>
            <a:ext cx="2086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উত্তর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-৪টি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96388" y="1899923"/>
            <a:ext cx="3379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উত্তরঃ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সৌন্দর্য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ও</a:t>
            </a:r>
            <a:r>
              <a:rPr lang="bn-I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পরিচ্ছন্নতা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1394" y="4252387"/>
            <a:ext cx="6515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৩টি ১।নিয়ত </a:t>
            </a:r>
            <a:r>
              <a:rPr lang="en-US" sz="2000" dirty="0" err="1" smtClean="0">
                <a:solidFill>
                  <a:srgbClr val="00B0F0"/>
                </a:solidFill>
              </a:rPr>
              <a:t>করা</a:t>
            </a:r>
            <a:r>
              <a:rPr lang="en-US" sz="2000" dirty="0" smtClean="0">
                <a:solidFill>
                  <a:srgbClr val="00B0F0"/>
                </a:solidFill>
              </a:rPr>
              <a:t> ২।মুখমন্ডল </a:t>
            </a:r>
            <a:r>
              <a:rPr lang="en-US" sz="2000" dirty="0" err="1" smtClean="0">
                <a:solidFill>
                  <a:srgbClr val="00B0F0"/>
                </a:solidFill>
              </a:rPr>
              <a:t>মাছেহ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করা</a:t>
            </a:r>
            <a:r>
              <a:rPr lang="en-US" sz="2000" dirty="0" smtClean="0">
                <a:solidFill>
                  <a:srgbClr val="00B0F0"/>
                </a:solidFill>
              </a:rPr>
              <a:t> ৩।দুইহাতের </a:t>
            </a:r>
            <a:r>
              <a:rPr lang="en-US" sz="2000" dirty="0" err="1" smtClean="0">
                <a:solidFill>
                  <a:srgbClr val="00B0F0"/>
                </a:solidFill>
              </a:rPr>
              <a:t>কুনইসহ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মাছেহ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করা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0925" y="3321589"/>
            <a:ext cx="7186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উওরঃ-অজুর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হুকুম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২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প্রকার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১।ফরজ ২।মুস্তাহাব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।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14988" y="2791521"/>
            <a:ext cx="5007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উত্তর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অজু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ভঙ্গ</a:t>
            </a:r>
            <a:r>
              <a:rPr lang="bn-I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ের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কারণসমূহ-৭টি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।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89388" y="5294649"/>
            <a:ext cx="3365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৫ম </a:t>
            </a:r>
            <a:r>
              <a:rPr lang="en-US" sz="2400" dirty="0" err="1" smtClean="0">
                <a:solidFill>
                  <a:srgbClr val="FF0000"/>
                </a:solidFill>
              </a:rPr>
              <a:t>হিঃ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মস্তালিক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যুদ্ধে</a:t>
            </a:r>
            <a:r>
              <a:rPr lang="en-US" sz="2400" dirty="0" smtClean="0">
                <a:solidFill>
                  <a:srgbClr val="FF0000"/>
                </a:solidFill>
              </a:rPr>
              <a:t> ।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011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3150" y="371475"/>
            <a:ext cx="7486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dirty="0" err="1" smtClean="0">
                <a:solidFill>
                  <a:srgbClr val="FF0000"/>
                </a:solidFill>
              </a:rPr>
              <a:t>নীচে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ছবিগুলো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ভাল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করে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লক্ষ্যকর</a:t>
            </a:r>
            <a:r>
              <a:rPr lang="en-US" sz="4800" dirty="0" smtClean="0">
                <a:solidFill>
                  <a:srgbClr val="FF0000"/>
                </a:solidFill>
              </a:rPr>
              <a:t> ।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32" y="3179060"/>
            <a:ext cx="5539458" cy="30788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6" y="3236150"/>
            <a:ext cx="5749291" cy="307886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220278" y="1945958"/>
            <a:ext cx="8809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4800" dirty="0" smtClean="0">
                <a:solidFill>
                  <a:srgbClr val="FFFF00"/>
                </a:solidFill>
              </a:rPr>
              <a:t>তহারাত  অজর্নের মাধ্যম সমূহ</a:t>
            </a:r>
            <a:r>
              <a:rPr lang="en-US" sz="4800" dirty="0" smtClean="0">
                <a:solidFill>
                  <a:srgbClr val="FFFF00"/>
                </a:solidFill>
              </a:rPr>
              <a:t> ।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7266" y="6334780"/>
            <a:ext cx="2623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।গোসল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করিতেছে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8163" y="6334780"/>
            <a:ext cx="2443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অজু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করিতেছে</a:t>
            </a:r>
            <a:r>
              <a:rPr lang="en-US" sz="2800" dirty="0" smtClean="0">
                <a:solidFill>
                  <a:srgbClr val="FFFF00"/>
                </a:solidFill>
              </a:rPr>
              <a:t> ।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36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5792" y="90152"/>
            <a:ext cx="2923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একক কাজ</a:t>
            </a:r>
            <a:endParaRPr lang="en-US" sz="4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77600"/>
            <a:ext cx="8186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dirty="0" smtClean="0">
                <a:solidFill>
                  <a:srgbClr val="FF0000"/>
                </a:solidFill>
              </a:rPr>
              <a:t>কোন কোন কাজে অজু প্রয়োজন বর্ননা দাও 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03645"/>
            <a:ext cx="5575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rgbClr val="002060"/>
                </a:solidFill>
              </a:rPr>
              <a:t>অজু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করার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পদ্ধতি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বর্ননা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দাও</a:t>
            </a:r>
            <a:r>
              <a:rPr lang="en-US" sz="4000" dirty="0" smtClean="0">
                <a:solidFill>
                  <a:srgbClr val="002060"/>
                </a:solidFill>
              </a:rPr>
              <a:t> ?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882654"/>
            <a:ext cx="5417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rgbClr val="FF0000"/>
                </a:solidFill>
              </a:rPr>
              <a:t>কখন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তায়াম্মুম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করা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জায়েজ</a:t>
            </a:r>
            <a:r>
              <a:rPr lang="en-US" sz="3600" dirty="0" smtClean="0">
                <a:solidFill>
                  <a:srgbClr val="FF0000"/>
                </a:solidFill>
              </a:rPr>
              <a:t> 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036924"/>
            <a:ext cx="5546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rgbClr val="FFFF00"/>
                </a:solidFill>
              </a:rPr>
              <a:t>তায়াম্মুম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করার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পদ্ধতি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বর্ননা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কর</a:t>
            </a:r>
            <a:r>
              <a:rPr lang="en-US" sz="3600" dirty="0" smtClean="0">
                <a:solidFill>
                  <a:srgbClr val="FFFF00"/>
                </a:solidFill>
              </a:rPr>
              <a:t> ?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620219"/>
            <a:ext cx="5706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rgbClr val="00B0F0"/>
                </a:solidFill>
              </a:rPr>
              <a:t>কি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কি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বস্তুর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দ্বারা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তায়াম্মুম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করা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জায়েজ</a:t>
            </a:r>
            <a:r>
              <a:rPr lang="en-US" sz="3200" dirty="0" smtClean="0">
                <a:solidFill>
                  <a:srgbClr val="00B0F0"/>
                </a:solidFill>
              </a:rPr>
              <a:t> ?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88" y="1571626"/>
            <a:ext cx="6429375" cy="528637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039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7757" y="180303"/>
            <a:ext cx="3874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solidFill>
                  <a:srgbClr val="FF0000"/>
                </a:solidFill>
              </a:rPr>
              <a:t>দলগত কাজ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82576"/>
            <a:ext cx="7586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কত হিজরীতে অজু ও তায়াম্মুমের আয়াতটি নাজিল হয় </a:t>
            </a: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791573"/>
            <a:ext cx="10831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rgbClr val="00B0F0"/>
                </a:solidFill>
              </a:rPr>
              <a:t>কোন যুদ্ধের সময় অজু ও তায়াম্মুমের আয়াতটি নাযিল হয়েছিল 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834561"/>
            <a:ext cx="704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কে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হাজতথেকে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গলার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হার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হারিয়ে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ছিল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?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926447"/>
            <a:ext cx="9458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কি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তালাশ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করে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ফজরের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নামাজ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কজা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হতে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চলেছল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?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786334"/>
            <a:ext cx="568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rgbClr val="FFC000"/>
                </a:solidFill>
              </a:rPr>
              <a:t>কে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কাকে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ভৎসনা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করে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ছিল</a:t>
            </a:r>
            <a:r>
              <a:rPr lang="en-US" sz="2800" dirty="0" smtClean="0">
                <a:solidFill>
                  <a:srgbClr val="FFC000"/>
                </a:solidFill>
              </a:rPr>
              <a:t> ?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746965"/>
            <a:ext cx="7871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</a:rPr>
              <a:t>কোন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পরিবারের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মাজে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মানুষের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জন্য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বরকত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রয়েছে</a:t>
            </a:r>
            <a:r>
              <a:rPr lang="en-US" sz="2400" dirty="0" smtClean="0">
                <a:solidFill>
                  <a:srgbClr val="FF0000"/>
                </a:solidFill>
              </a:rPr>
              <a:t> ?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6" y="2497894"/>
            <a:ext cx="3328988" cy="40172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5984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3216" y="-14287"/>
            <a:ext cx="1880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মুল্যায়ন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56068" y="927279"/>
            <a:ext cx="5401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400" dirty="0" err="1" smtClean="0">
                <a:solidFill>
                  <a:srgbClr val="FF0000"/>
                </a:solidFill>
              </a:rPr>
              <a:t>নামজের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আগে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অজু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করা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ফরজ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6068" y="1854558"/>
            <a:ext cx="8030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 err="1" smtClean="0">
                <a:solidFill>
                  <a:srgbClr val="FFFF00"/>
                </a:solidFill>
              </a:rPr>
              <a:t>অজুতে</a:t>
            </a:r>
            <a:r>
              <a:rPr lang="en-US" sz="2400" dirty="0" smtClean="0">
                <a:solidFill>
                  <a:srgbClr val="FFFF00"/>
                </a:solidFill>
              </a:rPr>
              <a:t> ৩টি </a:t>
            </a:r>
            <a:r>
              <a:rPr lang="en-US" sz="2400" dirty="0" err="1" smtClean="0">
                <a:solidFill>
                  <a:srgbClr val="FFFF00"/>
                </a:solidFill>
              </a:rPr>
              <a:t>অঙ্গ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ধোয়া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এবং</a:t>
            </a:r>
            <a:r>
              <a:rPr lang="en-US" sz="2400" dirty="0" smtClean="0">
                <a:solidFill>
                  <a:srgbClr val="FFFF00"/>
                </a:solidFill>
              </a:rPr>
              <a:t> ১টি </a:t>
            </a:r>
            <a:r>
              <a:rPr lang="en-US" sz="2400" dirty="0" err="1" smtClean="0">
                <a:solidFill>
                  <a:srgbClr val="FFFF00"/>
                </a:solidFill>
              </a:rPr>
              <a:t>অঙ্গ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মাছেহ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করা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ফরজ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1400" dirty="0" smtClean="0">
                <a:solidFill>
                  <a:srgbClr val="FFFF00"/>
                </a:solidFill>
              </a:rPr>
              <a:t>?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8917" y="2591694"/>
            <a:ext cx="8387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 err="1" smtClean="0">
                <a:solidFill>
                  <a:srgbClr val="00B0F0"/>
                </a:solidFill>
              </a:rPr>
              <a:t>পানি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নাপাওয়া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অজু</a:t>
            </a:r>
            <a:r>
              <a:rPr lang="en-US" sz="2000" dirty="0" smtClean="0">
                <a:solidFill>
                  <a:srgbClr val="00B0F0"/>
                </a:solidFill>
              </a:rPr>
              <a:t> ও </a:t>
            </a:r>
            <a:r>
              <a:rPr lang="en-US" sz="2000" dirty="0" err="1" smtClean="0">
                <a:solidFill>
                  <a:srgbClr val="00B0F0"/>
                </a:solidFill>
              </a:rPr>
              <a:t>গোসল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উভয়ের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জন্য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তায়াম্মুম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করা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যাবে</a:t>
            </a:r>
            <a:r>
              <a:rPr lang="en-US" sz="2000" dirty="0" smtClean="0">
                <a:solidFill>
                  <a:srgbClr val="00B0F0"/>
                </a:solidFill>
              </a:rPr>
              <a:t> ?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6068" y="3670479"/>
            <a:ext cx="5673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 err="1" smtClean="0">
                <a:solidFill>
                  <a:srgbClr val="92D050"/>
                </a:solidFill>
              </a:rPr>
              <a:t>তায়াম্মুম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উম্মতে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মুহাম্মদির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জন্য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নেয়ামত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i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6067" y="4623515"/>
            <a:ext cx="5673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 err="1" smtClean="0">
                <a:solidFill>
                  <a:srgbClr val="00B0F0"/>
                </a:solidFill>
              </a:rPr>
              <a:t>নেয়ামতের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</a:rPr>
              <a:t>শোকর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</a:rPr>
              <a:t>আদায়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</a:rPr>
              <a:t>করা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</a:rPr>
              <a:t>কর্তব্য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</a:rPr>
              <a:t>i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6067" y="5769735"/>
            <a:ext cx="9545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 err="1" smtClean="0">
                <a:solidFill>
                  <a:srgbClr val="FFFF00"/>
                </a:solidFill>
              </a:rPr>
              <a:t>তায়াম্মুম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মাটি</a:t>
            </a:r>
            <a:r>
              <a:rPr lang="en-US" sz="2000" dirty="0" smtClean="0">
                <a:solidFill>
                  <a:srgbClr val="FFFF00"/>
                </a:solidFill>
              </a:rPr>
              <a:t> ও </a:t>
            </a:r>
            <a:r>
              <a:rPr lang="en-US" sz="2000" dirty="0" err="1" smtClean="0">
                <a:solidFill>
                  <a:srgbClr val="FFFF00"/>
                </a:solidFill>
              </a:rPr>
              <a:t>মাটিজাতিয়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যেমন-বালু</a:t>
            </a:r>
            <a:r>
              <a:rPr lang="en-US" sz="2000" dirty="0" smtClean="0">
                <a:solidFill>
                  <a:srgbClr val="FFFF00"/>
                </a:solidFill>
              </a:rPr>
              <a:t>,  </a:t>
            </a:r>
            <a:r>
              <a:rPr lang="en-US" sz="2000" dirty="0" err="1" smtClean="0">
                <a:solidFill>
                  <a:srgbClr val="FFFF00"/>
                </a:solidFill>
              </a:rPr>
              <a:t>চুন,সুরকি,ইট,দিয়া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করিতে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হয়</a:t>
            </a:r>
            <a:r>
              <a:rPr lang="en-US" sz="2000" dirty="0" smtClean="0">
                <a:solidFill>
                  <a:srgbClr val="FFFF00"/>
                </a:solidFill>
              </a:rPr>
              <a:t> l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1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712</TotalTime>
  <Words>437</Words>
  <Application>Microsoft Office PowerPoint</Application>
  <PresentationFormat>Custom</PresentationFormat>
  <Paragraphs>69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Mukles Uddin</cp:lastModifiedBy>
  <cp:revision>118</cp:revision>
  <dcterms:created xsi:type="dcterms:W3CDTF">2018-03-19T15:53:20Z</dcterms:created>
  <dcterms:modified xsi:type="dcterms:W3CDTF">2020-11-04T16:32:12Z</dcterms:modified>
</cp:coreProperties>
</file>