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9" r:id="rId1"/>
  </p:sldMasterIdLst>
  <p:sldIdLst>
    <p:sldId id="257" r:id="rId2"/>
    <p:sldId id="258" r:id="rId3"/>
    <p:sldId id="273" r:id="rId4"/>
    <p:sldId id="268" r:id="rId5"/>
    <p:sldId id="277" r:id="rId6"/>
    <p:sldId id="278" r:id="rId7"/>
    <p:sldId id="279" r:id="rId8"/>
    <p:sldId id="280" r:id="rId9"/>
    <p:sldId id="281" r:id="rId10"/>
    <p:sldId id="282" r:id="rId11"/>
    <p:sldId id="269" r:id="rId12"/>
    <p:sldId id="274" r:id="rId13"/>
    <p:sldId id="275" r:id="rId14"/>
    <p:sldId id="276" r:id="rId15"/>
    <p:sldId id="270" r:id="rId16"/>
    <p:sldId id="271" r:id="rId17"/>
    <p:sldId id="272" r:id="rId18"/>
    <p:sldId id="259" r:id="rId19"/>
    <p:sldId id="260" r:id="rId20"/>
    <p:sldId id="261" r:id="rId21"/>
    <p:sldId id="264" r:id="rId22"/>
    <p:sldId id="263" r:id="rId23"/>
    <p:sldId id="266" r:id="rId24"/>
    <p:sldId id="265" r:id="rId25"/>
    <p:sldId id="26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E8C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49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4840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891994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454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267613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42552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848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17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49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4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9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6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91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8/4/2019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6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jpeg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tiful-islamic-wallpaper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05" y="65023"/>
            <a:ext cx="9910467" cy="54587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65803" y="735309"/>
            <a:ext cx="16546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>
                <a:solidFill>
                  <a:srgbClr val="FFFF00"/>
                </a:solidFill>
              </a:rPr>
              <a:t>স্বাগতম</a:t>
            </a:r>
            <a:endParaRPr lang="en-SG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6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147248" y="-304800"/>
            <a:ext cx="5244152" cy="1283776"/>
          </a:xfrm>
          <a:prstGeom prst="round2Diag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24721"/>
            <a:ext cx="8156165" cy="4718879"/>
          </a:xfrm>
          <a:prstGeom prst="rect">
            <a:avLst/>
          </a:prstGeom>
          <a:noFill/>
          <a:ln w="57150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dirty="0" smtClean="0">
                <a:ln w="11430"/>
                <a:latin typeface="NikoshBAN" pitchFamily="2" charset="0"/>
                <a:cs typeface="NikoshBAN" pitchFamily="2" charset="0"/>
              </a:rPr>
              <a:t>নামাযের পূর্বশর্ত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dirty="0" smtClean="0">
                <a:ln w="11430"/>
                <a:latin typeface="NikoshBAN" pitchFamily="2" charset="0"/>
                <a:cs typeface="NikoshBAN" pitchFamily="2" charset="0"/>
              </a:rPr>
              <a:t>প্রতিদিন নির্ধারিত সময়ে সালাত আদায় করা মু’মিন বান্দাকে কী হতে শেখায়?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dirty="0" smtClean="0">
                <a:ln w="11430"/>
                <a:latin typeface="NikoshBAN" pitchFamily="2" charset="0"/>
                <a:cs typeface="NikoshBAN" pitchFamily="2" charset="0"/>
              </a:rPr>
              <a:t>শৃঙ্খলা মানে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dirty="0" smtClean="0">
                <a:ln w="11430"/>
                <a:latin typeface="NikoshBAN" pitchFamily="2" charset="0"/>
                <a:cs typeface="NikoshBAN" pitchFamily="2" charset="0"/>
              </a:rPr>
              <a:t>ইমামের পেছনে সারিবদ্ধভাবে সালাত আদায় কী শিক্ষা দেয়?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3600" dirty="0" smtClean="0">
                <a:ln w="11430"/>
                <a:latin typeface="NikoshBAN" pitchFamily="2" charset="0"/>
                <a:cs typeface="NikoshBAN" pitchFamily="2" charset="0"/>
              </a:rPr>
              <a:t>ইসলামি ভ্রাতৃত্ব ও সাম্যবাদের মূর্ত প্রতীক কোনটি?</a:t>
            </a:r>
            <a:endParaRPr lang="bn-BD" sz="360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unus\Desktop\9958441b60d015c244ffd4e091a3c69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8"/>
          <a:stretch/>
        </p:blipFill>
        <p:spPr bwMode="auto">
          <a:xfrm>
            <a:off x="4953000" y="1605970"/>
            <a:ext cx="3471333" cy="349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Yunus\Desktop\gosol-24updatenew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7"/>
          <a:stretch/>
        </p:blipFill>
        <p:spPr bwMode="auto">
          <a:xfrm>
            <a:off x="637155" y="1605970"/>
            <a:ext cx="4239645" cy="349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6538" y="990600"/>
            <a:ext cx="8153400" cy="6562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নামাযের পূর্বশর্তসমূহের একটি হলো পবিত্রতা অর্জন করা।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206" y="0"/>
            <a:ext cx="8723194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পরিষ্কার পরিচ্ছন্নতা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97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unus\Desktop\Namaj-Top20160123101556-450x2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1"/>
          <a:stretch/>
        </p:blipFill>
        <p:spPr bwMode="auto">
          <a:xfrm>
            <a:off x="304800" y="1219200"/>
            <a:ext cx="512510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Yunus\Desktop\safe_image.ph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8" r="25543"/>
          <a:stretch/>
        </p:blipFill>
        <p:spPr bwMode="auto">
          <a:xfrm>
            <a:off x="5562600" y="1219199"/>
            <a:ext cx="332232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0"/>
            <a:ext cx="46482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সময়ানুবর্তিতা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1" y="5334000"/>
            <a:ext cx="8534400" cy="9640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প্রতিদিন পাচঁবার নির্ধারিত সময়ে জামাআতে নামায আদায় করা মু’মিন বান্দাকে সময়নিষ্ঠ হতে এবং সময়ের প্রতি গুরুত্ব উপলব্দি করতে উদ্বুদ্ধ করে।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1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5867400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" y="933227"/>
            <a:ext cx="8610600" cy="5331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মসজিদে ইমাম, মুয়াযযিন ব্যতীত অন্য কারো জন্য স্থান নির্ধারিত থাকে না।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0"/>
            <a:ext cx="46482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সাম্য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638800"/>
            <a:ext cx="8686800" cy="6562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ইসলামি ভ্রাতৃত্ব ও সাম্যবাদের মূর্ত প্রতীক।</a:t>
            </a:r>
          </a:p>
        </p:txBody>
      </p:sp>
    </p:spTree>
    <p:extLst>
      <p:ext uri="{BB962C8B-B14F-4D97-AF65-F5344CB8AC3E}">
        <p14:creationId xmlns:p14="http://schemas.microsoft.com/office/powerpoint/2010/main" val="234176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d. Yunus Azad\Desktop\fi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94399"/>
            <a:ext cx="5715000" cy="343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838200"/>
            <a:ext cx="8686800" cy="10871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 সময়ে নির্দিষ্ট নামায আদায়ের জন্য একই ইমানের পেছনে সারিবদ্ধভাবে দাঁড়াতে হয়।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0"/>
            <a:ext cx="46482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শৃঙ্খলা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34000"/>
            <a:ext cx="9144000" cy="133333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 মু’মিনদের মাঝে শৃঙ্খলাবোধ, নেতার প্রতি আনুগত্যবোধ গড়ে উঠে।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4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Yunus\Desktop\1433847892MTnews24.com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78" y="1771426"/>
            <a:ext cx="5870222" cy="379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" y="838200"/>
            <a:ext cx="9067800" cy="10871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নামায আদায়কারীকে পরিষ্কার পরিচ্ছন্ন ও পবিত্র থাকতে হয়।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0"/>
            <a:ext cx="75438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পরিষ্কার পরিচ্ছন্নতা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9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unus\Desktop\n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066800"/>
            <a:ext cx="6762750" cy="409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0"/>
            <a:ext cx="46482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সাম্য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34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unus\Desktop\mosque-pray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943"/>
            <a:ext cx="6667500" cy="444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4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80263" y="167269"/>
            <a:ext cx="4705815" cy="78058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7030A0"/>
                </a:solidFill>
              </a:rPr>
              <a:t>পাঠ</a:t>
            </a:r>
            <a:r>
              <a:rPr lang="en-US" sz="4400" dirty="0">
                <a:solidFill>
                  <a:srgbClr val="7030A0"/>
                </a:solidFill>
              </a:rPr>
              <a:t> </a:t>
            </a:r>
            <a:r>
              <a:rPr lang="en-US" sz="4400" dirty="0" err="1">
                <a:solidFill>
                  <a:srgbClr val="7030A0"/>
                </a:solidFill>
              </a:rPr>
              <a:t>পরিচিতি</a:t>
            </a:r>
            <a:endParaRPr lang="en-SG" sz="4400" dirty="0">
              <a:solidFill>
                <a:srgbClr val="7030A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67528" y="1295895"/>
            <a:ext cx="7131283" cy="462838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4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4214" y="1951003"/>
            <a:ext cx="5597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বিষয়ঃ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92D050"/>
                </a:solidFill>
              </a:rPr>
              <a:t>কুরআন</a:t>
            </a:r>
            <a:r>
              <a:rPr lang="en-US" sz="4000" dirty="0">
                <a:solidFill>
                  <a:srgbClr val="92D050"/>
                </a:solidFill>
              </a:rPr>
              <a:t> </a:t>
            </a:r>
            <a:r>
              <a:rPr lang="en-US" sz="4000" dirty="0" err="1">
                <a:solidFill>
                  <a:srgbClr val="92D050"/>
                </a:solidFill>
              </a:rPr>
              <a:t>মাজিদ</a:t>
            </a:r>
            <a:r>
              <a:rPr lang="en-US" sz="4000" dirty="0">
                <a:solidFill>
                  <a:srgbClr val="92D050"/>
                </a:solidFill>
              </a:rPr>
              <a:t>  </a:t>
            </a:r>
            <a:r>
              <a:rPr lang="en-US" sz="4000" dirty="0">
                <a:solidFill>
                  <a:srgbClr val="FF0000"/>
                </a:solidFill>
              </a:rPr>
              <a:t>ও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তাজভীদ</a:t>
            </a:r>
            <a:endParaRPr lang="en-US" sz="4000" dirty="0">
              <a:solidFill>
                <a:srgbClr val="00B050"/>
              </a:solidFill>
            </a:endParaRPr>
          </a:p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4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সপ্তম</a:t>
            </a:r>
            <a:endParaRPr lang="en-SG" sz="4000" dirty="0">
              <a:solidFill>
                <a:srgbClr val="0070C0"/>
              </a:solidFill>
            </a:endParaRPr>
          </a:p>
          <a:p>
            <a:pPr algn="ctr"/>
            <a:r>
              <a:rPr lang="bn-BD" sz="4000" dirty="0">
                <a:solidFill>
                  <a:srgbClr val="C00000"/>
                </a:solidFill>
              </a:rPr>
              <a:t>৩</a:t>
            </a:r>
            <a:r>
              <a:rPr lang="en-US" sz="4000" dirty="0">
                <a:solidFill>
                  <a:srgbClr val="C00000"/>
                </a:solidFill>
              </a:rPr>
              <a:t>য় </a:t>
            </a:r>
            <a:r>
              <a:rPr lang="en-US" sz="4000" dirty="0" err="1">
                <a:solidFill>
                  <a:srgbClr val="002060"/>
                </a:solidFill>
              </a:rPr>
              <a:t>অধ্যায়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>
                <a:solidFill>
                  <a:srgbClr val="C00000"/>
                </a:solidFill>
              </a:rPr>
              <a:t>২য়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পরিচ্ছেদঃ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</a:rPr>
              <a:t>এবাদত</a:t>
            </a:r>
            <a:endParaRPr lang="en-US" sz="40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en-US" sz="4000" dirty="0">
                <a:solidFill>
                  <a:srgbClr val="C00000"/>
                </a:solidFill>
              </a:rPr>
              <a:t>১ম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পাঠঃ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সালাত</a:t>
            </a:r>
            <a:endParaRPr lang="en-SG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61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11708780" cy="643425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4" name="Rounded Rectangle 3"/>
          <p:cNvSpPr/>
          <p:nvPr/>
        </p:nvSpPr>
        <p:spPr>
          <a:xfrm>
            <a:off x="6222379" y="198321"/>
            <a:ext cx="5486401" cy="5798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আয়াত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নং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[১১৪ – ৭৮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-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৮৯]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সুরা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হুদ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ও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ইসরা</a:t>
            </a:r>
            <a:r>
              <a:rPr lang="en-US" sz="2000" dirty="0" smtClean="0"/>
              <a:t>]</a:t>
            </a:r>
            <a:endParaRPr lang="en-SG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518766" y="198321"/>
            <a:ext cx="5129562" cy="57986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C000"/>
                </a:solidFill>
              </a:rPr>
              <a:t>আয়াতের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অনুবাদ</a:t>
            </a:r>
            <a:endParaRPr lang="en-SG" sz="3200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00758" y="1119381"/>
            <a:ext cx="5129562" cy="52968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92D050"/>
                </a:solidFill>
              </a:rPr>
              <a:t>১১৪ . </a:t>
            </a:r>
            <a:r>
              <a:rPr lang="en-US" sz="2000" dirty="0" err="1" smtClean="0">
                <a:solidFill>
                  <a:srgbClr val="92D050"/>
                </a:solidFill>
              </a:rPr>
              <a:t>আর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দিনের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দুই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প্রান্তেই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নামাজ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ঠিক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রাখবে</a:t>
            </a:r>
            <a:r>
              <a:rPr lang="en-US" sz="2000" dirty="0" smtClean="0">
                <a:solidFill>
                  <a:srgbClr val="92D050"/>
                </a:solidFill>
              </a:rPr>
              <a:t> , </a:t>
            </a:r>
            <a:r>
              <a:rPr lang="en-US" sz="2000" dirty="0" err="1" smtClean="0">
                <a:solidFill>
                  <a:srgbClr val="92D050"/>
                </a:solidFill>
              </a:rPr>
              <a:t>এবং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রাতের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প্রান্তভাগে</a:t>
            </a:r>
            <a:r>
              <a:rPr lang="en-US" sz="2000" dirty="0" smtClean="0">
                <a:solidFill>
                  <a:srgbClr val="92D050"/>
                </a:solidFill>
              </a:rPr>
              <a:t> ৷ </a:t>
            </a:r>
            <a:r>
              <a:rPr lang="en-US" sz="2000" dirty="0" err="1" smtClean="0">
                <a:solidFill>
                  <a:srgbClr val="92D050"/>
                </a:solidFill>
              </a:rPr>
              <a:t>পূণ্য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কাজ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অবশ্যই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পাপ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দূর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করে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দেয়</a:t>
            </a:r>
            <a:r>
              <a:rPr lang="en-US" sz="2000" dirty="0" smtClean="0">
                <a:solidFill>
                  <a:srgbClr val="92D050"/>
                </a:solidFill>
              </a:rPr>
              <a:t> , </a:t>
            </a:r>
            <a:r>
              <a:rPr lang="en-US" sz="2000" dirty="0" err="1" smtClean="0">
                <a:solidFill>
                  <a:srgbClr val="92D050"/>
                </a:solidFill>
              </a:rPr>
              <a:t>যারা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স্মারন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রাখে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তাদের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জন্য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এটি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এক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মহা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স্মারক</a:t>
            </a:r>
            <a:r>
              <a:rPr lang="en-US" sz="2000" dirty="0" smtClean="0">
                <a:solidFill>
                  <a:srgbClr val="92D050"/>
                </a:solidFill>
              </a:rPr>
              <a:t> ৷ ( </a:t>
            </a:r>
            <a:r>
              <a:rPr lang="en-US" sz="2000" dirty="0" err="1" smtClean="0">
                <a:solidFill>
                  <a:srgbClr val="92D050"/>
                </a:solidFill>
              </a:rPr>
              <a:t>সুরা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</a:rPr>
              <a:t>হুদ</a:t>
            </a:r>
            <a:r>
              <a:rPr lang="en-US" sz="2000" dirty="0" smtClean="0">
                <a:solidFill>
                  <a:srgbClr val="92D050"/>
                </a:solidFill>
              </a:rPr>
              <a:t> -  ১১৪ )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৭৮ . </a:t>
            </a:r>
            <a:r>
              <a:rPr lang="en-US" sz="2000" dirty="0" err="1" smtClean="0">
                <a:solidFill>
                  <a:srgbClr val="FFFF00"/>
                </a:solidFill>
              </a:rPr>
              <a:t>সূর্য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ঢলে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পড়ার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সময়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থেকে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রাএির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অন্ধকার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পর্যন্ত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নামাজ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কায়েম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করুন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এবং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ফজরের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কুরআন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পাঠও</a:t>
            </a:r>
            <a:r>
              <a:rPr lang="en-US" sz="2000" dirty="0" smtClean="0">
                <a:solidFill>
                  <a:srgbClr val="FFFF00"/>
                </a:solidFill>
              </a:rPr>
              <a:t> ৷ </a:t>
            </a:r>
            <a:r>
              <a:rPr lang="en-US" sz="2000" dirty="0" err="1" smtClean="0">
                <a:solidFill>
                  <a:srgbClr val="FFFF00"/>
                </a:solidFill>
              </a:rPr>
              <a:t>নিশ্চয়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ফজরের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কুরআন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পাঠ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মুখোমুখি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হয়</a:t>
            </a:r>
            <a:r>
              <a:rPr lang="en-US" sz="2000" dirty="0" smtClean="0">
                <a:solidFill>
                  <a:srgbClr val="FFFF00"/>
                </a:solidFill>
              </a:rPr>
              <a:t> ৷</a:t>
            </a:r>
          </a:p>
          <a:p>
            <a:pPr algn="ctr"/>
            <a:r>
              <a:rPr lang="en-US" sz="2000" dirty="0" smtClean="0">
                <a:solidFill>
                  <a:srgbClr val="00B0F0"/>
                </a:solidFill>
              </a:rPr>
              <a:t>৭৯ . </a:t>
            </a:r>
            <a:r>
              <a:rPr lang="en-US" sz="2000" dirty="0" err="1" smtClean="0">
                <a:solidFill>
                  <a:srgbClr val="00B0F0"/>
                </a:solidFill>
              </a:rPr>
              <a:t>রাএির</a:t>
            </a:r>
            <a:r>
              <a:rPr lang="en-US" sz="2000" dirty="0" smtClean="0">
                <a:solidFill>
                  <a:srgbClr val="00B0F0"/>
                </a:solidFill>
              </a:rPr>
              <a:t>  </a:t>
            </a:r>
            <a:r>
              <a:rPr lang="en-US" sz="2000" dirty="0" err="1" smtClean="0">
                <a:solidFill>
                  <a:srgbClr val="00B0F0"/>
                </a:solidFill>
              </a:rPr>
              <a:t>কিছু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অংশ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কুরআন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পাঠসহ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জাগ্রত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থকুন</a:t>
            </a:r>
            <a:r>
              <a:rPr lang="en-US" sz="2000" dirty="0" smtClean="0">
                <a:solidFill>
                  <a:srgbClr val="00B0F0"/>
                </a:solidFill>
              </a:rPr>
              <a:t> ৷</a:t>
            </a:r>
            <a:r>
              <a:rPr lang="en-US" sz="2000" dirty="0" err="1" smtClean="0">
                <a:solidFill>
                  <a:srgbClr val="00B0F0"/>
                </a:solidFill>
              </a:rPr>
              <a:t>এটা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আপনার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জন্যে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অতিরিক্ত৷হয়ত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বা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আপনর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পালনকর্তা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আপনারকে</a:t>
            </a:r>
            <a:r>
              <a:rPr lang="en-US" sz="2000" dirty="0" smtClean="0">
                <a:solidFill>
                  <a:srgbClr val="00B0F0"/>
                </a:solidFill>
              </a:rPr>
              <a:t>  </a:t>
            </a:r>
            <a:r>
              <a:rPr lang="en-US" sz="2000" dirty="0" err="1" smtClean="0">
                <a:solidFill>
                  <a:srgbClr val="00B0F0"/>
                </a:solidFill>
              </a:rPr>
              <a:t>মাকামে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মাহমুদে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পৌছাবেন</a:t>
            </a:r>
            <a:r>
              <a:rPr lang="en-US" sz="2000" dirty="0" smtClean="0">
                <a:solidFill>
                  <a:srgbClr val="00B0F0"/>
                </a:solidFill>
              </a:rPr>
              <a:t> ৷ </a:t>
            </a:r>
            <a:r>
              <a:rPr lang="en-US" sz="2000" dirty="0" smtClean="0">
                <a:solidFill>
                  <a:srgbClr val="FF0000"/>
                </a:solidFill>
              </a:rPr>
              <a:t>( </a:t>
            </a:r>
            <a:r>
              <a:rPr lang="en-US" sz="2000" dirty="0" err="1" smtClean="0">
                <a:solidFill>
                  <a:srgbClr val="FF0000"/>
                </a:solidFill>
              </a:rPr>
              <a:t>সুরা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ইসরা</a:t>
            </a:r>
            <a:r>
              <a:rPr lang="en-US" sz="2000" dirty="0" smtClean="0">
                <a:solidFill>
                  <a:srgbClr val="FF0000"/>
                </a:solidFill>
              </a:rPr>
              <a:t> : ৭৮ – ৭৯ )</a:t>
            </a:r>
            <a:endParaRPr lang="bn-BD" sz="2000" dirty="0">
              <a:solidFill>
                <a:srgbClr val="FF0000"/>
              </a:solidFill>
            </a:endParaRPr>
          </a:p>
          <a:p>
            <a:pPr algn="ctr"/>
            <a:endParaRPr lang="bn-BD" dirty="0" smtClean="0"/>
          </a:p>
          <a:p>
            <a:pPr algn="ctr"/>
            <a:endParaRPr lang="en-SG" dirty="0"/>
          </a:p>
        </p:txBody>
      </p:sp>
      <p:sp>
        <p:nvSpPr>
          <p:cNvPr id="6" name="Rounded Rectangle 5"/>
          <p:cNvSpPr/>
          <p:nvPr/>
        </p:nvSpPr>
        <p:spPr>
          <a:xfrm>
            <a:off x="6077416" y="947931"/>
            <a:ext cx="5263375" cy="52968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১১৪ </a:t>
            </a:r>
            <a:r>
              <a:rPr lang="ar-SA" sz="2400" dirty="0" smtClean="0">
                <a:solidFill>
                  <a:srgbClr val="FF0000"/>
                </a:solidFill>
              </a:rPr>
              <a:t>واقم </a:t>
            </a:r>
            <a:r>
              <a:rPr lang="ar-SA" sz="2400" dirty="0">
                <a:solidFill>
                  <a:srgbClr val="FF0000"/>
                </a:solidFill>
              </a:rPr>
              <a:t>الصلاة طرفى النهاروز لفامن اليل انلحسنا ت ىذهبن السيئت ذلك ذكراى للذكرين</a:t>
            </a:r>
            <a:endParaRPr lang="en-SG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27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6" grpId="0" animBg="1"/>
      <p:bldP spid="6" grpI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50797" y="210256"/>
            <a:ext cx="4978400" cy="836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</a:rPr>
              <a:t>শিক্ষক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পরিচিতি</a:t>
            </a:r>
            <a:endParaRPr lang="en-SG" sz="54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82968" y="1379949"/>
            <a:ext cx="8028407" cy="333421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rgbClr val="002060"/>
                </a:solidFill>
              </a:rPr>
              <a:t>আবু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হায়দার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মোঃ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নোমান</a:t>
            </a:r>
            <a:endParaRPr lang="en-US" sz="4400" dirty="0" smtClean="0">
              <a:solidFill>
                <a:srgbClr val="002060"/>
              </a:solidFill>
            </a:endParaRPr>
          </a:p>
          <a:p>
            <a:r>
              <a:rPr lang="en-US" sz="4400" dirty="0" smtClean="0">
                <a:solidFill>
                  <a:srgbClr val="002060"/>
                </a:solidFill>
              </a:rPr>
              <a:t>			 </a:t>
            </a:r>
            <a:r>
              <a:rPr lang="en-US" sz="4400" dirty="0" err="1" smtClean="0">
                <a:solidFill>
                  <a:srgbClr val="002060"/>
                </a:solidFill>
              </a:rPr>
              <a:t>সহ-সুপার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4400" dirty="0" err="1" smtClean="0">
                <a:solidFill>
                  <a:srgbClr val="002060"/>
                </a:solidFill>
              </a:rPr>
              <a:t>নান্দিয়া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সাংঙ্গুন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আর্দশ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দাখিল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মাদ্রাসা</a:t>
            </a:r>
            <a:r>
              <a:rPr lang="en-US" sz="4400" dirty="0" smtClean="0">
                <a:solidFill>
                  <a:srgbClr val="002060"/>
                </a:solidFill>
              </a:rPr>
              <a:t> 			</a:t>
            </a:r>
            <a:r>
              <a:rPr lang="en-US" sz="4400" dirty="0" err="1" smtClean="0">
                <a:solidFill>
                  <a:srgbClr val="002060"/>
                </a:solidFill>
              </a:rPr>
              <a:t>শ্রীপুর</a:t>
            </a:r>
            <a:r>
              <a:rPr lang="en-US" sz="4400" dirty="0" smtClean="0">
                <a:solidFill>
                  <a:srgbClr val="002060"/>
                </a:solidFill>
              </a:rPr>
              <a:t>, </a:t>
            </a:r>
            <a:r>
              <a:rPr lang="en-US" sz="4400" dirty="0" err="1" smtClean="0">
                <a:solidFill>
                  <a:srgbClr val="002060"/>
                </a:solidFill>
              </a:rPr>
              <a:t>গাজীপুর</a:t>
            </a:r>
            <a:endParaRPr lang="en-SG" sz="44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103" y="1575117"/>
            <a:ext cx="1935356" cy="178626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30951" y="5055217"/>
            <a:ext cx="9037170" cy="1291764"/>
            <a:chOff x="1722862" y="4973631"/>
            <a:chExt cx="9037170" cy="1291764"/>
          </a:xfrm>
        </p:grpSpPr>
        <p:sp>
          <p:nvSpPr>
            <p:cNvPr id="3" name="Rounded Rectangle 2"/>
            <p:cNvSpPr/>
            <p:nvPr/>
          </p:nvSpPr>
          <p:spPr>
            <a:xfrm>
              <a:off x="1722862" y="4973631"/>
              <a:ext cx="8653347" cy="1260088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22862" y="5126621"/>
              <a:ext cx="53856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</a:rPr>
                <a:t>ই-মেইল-</a:t>
              </a:r>
              <a:endParaRPr lang="en-US" sz="3600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n-US" sz="2800" dirty="0" smtClean="0">
                  <a:solidFill>
                    <a:srgbClr val="FFFF00"/>
                  </a:solidFill>
                </a:rPr>
                <a:t>abuhaidermdnoman@gmail.com</a:t>
              </a:r>
              <a:endParaRPr lang="bn-IN" sz="2800" dirty="0">
                <a:solidFill>
                  <a:srgbClr val="FFFF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49188" y="5065066"/>
              <a:ext cx="35108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rgbClr val="FFC000"/>
                  </a:solidFill>
                </a:rPr>
                <a:t>মোবাইলনং</a:t>
              </a:r>
              <a:endParaRPr lang="en-US" sz="3600" dirty="0" smtClean="0">
                <a:solidFill>
                  <a:srgbClr val="FFC000"/>
                </a:solidFill>
              </a:endParaRPr>
            </a:p>
            <a:p>
              <a:r>
                <a:rPr lang="bn-IN" sz="3600" dirty="0" smtClean="0">
                  <a:solidFill>
                    <a:srgbClr val="FFC000"/>
                  </a:solidFill>
                </a:rPr>
                <a:t>০১৭১৫৯৮৪৮১০</a:t>
              </a:r>
              <a:endParaRPr lang="bn-IN" sz="36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83351" y="5207617"/>
            <a:ext cx="9037170" cy="1291764"/>
            <a:chOff x="1722862" y="4973631"/>
            <a:chExt cx="9037170" cy="1291764"/>
          </a:xfrm>
        </p:grpSpPr>
        <p:sp>
          <p:nvSpPr>
            <p:cNvPr id="10" name="Rounded Rectangle 9"/>
            <p:cNvSpPr/>
            <p:nvPr/>
          </p:nvSpPr>
          <p:spPr>
            <a:xfrm>
              <a:off x="1722862" y="4973631"/>
              <a:ext cx="8653347" cy="1260088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22862" y="5126621"/>
              <a:ext cx="53856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</a:rPr>
                <a:t>ই-মেইল-</a:t>
              </a:r>
              <a:endParaRPr lang="en-US" sz="3600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n-US" sz="2800" dirty="0" smtClean="0">
                  <a:solidFill>
                    <a:srgbClr val="FFFF00"/>
                  </a:solidFill>
                </a:rPr>
                <a:t>abuhaidermdnoman@gmail.com</a:t>
              </a:r>
              <a:endParaRPr lang="bn-IN" sz="2800" dirty="0">
                <a:solidFill>
                  <a:srgbClr val="FFFF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249188" y="5065066"/>
              <a:ext cx="35108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rgbClr val="FFC000"/>
                  </a:solidFill>
                </a:rPr>
                <a:t>মোবাইলনং</a:t>
              </a:r>
              <a:endParaRPr lang="en-US" sz="3600" dirty="0" smtClean="0">
                <a:solidFill>
                  <a:srgbClr val="FFC000"/>
                </a:solidFill>
              </a:endParaRPr>
            </a:p>
            <a:p>
              <a:r>
                <a:rPr lang="bn-IN" sz="3600" dirty="0" smtClean="0">
                  <a:solidFill>
                    <a:srgbClr val="FFC000"/>
                  </a:solidFill>
                </a:rPr>
                <a:t>০১৭১৫৯৮৪৮১০</a:t>
              </a:r>
              <a:endParaRPr lang="bn-IN" sz="36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35751" y="5360017"/>
            <a:ext cx="9037170" cy="1291764"/>
            <a:chOff x="1722862" y="4973631"/>
            <a:chExt cx="9037170" cy="1291764"/>
          </a:xfrm>
        </p:grpSpPr>
        <p:sp>
          <p:nvSpPr>
            <p:cNvPr id="15" name="Rounded Rectangle 14"/>
            <p:cNvSpPr/>
            <p:nvPr/>
          </p:nvSpPr>
          <p:spPr>
            <a:xfrm>
              <a:off x="1722862" y="4973631"/>
              <a:ext cx="8653347" cy="1260088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22862" y="5126621"/>
              <a:ext cx="538567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rgbClr val="FFFF00"/>
                  </a:solidFill>
                </a:rPr>
                <a:t>ই-মেইল-</a:t>
              </a:r>
              <a:endParaRPr lang="en-US" sz="3600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n-US" sz="2800" smtClean="0">
                  <a:solidFill>
                    <a:srgbClr val="FFFF00"/>
                  </a:solidFill>
                </a:rPr>
                <a:t>mdnoman17@gmail.com</a:t>
              </a:r>
              <a:endParaRPr lang="bn-IN" sz="2800" dirty="0">
                <a:solidFill>
                  <a:srgbClr val="FFFF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49188" y="5065066"/>
              <a:ext cx="35108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solidFill>
                    <a:srgbClr val="FFC000"/>
                  </a:solidFill>
                </a:rPr>
                <a:t>মোবাইলনং</a:t>
              </a:r>
              <a:endParaRPr lang="en-US" sz="3600" dirty="0" smtClean="0">
                <a:solidFill>
                  <a:srgbClr val="FFC000"/>
                </a:solidFill>
              </a:endParaRPr>
            </a:p>
            <a:p>
              <a:r>
                <a:rPr lang="bn-IN" sz="3600" dirty="0" smtClean="0">
                  <a:solidFill>
                    <a:srgbClr val="FFC000"/>
                  </a:solidFill>
                </a:rPr>
                <a:t>০১৭১৫৯৮৪৮১০</a:t>
              </a:r>
              <a:endParaRPr lang="bn-IN" sz="36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49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1" build="allAtOnce" animBg="1"/>
      <p:bldP spid="14" grpId="2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479181" y="0"/>
            <a:ext cx="5374888" cy="1516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en-US" sz="5400" b="1" u="sng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79181" y="1661531"/>
            <a:ext cx="4984595" cy="4795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</a:rPr>
              <a:t>আয়াতের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মূল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বক্তব্য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endParaRPr lang="en-SG" sz="4000" dirty="0">
              <a:solidFill>
                <a:srgbClr val="00B05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79179" y="2497874"/>
            <a:ext cx="4984595" cy="4795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শানে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নুজুল</a:t>
            </a:r>
            <a:endParaRPr lang="en-SG" sz="4400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79177" y="3256154"/>
            <a:ext cx="4984595" cy="57986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</a:rPr>
              <a:t>টীকা</a:t>
            </a:r>
            <a:endParaRPr lang="en-SG" sz="4400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79178" y="3958679"/>
            <a:ext cx="4984595" cy="65792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</a:rPr>
              <a:t>সালাতের</a:t>
            </a:r>
            <a:r>
              <a:rPr lang="en-US" sz="4000" dirty="0" smtClean="0">
                <a:solidFill>
                  <a:srgbClr val="00B0F0"/>
                </a:solidFill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</a:rPr>
              <a:t>পরিচয়</a:t>
            </a:r>
            <a:endParaRPr lang="en-SG" sz="4000" dirty="0">
              <a:solidFill>
                <a:srgbClr val="00B0F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79178" y="4806169"/>
            <a:ext cx="4984595" cy="53525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F0"/>
                </a:solidFill>
              </a:rPr>
              <a:t>সালাতের</a:t>
            </a:r>
            <a:r>
              <a:rPr lang="en-US" sz="3600" dirty="0" smtClean="0">
                <a:solidFill>
                  <a:srgbClr val="00B0F0"/>
                </a:solidFill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</a:rPr>
              <a:t>গুরুত্ব</a:t>
            </a:r>
            <a:endParaRPr lang="en-SG" sz="3600" dirty="0">
              <a:solidFill>
                <a:srgbClr val="00B0F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79177" y="5530995"/>
            <a:ext cx="4984595" cy="54641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CFF66"/>
                </a:solidFill>
              </a:rPr>
              <a:t>সালাতের</a:t>
            </a:r>
            <a:r>
              <a:rPr lang="en-US" sz="2800" dirty="0" smtClean="0">
                <a:solidFill>
                  <a:srgbClr val="CCFF66"/>
                </a:solidFill>
              </a:rPr>
              <a:t> </a:t>
            </a:r>
            <a:r>
              <a:rPr lang="en-US" sz="2800" dirty="0" err="1" smtClean="0">
                <a:solidFill>
                  <a:srgbClr val="CCFF66"/>
                </a:solidFill>
              </a:rPr>
              <a:t>ফজিলত</a:t>
            </a:r>
            <a:endParaRPr lang="en-SG" sz="2800" dirty="0">
              <a:solidFill>
                <a:srgbClr val="CC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8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build="allAtOnce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058953" y="0"/>
            <a:ext cx="3423424" cy="1817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endParaRPr lang="en-US" sz="48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334537" y="1996067"/>
            <a:ext cx="9534292" cy="4705815"/>
          </a:xfrm>
          <a:prstGeom prst="cub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 </a:t>
            </a:r>
            <a:r>
              <a:rPr lang="bn-IN" sz="5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</a:t>
            </a:r>
            <a:r>
              <a:rPr lang="en-US" sz="5400" dirty="0"/>
              <a:t> </a:t>
            </a:r>
            <a:r>
              <a:rPr lang="en-US" sz="6000" dirty="0" err="1">
                <a:solidFill>
                  <a:srgbClr val="FF0000"/>
                </a:solidFill>
              </a:rPr>
              <a:t>হুদ</a:t>
            </a:r>
            <a:r>
              <a:rPr lang="en-US" sz="6000" dirty="0">
                <a:solidFill>
                  <a:srgbClr val="FF0000"/>
                </a:solidFill>
              </a:rPr>
              <a:t> ও </a:t>
            </a:r>
            <a:r>
              <a:rPr lang="en-US" sz="6000" dirty="0" err="1">
                <a:solidFill>
                  <a:srgbClr val="FF0000"/>
                </a:solidFill>
              </a:rPr>
              <a:t>ইসরা</a:t>
            </a:r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solidFill>
                  <a:srgbClr val="FFFF00"/>
                </a:solidFill>
              </a:rPr>
              <a:t>১১৪ – ৭৮</a:t>
            </a:r>
            <a:r>
              <a:rPr lang="en-US" sz="7200" dirty="0">
                <a:solidFill>
                  <a:srgbClr val="FFFF00"/>
                </a:solidFill>
              </a:rPr>
              <a:t> -</a:t>
            </a:r>
            <a:r>
              <a:rPr lang="en-US" sz="6600" dirty="0">
                <a:solidFill>
                  <a:srgbClr val="FFFF00"/>
                </a:solidFill>
              </a:rPr>
              <a:t>৮৯</a:t>
            </a:r>
            <a:r>
              <a:rPr lang="bn-IN" sz="5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bn-BD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bn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ব্যাখ্যা </a:t>
            </a:r>
            <a:r>
              <a:rPr lang="en-US" sz="5400" b="1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পর্যালোচনা কর। </a:t>
            </a:r>
            <a:endParaRPr lang="en-US" sz="5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408342" y="0"/>
            <a:ext cx="3902927" cy="18176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562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/>
          <p:cNvSpPr/>
          <p:nvPr/>
        </p:nvSpPr>
        <p:spPr>
          <a:xfrm>
            <a:off x="735981" y="0"/>
            <a:ext cx="3311912" cy="248672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C000"/>
                </a:solidFill>
              </a:rPr>
              <a:t>একক</a:t>
            </a:r>
            <a:r>
              <a:rPr lang="en-US" sz="4400" dirty="0" smtClean="0">
                <a:solidFill>
                  <a:srgbClr val="FFC000"/>
                </a:solidFill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</a:rPr>
              <a:t>কাজ</a:t>
            </a:r>
            <a:endParaRPr lang="en-SG" sz="44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2875002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সুপ্রিয়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ছাত্র-ছাত্রীবৃন্দ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IN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সুরা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>
                <a:solidFill>
                  <a:srgbClr val="C00000"/>
                </a:solidFill>
              </a:rPr>
              <a:t>– </a:t>
            </a:r>
            <a:r>
              <a:rPr lang="en-US" sz="4000" dirty="0" err="1">
                <a:solidFill>
                  <a:srgbClr val="C00000"/>
                </a:solidFill>
              </a:rPr>
              <a:t>হুদ</a:t>
            </a:r>
            <a:r>
              <a:rPr lang="en-US" sz="4000" dirty="0">
                <a:solidFill>
                  <a:srgbClr val="C00000"/>
                </a:solidFill>
              </a:rPr>
              <a:t> ও </a:t>
            </a:r>
            <a:r>
              <a:rPr lang="en-US" sz="4000" dirty="0" err="1">
                <a:solidFill>
                  <a:srgbClr val="C00000"/>
                </a:solidFill>
              </a:rPr>
              <a:t>ইসরা</a:t>
            </a:r>
            <a:endParaRPr lang="en-US" sz="4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solidFill>
                  <a:srgbClr val="002060"/>
                </a:solidFill>
              </a:rPr>
              <a:t>আয়াত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smtClean="0">
                <a:solidFill>
                  <a:srgbClr val="002060"/>
                </a:solidFill>
              </a:rPr>
              <a:t>নং১১৪ </a:t>
            </a:r>
            <a:r>
              <a:rPr lang="en-US" sz="4000" dirty="0">
                <a:solidFill>
                  <a:srgbClr val="002060"/>
                </a:solidFill>
              </a:rPr>
              <a:t>– ৭৮</a:t>
            </a:r>
            <a:r>
              <a:rPr lang="en-US" sz="4400" dirty="0">
                <a:solidFill>
                  <a:srgbClr val="002060"/>
                </a:solidFill>
              </a:rPr>
              <a:t> -</a:t>
            </a:r>
            <a:r>
              <a:rPr lang="en-US" sz="4000" dirty="0">
                <a:solidFill>
                  <a:srgbClr val="002060"/>
                </a:solidFill>
              </a:rPr>
              <a:t>৮৯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আয়াত</a:t>
            </a:r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86971" y="0"/>
            <a:ext cx="6255834" cy="1583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চলে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যাওয়ার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আগে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আরো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একটি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ভডিও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দেখি</a:t>
            </a:r>
            <a:endParaRPr lang="en-SG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431739"/>
              </p:ext>
            </p:extLst>
          </p:nvPr>
        </p:nvGraphicFramePr>
        <p:xfrm>
          <a:off x="5715000" y="2928124"/>
          <a:ext cx="1282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Packager Shell Object" showAsIcon="1" r:id="rId3" imgW="1283040" imgH="685800" progId="Package">
                  <p:embed/>
                </p:oleObj>
              </mc:Choice>
              <mc:Fallback>
                <p:oleObj name="Packager Shell Object" showAsIcon="1" r:id="rId3" imgW="128304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928124"/>
                        <a:ext cx="12827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F:\Desktop-2\Mobile pic\salat\maxresdefaul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43"/>
          <a:stretch/>
        </p:blipFill>
        <p:spPr bwMode="auto">
          <a:xfrm>
            <a:off x="361950" y="2619376"/>
            <a:ext cx="8013290" cy="3276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5893995"/>
            <a:ext cx="8013290" cy="9640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“নির্ধারিত সময়ে যথাযথভাবে নামায আদায় করা মু’মিনদের জন্য অবশ্যই কর্তব্য।”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(সূরা আন-নিসা, আয়াত-১০৩)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2812" y="1892066"/>
            <a:ext cx="6020332" cy="7177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আল্লাহ তায়ালা বলেন-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3838" y="1685926"/>
            <a:ext cx="46482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সময়ানুবর্তিতা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134" y="0"/>
            <a:ext cx="9584266" cy="3577903"/>
          </a:xfrm>
          <a:prstGeom prst="rect">
            <a:avLst/>
          </a:prstGeom>
        </p:spPr>
      </p:pic>
      <p:sp>
        <p:nvSpPr>
          <p:cNvPr id="4" name="Parallelogram 3"/>
          <p:cNvSpPr/>
          <p:nvPr/>
        </p:nvSpPr>
        <p:spPr>
          <a:xfrm rot="1066725">
            <a:off x="446668" y="187915"/>
            <a:ext cx="1624089" cy="251421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11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519289" y="3736622"/>
            <a:ext cx="11571111" cy="3121378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arabicParenR"/>
            </a:pPr>
            <a:r>
              <a:rPr lang="en-US" sz="3200" dirty="0" err="1" smtClean="0">
                <a:solidFill>
                  <a:srgbClr val="FFFF00"/>
                </a:solidFill>
              </a:rPr>
              <a:t>সালাত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ফরজ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হওয়ার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শর্তাবলি</a:t>
            </a:r>
            <a:r>
              <a:rPr lang="en-US" sz="3200" dirty="0" smtClean="0">
                <a:solidFill>
                  <a:srgbClr val="FFFF00"/>
                </a:solidFill>
              </a:rPr>
              <a:t> :</a:t>
            </a:r>
          </a:p>
          <a:p>
            <a:pPr marL="514350" indent="-514350" algn="ctr">
              <a:buFont typeface="+mj-lt"/>
              <a:buAutoNum type="arabicParenR"/>
            </a:pPr>
            <a:r>
              <a:rPr lang="en-US" sz="3200" dirty="0" err="1" smtClean="0">
                <a:solidFill>
                  <a:srgbClr val="FFFF00"/>
                </a:solidFill>
              </a:rPr>
              <a:t>নামাজ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শুদ্ধ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হওয়ার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শর্তাবলি</a:t>
            </a:r>
            <a:r>
              <a:rPr lang="en-US" sz="3200" dirty="0" smtClean="0">
                <a:solidFill>
                  <a:srgbClr val="FFFF00"/>
                </a:solidFill>
              </a:rPr>
              <a:t> :</a:t>
            </a:r>
          </a:p>
          <a:p>
            <a:pPr marL="514350" indent="-514350" algn="ctr">
              <a:buFont typeface="+mj-lt"/>
              <a:buAutoNum type="arabicParenR"/>
            </a:pPr>
            <a:r>
              <a:rPr lang="en-US" sz="3200" dirty="0" err="1" smtClean="0">
                <a:solidFill>
                  <a:srgbClr val="FFFF00"/>
                </a:solidFill>
              </a:rPr>
              <a:t>সালাতের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রোকন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কয়টি</a:t>
            </a:r>
            <a:r>
              <a:rPr lang="en-US" sz="3200" dirty="0" smtClean="0">
                <a:solidFill>
                  <a:srgbClr val="FFFF00"/>
                </a:solidFill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</a:rPr>
              <a:t>কি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কি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লিখ</a:t>
            </a:r>
            <a:r>
              <a:rPr lang="en-US" sz="3200" dirty="0" smtClean="0">
                <a:solidFill>
                  <a:srgbClr val="FFFF00"/>
                </a:solidFill>
              </a:rPr>
              <a:t> :</a:t>
            </a:r>
          </a:p>
          <a:p>
            <a:pPr marL="514350" indent="-514350" algn="ctr">
              <a:buFont typeface="+mj-lt"/>
              <a:buAutoNum type="arabicParenR"/>
            </a:pPr>
            <a:r>
              <a:rPr lang="en-US" sz="3200" dirty="0" err="1" smtClean="0">
                <a:solidFill>
                  <a:srgbClr val="FFFF00"/>
                </a:solidFill>
              </a:rPr>
              <a:t>সালাতের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সংখ্যা</a:t>
            </a:r>
            <a:r>
              <a:rPr lang="en-US" sz="3200" dirty="0" smtClean="0">
                <a:solidFill>
                  <a:srgbClr val="FFFF00"/>
                </a:solidFill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</a:rPr>
              <a:t>রাকাত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সংখ্যা</a:t>
            </a:r>
            <a:r>
              <a:rPr lang="en-US" sz="3200" dirty="0" smtClean="0">
                <a:solidFill>
                  <a:srgbClr val="FFFF00"/>
                </a:solidFill>
              </a:rPr>
              <a:t> :  </a:t>
            </a:r>
          </a:p>
          <a:p>
            <a:pPr marL="514350" indent="-514350" algn="ctr">
              <a:buFont typeface="+mj-lt"/>
              <a:buAutoNum type="arabicParenR"/>
            </a:pPr>
            <a:r>
              <a:rPr lang="en-US" sz="3200" dirty="0" err="1" smtClean="0">
                <a:solidFill>
                  <a:srgbClr val="FFFF00"/>
                </a:solidFill>
              </a:rPr>
              <a:t>পাঁচ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ওক্ত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নামাজের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সময়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সূচী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লিখ</a:t>
            </a:r>
            <a:r>
              <a:rPr lang="en-US" sz="3200" dirty="0" smtClean="0">
                <a:solidFill>
                  <a:srgbClr val="FFFF00"/>
                </a:solidFill>
              </a:rPr>
              <a:t> :</a:t>
            </a:r>
          </a:p>
          <a:p>
            <a:pPr marL="514350" indent="-514350" algn="ctr">
              <a:buFont typeface="+mj-lt"/>
              <a:buAutoNum type="arabicParenR"/>
            </a:pPr>
            <a:r>
              <a:rPr lang="en-US" sz="3200" dirty="0" err="1" smtClean="0">
                <a:solidFill>
                  <a:srgbClr val="FFFF00"/>
                </a:solidFill>
              </a:rPr>
              <a:t>নামাজের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হারাম</a:t>
            </a:r>
            <a:r>
              <a:rPr lang="en-US" sz="3200" dirty="0" smtClean="0">
                <a:solidFill>
                  <a:srgbClr val="FFFF00"/>
                </a:solidFill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</a:rPr>
              <a:t>মাকরুহ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ওক্ত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লিখ</a:t>
            </a:r>
            <a:r>
              <a:rPr lang="en-US" sz="3200" dirty="0" smtClean="0">
                <a:solidFill>
                  <a:srgbClr val="FFFF00"/>
                </a:solidFill>
              </a:rPr>
              <a:t> :</a:t>
            </a:r>
            <a:endParaRPr lang="en-SG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58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Facebook\IMG_20150402_0753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8034" y="1828801"/>
            <a:ext cx="8686800" cy="512956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443272" y="190902"/>
            <a:ext cx="42723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bn-BD" sz="13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3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unus\Desktop\radiotarunni-660x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7724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90800" y="0"/>
            <a:ext cx="3886200" cy="931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5334000"/>
            <a:ext cx="6629400" cy="928137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সালাতের নৈতিক শিক্ষা</a:t>
            </a:r>
          </a:p>
        </p:txBody>
      </p:sp>
    </p:spTree>
    <p:extLst>
      <p:ext uri="{BB962C8B-B14F-4D97-AF65-F5344CB8AC3E}">
        <p14:creationId xmlns:p14="http://schemas.microsoft.com/office/powerpoint/2010/main" val="50552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Yunus\Desktop\Namajer-Jamat-Top201601090707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614488"/>
            <a:ext cx="9144000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1396" y="698597"/>
            <a:ext cx="7686817" cy="8388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এরা কী করছেন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2883" y="-8307"/>
            <a:ext cx="7048500" cy="7773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9261" tIns="49630" rIns="99261" bIns="49630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ছবিটি ভালভাবে দেখ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57286" y="7186611"/>
            <a:ext cx="9272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B0F0"/>
                </a:solidFill>
              </a:rPr>
              <a:t>নামাজের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</a:rPr>
              <a:t>একাগ্রতার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</a:rPr>
              <a:t>দৃশ্য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</a:rPr>
              <a:t>মনযোগের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</a:rPr>
              <a:t>সাথে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</a:rPr>
              <a:t>দেখ</a:t>
            </a:r>
            <a:r>
              <a:rPr lang="en-US" sz="4800" dirty="0" smtClean="0">
                <a:solidFill>
                  <a:srgbClr val="00B0F0"/>
                </a:solidFill>
              </a:rPr>
              <a:t> ।</a:t>
            </a:r>
            <a:endParaRPr lang="en-US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2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4720" y="97670"/>
            <a:ext cx="5333999" cy="84089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464483"/>
            <a:ext cx="8229600" cy="47342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endParaRPr lang="bn-BD" sz="5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পরিষ্কার পরিচ্ছন্নতা অর্জনে সালাতের ভূমিকা কী তা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ব্যক্তির সময়ানুবর্তিতার ক্ষেত্রে সালাতের শিক্ষা ব্যাখ্যা 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জামাআতে সালাত আদায়ে সালাতের ভূমিকা ব্যাখ্যা করতে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একাগ্রতা, নিয়মানুবর্তিতা ও সাম্য প্রতিষ্ঠায় সালাতের শিক্ষা বিশ্লেষণ করতে পারবে।</a:t>
            </a:r>
          </a:p>
          <a:p>
            <a:pPr marL="569488" indent="-569488">
              <a:buFont typeface="+mj-lt"/>
              <a:buAutoNum type="arabicPeriod"/>
            </a:pPr>
            <a:endParaRPr lang="bn-BD" sz="32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5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441536" y="1676400"/>
            <a:ext cx="8397664" cy="373380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“জামাআতে সালাত আদায়ের মাধ্যমে ব্যক্তি তার কর্মস্থলেও সুশৃঙ্খল হয়”- ব্যাখ্যা কর।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1034954" y="0"/>
            <a:ext cx="7667509" cy="838201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441536" y="0"/>
            <a:ext cx="8397664" cy="838201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578272" y="2209800"/>
            <a:ext cx="8260928" cy="243332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“একাগ্রতা হচ্ছে নামায কবুল হওয়ার একমাত্র উপায়”- বিশ্লেষণ কর।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0"/>
            <a:ext cx="64008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spc="55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1676400"/>
            <a:ext cx="8341539" cy="3124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 cap="flat" cmpd="tri">
            <a:solidFill>
              <a:srgbClr val="002060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/>
          <a:lstStyle/>
          <a:p>
            <a:pPr algn="ctr"/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 থেকে নিয়মানুবর্তিতা ও সাম্যবাদের যেসব শিক্ষা পাওয়া যায়- তার একটি তালিকা তৈরি কর।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8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4648200" cy="9332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একাগ্রতা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Yunus\Desktop\Islamic Picture\imag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572541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59" y="5257800"/>
            <a:ext cx="8686800" cy="12102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নামাযের মাধ্যমে বান্দা আল্লাহর নিকট তার আবেদন নিবেদন পেশ করে তৃপ্তি লাভ করতে পারে।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5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529</TotalTime>
  <Words>541</Words>
  <Application>Microsoft Office PowerPoint</Application>
  <PresentationFormat>Widescreen</PresentationFormat>
  <Paragraphs>93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NikoshBAN</vt:lpstr>
      <vt:lpstr>Tahoma</vt:lpstr>
      <vt:lpstr>Trebuchet MS</vt:lpstr>
      <vt:lpstr>Vrinda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AbuHaiderPC</cp:lastModifiedBy>
  <cp:revision>81</cp:revision>
  <dcterms:created xsi:type="dcterms:W3CDTF">2017-04-22T06:22:32Z</dcterms:created>
  <dcterms:modified xsi:type="dcterms:W3CDTF">2019-08-05T02:50:43Z</dcterms:modified>
</cp:coreProperties>
</file>