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6" r:id="rId2"/>
    <p:sldId id="277" r:id="rId3"/>
    <p:sldId id="278" r:id="rId4"/>
    <p:sldId id="258" r:id="rId5"/>
    <p:sldId id="275" r:id="rId6"/>
    <p:sldId id="259" r:id="rId7"/>
    <p:sldId id="260" r:id="rId8"/>
    <p:sldId id="261" r:id="rId9"/>
    <p:sldId id="262" r:id="rId10"/>
    <p:sldId id="263" r:id="rId11"/>
    <p:sldId id="265" r:id="rId12"/>
    <p:sldId id="264" r:id="rId13"/>
    <p:sldId id="266" r:id="rId14"/>
    <p:sldId id="267" r:id="rId15"/>
    <p:sldId id="268" r:id="rId16"/>
    <p:sldId id="269" r:id="rId17"/>
    <p:sldId id="270" r:id="rId18"/>
    <p:sldId id="271" r:id="rId19"/>
    <p:sldId id="272" r:id="rId20"/>
    <p:sldId id="273"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3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41" autoAdjust="0"/>
    <p:restoredTop sz="94660"/>
  </p:normalViewPr>
  <p:slideViewPr>
    <p:cSldViewPr>
      <p:cViewPr varScale="1">
        <p:scale>
          <a:sx n="68" d="100"/>
          <a:sy n="68" d="100"/>
        </p:scale>
        <p:origin x="155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85DC4-F737-4964-981B-2F890667B169}" type="datetimeFigureOut">
              <a:rPr lang="en-US" smtClean="0"/>
              <a:t>11/4/2020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A854C-C0C5-4FA6-9E8E-B00480409EFF}" type="slidenum">
              <a:rPr lang="en-US" smtClean="0"/>
              <a:t>‹#›</a:t>
            </a:fld>
            <a:endParaRPr lang="en-US"/>
          </a:p>
        </p:txBody>
      </p:sp>
    </p:spTree>
    <p:extLst>
      <p:ext uri="{BB962C8B-B14F-4D97-AF65-F5344CB8AC3E}">
        <p14:creationId xmlns:p14="http://schemas.microsoft.com/office/powerpoint/2010/main" val="363087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prstGeom>
          <a:solidFill>
            <a:schemeClr val="accent2">
              <a:lumMod val="60000"/>
              <a:lumOff val="4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634" y="838200"/>
            <a:ext cx="8284951" cy="5181600"/>
          </a:xfrm>
          <a:prstGeom prst="rect">
            <a:avLst/>
          </a:prstGeom>
        </p:spPr>
      </p:pic>
      <p:sp>
        <p:nvSpPr>
          <p:cNvPr id="4" name="Rounded Rectangle 3"/>
          <p:cNvSpPr/>
          <p:nvPr/>
        </p:nvSpPr>
        <p:spPr>
          <a:xfrm>
            <a:off x="1784866" y="1804034"/>
            <a:ext cx="5340668" cy="27165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0300" b="1" dirty="0" smtClean="0">
                <a:ln w="6600">
                  <a:solidFill>
                    <a:schemeClr val="accent2"/>
                  </a:solidFill>
                  <a:prstDash val="solid"/>
                </a:ln>
                <a:solidFill>
                  <a:srgbClr val="FF0000"/>
                </a:solidFill>
                <a:effectLst>
                  <a:outerShdw dist="38100" dir="2700000" algn="tl" rotWithShape="0">
                    <a:schemeClr val="accent2"/>
                  </a:outerShdw>
                </a:effectLst>
                <a:latin typeface="NikoshBAN"/>
              </a:rPr>
              <a:t>ধন্যবাদ</a:t>
            </a:r>
          </a:p>
          <a:p>
            <a:pPr algn="ctr"/>
            <a:r>
              <a:rPr lang="bn-IN" sz="10300" b="1" dirty="0" smtClean="0">
                <a:ln w="6600">
                  <a:solidFill>
                    <a:schemeClr val="accent2"/>
                  </a:solidFill>
                  <a:prstDash val="solid"/>
                </a:ln>
                <a:solidFill>
                  <a:srgbClr val="FF0000"/>
                </a:solidFill>
                <a:effectLst>
                  <a:outerShdw dist="38100" dir="2700000" algn="tl" rotWithShape="0">
                    <a:schemeClr val="accent2"/>
                  </a:outerShdw>
                </a:effectLst>
                <a:latin typeface="NikoshBAN"/>
              </a:rPr>
              <a:t>সবাই-কে </a:t>
            </a:r>
            <a:endParaRPr lang="en-US" sz="10300" b="1" dirty="0">
              <a:ln w="6600">
                <a:solidFill>
                  <a:schemeClr val="accent2"/>
                </a:solidFill>
                <a:prstDash val="solid"/>
              </a:ln>
              <a:solidFill>
                <a:srgbClr val="FF0000"/>
              </a:solidFill>
              <a:effectLst>
                <a:outerShdw dist="38100" dir="2700000" algn="tl" rotWithShape="0">
                  <a:schemeClr val="accent2"/>
                </a:outerShdw>
              </a:effectLst>
              <a:latin typeface="NikoshBAN"/>
            </a:endParaRPr>
          </a:p>
        </p:txBody>
      </p:sp>
      <p:pic>
        <p:nvPicPr>
          <p:cNvPr id="5" name="Picture 4" descr="https://encrypted-tbn1.gstatic.com/images?q=tbn:ANd9GcQeuM7hpASvVmv_DbZ0rJEimybqC_kacRQlAOl2RlORl7UbBGtg"/>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519634" y="838199"/>
            <a:ext cx="4377441" cy="51816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encrypted-tbn1.gstatic.com/images?q=tbn:ANd9GcQeuM7hpASvVmv_DbZ0rJEimybqC_kacRQlAOl2RlORl7UbBGt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4911651" y="838199"/>
            <a:ext cx="3948162" cy="518160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4"/>
          <p:cNvSpPr txBox="1">
            <a:spLocks/>
          </p:cNvSpPr>
          <p:nvPr/>
        </p:nvSpPr>
        <p:spPr>
          <a:xfrm>
            <a:off x="-588237" y="-609600"/>
            <a:ext cx="10629900" cy="190499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a:t>
            </a:r>
            <a:r>
              <a:rPr lang="bn-IN" sz="1800" dirty="0" smtClean="0">
                <a:solidFill>
                  <a:schemeClr val="tx1"/>
                </a:solidFill>
              </a:rPr>
              <a:t>,</a:t>
            </a:r>
          </a:p>
          <a:p>
            <a:pPr marL="0" indent="0" algn="ctr">
              <a:buNone/>
            </a:pPr>
            <a:r>
              <a:rPr lang="bn-IN" sz="1800" dirty="0" smtClean="0">
                <a:solidFill>
                  <a:schemeClr val="tx1"/>
                </a:solidFill>
              </a:rPr>
              <a:t>কালাই,জয়পুরহাট</a:t>
            </a:r>
            <a:r>
              <a:rPr lang="bn-IN" sz="1800" dirty="0">
                <a:solidFill>
                  <a:schemeClr val="tx1"/>
                </a:solidFill>
              </a:rPr>
              <a:t>। </a:t>
            </a:r>
            <a:endParaRPr lang="en-US" sz="1125" dirty="0">
              <a:solidFill>
                <a:schemeClr val="tx1"/>
              </a:solidFill>
            </a:endParaRPr>
          </a:p>
        </p:txBody>
      </p:sp>
      <p:sp>
        <p:nvSpPr>
          <p:cNvPr id="8" name="Subtitle 4"/>
          <p:cNvSpPr txBox="1">
            <a:spLocks/>
          </p:cNvSpPr>
          <p:nvPr/>
        </p:nvSpPr>
        <p:spPr>
          <a:xfrm>
            <a:off x="-588237" y="5562600"/>
            <a:ext cx="10629900" cy="1752600"/>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9" name="Can 8"/>
          <p:cNvSpPr/>
          <p:nvPr/>
        </p:nvSpPr>
        <p:spPr>
          <a:xfrm>
            <a:off x="-55228"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
        <p:nvSpPr>
          <p:cNvPr id="10" name="Can 9"/>
          <p:cNvSpPr/>
          <p:nvPr/>
        </p:nvSpPr>
        <p:spPr>
          <a:xfrm>
            <a:off x="8804585"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Tree>
    <p:extLst>
      <p:ext uri="{BB962C8B-B14F-4D97-AF65-F5344CB8AC3E}">
        <p14:creationId xmlns:p14="http://schemas.microsoft.com/office/powerpoint/2010/main" val="16594212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0"/>
                                        <p:tgtEl>
                                          <p:spTgt spid="5"/>
                                        </p:tgtEl>
                                        <p:attrNameLst>
                                          <p:attrName>ppt_x</p:attrName>
                                        </p:attrNameLst>
                                      </p:cBhvr>
                                      <p:tavLst>
                                        <p:tav tm="0">
                                          <p:val>
                                            <p:strVal val="ppt_x"/>
                                          </p:val>
                                        </p:tav>
                                        <p:tav tm="100000">
                                          <p:val>
                                            <p:strVal val="0-ppt_w/2"/>
                                          </p:val>
                                        </p:tav>
                                      </p:tavLst>
                                    </p:anim>
                                    <p:anim calcmode="lin" valueType="num">
                                      <p:cBhvr additive="base">
                                        <p:cTn id="7" dur="5000"/>
                                        <p:tgtEl>
                                          <p:spTgt spid="5"/>
                                        </p:tgtEl>
                                        <p:attrNameLst>
                                          <p:attrName>ppt_y</p:attrName>
                                        </p:attrNameLst>
                                      </p:cBhvr>
                                      <p:tavLst>
                                        <p:tav tm="0">
                                          <p:val>
                                            <p:strVal val="ppt_y"/>
                                          </p:val>
                                        </p:tav>
                                        <p:tav tm="100000">
                                          <p:val>
                                            <p:strVal val="ppt_y"/>
                                          </p:val>
                                        </p:tav>
                                      </p:tavLst>
                                    </p:anim>
                                    <p:set>
                                      <p:cBhvr>
                                        <p:cTn id="8" dur="1" fill="hold">
                                          <p:stCondLst>
                                            <p:cond delay="4999"/>
                                          </p:stCondLst>
                                        </p:cTn>
                                        <p:tgtEl>
                                          <p:spTgt spid="5"/>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0"/>
                                        <p:tgtEl>
                                          <p:spTgt spid="6"/>
                                        </p:tgtEl>
                                        <p:attrNameLst>
                                          <p:attrName>ppt_x</p:attrName>
                                        </p:attrNameLst>
                                      </p:cBhvr>
                                      <p:tavLst>
                                        <p:tav tm="0">
                                          <p:val>
                                            <p:strVal val="ppt_x"/>
                                          </p:val>
                                        </p:tav>
                                        <p:tav tm="100000">
                                          <p:val>
                                            <p:strVal val="1+ppt_w/2"/>
                                          </p:val>
                                        </p:tav>
                                      </p:tavLst>
                                    </p:anim>
                                    <p:anim calcmode="lin" valueType="num">
                                      <p:cBhvr additive="base">
                                        <p:cTn id="11" dur="5000"/>
                                        <p:tgtEl>
                                          <p:spTgt spid="6"/>
                                        </p:tgtEl>
                                        <p:attrNameLst>
                                          <p:attrName>ppt_y</p:attrName>
                                        </p:attrNameLst>
                                      </p:cBhvr>
                                      <p:tavLst>
                                        <p:tav tm="0">
                                          <p:val>
                                            <p:strVal val="ppt_y"/>
                                          </p:val>
                                        </p:tav>
                                        <p:tav tm="100000">
                                          <p:val>
                                            <p:strVal val="ppt_y"/>
                                          </p:val>
                                        </p:tav>
                                      </p:tavLst>
                                    </p:anim>
                                    <p:set>
                                      <p:cBhvr>
                                        <p:cTn id="12" dur="1" fill="hold">
                                          <p:stCondLst>
                                            <p:cond delay="4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33600" y="1371600"/>
            <a:ext cx="4572000" cy="3429000"/>
          </a:xfrm>
          <a:ln w="38100">
            <a:solidFill>
              <a:schemeClr val="tx1"/>
            </a:solidFill>
          </a:ln>
        </p:spPr>
        <p:txBody>
          <a:bodyPr>
            <a:noAutofit/>
          </a:bodyPr>
          <a:lstStyle/>
          <a:p>
            <a:r>
              <a:rPr lang="bn-IN" sz="3600" dirty="0" smtClean="0">
                <a:solidFill>
                  <a:schemeClr val="tx1"/>
                </a:solidFill>
                <a:latin typeface="NikoshBAN" pitchFamily="2" charset="0"/>
                <a:cs typeface="NikoshBAN" pitchFamily="2" charset="0"/>
              </a:rPr>
              <a:t>বাস্তুতন্ত্রের উপাদান</a:t>
            </a:r>
          </a:p>
          <a:p>
            <a:endParaRPr lang="bn-IN" sz="3600" dirty="0" smtClean="0">
              <a:solidFill>
                <a:schemeClr val="tx1"/>
              </a:solidFill>
              <a:latin typeface="NikoshBAN" pitchFamily="2" charset="0"/>
              <a:cs typeface="NikoshBAN" pitchFamily="2" charset="0"/>
            </a:endParaRPr>
          </a:p>
          <a:p>
            <a:r>
              <a:rPr lang="bn-IN"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জড় উপাদান</a:t>
            </a:r>
          </a:p>
          <a:p>
            <a:r>
              <a:rPr lang="bn-IN"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ভৌত উপাদান</a:t>
            </a:r>
          </a:p>
          <a:p>
            <a:r>
              <a:rPr lang="bn-IN"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জীব উপাদান</a:t>
            </a:r>
          </a:p>
        </p:txBody>
      </p:sp>
      <p:sp>
        <p:nvSpPr>
          <p:cNvPr id="5" name="Subtitle 4"/>
          <p:cNvSpPr txBox="1">
            <a:spLocks/>
          </p:cNvSpPr>
          <p:nvPr/>
        </p:nvSpPr>
        <p:spPr>
          <a:xfrm>
            <a:off x="-717947" y="-609599"/>
            <a:ext cx="10629900" cy="176622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6" name="Subtitle 4"/>
          <p:cNvSpPr txBox="1">
            <a:spLocks/>
          </p:cNvSpPr>
          <p:nvPr/>
        </p:nvSpPr>
        <p:spPr>
          <a:xfrm>
            <a:off x="-717947" y="5562600"/>
            <a:ext cx="10629900" cy="1752600"/>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7" name="Can 6"/>
          <p:cNvSpPr/>
          <p:nvPr/>
        </p:nvSpPr>
        <p:spPr>
          <a:xfrm>
            <a:off x="-184938"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
        <p:nvSpPr>
          <p:cNvPr id="8" name="Can 7"/>
          <p:cNvSpPr/>
          <p:nvPr/>
        </p:nvSpPr>
        <p:spPr>
          <a:xfrm>
            <a:off x="8674875"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bg/>
                                          </p:spTgt>
                                        </p:tgtEl>
                                        <p:attrNameLst>
                                          <p:attrName>ppt_y</p:attrName>
                                        </p:attrNameLst>
                                      </p:cBhvr>
                                      <p:tavLst>
                                        <p:tav tm="0">
                                          <p:val>
                                            <p:strVal val="#ppt_y"/>
                                          </p:val>
                                        </p:tav>
                                        <p:tav tm="100000">
                                          <p:val>
                                            <p:strVal val="#ppt_y"/>
                                          </p:val>
                                        </p:tav>
                                      </p:tavLst>
                                    </p:anim>
                                    <p:anim calcmode="lin" valueType="num">
                                      <p:cBhvr>
                                        <p:cTn id="9"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6850" y="1156335"/>
            <a:ext cx="16002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itchFamily="2" charset="0"/>
                <a:cs typeface="NikoshBAN" pitchFamily="2" charset="0"/>
              </a:rPr>
              <a:t>জড় উপাদান</a:t>
            </a:r>
            <a:endParaRPr lang="en-US" dirty="0">
              <a:solidFill>
                <a:schemeClr val="tx1"/>
              </a:solidFill>
              <a:latin typeface="NikoshBAN" pitchFamily="2" charset="0"/>
              <a:cs typeface="NikoshBAN" pitchFamily="2" charset="0"/>
            </a:endParaRPr>
          </a:p>
        </p:txBody>
      </p:sp>
      <p:sp>
        <p:nvSpPr>
          <p:cNvPr id="3" name="Rectangle 2"/>
          <p:cNvSpPr/>
          <p:nvPr/>
        </p:nvSpPr>
        <p:spPr>
          <a:xfrm>
            <a:off x="3276600" y="1219200"/>
            <a:ext cx="1905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itchFamily="2" charset="0"/>
                <a:cs typeface="NikoshBAN" pitchFamily="2" charset="0"/>
              </a:rPr>
              <a:t>ভৌত উপাদান</a:t>
            </a:r>
            <a:endParaRPr lang="en-US" dirty="0">
              <a:solidFill>
                <a:schemeClr val="tx1"/>
              </a:solidFill>
              <a:latin typeface="NikoshBAN" pitchFamily="2" charset="0"/>
              <a:cs typeface="NikoshBAN" pitchFamily="2" charset="0"/>
            </a:endParaRPr>
          </a:p>
        </p:txBody>
      </p:sp>
      <p:sp>
        <p:nvSpPr>
          <p:cNvPr id="5" name="Rectangle 4"/>
          <p:cNvSpPr/>
          <p:nvPr/>
        </p:nvSpPr>
        <p:spPr>
          <a:xfrm flipH="1">
            <a:off x="2895600" y="769767"/>
            <a:ext cx="34290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itchFamily="2" charset="0"/>
                <a:cs typeface="NikoshBAN" pitchFamily="2" charset="0"/>
              </a:rPr>
              <a:t>বাস্তুতন্ত্রের উপাদান সমূহ</a:t>
            </a:r>
            <a:endParaRPr lang="en-US" dirty="0">
              <a:solidFill>
                <a:schemeClr val="tx1"/>
              </a:solidFill>
              <a:latin typeface="NikoshBAN" pitchFamily="2" charset="0"/>
              <a:cs typeface="NikoshBAN" pitchFamily="2" charset="0"/>
            </a:endParaRPr>
          </a:p>
        </p:txBody>
      </p:sp>
      <p:sp>
        <p:nvSpPr>
          <p:cNvPr id="6" name="Rectangle 5"/>
          <p:cNvSpPr/>
          <p:nvPr/>
        </p:nvSpPr>
        <p:spPr>
          <a:xfrm>
            <a:off x="800100" y="1933135"/>
            <a:ext cx="1066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itchFamily="2" charset="0"/>
                <a:cs typeface="NikoshBAN" pitchFamily="2" charset="0"/>
              </a:rPr>
              <a:t>অজৈব উপাদান</a:t>
            </a:r>
            <a:endParaRPr lang="en-US" dirty="0">
              <a:solidFill>
                <a:schemeClr val="tx1"/>
              </a:solidFill>
              <a:latin typeface="NikoshBAN" pitchFamily="2" charset="0"/>
              <a:cs typeface="NikoshBAN" pitchFamily="2" charset="0"/>
            </a:endParaRPr>
          </a:p>
        </p:txBody>
      </p:sp>
      <p:sp>
        <p:nvSpPr>
          <p:cNvPr id="7" name="Rectangle 6"/>
          <p:cNvSpPr/>
          <p:nvPr/>
        </p:nvSpPr>
        <p:spPr>
          <a:xfrm>
            <a:off x="1943100" y="1933135"/>
            <a:ext cx="1066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জৈব </a:t>
            </a:r>
            <a:r>
              <a:rPr lang="bn-BD" dirty="0" smtClean="0">
                <a:solidFill>
                  <a:schemeClr val="tx1"/>
                </a:solidFill>
                <a:latin typeface="NikoshBAN" pitchFamily="2" charset="0"/>
                <a:cs typeface="NikoshBAN" pitchFamily="2" charset="0"/>
              </a:rPr>
              <a:t>উপাদান</a:t>
            </a:r>
            <a:endParaRPr lang="en-US" dirty="0">
              <a:solidFill>
                <a:schemeClr val="tx1"/>
              </a:solidFill>
              <a:latin typeface="NikoshBAN" pitchFamily="2" charset="0"/>
              <a:cs typeface="NikoshBAN" pitchFamily="2" charset="0"/>
            </a:endParaRPr>
          </a:p>
        </p:txBody>
      </p:sp>
      <p:sp>
        <p:nvSpPr>
          <p:cNvPr id="8" name="Rectangle 7"/>
          <p:cNvSpPr/>
          <p:nvPr/>
        </p:nvSpPr>
        <p:spPr>
          <a:xfrm>
            <a:off x="3200400" y="1981200"/>
            <a:ext cx="18288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itchFamily="2" charset="0"/>
                <a:cs typeface="NikoshBAN" pitchFamily="2" charset="0"/>
              </a:rPr>
              <a:t>উৎপাদক</a:t>
            </a:r>
            <a:endParaRPr lang="en-US" dirty="0">
              <a:solidFill>
                <a:schemeClr val="tx1"/>
              </a:solidFill>
              <a:latin typeface="NikoshBAN" pitchFamily="2" charset="0"/>
              <a:cs typeface="NikoshBAN" pitchFamily="2" charset="0"/>
            </a:endParaRPr>
          </a:p>
        </p:txBody>
      </p:sp>
      <p:sp>
        <p:nvSpPr>
          <p:cNvPr id="9" name="Rectangle 8"/>
          <p:cNvSpPr/>
          <p:nvPr/>
        </p:nvSpPr>
        <p:spPr>
          <a:xfrm>
            <a:off x="5334000" y="1981200"/>
            <a:ext cx="990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rPr>
              <a:t>খাদক</a:t>
            </a:r>
            <a:endParaRPr lang="en-US" dirty="0">
              <a:solidFill>
                <a:schemeClr val="tx1"/>
              </a:solidFill>
            </a:endParaRPr>
          </a:p>
        </p:txBody>
      </p:sp>
      <p:sp>
        <p:nvSpPr>
          <p:cNvPr id="10" name="Rectangle 9"/>
          <p:cNvSpPr/>
          <p:nvPr/>
        </p:nvSpPr>
        <p:spPr>
          <a:xfrm>
            <a:off x="6781800" y="1905000"/>
            <a:ext cx="1066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itchFamily="2" charset="0"/>
                <a:cs typeface="NikoshBAN" pitchFamily="2" charset="0"/>
              </a:rPr>
              <a:t>বিয়োজক</a:t>
            </a:r>
            <a:endParaRPr lang="en-US" dirty="0">
              <a:solidFill>
                <a:schemeClr val="tx1"/>
              </a:solidFill>
              <a:latin typeface="NikoshBAN" pitchFamily="2" charset="0"/>
              <a:cs typeface="NikoshBAN" pitchFamily="2" charset="0"/>
            </a:endParaRPr>
          </a:p>
        </p:txBody>
      </p:sp>
      <p:sp>
        <p:nvSpPr>
          <p:cNvPr id="12" name="Rectangle 11"/>
          <p:cNvSpPr/>
          <p:nvPr/>
        </p:nvSpPr>
        <p:spPr>
          <a:xfrm>
            <a:off x="5334000" y="3124200"/>
            <a:ext cx="22098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itchFamily="2" charset="0"/>
                <a:cs typeface="NikoshBAN" pitchFamily="2" charset="0"/>
              </a:rPr>
              <a:t>প্রথম  স্তরের খাদক </a:t>
            </a:r>
            <a:endParaRPr lang="en-US" dirty="0">
              <a:solidFill>
                <a:schemeClr val="tx1"/>
              </a:solidFill>
              <a:latin typeface="NikoshBAN" pitchFamily="2" charset="0"/>
              <a:cs typeface="NikoshBAN" pitchFamily="2" charset="0"/>
            </a:endParaRPr>
          </a:p>
        </p:txBody>
      </p:sp>
      <p:sp>
        <p:nvSpPr>
          <p:cNvPr id="13" name="Rectangle 12"/>
          <p:cNvSpPr/>
          <p:nvPr/>
        </p:nvSpPr>
        <p:spPr>
          <a:xfrm>
            <a:off x="5334000" y="3581400"/>
            <a:ext cx="22098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itchFamily="2" charset="0"/>
                <a:cs typeface="NikoshBAN" pitchFamily="2" charset="0"/>
              </a:rPr>
              <a:t>দ্বিতীয় স্তরের খাদক</a:t>
            </a:r>
            <a:endParaRPr lang="en-US" dirty="0">
              <a:solidFill>
                <a:schemeClr val="tx1"/>
              </a:solidFill>
              <a:latin typeface="NikoshBAN" pitchFamily="2" charset="0"/>
              <a:cs typeface="NikoshBAN" pitchFamily="2" charset="0"/>
            </a:endParaRPr>
          </a:p>
        </p:txBody>
      </p:sp>
      <p:sp>
        <p:nvSpPr>
          <p:cNvPr id="14" name="Rectangle 13"/>
          <p:cNvSpPr/>
          <p:nvPr/>
        </p:nvSpPr>
        <p:spPr>
          <a:xfrm>
            <a:off x="5334000" y="4038600"/>
            <a:ext cx="22098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itchFamily="2" charset="0"/>
                <a:cs typeface="NikoshBAN" pitchFamily="2" charset="0"/>
              </a:rPr>
              <a:t>তৃতীয় স্তরের খাদক</a:t>
            </a:r>
            <a:endParaRPr lang="en-US" dirty="0">
              <a:solidFill>
                <a:schemeClr val="tx1"/>
              </a:solidFill>
              <a:latin typeface="NikoshBAN" pitchFamily="2" charset="0"/>
              <a:cs typeface="NikoshBAN" pitchFamily="2" charset="0"/>
            </a:endParaRPr>
          </a:p>
        </p:txBody>
      </p:sp>
      <p:sp>
        <p:nvSpPr>
          <p:cNvPr id="15" name="Rectangle 14"/>
          <p:cNvSpPr/>
          <p:nvPr/>
        </p:nvSpPr>
        <p:spPr>
          <a:xfrm>
            <a:off x="5334000" y="4495800"/>
            <a:ext cx="22098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itchFamily="2" charset="0"/>
                <a:cs typeface="NikoshBAN" pitchFamily="2" charset="0"/>
              </a:rPr>
              <a:t>সর্বোচ্চ খাদক</a:t>
            </a:r>
            <a:endParaRPr lang="en-US" dirty="0">
              <a:solidFill>
                <a:schemeClr val="tx1"/>
              </a:solidFill>
              <a:latin typeface="NikoshBAN" pitchFamily="2" charset="0"/>
              <a:cs typeface="NikoshBAN" pitchFamily="2" charset="0"/>
            </a:endParaRPr>
          </a:p>
        </p:txBody>
      </p:sp>
      <p:sp>
        <p:nvSpPr>
          <p:cNvPr id="17" name="Rectangle 16"/>
          <p:cNvSpPr/>
          <p:nvPr/>
        </p:nvSpPr>
        <p:spPr>
          <a:xfrm>
            <a:off x="5943600" y="1143000"/>
            <a:ext cx="1905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itchFamily="2" charset="0"/>
                <a:cs typeface="NikoshBAN" pitchFamily="2" charset="0"/>
              </a:rPr>
              <a:t>জীব উপাদান</a:t>
            </a:r>
            <a:endParaRPr lang="en-US" dirty="0">
              <a:solidFill>
                <a:schemeClr val="tx1"/>
              </a:solidFill>
              <a:latin typeface="NikoshBAN" pitchFamily="2" charset="0"/>
              <a:cs typeface="NikoshBAN" pitchFamily="2" charset="0"/>
            </a:endParaRPr>
          </a:p>
        </p:txBody>
      </p:sp>
      <p:sp>
        <p:nvSpPr>
          <p:cNvPr id="28" name="Down Arrow 27"/>
          <p:cNvSpPr/>
          <p:nvPr/>
        </p:nvSpPr>
        <p:spPr>
          <a:xfrm>
            <a:off x="2476500" y="1415268"/>
            <a:ext cx="152400" cy="4572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flipH="1">
            <a:off x="1543050" y="1415268"/>
            <a:ext cx="152400" cy="4572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4267200" y="9906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a:off x="6019800" y="1447800"/>
            <a:ext cx="152400" cy="5334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7162800" y="1447800"/>
            <a:ext cx="152400" cy="4572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 Brace 35"/>
          <p:cNvSpPr/>
          <p:nvPr/>
        </p:nvSpPr>
        <p:spPr>
          <a:xfrm>
            <a:off x="4953000" y="3276600"/>
            <a:ext cx="460248" cy="1371600"/>
          </a:xfrm>
          <a:prstGeom prst="leftBrace">
            <a:avLst>
              <a:gd name="adj1" fmla="val 10017"/>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Down Arrow 36"/>
          <p:cNvSpPr/>
          <p:nvPr/>
        </p:nvSpPr>
        <p:spPr>
          <a:xfrm flipH="1">
            <a:off x="5867400" y="2438400"/>
            <a:ext cx="152400" cy="6858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rot="10800000" flipV="1">
            <a:off x="5029200" y="1371600"/>
            <a:ext cx="990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3"/>
          </p:cNvCxnSpPr>
          <p:nvPr/>
        </p:nvCxnSpPr>
        <p:spPr>
          <a:xfrm rot="10800000" flipH="1" flipV="1">
            <a:off x="2895600" y="884067"/>
            <a:ext cx="3276600"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1"/>
            <a:endCxn id="2" idx="3"/>
          </p:cNvCxnSpPr>
          <p:nvPr/>
        </p:nvCxnSpPr>
        <p:spPr>
          <a:xfrm flipH="1">
            <a:off x="3067050" y="884067"/>
            <a:ext cx="3257550" cy="386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Subtitle 4"/>
          <p:cNvSpPr txBox="1">
            <a:spLocks/>
          </p:cNvSpPr>
          <p:nvPr/>
        </p:nvSpPr>
        <p:spPr>
          <a:xfrm>
            <a:off x="-717947" y="-609599"/>
            <a:ext cx="10629900" cy="15754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33" name="Subtitle 4"/>
          <p:cNvSpPr txBox="1">
            <a:spLocks/>
          </p:cNvSpPr>
          <p:nvPr/>
        </p:nvSpPr>
        <p:spPr>
          <a:xfrm>
            <a:off x="-717947" y="5562600"/>
            <a:ext cx="10629900" cy="1868156"/>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34" name="Can 33"/>
          <p:cNvSpPr/>
          <p:nvPr/>
        </p:nvSpPr>
        <p:spPr>
          <a:xfrm>
            <a:off x="-184938" y="-304800"/>
            <a:ext cx="574862" cy="73914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
        <p:nvSpPr>
          <p:cNvPr id="35" name="Can 34"/>
          <p:cNvSpPr/>
          <p:nvPr/>
        </p:nvSpPr>
        <p:spPr>
          <a:xfrm>
            <a:off x="8674875" y="-304800"/>
            <a:ext cx="574862" cy="73914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bg/>
                                          </p:spTgt>
                                        </p:tgtEl>
                                        <p:attrNameLst>
                                          <p:attrName>style.visibility</p:attrName>
                                        </p:attrNameLst>
                                      </p:cBhvr>
                                      <p:to>
                                        <p:strVal val="visible"/>
                                      </p:to>
                                    </p:set>
                                    <p:anim calcmode="lin" valueType="num">
                                      <p:cBhvr additive="base">
                                        <p:cTn id="31"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 calcmode="lin" valueType="num">
                                      <p:cBhvr additive="base">
                                        <p:cTn id="3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bg/>
                                          </p:spTgt>
                                        </p:tgtEl>
                                        <p:attrNameLst>
                                          <p:attrName>style.visibility</p:attrName>
                                        </p:attrNameLst>
                                      </p:cBhvr>
                                      <p:to>
                                        <p:strVal val="visible"/>
                                      </p:to>
                                    </p:set>
                                    <p:anim calcmode="lin" valueType="num">
                                      <p:cBhvr additive="base">
                                        <p:cTn id="55" dur="500" fill="hold"/>
                                        <p:tgtEl>
                                          <p:spTgt spid="6">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 calcmode="lin" valueType="num">
                                      <p:cBhvr additive="base">
                                        <p:cTn id="6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bg/>
                                          </p:spTgt>
                                        </p:tgtEl>
                                        <p:attrNameLst>
                                          <p:attrName>style.visibility</p:attrName>
                                        </p:attrNameLst>
                                      </p:cBhvr>
                                      <p:to>
                                        <p:strVal val="visible"/>
                                      </p:to>
                                    </p:set>
                                    <p:anim calcmode="lin" valueType="num">
                                      <p:cBhvr additive="base">
                                        <p:cTn id="6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xEl>
                                              <p:pRg st="0" end="0"/>
                                            </p:txEl>
                                          </p:spTgt>
                                        </p:tgtEl>
                                        <p:attrNameLst>
                                          <p:attrName>style.visibility</p:attrName>
                                        </p:attrNameLst>
                                      </p:cBhvr>
                                      <p:to>
                                        <p:strVal val="visible"/>
                                      </p:to>
                                    </p:set>
                                    <p:anim calcmode="lin" valueType="num">
                                      <p:cBhvr additive="base">
                                        <p:cTn id="7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500" fill="hold"/>
                                        <p:tgtEl>
                                          <p:spTgt spid="31"/>
                                        </p:tgtEl>
                                        <p:attrNameLst>
                                          <p:attrName>ppt_x</p:attrName>
                                        </p:attrNameLst>
                                      </p:cBhvr>
                                      <p:tavLst>
                                        <p:tav tm="0">
                                          <p:val>
                                            <p:strVal val="#ppt_x"/>
                                          </p:val>
                                        </p:tav>
                                        <p:tav tm="100000">
                                          <p:val>
                                            <p:strVal val="#ppt_x"/>
                                          </p:val>
                                        </p:tav>
                                      </p:tavLst>
                                    </p:anim>
                                    <p:anim calcmode="lin" valueType="num">
                                      <p:cBhvr additive="base">
                                        <p:cTn id="8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ppt_x"/>
                                          </p:val>
                                        </p:tav>
                                        <p:tav tm="100000">
                                          <p:val>
                                            <p:strVal val="#ppt_x"/>
                                          </p:val>
                                        </p:tav>
                                      </p:tavLst>
                                    </p:anim>
                                    <p:anim calcmode="lin" valueType="num">
                                      <p:cBhvr additive="base">
                                        <p:cTn id="8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8">
                                            <p:bg/>
                                          </p:spTgt>
                                        </p:tgtEl>
                                        <p:attrNameLst>
                                          <p:attrName>style.visibility</p:attrName>
                                        </p:attrNameLst>
                                      </p:cBhvr>
                                      <p:to>
                                        <p:strVal val="visible"/>
                                      </p:to>
                                    </p:set>
                                    <p:anim calcmode="lin" valueType="num">
                                      <p:cBhvr additive="base">
                                        <p:cTn id="91" dur="500" fill="hold"/>
                                        <p:tgtEl>
                                          <p:spTgt spid="8">
                                            <p:bg/>
                                          </p:spTgt>
                                        </p:tgtEl>
                                        <p:attrNameLst>
                                          <p:attrName>ppt_x</p:attrName>
                                        </p:attrNameLst>
                                      </p:cBhvr>
                                      <p:tavLst>
                                        <p:tav tm="0">
                                          <p:val>
                                            <p:strVal val="#ppt_x"/>
                                          </p:val>
                                        </p:tav>
                                        <p:tav tm="100000">
                                          <p:val>
                                            <p:strVal val="#ppt_x"/>
                                          </p:val>
                                        </p:tav>
                                      </p:tavLst>
                                    </p:anim>
                                    <p:anim calcmode="lin" valueType="num">
                                      <p:cBhvr additive="base">
                                        <p:cTn id="92"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8">
                                            <p:txEl>
                                              <p:pRg st="0" end="0"/>
                                            </p:txEl>
                                          </p:spTgt>
                                        </p:tgtEl>
                                        <p:attrNameLst>
                                          <p:attrName>style.visibility</p:attrName>
                                        </p:attrNameLst>
                                      </p:cBhvr>
                                      <p:to>
                                        <p:strVal val="visible"/>
                                      </p:to>
                                    </p:set>
                                    <p:anim calcmode="lin" valueType="num">
                                      <p:cBhvr additive="base">
                                        <p:cTn id="9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9">
                                            <p:bg/>
                                          </p:spTgt>
                                        </p:tgtEl>
                                        <p:attrNameLst>
                                          <p:attrName>style.visibility</p:attrName>
                                        </p:attrNameLst>
                                      </p:cBhvr>
                                      <p:to>
                                        <p:strVal val="visible"/>
                                      </p:to>
                                    </p:set>
                                    <p:anim calcmode="lin" valueType="num">
                                      <p:cBhvr additive="base">
                                        <p:cTn id="103"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04"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9">
                                            <p:txEl>
                                              <p:pRg st="0" end="0"/>
                                            </p:txEl>
                                          </p:spTgt>
                                        </p:tgtEl>
                                        <p:attrNameLst>
                                          <p:attrName>style.visibility</p:attrName>
                                        </p:attrNameLst>
                                      </p:cBhvr>
                                      <p:to>
                                        <p:strVal val="visible"/>
                                      </p:to>
                                    </p:set>
                                    <p:anim calcmode="lin" valueType="num">
                                      <p:cBhvr additive="base">
                                        <p:cTn id="10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0">
                                            <p:bg/>
                                          </p:spTgt>
                                        </p:tgtEl>
                                        <p:attrNameLst>
                                          <p:attrName>style.visibility</p:attrName>
                                        </p:attrNameLst>
                                      </p:cBhvr>
                                      <p:to>
                                        <p:strVal val="visible"/>
                                      </p:to>
                                    </p:set>
                                    <p:anim calcmode="lin" valueType="num">
                                      <p:cBhvr additive="base">
                                        <p:cTn id="115"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116"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0">
                                            <p:txEl>
                                              <p:pRg st="0" end="0"/>
                                            </p:txEl>
                                          </p:spTgt>
                                        </p:tgtEl>
                                        <p:attrNameLst>
                                          <p:attrName>style.visibility</p:attrName>
                                        </p:attrNameLst>
                                      </p:cBhvr>
                                      <p:to>
                                        <p:strVal val="visible"/>
                                      </p:to>
                                    </p:set>
                                    <p:anim calcmode="lin" valueType="num">
                                      <p:cBhvr additive="base">
                                        <p:cTn id="12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7"/>
                                        </p:tgtEl>
                                        <p:attrNameLst>
                                          <p:attrName>style.visibility</p:attrName>
                                        </p:attrNameLst>
                                      </p:cBhvr>
                                      <p:to>
                                        <p:strVal val="visible"/>
                                      </p:to>
                                    </p:set>
                                    <p:anim calcmode="lin" valueType="num">
                                      <p:cBhvr additive="base">
                                        <p:cTn id="127" dur="500" fill="hold"/>
                                        <p:tgtEl>
                                          <p:spTgt spid="37"/>
                                        </p:tgtEl>
                                        <p:attrNameLst>
                                          <p:attrName>ppt_x</p:attrName>
                                        </p:attrNameLst>
                                      </p:cBhvr>
                                      <p:tavLst>
                                        <p:tav tm="0">
                                          <p:val>
                                            <p:strVal val="#ppt_x"/>
                                          </p:val>
                                        </p:tav>
                                        <p:tav tm="100000">
                                          <p:val>
                                            <p:strVal val="#ppt_x"/>
                                          </p:val>
                                        </p:tav>
                                      </p:tavLst>
                                    </p:anim>
                                    <p:anim calcmode="lin" valueType="num">
                                      <p:cBhvr additive="base">
                                        <p:cTn id="12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2">
                                            <p:bg/>
                                          </p:spTgt>
                                        </p:tgtEl>
                                        <p:attrNameLst>
                                          <p:attrName>style.visibility</p:attrName>
                                        </p:attrNameLst>
                                      </p:cBhvr>
                                      <p:to>
                                        <p:strVal val="visible"/>
                                      </p:to>
                                    </p:set>
                                    <p:anim calcmode="lin" valueType="num">
                                      <p:cBhvr additive="base">
                                        <p:cTn id="133"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134"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12">
                                            <p:txEl>
                                              <p:pRg st="0" end="0"/>
                                            </p:txEl>
                                          </p:spTgt>
                                        </p:tgtEl>
                                        <p:attrNameLst>
                                          <p:attrName>style.visibility</p:attrName>
                                        </p:attrNameLst>
                                      </p:cBhvr>
                                      <p:to>
                                        <p:strVal val="visible"/>
                                      </p:to>
                                    </p:set>
                                    <p:anim calcmode="lin" valueType="num">
                                      <p:cBhvr additive="base">
                                        <p:cTn id="13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3">
                                            <p:bg/>
                                          </p:spTgt>
                                        </p:tgtEl>
                                        <p:attrNameLst>
                                          <p:attrName>style.visibility</p:attrName>
                                        </p:attrNameLst>
                                      </p:cBhvr>
                                      <p:to>
                                        <p:strVal val="visible"/>
                                      </p:to>
                                    </p:set>
                                    <p:anim calcmode="lin" valueType="num">
                                      <p:cBhvr additive="base">
                                        <p:cTn id="145"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146"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13">
                                            <p:txEl>
                                              <p:pRg st="0" end="0"/>
                                            </p:txEl>
                                          </p:spTgt>
                                        </p:tgtEl>
                                        <p:attrNameLst>
                                          <p:attrName>style.visibility</p:attrName>
                                        </p:attrNameLst>
                                      </p:cBhvr>
                                      <p:to>
                                        <p:strVal val="visible"/>
                                      </p:to>
                                    </p:set>
                                    <p:anim calcmode="lin" valueType="num">
                                      <p:cBhvr additive="base">
                                        <p:cTn id="15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14">
                                            <p:bg/>
                                          </p:spTgt>
                                        </p:tgtEl>
                                        <p:attrNameLst>
                                          <p:attrName>style.visibility</p:attrName>
                                        </p:attrNameLst>
                                      </p:cBhvr>
                                      <p:to>
                                        <p:strVal val="visible"/>
                                      </p:to>
                                    </p:set>
                                    <p:anim calcmode="lin" valueType="num">
                                      <p:cBhvr additive="base">
                                        <p:cTn id="15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158"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14">
                                            <p:txEl>
                                              <p:pRg st="0" end="0"/>
                                            </p:txEl>
                                          </p:spTgt>
                                        </p:tgtEl>
                                        <p:attrNameLst>
                                          <p:attrName>style.visibility</p:attrName>
                                        </p:attrNameLst>
                                      </p:cBhvr>
                                      <p:to>
                                        <p:strVal val="visible"/>
                                      </p:to>
                                    </p:set>
                                    <p:anim calcmode="lin" valueType="num">
                                      <p:cBhvr additive="base">
                                        <p:cTn id="16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6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15">
                                            <p:bg/>
                                          </p:spTgt>
                                        </p:tgtEl>
                                        <p:attrNameLst>
                                          <p:attrName>style.visibility</p:attrName>
                                        </p:attrNameLst>
                                      </p:cBhvr>
                                      <p:to>
                                        <p:strVal val="visible"/>
                                      </p:to>
                                    </p:set>
                                    <p:anim calcmode="lin" valueType="num">
                                      <p:cBhvr additive="base">
                                        <p:cTn id="169"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170"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15">
                                            <p:txEl>
                                              <p:pRg st="0" end="0"/>
                                            </p:txEl>
                                          </p:spTgt>
                                        </p:tgtEl>
                                        <p:attrNameLst>
                                          <p:attrName>style.visibility</p:attrName>
                                        </p:attrNameLst>
                                      </p:cBhvr>
                                      <p:to>
                                        <p:strVal val="visible"/>
                                      </p:to>
                                    </p:set>
                                    <p:anim calcmode="lin" valueType="num">
                                      <p:cBhvr additive="base">
                                        <p:cTn id="17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7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build="p" animBg="1"/>
      <p:bldP spid="6" grpId="0" build="p" animBg="1"/>
      <p:bldP spid="7" grpId="0" build="p" animBg="1"/>
      <p:bldP spid="8" grpId="0" build="p" animBg="1"/>
      <p:bldP spid="9" grpId="0" build="p" animBg="1"/>
      <p:bldP spid="10" grpId="0" build="p" animBg="1"/>
      <p:bldP spid="12" grpId="0" build="p" animBg="1"/>
      <p:bldP spid="13" grpId="0" build="p" animBg="1"/>
      <p:bldP spid="14" grpId="0" build="p" animBg="1"/>
      <p:bldP spid="15" grpId="0" build="p" animBg="1"/>
      <p:bldP spid="17" grpId="0" build="p" animBg="1"/>
      <p:bldP spid="28" grpId="0" animBg="1"/>
      <p:bldP spid="29" grpId="0" animBg="1"/>
      <p:bldP spid="31"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990600"/>
            <a:ext cx="6934200" cy="5105400"/>
          </a:xfrm>
          <a:ln w="38100">
            <a:solidFill>
              <a:schemeClr val="tx1"/>
            </a:solidFill>
          </a:ln>
        </p:spPr>
        <p:txBody>
          <a:bodyPr>
            <a:noAutofit/>
          </a:bodyPr>
          <a:lstStyle/>
          <a:p>
            <a:pPr algn="l"/>
            <a:r>
              <a:rPr lang="en-US" sz="2400" b="1" dirty="0" smtClean="0">
                <a:solidFill>
                  <a:schemeClr val="tx1"/>
                </a:solidFill>
                <a:latin typeface="NikoshBAN" pitchFamily="2" charset="0"/>
                <a:cs typeface="NikoshBAN" pitchFamily="2" charset="0"/>
              </a:rPr>
              <a:t/>
            </a:r>
            <a:br>
              <a:rPr lang="en-US" sz="2400" b="1" dirty="0" smtClean="0">
                <a:solidFill>
                  <a:schemeClr val="tx1"/>
                </a:solidFill>
                <a:latin typeface="NikoshBAN" pitchFamily="2" charset="0"/>
                <a:cs typeface="NikoshBAN" pitchFamily="2" charset="0"/>
              </a:rPr>
            </a:br>
            <a:r>
              <a:rPr lang="bn-BD" sz="2400" b="1" dirty="0" smtClean="0">
                <a:solidFill>
                  <a:schemeClr val="tx1"/>
                </a:solidFill>
                <a:latin typeface="NikoshBAN" pitchFamily="2" charset="0"/>
                <a:cs typeface="NikoshBAN" pitchFamily="2" charset="0"/>
              </a:rPr>
              <a:t>বাস্তুতন্ত্রের জড়  উপাদান গুলোকে জৈব এবং অজৈব এই দুই ভাগে ভাগ করা যায়-</a:t>
            </a:r>
            <a:r>
              <a:rPr lang="bn-BD" sz="2400" dirty="0" smtClean="0">
                <a:solidFill>
                  <a:schemeClr val="tx1"/>
                </a:solidFill>
                <a:latin typeface="NikoshBAN" pitchFamily="2" charset="0"/>
                <a:cs typeface="NikoshBAN" pitchFamily="2" charset="0"/>
              </a:rPr>
              <a:t>				</a:t>
            </a:r>
            <a:br>
              <a:rPr lang="bn-BD" sz="2400" dirty="0" smtClean="0">
                <a:solidFill>
                  <a:schemeClr val="tx1"/>
                </a:solidFill>
                <a:latin typeface="NikoshBAN" pitchFamily="2" charset="0"/>
                <a:cs typeface="NikoshBAN" pitchFamily="2" charset="0"/>
              </a:rPr>
            </a:br>
            <a:r>
              <a:rPr lang="bn-BD" sz="2400" dirty="0" smtClean="0">
                <a:solidFill>
                  <a:schemeClr val="tx1"/>
                </a:solidFill>
                <a:latin typeface="NikoshBAN" pitchFamily="2" charset="0"/>
                <a:cs typeface="NikoshBAN" pitchFamily="2" charset="0"/>
              </a:rPr>
              <a:t>১।অজৈব উপাদানঃযে সব পদার্থ কোন জীবদেহ থেকে আসেনি ,বরং জীবের উদ্ভবের আগেই পরিবেশে ছিল,সেগুলো বাস্তুতন্ত্রের অজৈব উপাদান। যেমন-ক্যালসিয়াম ,পটাশিয়াম,নাইট্রোজেন,অক্সিজেন,কার্বন-ডাই স অক্সাইড ইত্যাদি। </a:t>
            </a:r>
            <a:br>
              <a:rPr lang="bn-BD" sz="2400" dirty="0" smtClean="0">
                <a:solidFill>
                  <a:schemeClr val="tx1"/>
                </a:solidFill>
                <a:latin typeface="NikoshBAN" pitchFamily="2" charset="0"/>
                <a:cs typeface="NikoshBAN" pitchFamily="2" charset="0"/>
              </a:rPr>
            </a:br>
            <a:r>
              <a:rPr lang="bn-BD" sz="2400" dirty="0" smtClean="0">
                <a:solidFill>
                  <a:schemeClr val="tx1"/>
                </a:solidFill>
                <a:latin typeface="NikoshBAN" pitchFamily="2" charset="0"/>
                <a:cs typeface="NikoshBAN" pitchFamily="2" charset="0"/>
              </a:rPr>
              <a:t>২।জৈব উপাদানঃউদ্ভিদ ও প্রানীর বর্জ্য পদার্থ বা এসব জীবের মৃতদেহ থেকে যেসব বস্তু বাস্তুতন্ত্রে যোগ হয়,তাদের</a:t>
            </a:r>
            <a:br>
              <a:rPr lang="bn-BD" sz="2400" dirty="0" smtClean="0">
                <a:solidFill>
                  <a:schemeClr val="tx1"/>
                </a:solidFill>
                <a:latin typeface="NikoshBAN" pitchFamily="2" charset="0"/>
                <a:cs typeface="NikoshBAN" pitchFamily="2" charset="0"/>
              </a:rPr>
            </a:br>
            <a:r>
              <a:rPr lang="bn-BD" sz="2400" dirty="0" smtClean="0">
                <a:solidFill>
                  <a:schemeClr val="tx1"/>
                </a:solidFill>
                <a:latin typeface="NikoshBAN" pitchFamily="2" charset="0"/>
                <a:cs typeface="NikoshBAN" pitchFamily="2" charset="0"/>
              </a:rPr>
              <a:t>বলা হয় জৈব উপাদান। এগুলো সচরাচর হিউমাস নামে পরিচিত।যেমন-ইউরিয়া,উদ্ভিদ ও প্রানির বিভিন্ন কোষ,টিস্যু,অংগ ইত্যাদি।</a:t>
            </a:r>
            <a:br>
              <a:rPr lang="bn-BD" sz="2400" dirty="0" smtClean="0">
                <a:solidFill>
                  <a:schemeClr val="tx1"/>
                </a:solidFill>
                <a:latin typeface="NikoshBAN" pitchFamily="2" charset="0"/>
                <a:cs typeface="NikoshBAN" pitchFamily="2" charset="0"/>
              </a:rPr>
            </a:br>
            <a:r>
              <a:rPr lang="bn-BD" sz="2400" dirty="0" smtClean="0">
                <a:solidFill>
                  <a:schemeClr val="tx1"/>
                </a:solidFill>
                <a:latin typeface="NikoshBAN" pitchFamily="2" charset="0"/>
                <a:cs typeface="NikoshBAN" pitchFamily="2" charset="0"/>
              </a:rPr>
              <a:t>ভৌত উপাদানঃপরিবেশে সূর্যালোকের পরিমান ,তাপমাত্রা ,বায়ুর চাপ ,বায়প্রবাহ ইত্যাদি বাস্তুতন্ত্রের ভৌত </a:t>
            </a:r>
            <a:r>
              <a:rPr lang="en-US" sz="2400" dirty="0" smtClean="0">
                <a:solidFill>
                  <a:schemeClr val="tx1"/>
                </a:solidFill>
                <a:latin typeface="NikoshBAN" pitchFamily="2" charset="0"/>
                <a:cs typeface="NikoshBAN" pitchFamily="2" charset="0"/>
              </a:rPr>
              <a:t/>
            </a:r>
            <a:br>
              <a:rPr lang="en-US" sz="2400" dirty="0" smtClean="0">
                <a:solidFill>
                  <a:schemeClr val="tx1"/>
                </a:solidFill>
                <a:latin typeface="NikoshBAN" pitchFamily="2" charset="0"/>
                <a:cs typeface="NikoshBAN" pitchFamily="2" charset="0"/>
              </a:rPr>
            </a:br>
            <a:r>
              <a:rPr lang="bn-BD" sz="2400" dirty="0" smtClean="0">
                <a:solidFill>
                  <a:schemeClr val="tx1"/>
                </a:solidFill>
                <a:latin typeface="NikoshBAN" pitchFamily="2" charset="0"/>
                <a:cs typeface="NikoshBAN" pitchFamily="2" charset="0"/>
              </a:rPr>
              <a:t>উপাদান।</a:t>
            </a:r>
            <a:r>
              <a:rPr lang="en-US" sz="2400" dirty="0" smtClean="0">
                <a:solidFill>
                  <a:schemeClr val="tx1"/>
                </a:solidFill>
                <a:latin typeface="NikoshBAN" pitchFamily="2" charset="0"/>
                <a:cs typeface="NikoshBAN" pitchFamily="2" charset="0"/>
              </a:rPr>
              <a:t/>
            </a:r>
            <a:br>
              <a:rPr lang="en-US" sz="2400" dirty="0" smtClean="0">
                <a:solidFill>
                  <a:schemeClr val="tx1"/>
                </a:solidFill>
                <a:latin typeface="NikoshBAN" pitchFamily="2" charset="0"/>
                <a:cs typeface="NikoshBAN" pitchFamily="2" charset="0"/>
              </a:rPr>
            </a:br>
            <a:endParaRPr lang="en-US" sz="2400" dirty="0">
              <a:solidFill>
                <a:schemeClr val="tx1"/>
              </a:solidFill>
            </a:endParaRPr>
          </a:p>
        </p:txBody>
      </p:sp>
      <p:sp>
        <p:nvSpPr>
          <p:cNvPr id="4" name="Subtitle 4"/>
          <p:cNvSpPr txBox="1">
            <a:spLocks/>
          </p:cNvSpPr>
          <p:nvPr/>
        </p:nvSpPr>
        <p:spPr>
          <a:xfrm>
            <a:off x="-717947" y="-609599"/>
            <a:ext cx="10629900" cy="176622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5" name="Subtitle 4"/>
          <p:cNvSpPr txBox="1">
            <a:spLocks/>
          </p:cNvSpPr>
          <p:nvPr/>
        </p:nvSpPr>
        <p:spPr>
          <a:xfrm>
            <a:off x="-717947" y="5867400"/>
            <a:ext cx="10629900" cy="1447800"/>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6" name="Can 5"/>
          <p:cNvSpPr/>
          <p:nvPr/>
        </p:nvSpPr>
        <p:spPr>
          <a:xfrm>
            <a:off x="-184938"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
        <p:nvSpPr>
          <p:cNvPr id="7" name="Can 6"/>
          <p:cNvSpPr/>
          <p:nvPr/>
        </p:nvSpPr>
        <p:spPr>
          <a:xfrm>
            <a:off x="8674875"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bg/>
                                          </p:spTgt>
                                        </p:tgtEl>
                                        <p:attrNameLst>
                                          <p:attrName>ppt_y</p:attrName>
                                        </p:attrNameLst>
                                      </p:cBhvr>
                                      <p:tavLst>
                                        <p:tav tm="0">
                                          <p:val>
                                            <p:strVal val="#ppt_y"/>
                                          </p:val>
                                        </p:tav>
                                        <p:tav tm="100000">
                                          <p:val>
                                            <p:strVal val="#ppt_y"/>
                                          </p:val>
                                        </p:tav>
                                      </p:tavLst>
                                    </p:anim>
                                    <p:anim calcmode="lin" valueType="num">
                                      <p:cBhvr>
                                        <p:cTn id="9"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600200"/>
            <a:ext cx="6477000" cy="1981200"/>
          </a:xfrm>
          <a:ln w="28575">
            <a:solidFill>
              <a:schemeClr val="tx1"/>
            </a:solidFill>
          </a:ln>
        </p:spPr>
        <p:txBody>
          <a:bodyPr>
            <a:noAutofit/>
          </a:bodyPr>
          <a:lstStyle/>
          <a:p>
            <a:pPr>
              <a:buNone/>
            </a:pPr>
            <a:r>
              <a:rPr lang="bn-BD" sz="2400" dirty="0" smtClean="0">
                <a:latin typeface="NikoshBAN" pitchFamily="2" charset="0"/>
                <a:cs typeface="NikoshBAN" pitchFamily="2" charset="0"/>
              </a:rPr>
              <a:t>      </a:t>
            </a:r>
            <a:r>
              <a:rPr lang="bn-BD" dirty="0" smtClean="0">
                <a:latin typeface="NikoshBAN" pitchFamily="2" charset="0"/>
                <a:cs typeface="NikoshBAN" pitchFamily="2" charset="0"/>
              </a:rPr>
              <a:t>উৎপাদকঃ</a:t>
            </a:r>
            <a:r>
              <a:rPr lang="bn-BD" sz="2400" dirty="0" smtClean="0">
                <a:latin typeface="NikoshBAN" pitchFamily="2" charset="0"/>
                <a:cs typeface="NikoshBAN" pitchFamily="2" charset="0"/>
              </a:rPr>
              <a:t>সবুজ উদ্ভিদ সূর্যালোকের উপস্থিতিতে বায়ু থেকে কার্বনডাই-অক্সাইড এবং মাটি থেকে পানি সংগ্রহ করে সালোকসংশ্লেষন প্রক্রিয়াই তাদের প্রধান খাদ্য কার্বোহাইড্রেট তৈরি করে ।এরা নিজের খাদ্য নিজেরা তৈরি করতে পারে বলে এদের স্বভোজী বলা হয়।</a:t>
            </a:r>
            <a:endParaRPr lang="en-US" sz="2400" dirty="0">
              <a:latin typeface="NikoshBAN" pitchFamily="2" charset="0"/>
              <a:cs typeface="NikoshBAN" pitchFamily="2" charset="0"/>
            </a:endParaRPr>
          </a:p>
        </p:txBody>
      </p:sp>
      <p:pic>
        <p:nvPicPr>
          <p:cNvPr id="4" name="Picture 3" descr="PHOTOSYN.gif"/>
          <p:cNvPicPr>
            <a:picLocks noChangeAspect="1"/>
          </p:cNvPicPr>
          <p:nvPr/>
        </p:nvPicPr>
        <p:blipFill>
          <a:blip r:embed="rId2"/>
          <a:stretch>
            <a:fillRect/>
          </a:stretch>
        </p:blipFill>
        <p:spPr>
          <a:xfrm>
            <a:off x="1219200" y="3801794"/>
            <a:ext cx="2971800" cy="1913206"/>
          </a:xfrm>
          <a:prstGeom prst="rect">
            <a:avLst/>
          </a:prstGeom>
        </p:spPr>
      </p:pic>
      <p:pic>
        <p:nvPicPr>
          <p:cNvPr id="5" name="Picture 4" descr="es.jpg"/>
          <p:cNvPicPr>
            <a:picLocks noChangeAspect="1"/>
          </p:cNvPicPr>
          <p:nvPr/>
        </p:nvPicPr>
        <p:blipFill>
          <a:blip r:embed="rId3"/>
          <a:stretch>
            <a:fillRect/>
          </a:stretch>
        </p:blipFill>
        <p:spPr>
          <a:xfrm>
            <a:off x="4457700" y="3825240"/>
            <a:ext cx="2971800" cy="1889760"/>
          </a:xfrm>
          <a:prstGeom prst="rect">
            <a:avLst/>
          </a:prstGeom>
        </p:spPr>
      </p:pic>
      <p:sp>
        <p:nvSpPr>
          <p:cNvPr id="6" name="Title 5"/>
          <p:cNvSpPr>
            <a:spLocks noGrp="1"/>
          </p:cNvSpPr>
          <p:nvPr>
            <p:ph type="title"/>
          </p:nvPr>
        </p:nvSpPr>
        <p:spPr>
          <a:xfrm>
            <a:off x="1828800" y="1022252"/>
            <a:ext cx="4267200" cy="685800"/>
          </a:xfrm>
        </p:spPr>
        <p:txBody>
          <a:bodyPr>
            <a:normAutofit/>
          </a:bodyPr>
          <a:lstStyle/>
          <a:p>
            <a:r>
              <a:rPr lang="bn-BD" sz="2800" u="sng" dirty="0" smtClean="0"/>
              <a:t>জীব উপাদান</a:t>
            </a:r>
            <a:endParaRPr lang="en-US" sz="2800" u="sng" dirty="0"/>
          </a:p>
        </p:txBody>
      </p:sp>
      <p:sp>
        <p:nvSpPr>
          <p:cNvPr id="7" name="Subtitle 4"/>
          <p:cNvSpPr txBox="1">
            <a:spLocks/>
          </p:cNvSpPr>
          <p:nvPr/>
        </p:nvSpPr>
        <p:spPr>
          <a:xfrm>
            <a:off x="-717947" y="-609599"/>
            <a:ext cx="10629900" cy="176622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8" name="Subtitle 4"/>
          <p:cNvSpPr txBox="1">
            <a:spLocks/>
          </p:cNvSpPr>
          <p:nvPr/>
        </p:nvSpPr>
        <p:spPr>
          <a:xfrm>
            <a:off x="-717947" y="5562600"/>
            <a:ext cx="10629900" cy="1752600"/>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9" name="Can 8"/>
          <p:cNvSpPr/>
          <p:nvPr/>
        </p:nvSpPr>
        <p:spPr>
          <a:xfrm>
            <a:off x="-184938"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
        <p:nvSpPr>
          <p:cNvPr id="10" name="Can 9"/>
          <p:cNvSpPr/>
          <p:nvPr/>
        </p:nvSpPr>
        <p:spPr>
          <a:xfrm>
            <a:off x="8674875"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6"/>
                                        </p:tgtEl>
                                        <p:attrNameLst>
                                          <p:attrName>ppt_y</p:attrName>
                                        </p:attrNameLst>
                                      </p:cBhvr>
                                      <p:tavLst>
                                        <p:tav tm="0">
                                          <p:val>
                                            <p:strVal val="#ppt_y"/>
                                          </p:val>
                                        </p:tav>
                                        <p:tav tm="100000">
                                          <p:val>
                                            <p:strVal val="#ppt_y"/>
                                          </p:val>
                                        </p:tav>
                                      </p:tavLst>
                                    </p:anim>
                                    <p:anim calcmode="lin" valueType="num">
                                      <p:cBhvr>
                                        <p:cTn id="2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6"/>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3">
                                            <p:bg/>
                                          </p:spTgt>
                                        </p:tgtEl>
                                        <p:attrNameLst>
                                          <p:attrName>style.visibility</p:attrName>
                                        </p:attrNameLst>
                                      </p:cBhvr>
                                      <p:to>
                                        <p:strVal val="visible"/>
                                      </p:to>
                                    </p:set>
                                    <p:anim calcmode="lin" valueType="num">
                                      <p:cBhvr>
                                        <p:cTn id="26"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
                                            <p:bg/>
                                          </p:spTgt>
                                        </p:tgtEl>
                                        <p:attrNameLst>
                                          <p:attrName>ppt_y</p:attrName>
                                        </p:attrNameLst>
                                      </p:cBhvr>
                                      <p:tavLst>
                                        <p:tav tm="0">
                                          <p:val>
                                            <p:strVal val="#ppt_y"/>
                                          </p:val>
                                        </p:tav>
                                        <p:tav tm="100000">
                                          <p:val>
                                            <p:strVal val="#ppt_y"/>
                                          </p:val>
                                        </p:tav>
                                      </p:tavLst>
                                    </p:anim>
                                    <p:anim calcmode="lin" valueType="num">
                                      <p:cBhvr>
                                        <p:cTn id="28"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
                                            <p:bg/>
                                          </p:spTgt>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p:cTn id="3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3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949569"/>
            <a:ext cx="6705600" cy="2819400"/>
          </a:xfrm>
          <a:ln w="38100">
            <a:solidFill>
              <a:schemeClr val="tx1"/>
            </a:solidFill>
          </a:ln>
        </p:spPr>
        <p:txBody>
          <a:bodyPr>
            <a:noAutofit/>
          </a:bodyPr>
          <a:lstStyle/>
          <a:p>
            <a:r>
              <a:rPr lang="bn-BD" sz="2800" u="sng" dirty="0" smtClean="0">
                <a:latin typeface="NikoshBAN" pitchFamily="2" charset="0"/>
                <a:cs typeface="NikoshBAN" pitchFamily="2" charset="0"/>
              </a:rPr>
              <a:t>খাদকঃ</a:t>
            </a:r>
            <a:r>
              <a:rPr lang="bn-IN" sz="2800" u="sng" dirty="0" smtClean="0">
                <a:latin typeface="NikoshBAN" pitchFamily="2" charset="0"/>
                <a:cs typeface="NikoshBAN" pitchFamily="2" charset="0"/>
              </a:rPr>
              <a:t> </a:t>
            </a:r>
            <a:r>
              <a:rPr lang="bn-BD" sz="2800" dirty="0" smtClean="0">
                <a:latin typeface="NikoshBAN" pitchFamily="2" charset="0"/>
                <a:cs typeface="NikoshBAN" pitchFamily="2" charset="0"/>
              </a:rPr>
              <a:t>কোন প্রানিই জড় পদার্থ থেকে খাদ্য তৈরি করতে পারেনা।তারা খাদ্যের জন্য  প্রত্যক্ষ বা পরোক্ষভাবে সবুজ উদ্ভিদের উপর নির্ভরশীল।তাই এদের বলা হয় পরভোজী জীব।</a:t>
            </a:r>
            <a:br>
              <a:rPr lang="bn-BD" sz="2800" dirty="0" smtClean="0">
                <a:latin typeface="NikoshBAN" pitchFamily="2" charset="0"/>
                <a:cs typeface="NikoshBAN" pitchFamily="2" charset="0"/>
              </a:rPr>
            </a:br>
            <a:r>
              <a:rPr lang="bn-BD" sz="2800" dirty="0" smtClean="0">
                <a:latin typeface="NikoshBAN" pitchFamily="2" charset="0"/>
                <a:cs typeface="NikoshBAN" pitchFamily="2" charset="0"/>
              </a:rPr>
              <a:t>প্রথম স্তরের খাদকঃযেসব প্রানী সরাসরি উদ্ভিদ থেকে খাদ্য গ্রহন করে, তাদেরকে বলা হয় প্রথম স্তরের খাদক।যেমন-ঘাস ফড়িং,মুরগি,ছাগল ইত্যাদি। </a:t>
            </a:r>
            <a:endParaRPr lang="en-US" sz="2800" dirty="0">
              <a:latin typeface="NikoshBAN" pitchFamily="2" charset="0"/>
              <a:cs typeface="NikoshBAN" pitchFamily="2" charset="0"/>
            </a:endParaRPr>
          </a:p>
        </p:txBody>
      </p:sp>
      <p:pic>
        <p:nvPicPr>
          <p:cNvPr id="4" name="Picture 3" descr="9.jpg"/>
          <p:cNvPicPr>
            <a:picLocks noChangeAspect="1"/>
          </p:cNvPicPr>
          <p:nvPr/>
        </p:nvPicPr>
        <p:blipFill>
          <a:blip r:embed="rId2"/>
          <a:stretch>
            <a:fillRect/>
          </a:stretch>
        </p:blipFill>
        <p:spPr>
          <a:xfrm>
            <a:off x="4603652" y="4039772"/>
            <a:ext cx="3321148" cy="1751428"/>
          </a:xfrm>
          <a:prstGeom prst="rect">
            <a:avLst/>
          </a:prstGeom>
        </p:spPr>
      </p:pic>
      <p:pic>
        <p:nvPicPr>
          <p:cNvPr id="5" name="Picture 4" descr="H34CAHNBP6TCA5JBP4ZCAX74OTTCAW9FB4UCAV0M06UCAJ5I1L8CAF9DSL7CAN31CEYCA6DUYQGCAT91MOGCAUYAUJBCAKIHNE5CAMEL8YJCAJ4GN9OCAQN7MECCAMP03TZCA39CPYQCAU8801FCA2IGP9X.jpg"/>
          <p:cNvPicPr>
            <a:picLocks noChangeAspect="1"/>
          </p:cNvPicPr>
          <p:nvPr/>
        </p:nvPicPr>
        <p:blipFill>
          <a:blip r:embed="rId3"/>
          <a:stretch>
            <a:fillRect/>
          </a:stretch>
        </p:blipFill>
        <p:spPr>
          <a:xfrm>
            <a:off x="1219200" y="4038600"/>
            <a:ext cx="3124200" cy="1752600"/>
          </a:xfrm>
          <a:prstGeom prst="rect">
            <a:avLst/>
          </a:prstGeom>
        </p:spPr>
      </p:pic>
      <p:sp>
        <p:nvSpPr>
          <p:cNvPr id="6" name="Subtitle 4"/>
          <p:cNvSpPr txBox="1">
            <a:spLocks/>
          </p:cNvSpPr>
          <p:nvPr/>
        </p:nvSpPr>
        <p:spPr>
          <a:xfrm>
            <a:off x="-717947" y="-609599"/>
            <a:ext cx="10629900" cy="176622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7" name="Subtitle 4"/>
          <p:cNvSpPr txBox="1">
            <a:spLocks/>
          </p:cNvSpPr>
          <p:nvPr/>
        </p:nvSpPr>
        <p:spPr>
          <a:xfrm>
            <a:off x="-717947" y="5562600"/>
            <a:ext cx="10629900" cy="1752600"/>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8" name="Can 7"/>
          <p:cNvSpPr/>
          <p:nvPr/>
        </p:nvSpPr>
        <p:spPr>
          <a:xfrm>
            <a:off x="-184938"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
        <p:nvSpPr>
          <p:cNvPr id="9" name="Can 8"/>
          <p:cNvSpPr/>
          <p:nvPr/>
        </p:nvSpPr>
        <p:spPr>
          <a:xfrm>
            <a:off x="8674875"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
                                        </p:tgtEl>
                                        <p:attrNameLst>
                                          <p:attrName>ppt_y</p:attrName>
                                        </p:attrNameLst>
                                      </p:cBhvr>
                                      <p:tavLst>
                                        <p:tav tm="0">
                                          <p:val>
                                            <p:strVal val="#ppt_y"/>
                                          </p:val>
                                        </p:tav>
                                        <p:tav tm="100000">
                                          <p:val>
                                            <p:strVal val="#ppt_y"/>
                                          </p:val>
                                        </p:tav>
                                      </p:tavLst>
                                    </p:anim>
                                    <p:anim calcmode="lin" valueType="num">
                                      <p:cBhvr>
                                        <p:cTn id="21"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143000"/>
            <a:ext cx="6705600" cy="1295400"/>
          </a:xfrm>
          <a:ln w="28575">
            <a:solidFill>
              <a:schemeClr val="tx1"/>
            </a:solidFill>
          </a:ln>
        </p:spPr>
        <p:txBody>
          <a:bodyPr>
            <a:noAutofit/>
          </a:bodyPr>
          <a:lstStyle/>
          <a:p>
            <a:r>
              <a:rPr lang="bn-BD" sz="3200" dirty="0" smtClean="0">
                <a:latin typeface="NikoshBAN" pitchFamily="2" charset="0"/>
                <a:cs typeface="NikoshBAN" pitchFamily="2" charset="0"/>
              </a:rPr>
              <a:t>দ্বিতীয় স্তরের খাদকঃযেসব প্রানী প্রথম স্তরের খাদককে খাদ্য হিসাবে গ্রহন করে তাদেরকে বলা হয় দ্বিতীয় স্ত্ররের খাদক।যেমন-ব্যাঙ,শিয়াল ইত্যাদি।</a:t>
            </a:r>
            <a:endParaRPr lang="en-US" sz="3200" dirty="0">
              <a:latin typeface="NikoshBAN" pitchFamily="2" charset="0"/>
              <a:cs typeface="NikoshBAN" pitchFamily="2" charset="0"/>
            </a:endParaRPr>
          </a:p>
        </p:txBody>
      </p:sp>
      <p:pic>
        <p:nvPicPr>
          <p:cNvPr id="4" name="Picture 3" descr="new_Cryptic_frog_pic-1.jpg"/>
          <p:cNvPicPr>
            <a:picLocks noChangeAspect="1"/>
          </p:cNvPicPr>
          <p:nvPr/>
        </p:nvPicPr>
        <p:blipFill>
          <a:blip r:embed="rId2"/>
          <a:stretch>
            <a:fillRect/>
          </a:stretch>
        </p:blipFill>
        <p:spPr>
          <a:xfrm>
            <a:off x="1219200" y="2743199"/>
            <a:ext cx="3048000" cy="3200401"/>
          </a:xfrm>
          <a:prstGeom prst="rect">
            <a:avLst/>
          </a:prstGeom>
        </p:spPr>
      </p:pic>
      <p:pic>
        <p:nvPicPr>
          <p:cNvPr id="5" name="Picture 4" descr="328194dccfa9df06d8b39e672df7c03e.jpeg"/>
          <p:cNvPicPr>
            <a:picLocks noChangeAspect="1"/>
          </p:cNvPicPr>
          <p:nvPr/>
        </p:nvPicPr>
        <p:blipFill>
          <a:blip r:embed="rId3"/>
          <a:stretch>
            <a:fillRect/>
          </a:stretch>
        </p:blipFill>
        <p:spPr>
          <a:xfrm>
            <a:off x="4724400" y="2708616"/>
            <a:ext cx="3200400" cy="3082583"/>
          </a:xfrm>
          <a:prstGeom prst="rect">
            <a:avLst/>
          </a:prstGeom>
        </p:spPr>
      </p:pic>
      <p:sp>
        <p:nvSpPr>
          <p:cNvPr id="6" name="Subtitle 4"/>
          <p:cNvSpPr txBox="1">
            <a:spLocks/>
          </p:cNvSpPr>
          <p:nvPr/>
        </p:nvSpPr>
        <p:spPr>
          <a:xfrm>
            <a:off x="-717947" y="-609599"/>
            <a:ext cx="10629900" cy="176622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7" name="Subtitle 4"/>
          <p:cNvSpPr txBox="1">
            <a:spLocks/>
          </p:cNvSpPr>
          <p:nvPr/>
        </p:nvSpPr>
        <p:spPr>
          <a:xfrm>
            <a:off x="-717947" y="5562600"/>
            <a:ext cx="10629900" cy="1752600"/>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8" name="Can 7"/>
          <p:cNvSpPr/>
          <p:nvPr/>
        </p:nvSpPr>
        <p:spPr>
          <a:xfrm>
            <a:off x="-184938"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
        <p:nvSpPr>
          <p:cNvPr id="9" name="Can 8"/>
          <p:cNvSpPr/>
          <p:nvPr/>
        </p:nvSpPr>
        <p:spPr>
          <a:xfrm>
            <a:off x="8674875"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
                                        </p:tgtEl>
                                        <p:attrNameLst>
                                          <p:attrName>ppt_y</p:attrName>
                                        </p:attrNameLst>
                                      </p:cBhvr>
                                      <p:tavLst>
                                        <p:tav tm="0">
                                          <p:val>
                                            <p:strVal val="#ppt_y"/>
                                          </p:val>
                                        </p:tav>
                                        <p:tav tm="100000">
                                          <p:val>
                                            <p:strVal val="#ppt_y"/>
                                          </p:val>
                                        </p:tav>
                                      </p:tavLst>
                                    </p:anim>
                                    <p:anim calcmode="lin" valueType="num">
                                      <p:cBhvr>
                                        <p:cTn id="21"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219200"/>
            <a:ext cx="6248400" cy="1524000"/>
          </a:xfrm>
          <a:ln w="38100">
            <a:solidFill>
              <a:schemeClr val="tx1"/>
            </a:solidFill>
          </a:ln>
        </p:spPr>
        <p:txBody>
          <a:bodyPr>
            <a:noAutofit/>
          </a:bodyPr>
          <a:lstStyle/>
          <a:p>
            <a:r>
              <a:rPr lang="bn-BD" sz="3200" dirty="0" smtClean="0">
                <a:latin typeface="NikoshBAN" pitchFamily="2" charset="0"/>
                <a:cs typeface="NikoshBAN" pitchFamily="2" charset="0"/>
              </a:rPr>
              <a:t>তৃতীয় স্তরের খাদকঃযেসব প্রানী দ্বিতীয় স্তরের  খাদকদের খেয়ে বেঁচে থাকে তাদেরকে তৃতীয় স্তরের খাদক বলে।যেমন-ময়ূর,বাঘ ইত্যাদি।</a:t>
            </a:r>
            <a:endParaRPr lang="en-US" sz="4000" dirty="0">
              <a:latin typeface="NikoshBAN" pitchFamily="2" charset="0"/>
              <a:cs typeface="NikoshBAN" pitchFamily="2" charset="0"/>
            </a:endParaRPr>
          </a:p>
        </p:txBody>
      </p:sp>
      <p:pic>
        <p:nvPicPr>
          <p:cNvPr id="5" name="Picture 4" descr="tiger.png"/>
          <p:cNvPicPr>
            <a:picLocks noChangeAspect="1"/>
          </p:cNvPicPr>
          <p:nvPr/>
        </p:nvPicPr>
        <p:blipFill>
          <a:blip r:embed="rId2"/>
          <a:stretch>
            <a:fillRect/>
          </a:stretch>
        </p:blipFill>
        <p:spPr>
          <a:xfrm>
            <a:off x="1600200" y="3069102"/>
            <a:ext cx="2819400" cy="2645898"/>
          </a:xfrm>
          <a:prstGeom prst="rect">
            <a:avLst/>
          </a:prstGeom>
        </p:spPr>
      </p:pic>
      <p:pic>
        <p:nvPicPr>
          <p:cNvPr id="7" name="Picture 6" descr="IMG_70341aa.jpg"/>
          <p:cNvPicPr>
            <a:picLocks noChangeAspect="1"/>
          </p:cNvPicPr>
          <p:nvPr/>
        </p:nvPicPr>
        <p:blipFill>
          <a:blip r:embed="rId3" cstate="print"/>
          <a:stretch>
            <a:fillRect/>
          </a:stretch>
        </p:blipFill>
        <p:spPr>
          <a:xfrm>
            <a:off x="4876800" y="3069102"/>
            <a:ext cx="2971800" cy="2645898"/>
          </a:xfrm>
          <a:prstGeom prst="rect">
            <a:avLst/>
          </a:prstGeom>
        </p:spPr>
      </p:pic>
      <p:sp>
        <p:nvSpPr>
          <p:cNvPr id="6" name="Subtitle 4"/>
          <p:cNvSpPr txBox="1">
            <a:spLocks/>
          </p:cNvSpPr>
          <p:nvPr/>
        </p:nvSpPr>
        <p:spPr>
          <a:xfrm>
            <a:off x="-717947" y="-609599"/>
            <a:ext cx="10629900" cy="176622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8" name="Subtitle 4"/>
          <p:cNvSpPr txBox="1">
            <a:spLocks/>
          </p:cNvSpPr>
          <p:nvPr/>
        </p:nvSpPr>
        <p:spPr>
          <a:xfrm>
            <a:off x="-717947" y="5562600"/>
            <a:ext cx="10629900" cy="1752600"/>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9" name="Can 8"/>
          <p:cNvSpPr/>
          <p:nvPr/>
        </p:nvSpPr>
        <p:spPr>
          <a:xfrm>
            <a:off x="-184938"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
        <p:nvSpPr>
          <p:cNvPr id="10" name="Can 9"/>
          <p:cNvSpPr/>
          <p:nvPr/>
        </p:nvSpPr>
        <p:spPr>
          <a:xfrm>
            <a:off x="8674875"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
                                        </p:tgtEl>
                                        <p:attrNameLst>
                                          <p:attrName>ppt_y</p:attrName>
                                        </p:attrNameLst>
                                      </p:cBhvr>
                                      <p:tavLst>
                                        <p:tav tm="0">
                                          <p:val>
                                            <p:strVal val="#ppt_y"/>
                                          </p:val>
                                        </p:tav>
                                        <p:tav tm="100000">
                                          <p:val>
                                            <p:strVal val="#ppt_y"/>
                                          </p:val>
                                        </p:tav>
                                      </p:tavLst>
                                    </p:anim>
                                    <p:anim calcmode="lin" valueType="num">
                                      <p:cBhvr>
                                        <p:cTn id="21"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066800"/>
            <a:ext cx="6248400" cy="2286000"/>
          </a:xfrm>
          <a:ln w="38100">
            <a:solidFill>
              <a:schemeClr val="tx1"/>
            </a:solidFill>
          </a:ln>
        </p:spPr>
        <p:txBody>
          <a:bodyPr>
            <a:noAutofit/>
          </a:bodyPr>
          <a:lstStyle/>
          <a:p>
            <a:r>
              <a:rPr lang="bn-BD" sz="3200" dirty="0" smtClean="0">
                <a:latin typeface="NikoshLightBAN" pitchFamily="2" charset="0"/>
                <a:cs typeface="NikoshLightBAN" pitchFamily="2" charset="0"/>
              </a:rPr>
              <a:t>একটি বিশেষ শ্রেনির খাদক জীবন্ত প্রানির</a:t>
            </a:r>
            <a:r>
              <a:rPr lang="en-US" sz="3200" dirty="0" smtClean="0">
                <a:latin typeface="NikoshLightBAN" pitchFamily="2" charset="0"/>
                <a:cs typeface="NikoshLightBAN" pitchFamily="2" charset="0"/>
              </a:rPr>
              <a:t> </a:t>
            </a:r>
            <a:r>
              <a:rPr lang="bn-BD" sz="3200" dirty="0" smtClean="0">
                <a:latin typeface="NikoshLightBAN" pitchFamily="2" charset="0"/>
                <a:cs typeface="NikoshLightBAN" pitchFamily="2" charset="0"/>
              </a:rPr>
              <a:t>চেয়ে মৃত প্রানীর মাংস বা আবর্জনা খেতে বেশী </a:t>
            </a:r>
            <a:br>
              <a:rPr lang="bn-BD" sz="3200" dirty="0" smtClean="0">
                <a:latin typeface="NikoshLightBAN" pitchFamily="2" charset="0"/>
                <a:cs typeface="NikoshLightBAN" pitchFamily="2" charset="0"/>
              </a:rPr>
            </a:br>
            <a:r>
              <a:rPr lang="bn-BD" sz="3200" dirty="0" smtClean="0">
                <a:latin typeface="NikoshLightBAN" pitchFamily="2" charset="0"/>
                <a:cs typeface="NikoshLightBAN" pitchFamily="2" charset="0"/>
              </a:rPr>
              <a:t>পছন্দ করে,এদের আবর্জনাভূক বা ধাঙর প্রানী বলে।যেমন-শকুন,শিয়াল,হায়েনা ইত্যাদি।</a:t>
            </a:r>
            <a:endParaRPr lang="en-US" sz="3200" dirty="0">
              <a:latin typeface="NikoshLightBAN" pitchFamily="2" charset="0"/>
              <a:cs typeface="NikoshLightBAN" pitchFamily="2" charset="0"/>
            </a:endParaRPr>
          </a:p>
        </p:txBody>
      </p:sp>
      <p:pic>
        <p:nvPicPr>
          <p:cNvPr id="4" name="Picture 3" descr="Hyena_kazirhut_5.jpg"/>
          <p:cNvPicPr>
            <a:picLocks noChangeAspect="1"/>
          </p:cNvPicPr>
          <p:nvPr/>
        </p:nvPicPr>
        <p:blipFill>
          <a:blip r:embed="rId2"/>
          <a:stretch>
            <a:fillRect/>
          </a:stretch>
        </p:blipFill>
        <p:spPr>
          <a:xfrm>
            <a:off x="1600200" y="3695700"/>
            <a:ext cx="2895600" cy="2095500"/>
          </a:xfrm>
          <a:prstGeom prst="rect">
            <a:avLst/>
          </a:prstGeom>
        </p:spPr>
      </p:pic>
      <p:pic>
        <p:nvPicPr>
          <p:cNvPr id="5" name="Picture 4" descr="27.jpg"/>
          <p:cNvPicPr>
            <a:picLocks noChangeAspect="1"/>
          </p:cNvPicPr>
          <p:nvPr/>
        </p:nvPicPr>
        <p:blipFill>
          <a:blip r:embed="rId3"/>
          <a:stretch>
            <a:fillRect/>
          </a:stretch>
        </p:blipFill>
        <p:spPr>
          <a:xfrm>
            <a:off x="4876800" y="3695700"/>
            <a:ext cx="2971800" cy="2095500"/>
          </a:xfrm>
          <a:prstGeom prst="rect">
            <a:avLst/>
          </a:prstGeom>
        </p:spPr>
      </p:pic>
      <p:sp>
        <p:nvSpPr>
          <p:cNvPr id="6" name="Subtitle 4"/>
          <p:cNvSpPr txBox="1">
            <a:spLocks/>
          </p:cNvSpPr>
          <p:nvPr/>
        </p:nvSpPr>
        <p:spPr>
          <a:xfrm>
            <a:off x="-717947" y="-609599"/>
            <a:ext cx="10629900" cy="176622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7" name="Subtitle 4"/>
          <p:cNvSpPr txBox="1">
            <a:spLocks/>
          </p:cNvSpPr>
          <p:nvPr/>
        </p:nvSpPr>
        <p:spPr>
          <a:xfrm>
            <a:off x="-717947" y="5562600"/>
            <a:ext cx="10629900" cy="1752600"/>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8" name="Can 7"/>
          <p:cNvSpPr/>
          <p:nvPr/>
        </p:nvSpPr>
        <p:spPr>
          <a:xfrm>
            <a:off x="-184938"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
        <p:nvSpPr>
          <p:cNvPr id="9" name="Can 8"/>
          <p:cNvSpPr/>
          <p:nvPr/>
        </p:nvSpPr>
        <p:spPr>
          <a:xfrm>
            <a:off x="8674875"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143000"/>
            <a:ext cx="6705600" cy="1981200"/>
          </a:xfrm>
          <a:ln w="38100">
            <a:solidFill>
              <a:schemeClr val="tx1"/>
            </a:solidFill>
          </a:ln>
        </p:spPr>
        <p:txBody>
          <a:bodyPr>
            <a:noAutofit/>
          </a:bodyPr>
          <a:lstStyle/>
          <a:p>
            <a:r>
              <a:rPr lang="bn-BD" sz="2800" b="1" u="sng" dirty="0" smtClean="0">
                <a:latin typeface="NikoshBAN" pitchFamily="2" charset="0"/>
                <a:cs typeface="NikoshBAN" pitchFamily="2" charset="0"/>
              </a:rPr>
              <a:t>বিয়োজকঃ</a:t>
            </a:r>
            <a:r>
              <a:rPr lang="bn-BD" sz="2800" dirty="0" smtClean="0">
                <a:latin typeface="NikoshBAN" pitchFamily="2" charset="0"/>
                <a:cs typeface="NikoshBAN" pitchFamily="2" charset="0"/>
              </a:rPr>
              <a:t>ব্যাকটেরিয়া ,ছত্রাক ইত্যাদি অতিক্ষুদ্র জীব বা অনুজীব উদ্ভিদ ওপ্রানীর বর্জ্য পদার্থ এবং মৃতদেহ থেকে তাদের খাদ্য গ্রহন করে ,এবং পরিনামে এসব বর্জ্য বিয়োজিত হয়ে মাটি পানির সাথে মিশে যায়। </a:t>
            </a:r>
            <a:endParaRPr lang="en-US" sz="2800" dirty="0">
              <a:latin typeface="NikoshBAN" pitchFamily="2" charset="0"/>
              <a:cs typeface="NikoshBAN" pitchFamily="2" charset="0"/>
            </a:endParaRPr>
          </a:p>
        </p:txBody>
      </p:sp>
      <p:pic>
        <p:nvPicPr>
          <p:cNvPr id="4" name="Picture 3" descr="pseudomonas_bacteria.jpg"/>
          <p:cNvPicPr>
            <a:picLocks noChangeAspect="1"/>
          </p:cNvPicPr>
          <p:nvPr/>
        </p:nvPicPr>
        <p:blipFill>
          <a:blip r:embed="rId2"/>
          <a:stretch>
            <a:fillRect/>
          </a:stretch>
        </p:blipFill>
        <p:spPr>
          <a:xfrm>
            <a:off x="1219200" y="3352800"/>
            <a:ext cx="2971800" cy="2514600"/>
          </a:xfrm>
          <a:prstGeom prst="rect">
            <a:avLst/>
          </a:prstGeom>
        </p:spPr>
      </p:pic>
      <p:pic>
        <p:nvPicPr>
          <p:cNvPr id="5" name="Picture 4" descr="Agaricus_campestris.jpg"/>
          <p:cNvPicPr>
            <a:picLocks noChangeAspect="1"/>
          </p:cNvPicPr>
          <p:nvPr/>
        </p:nvPicPr>
        <p:blipFill>
          <a:blip r:embed="rId3"/>
          <a:stretch>
            <a:fillRect/>
          </a:stretch>
        </p:blipFill>
        <p:spPr>
          <a:xfrm>
            <a:off x="4800600" y="3352800"/>
            <a:ext cx="3124200" cy="2514600"/>
          </a:xfrm>
          <a:prstGeom prst="rect">
            <a:avLst/>
          </a:prstGeom>
        </p:spPr>
      </p:pic>
      <p:sp>
        <p:nvSpPr>
          <p:cNvPr id="6" name="Subtitle 4"/>
          <p:cNvSpPr txBox="1">
            <a:spLocks/>
          </p:cNvSpPr>
          <p:nvPr/>
        </p:nvSpPr>
        <p:spPr>
          <a:xfrm>
            <a:off x="-717947" y="-609599"/>
            <a:ext cx="10629900" cy="176622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7" name="Subtitle 4"/>
          <p:cNvSpPr txBox="1">
            <a:spLocks/>
          </p:cNvSpPr>
          <p:nvPr/>
        </p:nvSpPr>
        <p:spPr>
          <a:xfrm>
            <a:off x="-717947" y="5562600"/>
            <a:ext cx="10629900" cy="1752600"/>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8" name="Can 7"/>
          <p:cNvSpPr/>
          <p:nvPr/>
        </p:nvSpPr>
        <p:spPr>
          <a:xfrm>
            <a:off x="-184938"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
        <p:nvSpPr>
          <p:cNvPr id="9" name="Can 8"/>
          <p:cNvSpPr/>
          <p:nvPr/>
        </p:nvSpPr>
        <p:spPr>
          <a:xfrm>
            <a:off x="8674875"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1109003"/>
            <a:ext cx="1828800" cy="685800"/>
          </a:xfrm>
        </p:spPr>
        <p:txBody>
          <a:bodyPr>
            <a:normAutofit/>
          </a:bodyPr>
          <a:lstStyle/>
          <a:p>
            <a:r>
              <a:rPr lang="bn-BD" sz="3200" b="1" u="sng" dirty="0" smtClean="0">
                <a:latin typeface="NikoshBAN" pitchFamily="2" charset="0"/>
                <a:cs typeface="NikoshBAN" pitchFamily="2" charset="0"/>
              </a:rPr>
              <a:t>মূল্যায়ন</a:t>
            </a:r>
            <a:endParaRPr lang="en-US" sz="3200" b="1" u="sng" dirty="0">
              <a:latin typeface="NikoshBAN" pitchFamily="2" charset="0"/>
              <a:cs typeface="NikoshBAN" pitchFamily="2" charset="0"/>
            </a:endParaRPr>
          </a:p>
        </p:txBody>
      </p:sp>
      <p:sp>
        <p:nvSpPr>
          <p:cNvPr id="3" name="Subtitle 2"/>
          <p:cNvSpPr>
            <a:spLocks noGrp="1"/>
          </p:cNvSpPr>
          <p:nvPr>
            <p:ph type="subTitle" idx="1"/>
          </p:nvPr>
        </p:nvSpPr>
        <p:spPr>
          <a:xfrm>
            <a:off x="1295400" y="1828800"/>
            <a:ext cx="6629400" cy="3200400"/>
          </a:xfrm>
          <a:ln w="38100">
            <a:solidFill>
              <a:schemeClr val="tx1"/>
            </a:solidFill>
          </a:ln>
        </p:spPr>
        <p:txBody>
          <a:bodyPr>
            <a:noAutofit/>
          </a:bodyPr>
          <a:lstStyle/>
          <a:p>
            <a:pPr algn="l"/>
            <a:r>
              <a:rPr lang="bn-IN"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বাস্তুতন্ত্রের প্রধান উপাদান কয়টি ও কি কি ?</a:t>
            </a:r>
          </a:p>
          <a:p>
            <a:pPr algn="l"/>
            <a:r>
              <a:rPr lang="bn-IN"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উৎপাদক এর কাজ কি?</a:t>
            </a:r>
          </a:p>
          <a:p>
            <a:pPr algn="l"/>
            <a:r>
              <a:rPr lang="bn-IN"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প্রথম স্তরের খাদক কাকে বলে।</a:t>
            </a:r>
          </a:p>
          <a:p>
            <a:pPr algn="l"/>
            <a:r>
              <a:rPr lang="bn-IN"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দুটি বিয়োজকের নাম বল।</a:t>
            </a:r>
            <a:endParaRPr lang="en-US" sz="3600" dirty="0">
              <a:solidFill>
                <a:schemeClr val="tx1"/>
              </a:solidFill>
              <a:latin typeface="NikoshBAN" pitchFamily="2" charset="0"/>
              <a:cs typeface="NikoshBAN" pitchFamily="2" charset="0"/>
            </a:endParaRPr>
          </a:p>
        </p:txBody>
      </p:sp>
      <p:sp>
        <p:nvSpPr>
          <p:cNvPr id="4" name="Subtitle 4"/>
          <p:cNvSpPr txBox="1">
            <a:spLocks/>
          </p:cNvSpPr>
          <p:nvPr/>
        </p:nvSpPr>
        <p:spPr>
          <a:xfrm>
            <a:off x="-717947" y="-609599"/>
            <a:ext cx="10629900" cy="176622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5" name="Subtitle 4"/>
          <p:cNvSpPr txBox="1">
            <a:spLocks/>
          </p:cNvSpPr>
          <p:nvPr/>
        </p:nvSpPr>
        <p:spPr>
          <a:xfrm>
            <a:off x="-717947" y="5562600"/>
            <a:ext cx="10629900" cy="1752600"/>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6" name="Can 5"/>
          <p:cNvSpPr/>
          <p:nvPr/>
        </p:nvSpPr>
        <p:spPr>
          <a:xfrm>
            <a:off x="-184938"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
        <p:nvSpPr>
          <p:cNvPr id="7" name="Can 6"/>
          <p:cNvSpPr/>
          <p:nvPr/>
        </p:nvSpPr>
        <p:spPr>
          <a:xfrm>
            <a:off x="8674875"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bg/>
                                          </p:spTgt>
                                        </p:tgtEl>
                                        <p:attrNameLst>
                                          <p:attrName>ppt_y</p:attrName>
                                        </p:attrNameLst>
                                      </p:cBhvr>
                                      <p:tavLst>
                                        <p:tav tm="0">
                                          <p:val>
                                            <p:strVal val="#ppt_y"/>
                                          </p:val>
                                        </p:tav>
                                        <p:tav tm="100000">
                                          <p:val>
                                            <p:strVal val="#ppt_y"/>
                                          </p:val>
                                        </p:tav>
                                      </p:tavLst>
                                    </p:anim>
                                    <p:anim calcmode="lin" valueType="num">
                                      <p:cBhvr>
                                        <p:cTn id="16"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4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52"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9499075">
            <a:off x="981722" y="2423408"/>
            <a:ext cx="1758065" cy="2169825"/>
          </a:xfrm>
          <a:prstGeom prst="rect">
            <a:avLst/>
          </a:prstGeom>
          <a:ln w="76200"/>
        </p:spPr>
        <p:style>
          <a:lnRef idx="1">
            <a:schemeClr val="accent4"/>
          </a:lnRef>
          <a:fillRef idx="1001">
            <a:schemeClr val="lt1"/>
          </a:fillRef>
          <a:effectRef idx="1">
            <a:schemeClr val="accent4"/>
          </a:effectRef>
          <a:fontRef idx="minor">
            <a:schemeClr val="dk1"/>
          </a:fontRef>
        </p:style>
        <p:txBody>
          <a:bodyPr wrap="square" rtlCol="0">
            <a:spAutoFit/>
          </a:bodyPr>
          <a:lstStyle/>
          <a:p>
            <a:pPr algn="ctr"/>
            <a:r>
              <a:rPr lang="bn-IN" sz="2700" dirty="0">
                <a:solidFill>
                  <a:srgbClr val="00B050"/>
                </a:solidFill>
              </a:rPr>
              <a:t>সব্বাইকে</a:t>
            </a:r>
            <a:r>
              <a:rPr lang="bn-IN" sz="2700" dirty="0"/>
              <a:t> </a:t>
            </a:r>
          </a:p>
          <a:p>
            <a:pPr algn="ctr"/>
            <a:r>
              <a:rPr lang="bn-IN" sz="2700" dirty="0">
                <a:solidFill>
                  <a:srgbClr val="FF0000"/>
                </a:solidFill>
              </a:rPr>
              <a:t>এক </a:t>
            </a:r>
            <a:r>
              <a:rPr lang="bn-IN" sz="2700" dirty="0"/>
              <a:t> </a:t>
            </a:r>
          </a:p>
          <a:p>
            <a:pPr algn="ctr"/>
            <a:r>
              <a:rPr lang="bn-IN" sz="2700" dirty="0">
                <a:solidFill>
                  <a:srgbClr val="002060"/>
                </a:solidFill>
              </a:rPr>
              <a:t>গুচ্ছ </a:t>
            </a:r>
            <a:endParaRPr lang="bn-IN" sz="2700" dirty="0"/>
          </a:p>
          <a:p>
            <a:pPr algn="ctr"/>
            <a:r>
              <a:rPr lang="bn-IN" sz="2700" dirty="0">
                <a:solidFill>
                  <a:srgbClr val="C00000"/>
                </a:solidFill>
              </a:rPr>
              <a:t>ফুলের</a:t>
            </a:r>
          </a:p>
          <a:p>
            <a:pPr algn="ctr"/>
            <a:r>
              <a:rPr lang="bn-IN" sz="2700" dirty="0"/>
              <a:t> </a:t>
            </a:r>
            <a:r>
              <a:rPr lang="bn-IN" sz="2700" dirty="0">
                <a:solidFill>
                  <a:srgbClr val="00B050"/>
                </a:solidFill>
              </a:rPr>
              <a:t>শুভেচ্ছা </a:t>
            </a:r>
            <a:endParaRPr lang="en-US" sz="2700" dirty="0">
              <a:solidFill>
                <a:srgbClr val="00B050"/>
              </a:solidFill>
            </a:endParaRPr>
          </a:p>
        </p:txBody>
      </p:sp>
      <p:pic>
        <p:nvPicPr>
          <p:cNvPr id="7" name="Picture 6" descr="Color Flower.jpg"/>
          <p:cNvPicPr>
            <a:picLocks noChangeAspect="1"/>
          </p:cNvPicPr>
          <p:nvPr/>
        </p:nvPicPr>
        <p:blipFill>
          <a:blip r:embed="rId2" cstate="print"/>
          <a:stretch>
            <a:fillRect/>
          </a:stretch>
        </p:blipFill>
        <p:spPr>
          <a:xfrm>
            <a:off x="3331585" y="2537558"/>
            <a:ext cx="4800599" cy="2466639"/>
          </a:xfrm>
          <a:prstGeom prst="ellipse">
            <a:avLst/>
          </a:prstGeom>
          <a:ln>
            <a:noFill/>
          </a:ln>
          <a:effectLst>
            <a:softEdge rad="112500"/>
          </a:effectLst>
        </p:spPr>
      </p:pic>
      <p:pic>
        <p:nvPicPr>
          <p:cNvPr id="8" name="Picture 7"/>
          <p:cNvPicPr>
            <a:picLocks noChangeAspect="1" noChangeArrowheads="1"/>
          </p:cNvPicPr>
          <p:nvPr/>
        </p:nvPicPr>
        <p:blipFill>
          <a:blip r:embed="rId3"/>
          <a:srcRect/>
          <a:stretch>
            <a:fillRect/>
          </a:stretch>
        </p:blipFill>
        <p:spPr bwMode="auto">
          <a:xfrm>
            <a:off x="2362200" y="1349005"/>
            <a:ext cx="4194020" cy="632495"/>
          </a:xfrm>
          <a:prstGeom prst="rect">
            <a:avLst/>
          </a:prstGeom>
          <a:noFill/>
          <a:ln w="9525">
            <a:noFill/>
            <a:miter lim="800000"/>
            <a:headEnd/>
            <a:tailEnd/>
          </a:ln>
          <a:effectLst/>
        </p:spPr>
      </p:pic>
      <p:sp>
        <p:nvSpPr>
          <p:cNvPr id="9" name="Subtitle 4"/>
          <p:cNvSpPr txBox="1">
            <a:spLocks/>
          </p:cNvSpPr>
          <p:nvPr/>
        </p:nvSpPr>
        <p:spPr>
          <a:xfrm>
            <a:off x="-717947" y="-609599"/>
            <a:ext cx="10629900" cy="176622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10" name="Subtitle 4"/>
          <p:cNvSpPr txBox="1">
            <a:spLocks/>
          </p:cNvSpPr>
          <p:nvPr/>
        </p:nvSpPr>
        <p:spPr>
          <a:xfrm>
            <a:off x="-717947" y="5562600"/>
            <a:ext cx="10629900" cy="1752600"/>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11" name="Can 10"/>
          <p:cNvSpPr/>
          <p:nvPr/>
        </p:nvSpPr>
        <p:spPr>
          <a:xfrm>
            <a:off x="-184938"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
        <p:nvSpPr>
          <p:cNvPr id="12" name="Can 11"/>
          <p:cNvSpPr/>
          <p:nvPr/>
        </p:nvSpPr>
        <p:spPr>
          <a:xfrm>
            <a:off x="8674875"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Tree>
    <p:extLst>
      <p:ext uri="{BB962C8B-B14F-4D97-AF65-F5344CB8AC3E}">
        <p14:creationId xmlns:p14="http://schemas.microsoft.com/office/powerpoint/2010/main" val="7581059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1066800"/>
            <a:ext cx="2743200" cy="1066800"/>
          </a:xfrm>
        </p:spPr>
        <p:txBody>
          <a:bodyPr/>
          <a:lstStyle/>
          <a:p>
            <a:r>
              <a:rPr lang="bn-BD" u="sng" dirty="0" smtClean="0">
                <a:latin typeface="NikoshBAN" pitchFamily="2" charset="0"/>
                <a:cs typeface="NikoshBAN" pitchFamily="2" charset="0"/>
              </a:rPr>
              <a:t>বাড়ির কাজ</a:t>
            </a:r>
            <a:endParaRPr lang="en-US" u="sng" dirty="0">
              <a:latin typeface="NikoshBAN" pitchFamily="2" charset="0"/>
              <a:cs typeface="NikoshBAN" pitchFamily="2" charset="0"/>
            </a:endParaRPr>
          </a:p>
        </p:txBody>
      </p:sp>
      <p:sp>
        <p:nvSpPr>
          <p:cNvPr id="3" name="Subtitle 2"/>
          <p:cNvSpPr>
            <a:spLocks noGrp="1"/>
          </p:cNvSpPr>
          <p:nvPr>
            <p:ph type="subTitle" idx="1"/>
          </p:nvPr>
        </p:nvSpPr>
        <p:spPr>
          <a:xfrm>
            <a:off x="2362200" y="2286000"/>
            <a:ext cx="4800600" cy="1143000"/>
          </a:xfrm>
          <a:ln w="38100">
            <a:solidFill>
              <a:schemeClr val="tx1"/>
            </a:solidFill>
          </a:ln>
        </p:spPr>
        <p:txBody>
          <a:bodyPr>
            <a:noAutofit/>
          </a:bodyPr>
          <a:lstStyle/>
          <a:p>
            <a:r>
              <a:rPr lang="bn-BD" sz="4000" dirty="0" smtClean="0">
                <a:solidFill>
                  <a:schemeClr val="tx1"/>
                </a:solidFill>
                <a:latin typeface="NikoshBAN" pitchFamily="2" charset="0"/>
                <a:cs typeface="NikoshBAN" pitchFamily="2" charset="0"/>
              </a:rPr>
              <a:t>বাস্তুতন্ত্রের উপাদান গুলোর বর্ননা লিখে আনবে।</a:t>
            </a:r>
            <a:endParaRPr lang="en-US" sz="4000" dirty="0">
              <a:solidFill>
                <a:schemeClr val="tx1"/>
              </a:solidFill>
              <a:latin typeface="NikoshBAN" pitchFamily="2" charset="0"/>
              <a:cs typeface="NikoshBAN" pitchFamily="2" charset="0"/>
            </a:endParaRPr>
          </a:p>
        </p:txBody>
      </p:sp>
      <p:sp>
        <p:nvSpPr>
          <p:cNvPr id="4" name="Subtitle 4"/>
          <p:cNvSpPr txBox="1">
            <a:spLocks/>
          </p:cNvSpPr>
          <p:nvPr/>
        </p:nvSpPr>
        <p:spPr>
          <a:xfrm>
            <a:off x="-717947" y="-609599"/>
            <a:ext cx="10629900" cy="176622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5" name="Subtitle 4"/>
          <p:cNvSpPr txBox="1">
            <a:spLocks/>
          </p:cNvSpPr>
          <p:nvPr/>
        </p:nvSpPr>
        <p:spPr>
          <a:xfrm>
            <a:off x="-717947" y="5562600"/>
            <a:ext cx="10629900" cy="1752600"/>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6" name="Can 5"/>
          <p:cNvSpPr/>
          <p:nvPr/>
        </p:nvSpPr>
        <p:spPr>
          <a:xfrm>
            <a:off x="-184938"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
        <p:nvSpPr>
          <p:cNvPr id="7" name="Can 6"/>
          <p:cNvSpPr/>
          <p:nvPr/>
        </p:nvSpPr>
        <p:spPr>
          <a:xfrm>
            <a:off x="8674875"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bg/>
                                          </p:spTgt>
                                        </p:tgtEl>
                                        <p:attrNameLst>
                                          <p:attrName>ppt_y</p:attrName>
                                        </p:attrNameLst>
                                      </p:cBhvr>
                                      <p:tavLst>
                                        <p:tav tm="0">
                                          <p:val>
                                            <p:strVal val="#ppt_y"/>
                                          </p:val>
                                        </p:tav>
                                        <p:tav tm="100000">
                                          <p:val>
                                            <p:strVal val="#ppt_y"/>
                                          </p:val>
                                        </p:tav>
                                      </p:tavLst>
                                    </p:anim>
                                    <p:anim calcmode="lin" valueType="num">
                                      <p:cBhvr>
                                        <p:cTn id="16"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367" y="1290060"/>
            <a:ext cx="1502765" cy="4524315"/>
          </a:xfrm>
          <a:prstGeom prst="rect">
            <a:avLst/>
          </a:prstGeom>
          <a:noFill/>
          <a:ln w="76200">
            <a:solidFill>
              <a:schemeClr val="tx1"/>
            </a:solidFill>
          </a:ln>
        </p:spPr>
        <p:txBody>
          <a:bodyPr wrap="square" rtlCol="0">
            <a:spAutoFit/>
          </a:bodyPr>
          <a:lstStyle/>
          <a:p>
            <a:r>
              <a:rPr lang="bn-IN" sz="4800" dirty="0" smtClean="0"/>
              <a:t>সব্বাইকে </a:t>
            </a:r>
            <a:endParaRPr lang="bn-IN" sz="4800" dirty="0"/>
          </a:p>
          <a:p>
            <a:r>
              <a:rPr lang="bn-IN" sz="4800" dirty="0">
                <a:solidFill>
                  <a:srgbClr val="00B0F0"/>
                </a:solidFill>
              </a:rPr>
              <a:t>অনেক </a:t>
            </a:r>
          </a:p>
          <a:p>
            <a:r>
              <a:rPr lang="bn-IN" sz="4800" dirty="0">
                <a:solidFill>
                  <a:srgbClr val="FF0000"/>
                </a:solidFill>
              </a:rPr>
              <a:t>অনেক </a:t>
            </a:r>
          </a:p>
          <a:p>
            <a:r>
              <a:rPr lang="bn-IN" sz="4800" dirty="0">
                <a:solidFill>
                  <a:srgbClr val="0070C0"/>
                </a:solidFill>
              </a:rPr>
              <a:t>ধন্যবাদ</a:t>
            </a:r>
            <a:r>
              <a:rPr lang="en-US" sz="300" dirty="0">
                <a:solidFill>
                  <a:srgbClr val="0070C0"/>
                </a:solidFill>
              </a:rPr>
              <a:t>[</a:t>
            </a:r>
            <a:r>
              <a:rPr lang="bn-IN" sz="4800" dirty="0">
                <a:solidFill>
                  <a:srgbClr val="0070C0"/>
                </a:solidFill>
              </a:rPr>
              <a:t> </a:t>
            </a:r>
            <a:r>
              <a:rPr lang="en-US" sz="400" dirty="0">
                <a:solidFill>
                  <a:srgbClr val="0070C0"/>
                </a:solidFill>
              </a:rPr>
              <a:t>[</a:t>
            </a:r>
            <a:r>
              <a:rPr lang="en-US" sz="300" dirty="0">
                <a:solidFill>
                  <a:srgbClr val="0070C0"/>
                </a:solidFill>
              </a:rPr>
              <a:t>]</a:t>
            </a:r>
            <a:endParaRPr lang="en-US" sz="4800" dirty="0">
              <a:solidFill>
                <a:srgbClr val="0070C0"/>
              </a:solidFill>
            </a:endParaRPr>
          </a:p>
        </p:txBody>
      </p:sp>
      <p:pic>
        <p:nvPicPr>
          <p:cNvPr id="10" name="Picture 2" descr="F:\download net\Download picture\Annimation\agnature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75575" y="1143001"/>
            <a:ext cx="5571898" cy="4724400"/>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17947" y="-609600"/>
            <a:ext cx="10629900" cy="205710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14" name="Subtitle 4"/>
          <p:cNvSpPr txBox="1">
            <a:spLocks/>
          </p:cNvSpPr>
          <p:nvPr/>
        </p:nvSpPr>
        <p:spPr>
          <a:xfrm>
            <a:off x="-732235" y="5714075"/>
            <a:ext cx="10629900" cy="1479247"/>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15" name="Can 14"/>
          <p:cNvSpPr/>
          <p:nvPr/>
        </p:nvSpPr>
        <p:spPr>
          <a:xfrm>
            <a:off x="-184938" y="-228599"/>
            <a:ext cx="574862" cy="7086598"/>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
        <p:nvSpPr>
          <p:cNvPr id="16" name="Can 15"/>
          <p:cNvSpPr/>
          <p:nvPr/>
        </p:nvSpPr>
        <p:spPr>
          <a:xfrm>
            <a:off x="8674875" y="-228598"/>
            <a:ext cx="574862" cy="7086598"/>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Tree>
    <p:extLst>
      <p:ext uri="{BB962C8B-B14F-4D97-AF65-F5344CB8AC3E}">
        <p14:creationId xmlns:p14="http://schemas.microsoft.com/office/powerpoint/2010/main" val="11176634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 calcmode="lin" valueType="num">
                                      <p:cBhvr>
                                        <p:cTn id="1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a:off x="653280" y="1782833"/>
            <a:ext cx="4593209" cy="3307089"/>
          </a:xfrm>
          <a:custGeom>
            <a:avLst/>
            <a:gdLst>
              <a:gd name="connsiteX0" fmla="*/ 15766 w 3578773"/>
              <a:gd name="connsiteY0" fmla="*/ 378372 h 5092262"/>
              <a:gd name="connsiteX1" fmla="*/ 1418897 w 3578773"/>
              <a:gd name="connsiteY1" fmla="*/ 0 h 5092262"/>
              <a:gd name="connsiteX2" fmla="*/ 3578773 w 3578773"/>
              <a:gd name="connsiteY2" fmla="*/ 567559 h 5092262"/>
              <a:gd name="connsiteX3" fmla="*/ 3578773 w 3578773"/>
              <a:gd name="connsiteY3" fmla="*/ 4114800 h 5092262"/>
              <a:gd name="connsiteX4" fmla="*/ 0 w 3578773"/>
              <a:gd name="connsiteY4" fmla="*/ 5092262 h 5092262"/>
              <a:gd name="connsiteX5" fmla="*/ 15766 w 3578773"/>
              <a:gd name="connsiteY5" fmla="*/ 378372 h 509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8773" h="5092262">
                <a:moveTo>
                  <a:pt x="15766" y="378372"/>
                </a:moveTo>
                <a:lnTo>
                  <a:pt x="1418897" y="0"/>
                </a:lnTo>
                <a:lnTo>
                  <a:pt x="3578773" y="567559"/>
                </a:lnTo>
                <a:lnTo>
                  <a:pt x="3578773" y="4114800"/>
                </a:lnTo>
                <a:lnTo>
                  <a:pt x="0" y="5092262"/>
                </a:lnTo>
                <a:cubicBezTo>
                  <a:pt x="5255" y="3515710"/>
                  <a:pt x="10511" y="1939159"/>
                  <a:pt x="15766" y="378372"/>
                </a:cubicBezTo>
                <a:close/>
              </a:path>
            </a:pathLst>
          </a:custGeom>
          <a:solidFill>
            <a:schemeClr val="bg1"/>
          </a:solidFill>
          <a:ln w="28575">
            <a:noFill/>
          </a:ln>
        </p:spPr>
        <p:style>
          <a:lnRef idx="2">
            <a:schemeClr val="dk1"/>
          </a:lnRef>
          <a:fillRef idx="1">
            <a:schemeClr val="lt1"/>
          </a:fillRef>
          <a:effectRef idx="0">
            <a:schemeClr val="dk1"/>
          </a:effectRef>
          <a:fontRef idx="minor">
            <a:schemeClr val="dk1"/>
          </a:fontRef>
        </p:style>
        <p:txBody>
          <a:bodyPr rtlCol="0" anchor="ctr"/>
          <a:lstStyle/>
          <a:p>
            <a:r>
              <a:rPr lang="bn-IN" sz="2100" dirty="0">
                <a:solidFill>
                  <a:schemeClr val="tx1"/>
                </a:solidFill>
              </a:rPr>
              <a:t>মোঃ নাজমুল হক (শামীম)</a:t>
            </a:r>
            <a:r>
              <a:rPr lang="en-US" sz="2100" dirty="0">
                <a:solidFill>
                  <a:schemeClr val="tx1"/>
                </a:solidFill>
              </a:rPr>
              <a:t> </a:t>
            </a:r>
          </a:p>
          <a:p>
            <a:r>
              <a:rPr lang="en-US" sz="2100" dirty="0">
                <a:solidFill>
                  <a:schemeClr val="tx1"/>
                </a:solidFill>
              </a:rPr>
              <a:t>                              </a:t>
            </a:r>
            <a:r>
              <a:rPr lang="bn-IN" dirty="0" smtClean="0">
                <a:solidFill>
                  <a:schemeClr val="tx1"/>
                </a:solidFill>
              </a:rPr>
              <a:t>বিএসসি,বিএড,এমএ,এমএড(শেষ পর্ব) </a:t>
            </a:r>
            <a:endParaRPr lang="bn-IN" dirty="0">
              <a:solidFill>
                <a:schemeClr val="tx1"/>
              </a:solidFill>
            </a:endParaRPr>
          </a:p>
          <a:p>
            <a:r>
              <a:rPr lang="bn-IN" sz="2100" dirty="0">
                <a:solidFill>
                  <a:schemeClr val="tx1"/>
                </a:solidFill>
              </a:rPr>
              <a:t>সহকারি শিক্ষক</a:t>
            </a:r>
          </a:p>
          <a:p>
            <a:r>
              <a:rPr lang="bn-IN" sz="2100" dirty="0">
                <a:solidFill>
                  <a:schemeClr val="tx1"/>
                </a:solidFill>
              </a:rPr>
              <a:t>থুপসারা সেলিমীয়া দাখিল মাদরাসা</a:t>
            </a:r>
            <a:r>
              <a:rPr lang="en-US" sz="2100" dirty="0">
                <a:solidFill>
                  <a:schemeClr val="tx1"/>
                </a:solidFill>
              </a:rPr>
              <a:t>, </a:t>
            </a:r>
            <a:r>
              <a:rPr lang="bn-IN" sz="2100" dirty="0">
                <a:solidFill>
                  <a:schemeClr val="tx1"/>
                </a:solidFill>
              </a:rPr>
              <a:t>কালাই, জয়পুরহাট।</a:t>
            </a:r>
          </a:p>
          <a:p>
            <a:r>
              <a:rPr lang="bn-IN" sz="2100" dirty="0">
                <a:solidFill>
                  <a:schemeClr val="tx1"/>
                </a:solidFill>
              </a:rPr>
              <a:t>মোবাইল নং ০১৭২১৭০৭৪৫৫, ০১৮৭১৭২১০৮৫ </a:t>
            </a:r>
          </a:p>
          <a:p>
            <a:r>
              <a:rPr lang="bn-IN" sz="2100" dirty="0">
                <a:solidFill>
                  <a:schemeClr val="tx1"/>
                </a:solidFill>
              </a:rPr>
              <a:t>ইমেইল- </a:t>
            </a:r>
            <a:r>
              <a:rPr lang="en-US" sz="2100" dirty="0">
                <a:solidFill>
                  <a:schemeClr val="tx1"/>
                </a:solidFill>
              </a:rPr>
              <a:t>atnazmul81@gmail.com</a:t>
            </a:r>
            <a:endParaRPr lang="en-US" sz="2100" u="sng" dirty="0">
              <a:solidFill>
                <a:schemeClr val="tx1"/>
              </a:solidFill>
            </a:endParaRPr>
          </a:p>
          <a:p>
            <a:r>
              <a:rPr lang="en-US" sz="2100" dirty="0">
                <a:solidFill>
                  <a:schemeClr val="tx1"/>
                </a:solidFill>
              </a:rPr>
              <a:t>Facebook- </a:t>
            </a:r>
            <a:r>
              <a:rPr lang="en-US" sz="2100" dirty="0" err="1">
                <a:solidFill>
                  <a:schemeClr val="tx1"/>
                </a:solidFill>
              </a:rPr>
              <a:t>Nazmul</a:t>
            </a:r>
            <a:r>
              <a:rPr lang="en-US" sz="2100" dirty="0">
                <a:solidFill>
                  <a:schemeClr val="tx1"/>
                </a:solidFill>
              </a:rPr>
              <a:t> </a:t>
            </a:r>
            <a:r>
              <a:rPr lang="en-US" sz="2100" dirty="0" err="1">
                <a:solidFill>
                  <a:schemeClr val="tx1"/>
                </a:solidFill>
              </a:rPr>
              <a:t>Haque</a:t>
            </a:r>
            <a:r>
              <a:rPr lang="en-US" sz="2100" dirty="0">
                <a:solidFill>
                  <a:schemeClr val="tx1"/>
                </a:solidFill>
              </a:rPr>
              <a:t> </a:t>
            </a:r>
            <a:r>
              <a:rPr lang="en-US" sz="2100" dirty="0" err="1">
                <a:solidFill>
                  <a:schemeClr val="tx1"/>
                </a:solidFill>
              </a:rPr>
              <a:t>Shamim</a:t>
            </a:r>
            <a:endParaRPr lang="en-US" sz="2100" dirty="0">
              <a:solidFill>
                <a:schemeClr val="tx1"/>
              </a:solidFill>
            </a:endParaRPr>
          </a:p>
          <a:p>
            <a:r>
              <a:rPr lang="en-US" sz="2100" dirty="0" err="1">
                <a:solidFill>
                  <a:schemeClr val="tx1"/>
                </a:solidFill>
                <a:latin typeface="NikoshBAN" pitchFamily="2" charset="0"/>
                <a:cs typeface="NikoshBAN" pitchFamily="2" charset="0"/>
              </a:rPr>
              <a:t>Youtube</a:t>
            </a:r>
            <a:r>
              <a:rPr lang="en-US" sz="2100" dirty="0">
                <a:solidFill>
                  <a:schemeClr val="tx1"/>
                </a:solidFill>
                <a:latin typeface="NikoshBAN" pitchFamily="2" charset="0"/>
                <a:cs typeface="NikoshBAN" pitchFamily="2" charset="0"/>
              </a:rPr>
              <a:t> channel: </a:t>
            </a:r>
            <a:r>
              <a:rPr lang="en-US" sz="2100" dirty="0" err="1">
                <a:solidFill>
                  <a:schemeClr val="tx1"/>
                </a:solidFill>
                <a:latin typeface="NikoshBAN" pitchFamily="2" charset="0"/>
                <a:cs typeface="NikoshBAN" pitchFamily="2" charset="0"/>
              </a:rPr>
              <a:t>Nazmul</a:t>
            </a:r>
            <a:r>
              <a:rPr lang="en-US" sz="2100" dirty="0">
                <a:solidFill>
                  <a:schemeClr val="tx1"/>
                </a:solidFill>
                <a:latin typeface="NikoshBAN" pitchFamily="2" charset="0"/>
                <a:cs typeface="NikoshBAN" pitchFamily="2" charset="0"/>
              </a:rPr>
              <a:t> </a:t>
            </a:r>
            <a:r>
              <a:rPr lang="en-US" sz="2100" dirty="0" err="1">
                <a:solidFill>
                  <a:schemeClr val="tx1"/>
                </a:solidFill>
                <a:latin typeface="NikoshBAN" pitchFamily="2" charset="0"/>
                <a:cs typeface="NikoshBAN" pitchFamily="2" charset="0"/>
              </a:rPr>
              <a:t>Haque</a:t>
            </a:r>
            <a:endParaRPr lang="en-US" sz="2100" dirty="0">
              <a:solidFill>
                <a:schemeClr val="tx1"/>
              </a:solidFill>
              <a:latin typeface="NikoshBAN" pitchFamily="2" charset="0"/>
              <a:cs typeface="NikoshBAN" pitchFamily="2" charset="0"/>
            </a:endParaRPr>
          </a:p>
        </p:txBody>
      </p:sp>
      <p:sp>
        <p:nvSpPr>
          <p:cNvPr id="8" name="Subtitle 4"/>
          <p:cNvSpPr txBox="1">
            <a:spLocks/>
          </p:cNvSpPr>
          <p:nvPr/>
        </p:nvSpPr>
        <p:spPr>
          <a:xfrm>
            <a:off x="-717947" y="-609600"/>
            <a:ext cx="10629900" cy="205710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9" name="Subtitle 4"/>
          <p:cNvSpPr txBox="1">
            <a:spLocks/>
          </p:cNvSpPr>
          <p:nvPr/>
        </p:nvSpPr>
        <p:spPr>
          <a:xfrm>
            <a:off x="-717947" y="5089922"/>
            <a:ext cx="10629900" cy="242335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10" name="Can 9"/>
          <p:cNvSpPr/>
          <p:nvPr/>
        </p:nvSpPr>
        <p:spPr>
          <a:xfrm>
            <a:off x="-184938" y="-228599"/>
            <a:ext cx="574862" cy="7086598"/>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
        <p:nvSpPr>
          <p:cNvPr id="11" name="Can 10"/>
          <p:cNvSpPr/>
          <p:nvPr/>
        </p:nvSpPr>
        <p:spPr>
          <a:xfrm>
            <a:off x="8674875" y="-228598"/>
            <a:ext cx="574862" cy="7086598"/>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143000"/>
            <a:ext cx="3048000" cy="4191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708732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1776943"/>
            <a:ext cx="3352800" cy="2514600"/>
          </a:xfrm>
          <a:ln w="38100">
            <a:solidFill>
              <a:schemeClr val="tx1"/>
            </a:solidFill>
          </a:ln>
        </p:spPr>
        <p:txBody>
          <a:bodyPr>
            <a:noAutofit/>
          </a:bodyPr>
          <a:lstStyle/>
          <a:p>
            <a:endParaRPr lang="bn-BD" sz="1200" dirty="0" smtClean="0">
              <a:solidFill>
                <a:schemeClr val="tx1"/>
              </a:solidFill>
              <a:latin typeface="NikoshBAN" pitchFamily="2" charset="0"/>
              <a:cs typeface="NikoshBAN" pitchFamily="2" charset="0"/>
            </a:endParaRPr>
          </a:p>
          <a:p>
            <a:r>
              <a:rPr lang="bn-BD" sz="4000" dirty="0" smtClean="0">
                <a:solidFill>
                  <a:schemeClr val="tx1"/>
                </a:solidFill>
                <a:latin typeface="NikoshBAN" pitchFamily="2" charset="0"/>
                <a:cs typeface="NikoshBAN" pitchFamily="2" charset="0"/>
              </a:rPr>
              <a:t>বিষয়ঃ জীব</a:t>
            </a:r>
            <a:r>
              <a:rPr lang="en-US" sz="4000" dirty="0" smtClean="0">
                <a:solidFill>
                  <a:schemeClr val="tx1"/>
                </a:solidFill>
                <a:latin typeface="NikoshBAN" pitchFamily="2" charset="0"/>
                <a:cs typeface="NikoshBAN" pitchFamily="2" charset="0"/>
              </a:rPr>
              <a:t> </a:t>
            </a:r>
            <a:r>
              <a:rPr lang="bn-BD" sz="4000" dirty="0" smtClean="0">
                <a:solidFill>
                  <a:schemeClr val="tx1"/>
                </a:solidFill>
                <a:latin typeface="NikoshBAN" pitchFamily="2" charset="0"/>
                <a:cs typeface="NikoshBAN" pitchFamily="2" charset="0"/>
              </a:rPr>
              <a:t>বিজ্ঞান</a:t>
            </a:r>
          </a:p>
          <a:p>
            <a:r>
              <a:rPr lang="bn-BD" sz="4000" dirty="0" smtClean="0">
                <a:solidFill>
                  <a:schemeClr val="tx1"/>
                </a:solidFill>
                <a:latin typeface="NikoshBAN" pitchFamily="2" charset="0"/>
                <a:cs typeface="NikoshBAN" pitchFamily="2" charset="0"/>
              </a:rPr>
              <a:t>শ্রেনিঃ</a:t>
            </a:r>
            <a:r>
              <a:rPr lang="en-US" sz="4000" dirty="0" smtClean="0">
                <a:solidFill>
                  <a:schemeClr val="tx1"/>
                </a:solidFill>
                <a:latin typeface="NikoshBAN" pitchFamily="2" charset="0"/>
                <a:cs typeface="NikoshBAN" pitchFamily="2" charset="0"/>
              </a:rPr>
              <a:t> </a:t>
            </a:r>
            <a:r>
              <a:rPr lang="bn-BD" sz="4000" dirty="0" smtClean="0">
                <a:solidFill>
                  <a:schemeClr val="tx1"/>
                </a:solidFill>
                <a:latin typeface="NikoshBAN" pitchFamily="2" charset="0"/>
                <a:cs typeface="NikoshBAN" pitchFamily="2" charset="0"/>
              </a:rPr>
              <a:t>নবম </a:t>
            </a:r>
            <a:endParaRPr lang="en-US" sz="4000" dirty="0" smtClean="0">
              <a:solidFill>
                <a:schemeClr val="tx1"/>
              </a:solidFill>
              <a:latin typeface="NikoshBAN" pitchFamily="2" charset="0"/>
              <a:cs typeface="NikoshBAN" pitchFamily="2" charset="0"/>
            </a:endParaRPr>
          </a:p>
          <a:p>
            <a:r>
              <a:rPr lang="bn-BD" sz="4000" dirty="0" smtClean="0">
                <a:solidFill>
                  <a:schemeClr val="tx1"/>
                </a:solidFill>
                <a:latin typeface="NikoshBAN" pitchFamily="2" charset="0"/>
                <a:cs typeface="NikoshBAN" pitchFamily="2" charset="0"/>
              </a:rPr>
              <a:t>অধ্যায়ঃ</a:t>
            </a:r>
            <a:r>
              <a:rPr lang="en-US" sz="4000" dirty="0" smtClean="0">
                <a:solidFill>
                  <a:schemeClr val="tx1"/>
                </a:solidFill>
                <a:latin typeface="NikoshBAN" pitchFamily="2" charset="0"/>
                <a:cs typeface="NikoshBAN" pitchFamily="2" charset="0"/>
              </a:rPr>
              <a:t> </a:t>
            </a:r>
            <a:r>
              <a:rPr lang="bn-BD" sz="4000" dirty="0" smtClean="0">
                <a:solidFill>
                  <a:schemeClr val="tx1"/>
                </a:solidFill>
                <a:latin typeface="NikoshBAN" pitchFamily="2" charset="0"/>
                <a:cs typeface="NikoshBAN" pitchFamily="2" charset="0"/>
              </a:rPr>
              <a:t>ত্রয়োদশ</a:t>
            </a:r>
          </a:p>
          <a:p>
            <a:endParaRPr lang="en-US" sz="1200"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1295400"/>
            <a:ext cx="2598354" cy="3236118"/>
          </a:xfrm>
          <a:prstGeom prst="rect">
            <a:avLst/>
          </a:prstGeom>
        </p:spPr>
      </p:pic>
      <p:sp>
        <p:nvSpPr>
          <p:cNvPr id="6" name="Subtitle 4"/>
          <p:cNvSpPr txBox="1">
            <a:spLocks/>
          </p:cNvSpPr>
          <p:nvPr/>
        </p:nvSpPr>
        <p:spPr>
          <a:xfrm>
            <a:off x="-717947" y="-609599"/>
            <a:ext cx="10629900" cy="176622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7" name="Subtitle 4"/>
          <p:cNvSpPr txBox="1">
            <a:spLocks/>
          </p:cNvSpPr>
          <p:nvPr/>
        </p:nvSpPr>
        <p:spPr>
          <a:xfrm>
            <a:off x="-717947" y="5562600"/>
            <a:ext cx="10629900" cy="1752600"/>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8" name="Can 7"/>
          <p:cNvSpPr/>
          <p:nvPr/>
        </p:nvSpPr>
        <p:spPr>
          <a:xfrm>
            <a:off x="-184938"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
        <p:nvSpPr>
          <p:cNvPr id="9" name="Can 8"/>
          <p:cNvSpPr/>
          <p:nvPr/>
        </p:nvSpPr>
        <p:spPr>
          <a:xfrm>
            <a:off x="8674875"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bg/>
                                          </p:spTgt>
                                        </p:tgtEl>
                                        <p:attrNameLst>
                                          <p:attrName>ppt_y</p:attrName>
                                        </p:attrNameLst>
                                      </p:cBhvr>
                                      <p:tavLst>
                                        <p:tav tm="0">
                                          <p:val>
                                            <p:strVal val="#ppt_y"/>
                                          </p:val>
                                        </p:tav>
                                        <p:tav tm="100000">
                                          <p:val>
                                            <p:strVal val="#ppt_y"/>
                                          </p:val>
                                        </p:tav>
                                      </p:tavLst>
                                    </p:anim>
                                    <p:anim calcmode="lin" valueType="num">
                                      <p:cBhvr>
                                        <p:cTn id="14"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yena_kazirhut_5.jpg"/>
          <p:cNvPicPr>
            <a:picLocks noChangeAspect="1"/>
          </p:cNvPicPr>
          <p:nvPr/>
        </p:nvPicPr>
        <p:blipFill>
          <a:blip r:embed="rId2"/>
          <a:stretch>
            <a:fillRect/>
          </a:stretch>
        </p:blipFill>
        <p:spPr>
          <a:xfrm>
            <a:off x="1219200" y="1943100"/>
            <a:ext cx="3048000" cy="3543300"/>
          </a:xfrm>
          <a:prstGeom prst="rect">
            <a:avLst/>
          </a:prstGeom>
        </p:spPr>
      </p:pic>
      <p:pic>
        <p:nvPicPr>
          <p:cNvPr id="3" name="Picture 2" descr="27.jpg"/>
          <p:cNvPicPr>
            <a:picLocks noChangeAspect="1"/>
          </p:cNvPicPr>
          <p:nvPr/>
        </p:nvPicPr>
        <p:blipFill>
          <a:blip r:embed="rId3"/>
          <a:stretch>
            <a:fillRect/>
          </a:stretch>
        </p:blipFill>
        <p:spPr>
          <a:xfrm>
            <a:off x="4724400" y="1912620"/>
            <a:ext cx="3200400" cy="3573780"/>
          </a:xfrm>
          <a:prstGeom prst="rect">
            <a:avLst/>
          </a:prstGeom>
        </p:spPr>
      </p:pic>
      <p:sp>
        <p:nvSpPr>
          <p:cNvPr id="4" name="TextBox 3"/>
          <p:cNvSpPr txBox="1"/>
          <p:nvPr/>
        </p:nvSpPr>
        <p:spPr>
          <a:xfrm>
            <a:off x="2819400" y="1066800"/>
            <a:ext cx="2819400" cy="646331"/>
          </a:xfrm>
          <a:prstGeom prst="rect">
            <a:avLst/>
          </a:prstGeom>
          <a:noFill/>
          <a:ln w="38100">
            <a:solidFill>
              <a:schemeClr val="tx1"/>
            </a:solidFill>
          </a:ln>
        </p:spPr>
        <p:txBody>
          <a:bodyPr wrap="square" rtlCol="0">
            <a:spAutoFit/>
          </a:bodyPr>
          <a:lstStyle/>
          <a:p>
            <a:r>
              <a:rPr lang="bn-IN" sz="3600" dirty="0" smtClean="0"/>
              <a:t>এই ছবিগুলো দেখ</a:t>
            </a:r>
            <a:endParaRPr lang="en-US" sz="3600" dirty="0"/>
          </a:p>
        </p:txBody>
      </p:sp>
      <p:sp>
        <p:nvSpPr>
          <p:cNvPr id="5" name="Subtitle 4"/>
          <p:cNvSpPr txBox="1">
            <a:spLocks/>
          </p:cNvSpPr>
          <p:nvPr/>
        </p:nvSpPr>
        <p:spPr>
          <a:xfrm>
            <a:off x="-717947" y="-609599"/>
            <a:ext cx="10629900" cy="176622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6" name="Subtitle 4"/>
          <p:cNvSpPr txBox="1">
            <a:spLocks/>
          </p:cNvSpPr>
          <p:nvPr/>
        </p:nvSpPr>
        <p:spPr>
          <a:xfrm>
            <a:off x="-717947" y="5562600"/>
            <a:ext cx="10629900" cy="1752600"/>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7" name="Can 6"/>
          <p:cNvSpPr/>
          <p:nvPr/>
        </p:nvSpPr>
        <p:spPr>
          <a:xfrm>
            <a:off x="-184938"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
        <p:nvSpPr>
          <p:cNvPr id="8" name="Can 7"/>
          <p:cNvSpPr/>
          <p:nvPr/>
        </p:nvSpPr>
        <p:spPr>
          <a:xfrm>
            <a:off x="8674875"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Tree>
    <p:extLst>
      <p:ext uri="{BB962C8B-B14F-4D97-AF65-F5344CB8AC3E}">
        <p14:creationId xmlns:p14="http://schemas.microsoft.com/office/powerpoint/2010/main" val="4796320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anim calcmode="lin" valueType="num">
                                      <p:cBhvr>
                                        <p:cTn id="1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295400"/>
            <a:ext cx="5715000" cy="838200"/>
          </a:xfrm>
        </p:spPr>
        <p:txBody>
          <a:bodyPr>
            <a:normAutofit/>
          </a:bodyPr>
          <a:lstStyle/>
          <a:p>
            <a:r>
              <a:rPr lang="bn-BD" sz="3600" u="sng" dirty="0" smtClean="0">
                <a:latin typeface="NikoshBAN" pitchFamily="2" charset="0"/>
                <a:cs typeface="NikoshBAN" pitchFamily="2" charset="0"/>
              </a:rPr>
              <a:t>পাঠের শিরোনাম </a:t>
            </a:r>
            <a:endParaRPr lang="en-US" sz="3600" u="sng" dirty="0">
              <a:latin typeface="NikoshBAN" pitchFamily="2" charset="0"/>
              <a:cs typeface="NikoshBAN" pitchFamily="2" charset="0"/>
            </a:endParaRPr>
          </a:p>
        </p:txBody>
      </p:sp>
      <p:sp>
        <p:nvSpPr>
          <p:cNvPr id="3" name="Subtitle 2"/>
          <p:cNvSpPr>
            <a:spLocks noGrp="1"/>
          </p:cNvSpPr>
          <p:nvPr>
            <p:ph type="subTitle" idx="1"/>
          </p:nvPr>
        </p:nvSpPr>
        <p:spPr>
          <a:xfrm>
            <a:off x="3124200" y="2743200"/>
            <a:ext cx="2362200" cy="1219200"/>
          </a:xfrm>
          <a:ln w="38100">
            <a:solidFill>
              <a:schemeClr val="tx1"/>
            </a:solidFill>
          </a:ln>
        </p:spPr>
        <p:txBody>
          <a:bodyPr>
            <a:noAutofit/>
          </a:bodyPr>
          <a:lstStyle/>
          <a:p>
            <a:r>
              <a:rPr lang="bn-BD" sz="4800" dirty="0" smtClean="0">
                <a:solidFill>
                  <a:schemeClr val="tx1"/>
                </a:solidFill>
                <a:latin typeface="NikoshBAN" pitchFamily="2" charset="0"/>
                <a:cs typeface="NikoshBAN" pitchFamily="2" charset="0"/>
              </a:rPr>
              <a:t>বাস্তুতন্ত্র</a:t>
            </a:r>
            <a:endParaRPr lang="en-US" sz="4800" dirty="0">
              <a:solidFill>
                <a:schemeClr val="tx1"/>
              </a:solidFill>
              <a:latin typeface="NikoshBAN" pitchFamily="2" charset="0"/>
              <a:cs typeface="NikoshBAN" pitchFamily="2" charset="0"/>
            </a:endParaRPr>
          </a:p>
        </p:txBody>
      </p:sp>
      <p:sp>
        <p:nvSpPr>
          <p:cNvPr id="5" name="Subtitle 4"/>
          <p:cNvSpPr txBox="1">
            <a:spLocks/>
          </p:cNvSpPr>
          <p:nvPr/>
        </p:nvSpPr>
        <p:spPr>
          <a:xfrm>
            <a:off x="-717947" y="-609599"/>
            <a:ext cx="10629900" cy="176622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6" name="Subtitle 4"/>
          <p:cNvSpPr txBox="1">
            <a:spLocks/>
          </p:cNvSpPr>
          <p:nvPr/>
        </p:nvSpPr>
        <p:spPr>
          <a:xfrm>
            <a:off x="-717947" y="5562600"/>
            <a:ext cx="10629900" cy="1752600"/>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7" name="Can 6"/>
          <p:cNvSpPr/>
          <p:nvPr/>
        </p:nvSpPr>
        <p:spPr>
          <a:xfrm>
            <a:off x="-184938"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
        <p:nvSpPr>
          <p:cNvPr id="8" name="Can 7"/>
          <p:cNvSpPr/>
          <p:nvPr/>
        </p:nvSpPr>
        <p:spPr>
          <a:xfrm>
            <a:off x="8674875"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33600" y="1143000"/>
            <a:ext cx="4953000" cy="4191000"/>
          </a:xfrm>
          <a:ln w="38100">
            <a:solidFill>
              <a:schemeClr val="tx1"/>
            </a:solidFill>
          </a:ln>
        </p:spPr>
        <p:txBody>
          <a:bodyPr>
            <a:noAutofit/>
          </a:bodyPr>
          <a:lstStyle/>
          <a:p>
            <a:pPr algn="l"/>
            <a:endParaRPr lang="bn-BD" sz="2000" dirty="0" smtClean="0">
              <a:solidFill>
                <a:schemeClr val="tx1"/>
              </a:solidFill>
              <a:latin typeface="NikoshBAN" pitchFamily="2" charset="0"/>
              <a:cs typeface="NikoshBAN" pitchFamily="2" charset="0"/>
            </a:endParaRPr>
          </a:p>
          <a:p>
            <a:pPr algn="l"/>
            <a:r>
              <a:rPr lang="bn-BD" sz="3600" dirty="0" smtClean="0">
                <a:solidFill>
                  <a:schemeClr val="tx1"/>
                </a:solidFill>
                <a:latin typeface="NikoshBAN" pitchFamily="2" charset="0"/>
                <a:cs typeface="NikoshBAN" pitchFamily="2" charset="0"/>
              </a:rPr>
              <a:t>এই পাঠ শেষে শিক্ষার্থীরা –</a:t>
            </a:r>
          </a:p>
          <a:p>
            <a:pPr algn="l"/>
            <a:r>
              <a:rPr lang="bn-IN"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বাস্তুতন্ত্র কি তা বলতে পারবে।</a:t>
            </a:r>
          </a:p>
          <a:p>
            <a:pPr algn="l"/>
            <a:r>
              <a:rPr lang="bn-IN"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বাস্তুতন্ত্রের উপাদান কয়টি ও কি কি তা বলতে পারবে।</a:t>
            </a:r>
          </a:p>
          <a:p>
            <a:pPr algn="l"/>
            <a:r>
              <a:rPr lang="bn-IN"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বিভিন্ন ধরনের বাস্তুতন্ত্রের চিত্র আঁকতে পারবে।</a:t>
            </a:r>
          </a:p>
          <a:p>
            <a:pPr algn="l"/>
            <a:r>
              <a:rPr lang="bn-BD" sz="2000" dirty="0" smtClean="0">
                <a:solidFill>
                  <a:schemeClr val="tx1"/>
                </a:solidFill>
                <a:latin typeface="NikoshBAN" pitchFamily="2" charset="0"/>
                <a:cs typeface="NikoshBAN" pitchFamily="2" charset="0"/>
              </a:rPr>
              <a:t> </a:t>
            </a:r>
            <a:endParaRPr lang="en-US" sz="2000" dirty="0">
              <a:solidFill>
                <a:schemeClr val="tx1"/>
              </a:solidFill>
              <a:latin typeface="NikoshBAN" pitchFamily="2" charset="0"/>
              <a:cs typeface="NikoshBAN" pitchFamily="2" charset="0"/>
            </a:endParaRPr>
          </a:p>
        </p:txBody>
      </p:sp>
      <p:sp>
        <p:nvSpPr>
          <p:cNvPr id="5" name="Subtitle 4"/>
          <p:cNvSpPr txBox="1">
            <a:spLocks/>
          </p:cNvSpPr>
          <p:nvPr/>
        </p:nvSpPr>
        <p:spPr>
          <a:xfrm>
            <a:off x="-717947" y="-609599"/>
            <a:ext cx="10629900" cy="176622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6" name="Subtitle 4"/>
          <p:cNvSpPr txBox="1">
            <a:spLocks/>
          </p:cNvSpPr>
          <p:nvPr/>
        </p:nvSpPr>
        <p:spPr>
          <a:xfrm>
            <a:off x="-717947" y="5562600"/>
            <a:ext cx="10629900" cy="1752600"/>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7" name="Can 6"/>
          <p:cNvSpPr/>
          <p:nvPr/>
        </p:nvSpPr>
        <p:spPr>
          <a:xfrm>
            <a:off x="-184938"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
        <p:nvSpPr>
          <p:cNvPr id="8" name="Can 7"/>
          <p:cNvSpPr/>
          <p:nvPr/>
        </p:nvSpPr>
        <p:spPr>
          <a:xfrm>
            <a:off x="8674875"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bg/>
                                          </p:spTgt>
                                        </p:tgtEl>
                                        <p:attrNameLst>
                                          <p:attrName>ppt_y</p:attrName>
                                        </p:attrNameLst>
                                      </p:cBhvr>
                                      <p:tavLst>
                                        <p:tav tm="0">
                                          <p:val>
                                            <p:strVal val="#ppt_y"/>
                                          </p:val>
                                        </p:tav>
                                        <p:tav tm="100000">
                                          <p:val>
                                            <p:strVal val="#ppt_y"/>
                                          </p:val>
                                        </p:tav>
                                      </p:tavLst>
                                    </p:anim>
                                    <p:anim calcmode="lin" valueType="num">
                                      <p:cBhvr>
                                        <p:cTn id="9"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1116037"/>
            <a:ext cx="4114800" cy="533400"/>
          </a:xfrm>
        </p:spPr>
        <p:txBody>
          <a:bodyPr>
            <a:normAutofit fontScale="90000"/>
          </a:bodyPr>
          <a:lstStyle/>
          <a:p>
            <a:r>
              <a:rPr lang="bn-BD" sz="3100" u="sng" dirty="0" smtClean="0">
                <a:latin typeface="NikoshBAN" pitchFamily="2" charset="0"/>
                <a:cs typeface="NikoshBAN" pitchFamily="2" charset="0"/>
              </a:rPr>
              <a:t>নিচের চিত্রটি লক্ষ্য কর-</a:t>
            </a:r>
            <a:endParaRPr lang="en-US" dirty="0">
              <a:latin typeface="NikoshBAN" pitchFamily="2" charset="0"/>
              <a:cs typeface="NikoshBAN" pitchFamily="2" charset="0"/>
            </a:endParaRPr>
          </a:p>
        </p:txBody>
      </p:sp>
      <p:sp>
        <p:nvSpPr>
          <p:cNvPr id="3" name="Subtitle 2"/>
          <p:cNvSpPr>
            <a:spLocks noGrp="1"/>
          </p:cNvSpPr>
          <p:nvPr>
            <p:ph type="subTitle" idx="1"/>
          </p:nvPr>
        </p:nvSpPr>
        <p:spPr>
          <a:xfrm>
            <a:off x="1676400" y="3962400"/>
            <a:ext cx="5715000" cy="1600200"/>
          </a:xfrm>
          <a:ln w="28575">
            <a:solidFill>
              <a:schemeClr val="tx1"/>
            </a:solidFill>
          </a:ln>
        </p:spPr>
        <p:txBody>
          <a:bodyPr>
            <a:noAutofit/>
          </a:bodyPr>
          <a:lstStyle/>
          <a:p>
            <a:r>
              <a:rPr lang="bn-BD" sz="2800" dirty="0" smtClean="0">
                <a:solidFill>
                  <a:schemeClr val="tx1"/>
                </a:solidFill>
                <a:latin typeface="NikoshBAN" pitchFamily="2" charset="0"/>
                <a:cs typeface="NikoshBAN" pitchFamily="2" charset="0"/>
              </a:rPr>
              <a:t>চিত্রের উপাদানগুলো চিনতে পারছ?</a:t>
            </a:r>
          </a:p>
          <a:p>
            <a:r>
              <a:rPr lang="bn-BD" sz="2800" dirty="0" smtClean="0">
                <a:solidFill>
                  <a:schemeClr val="tx1"/>
                </a:solidFill>
                <a:latin typeface="NikoshBAN" pitchFamily="2" charset="0"/>
                <a:cs typeface="NikoshBAN" pitchFamily="2" charset="0"/>
              </a:rPr>
              <a:t>উপাদানগুলোর বেশিরভাগই তোমাদের চেনা তাইনা?</a:t>
            </a:r>
          </a:p>
          <a:p>
            <a:r>
              <a:rPr lang="bn-BD" sz="2800" dirty="0" smtClean="0">
                <a:solidFill>
                  <a:schemeClr val="tx1"/>
                </a:solidFill>
                <a:latin typeface="NikoshBAN" pitchFamily="2" charset="0"/>
                <a:cs typeface="NikoshBAN" pitchFamily="2" charset="0"/>
              </a:rPr>
              <a:t>এটি একটি বাস্তুতন্ত্রের ছবি।</a:t>
            </a:r>
            <a:endParaRPr lang="en-US" sz="2800" dirty="0">
              <a:solidFill>
                <a:schemeClr val="tx1"/>
              </a:solidFill>
              <a:latin typeface="NikoshBAN" pitchFamily="2" charset="0"/>
              <a:cs typeface="NikoshBAN" pitchFamily="2" charset="0"/>
            </a:endParaRPr>
          </a:p>
        </p:txBody>
      </p:sp>
      <p:pic>
        <p:nvPicPr>
          <p:cNvPr id="5" name="Picture 4" descr="ecosystems_1.jpg"/>
          <p:cNvPicPr>
            <a:picLocks noChangeAspect="1"/>
          </p:cNvPicPr>
          <p:nvPr/>
        </p:nvPicPr>
        <p:blipFill>
          <a:blip r:embed="rId2"/>
          <a:stretch>
            <a:fillRect/>
          </a:stretch>
        </p:blipFill>
        <p:spPr>
          <a:xfrm>
            <a:off x="1676400" y="1866900"/>
            <a:ext cx="5715000" cy="1905000"/>
          </a:xfrm>
          <a:prstGeom prst="rect">
            <a:avLst/>
          </a:prstGeom>
        </p:spPr>
      </p:pic>
      <p:sp>
        <p:nvSpPr>
          <p:cNvPr id="6" name="Subtitle 4"/>
          <p:cNvSpPr txBox="1">
            <a:spLocks/>
          </p:cNvSpPr>
          <p:nvPr/>
        </p:nvSpPr>
        <p:spPr>
          <a:xfrm>
            <a:off x="-717947" y="-609599"/>
            <a:ext cx="10629900" cy="176622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7" name="Subtitle 4"/>
          <p:cNvSpPr txBox="1">
            <a:spLocks/>
          </p:cNvSpPr>
          <p:nvPr/>
        </p:nvSpPr>
        <p:spPr>
          <a:xfrm>
            <a:off x="-717947" y="5562600"/>
            <a:ext cx="10629900" cy="1752600"/>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8" name="Can 7"/>
          <p:cNvSpPr/>
          <p:nvPr/>
        </p:nvSpPr>
        <p:spPr>
          <a:xfrm>
            <a:off x="-184938"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
        <p:nvSpPr>
          <p:cNvPr id="9" name="Can 8"/>
          <p:cNvSpPr/>
          <p:nvPr/>
        </p:nvSpPr>
        <p:spPr>
          <a:xfrm>
            <a:off x="8674875"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87083"/>
            <a:ext cx="6934200" cy="2743200"/>
          </a:xfrm>
          <a:ln w="28575">
            <a:solidFill>
              <a:schemeClr val="tx1"/>
            </a:solidFill>
          </a:ln>
        </p:spPr>
        <p:txBody>
          <a:bodyPr>
            <a:noAutofit/>
          </a:bodyPr>
          <a:lstStyle/>
          <a:p>
            <a:r>
              <a:rPr lang="bn-BD" sz="3200" dirty="0" smtClean="0">
                <a:latin typeface="NikoshBAN" pitchFamily="2" charset="0"/>
                <a:cs typeface="NikoshBAN" pitchFamily="2" charset="0"/>
              </a:rPr>
              <a:t>বাস্তুতন্ত্র বলতে ভূপৃষ্ঠের এমন কোনো একককে বোঝায় যেখানে জড়</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খাদ্য উৎপাদনকারী সবুজ উদ্ভিদ ,খাদ্যের জন্য উদ্ভিদের উপর নির্ভরশীল কিছু প্রানী এবং মৃত জীবদেহ পরিবেশে মিশিয়ে দেওয়ার জন্য অনূজীব আছে এবং এসব উপাদানের মধ্য যথাযথ আন্তঃসম্পর্ক </a:t>
            </a:r>
            <a:r>
              <a:rPr lang="bn-BD" sz="2800" dirty="0" smtClean="0">
                <a:latin typeface="NikoshBAN" pitchFamily="2" charset="0"/>
                <a:cs typeface="NikoshBAN" pitchFamily="2" charset="0"/>
              </a:rPr>
              <a:t>বিদ্যামান</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pic>
        <p:nvPicPr>
          <p:cNvPr id="4" name="Picture 3" descr="image_499_69628.jpg"/>
          <p:cNvPicPr>
            <a:picLocks noChangeAspect="1"/>
          </p:cNvPicPr>
          <p:nvPr/>
        </p:nvPicPr>
        <p:blipFill>
          <a:blip r:embed="rId2"/>
          <a:stretch>
            <a:fillRect/>
          </a:stretch>
        </p:blipFill>
        <p:spPr>
          <a:xfrm>
            <a:off x="1676400" y="3886200"/>
            <a:ext cx="6248400" cy="1676400"/>
          </a:xfrm>
          <a:prstGeom prst="rect">
            <a:avLst/>
          </a:prstGeom>
        </p:spPr>
      </p:pic>
      <p:sp>
        <p:nvSpPr>
          <p:cNvPr id="5" name="Subtitle 4"/>
          <p:cNvSpPr txBox="1">
            <a:spLocks/>
          </p:cNvSpPr>
          <p:nvPr/>
        </p:nvSpPr>
        <p:spPr>
          <a:xfrm>
            <a:off x="-717947" y="-609599"/>
            <a:ext cx="10629900" cy="176622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6" name="Subtitle 4"/>
          <p:cNvSpPr txBox="1">
            <a:spLocks/>
          </p:cNvSpPr>
          <p:nvPr/>
        </p:nvSpPr>
        <p:spPr>
          <a:xfrm>
            <a:off x="-717947" y="5562600"/>
            <a:ext cx="10629900" cy="1752600"/>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125" dirty="0">
                <a:solidFill>
                  <a:srgbClr val="FF0000"/>
                </a:solidFill>
              </a:rPr>
              <a:t> </a:t>
            </a:r>
            <a:r>
              <a:rPr lang="bn-IN" sz="1800" dirty="0">
                <a:solidFill>
                  <a:schemeClr val="tx1"/>
                </a:solidFill>
              </a:rPr>
              <a:t>মোঃনাজমুল হক(শামীম),থুপসারা সেলিমীয়া দাখিল মাদরাসা,কালাই,জয়পুরহাট। </a:t>
            </a:r>
            <a:endParaRPr lang="en-US" sz="1125" dirty="0">
              <a:solidFill>
                <a:schemeClr val="tx1"/>
              </a:solidFill>
            </a:endParaRPr>
          </a:p>
        </p:txBody>
      </p:sp>
      <p:sp>
        <p:nvSpPr>
          <p:cNvPr id="7" name="Can 6"/>
          <p:cNvSpPr/>
          <p:nvPr/>
        </p:nvSpPr>
        <p:spPr>
          <a:xfrm>
            <a:off x="-184938"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
        <p:nvSpPr>
          <p:cNvPr id="8" name="Can 7"/>
          <p:cNvSpPr/>
          <p:nvPr/>
        </p:nvSpPr>
        <p:spPr>
          <a:xfrm>
            <a:off x="8674875" y="-304800"/>
            <a:ext cx="574862" cy="69342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dirty="0">
                <a:solidFill>
                  <a:schemeClr val="tx1"/>
                </a:solidFill>
              </a:rPr>
              <a:t>ক্লাসে</a:t>
            </a:r>
          </a:p>
          <a:p>
            <a:pPr algn="ctr"/>
            <a:endParaRPr lang="bn-IN" sz="2250" dirty="0">
              <a:solidFill>
                <a:schemeClr val="tx1"/>
              </a:solidFill>
            </a:endParaRPr>
          </a:p>
          <a:p>
            <a:pPr algn="ctr"/>
            <a:r>
              <a:rPr lang="bn-IN" sz="2250" dirty="0">
                <a:solidFill>
                  <a:schemeClr val="tx1"/>
                </a:solidFill>
              </a:rPr>
              <a:t>সবাই</a:t>
            </a:r>
          </a:p>
          <a:p>
            <a:pPr algn="ctr"/>
            <a:endParaRPr lang="bn-IN" sz="2250" dirty="0">
              <a:solidFill>
                <a:schemeClr val="tx1"/>
              </a:solidFill>
            </a:endParaRPr>
          </a:p>
          <a:p>
            <a:pPr algn="ctr"/>
            <a:r>
              <a:rPr lang="bn-IN" sz="2250" dirty="0">
                <a:solidFill>
                  <a:schemeClr val="tx1"/>
                </a:solidFill>
              </a:rPr>
              <a:t>কে</a:t>
            </a:r>
          </a:p>
          <a:p>
            <a:pPr algn="ctr"/>
            <a:endParaRPr lang="bn-IN" sz="2250" dirty="0">
              <a:solidFill>
                <a:schemeClr val="tx1"/>
              </a:solidFill>
            </a:endParaRPr>
          </a:p>
          <a:p>
            <a:pPr algn="ctr"/>
            <a:r>
              <a:rPr lang="bn-IN" sz="2250" dirty="0">
                <a:solidFill>
                  <a:schemeClr val="tx1"/>
                </a:solidFill>
              </a:rPr>
              <a:t>ধন্য</a:t>
            </a:r>
          </a:p>
          <a:p>
            <a:pPr algn="ctr"/>
            <a:endParaRPr lang="bn-IN" sz="2250" dirty="0">
              <a:solidFill>
                <a:schemeClr val="tx1"/>
              </a:solidFill>
            </a:endParaRPr>
          </a:p>
          <a:p>
            <a:pPr algn="ctr"/>
            <a:r>
              <a:rPr lang="bn-IN" sz="2250" dirty="0">
                <a:solidFill>
                  <a:schemeClr val="tx1"/>
                </a:solidFill>
              </a:rPr>
              <a:t> </a:t>
            </a:r>
          </a:p>
          <a:p>
            <a:pPr algn="ctr"/>
            <a:r>
              <a:rPr lang="bn-IN" sz="2250" dirty="0">
                <a:solidFill>
                  <a:schemeClr val="tx1"/>
                </a:solidFill>
              </a:rPr>
              <a:t>বাদ </a:t>
            </a:r>
            <a:endParaRPr lang="en-US" sz="2250" dirty="0">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777</TotalTime>
  <Words>1016</Words>
  <Application>Microsoft Office PowerPoint</Application>
  <PresentationFormat>On-screen Show (4:3)</PresentationFormat>
  <Paragraphs>533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NikoshBAN</vt:lpstr>
      <vt:lpstr>NikoshLightBAN</vt:lpstr>
      <vt:lpstr>Vrinda</vt:lpstr>
      <vt:lpstr>Office Theme</vt:lpstr>
      <vt:lpstr>PowerPoint Presentation</vt:lpstr>
      <vt:lpstr>PowerPoint Presentation</vt:lpstr>
      <vt:lpstr>PowerPoint Presentation</vt:lpstr>
      <vt:lpstr>PowerPoint Presentation</vt:lpstr>
      <vt:lpstr>PowerPoint Presentation</vt:lpstr>
      <vt:lpstr>পাঠের শিরোনাম </vt:lpstr>
      <vt:lpstr>PowerPoint Presentation</vt:lpstr>
      <vt:lpstr>নিচের চিত্রটি লক্ষ্য কর-</vt:lpstr>
      <vt:lpstr>বাস্তুতন্ত্র বলতে ভূপৃষ্ঠের এমন কোনো একককে বোঝায় যেখানে জড়, খাদ্য উৎপাদনকারী সবুজ উদ্ভিদ ,খাদ্যের জন্য উদ্ভিদের উপর নির্ভরশীল কিছু প্রানী এবং মৃত জীবদেহ পরিবেশে মিশিয়ে দেওয়ার জন্য অনূজীব আছে এবং এসব উপাদানের মধ্য যথাযথ আন্তঃসম্পর্ক বিদ্যামান। </vt:lpstr>
      <vt:lpstr>PowerPoint Presentation</vt:lpstr>
      <vt:lpstr>PowerPoint Presentation</vt:lpstr>
      <vt:lpstr>PowerPoint Presentation</vt:lpstr>
      <vt:lpstr>জীব উপাদান</vt:lpstr>
      <vt:lpstr>খাদকঃ কোন প্রানিই জড় পদার্থ থেকে খাদ্য তৈরি করতে পারেনা।তারা খাদ্যের জন্য  প্রত্যক্ষ বা পরোক্ষভাবে সবুজ উদ্ভিদের উপর নির্ভরশীল।তাই এদের বলা হয় পরভোজী জীব। প্রথম স্তরের খাদকঃযেসব প্রানী সরাসরি উদ্ভিদ থেকে খাদ্য গ্রহন করে, তাদেরকে বলা হয় প্রথম স্তরের খাদক।যেমন-ঘাস ফড়িং,মুরগি,ছাগল ইত্যাদি। </vt:lpstr>
      <vt:lpstr>দ্বিতীয় স্তরের খাদকঃযেসব প্রানী প্রথম স্তরের খাদককে খাদ্য হিসাবে গ্রহন করে তাদেরকে বলা হয় দ্বিতীয় স্ত্ররের খাদক।যেমন-ব্যাঙ,শিয়াল ইত্যাদি।</vt:lpstr>
      <vt:lpstr>তৃতীয় স্তরের খাদকঃযেসব প্রানী দ্বিতীয় স্তরের  খাদকদের খেয়ে বেঁচে থাকে তাদেরকে তৃতীয় স্তরের খাদক বলে।যেমন-ময়ূর,বাঘ ইত্যাদি।</vt:lpstr>
      <vt:lpstr>একটি বিশেষ শ্রেনির খাদক জীবন্ত প্রানির চেয়ে মৃত প্রানীর মাংস বা আবর্জনা খেতে বেশী  পছন্দ করে,এদের আবর্জনাভূক বা ধাঙর প্রানী বলে।যেমন-শকুন,শিয়াল,হায়েনা ইত্যাদি।</vt:lpstr>
      <vt:lpstr>বিয়োজকঃব্যাকটেরিয়া ,ছত্রাক ইত্যাদি অতিক্ষুদ্র জীব বা অনুজীব উদ্ভিদ ওপ্রানীর বর্জ্য পদার্থ এবং মৃতদেহ থেকে তাদের খাদ্য গ্রহন করে ,এবং পরিনামে এসব বর্জ্য বিয়োজিত হয়ে মাটি পানির সাথে মিশে যায়। </vt:lpstr>
      <vt:lpstr>মূল্যায়ন</vt:lpstr>
      <vt:lpstr>বাড়ির কাজ</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User</dc:creator>
  <cp:lastModifiedBy>User</cp:lastModifiedBy>
  <cp:revision>181</cp:revision>
  <dcterms:created xsi:type="dcterms:W3CDTF">2006-08-16T00:00:00Z</dcterms:created>
  <dcterms:modified xsi:type="dcterms:W3CDTF">2020-11-04T15:50:21Z</dcterms:modified>
</cp:coreProperties>
</file>