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1"/>
  </p:notesMasterIdLst>
  <p:sldIdLst>
    <p:sldId id="280" r:id="rId2"/>
    <p:sldId id="294" r:id="rId3"/>
    <p:sldId id="296" r:id="rId4"/>
    <p:sldId id="275" r:id="rId5"/>
    <p:sldId id="263" r:id="rId6"/>
    <p:sldId id="264" r:id="rId7"/>
    <p:sldId id="293" r:id="rId8"/>
    <p:sldId id="289" r:id="rId9"/>
    <p:sldId id="265" r:id="rId10"/>
    <p:sldId id="301" r:id="rId11"/>
    <p:sldId id="290" r:id="rId12"/>
    <p:sldId id="266" r:id="rId13"/>
    <p:sldId id="288" r:id="rId14"/>
    <p:sldId id="285" r:id="rId15"/>
    <p:sldId id="292" r:id="rId16"/>
    <p:sldId id="297" r:id="rId17"/>
    <p:sldId id="271" r:id="rId18"/>
    <p:sldId id="295" r:id="rId19"/>
    <p:sldId id="29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04" autoAdjust="0"/>
    <p:restoredTop sz="94660"/>
  </p:normalViewPr>
  <p:slideViewPr>
    <p:cSldViewPr>
      <p:cViewPr varScale="1">
        <p:scale>
          <a:sx n="70" d="100"/>
          <a:sy n="70" d="100"/>
        </p:scale>
        <p:origin x="480" y="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A2CF32-5627-4268-9ADE-CE2BE8B4BE5A}" type="datetimeFigureOut">
              <a:rPr lang="en-US" smtClean="0"/>
              <a:pPr/>
              <a:t>16-Oct-20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95D201-EE33-4E20-8D11-2E8F713565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993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5D201-EE33-4E20-8D11-2E8F713565E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458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C8D4C-2D35-44C6-B649-E4DD8072C84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541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309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260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819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049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647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649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16-Oct-20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22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16-Oct-20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918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16-Oct-20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456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726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105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16-Oct-20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50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805111"/>
            <a:ext cx="2895600" cy="321584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352800" y="838200"/>
            <a:ext cx="5562600" cy="19669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16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79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E322C-5BC8-46AA-8802-01334AE983EA}" type="datetime1">
              <a:rPr lang="en-US" smtClean="0"/>
              <a:t>16-Oct-20</a:t>
            </a:fld>
            <a:endParaRPr lang="en-US"/>
          </a:p>
        </p:txBody>
      </p:sp>
      <p:pic>
        <p:nvPicPr>
          <p:cNvPr id="3" name="Picture 2" descr="Baby_Boy_Girl4.png"/>
          <p:cNvPicPr>
            <a:picLocks noChangeAspect="1"/>
          </p:cNvPicPr>
          <p:nvPr/>
        </p:nvPicPr>
        <p:blipFill rotWithShape="1">
          <a:blip r:embed="rId3" cstate="print"/>
          <a:srcRect l="48173" r="-1"/>
          <a:stretch/>
        </p:blipFill>
        <p:spPr>
          <a:xfrm>
            <a:off x="5693401" y="242357"/>
            <a:ext cx="1170864" cy="2201740"/>
          </a:xfrm>
          <a:prstGeom prst="rect">
            <a:avLst/>
          </a:prstGeom>
        </p:spPr>
      </p:pic>
      <p:pic>
        <p:nvPicPr>
          <p:cNvPr id="4" name="Picture 3" descr="Baby_Boy_Girl4.png"/>
          <p:cNvPicPr>
            <a:picLocks noChangeAspect="1"/>
          </p:cNvPicPr>
          <p:nvPr/>
        </p:nvPicPr>
        <p:blipFill rotWithShape="1">
          <a:blip r:embed="rId3" cstate="print"/>
          <a:srcRect r="50918"/>
          <a:stretch/>
        </p:blipFill>
        <p:spPr>
          <a:xfrm>
            <a:off x="4584461" y="239531"/>
            <a:ext cx="1108808" cy="220174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880792" y="3012085"/>
            <a:ext cx="9716199" cy="685291"/>
          </a:xfrm>
          <a:prstGeom prst="roundRect">
            <a:avLst>
              <a:gd name="adj" fmla="val 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অর্থের সময়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মূল্যে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399194" y="4239116"/>
            <a:ext cx="3741687" cy="1771427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114800" y="401572"/>
            <a:ext cx="3810000" cy="1208269"/>
          </a:xfrm>
          <a:prstGeom prst="ellipse">
            <a:avLst/>
          </a:prstGeom>
          <a:solidFill>
            <a:srgbClr val="7030A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57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33333E-6 L 0.29597 -0.00208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92" y="-11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7037E-7 L -0.29518 0.00232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66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decel="6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52400"/>
            <a:ext cx="112014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সুদ আসলের উপর যে সুদ প্রদান করা হয় তাকে কী বলে ব্যাখ্যা কর।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914400"/>
            <a:ext cx="11201400" cy="16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সুদ 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আসলের উপর যে সুদ প্রদান করা হয় তাকে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চক্রবৃদ্ধিকরন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চক্রবৃদ্ধিকরন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ভবি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ষ্যৎ মূল্য নির্ণয় করা হয়।এ প্রক্রিয়ায় পূর্ববর্তী সময়ের সুদাসলকে বর্তমান সময়ের আসল ধরে তার উপর সুদ ধার্য করা হয়। </a:t>
            </a:r>
            <a:endParaRPr lang="bn-BD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6478" y="4191000"/>
            <a:ext cx="5867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১ম বছর পর =১০০(১+০.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১) =১১০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2971800"/>
            <a:ext cx="78486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যেমনঃ ১০০ টাকার  ১০% হারে সুদ হলে...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5341" y="5334000"/>
            <a:ext cx="5867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২য়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বছর পর =১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০(১+০.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১) =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১৩৩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67200" y="4191000"/>
            <a:ext cx="6858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43400" y="5410200"/>
            <a:ext cx="5334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82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990600"/>
            <a:ext cx="12192000" cy="1415653"/>
            <a:chOff x="0" y="990600"/>
            <a:chExt cx="12192000" cy="1415653"/>
          </a:xfrm>
        </p:grpSpPr>
        <p:sp>
          <p:nvSpPr>
            <p:cNvPr id="4" name="Rectangle 3"/>
            <p:cNvSpPr/>
            <p:nvPr/>
          </p:nvSpPr>
          <p:spPr>
            <a:xfrm>
              <a:off x="0" y="990600"/>
              <a:ext cx="12192000" cy="14156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6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ভবি</a:t>
              </a:r>
              <a:r>
                <a:rPr lang="bn-BD" sz="6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ষ্যৎ </a:t>
              </a:r>
              <a:r>
                <a:rPr lang="bn-BD" sz="6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মূল্য </a:t>
              </a:r>
              <a:r>
                <a:rPr lang="bn-BD" sz="6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=</a:t>
              </a:r>
              <a:r>
                <a:rPr lang="bn-BD" sz="6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বর্তমান মূল্য(১+সুদের  হার</a:t>
              </a:r>
              <a:r>
                <a:rPr lang="bn-BD" sz="6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)  </a:t>
              </a:r>
              <a:endParaRPr lang="en-US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982200" y="990600"/>
              <a:ext cx="1981200" cy="435768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বাৎসরিক মেয়াদ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-76200" y="4419600"/>
            <a:ext cx="12192000" cy="1415653"/>
            <a:chOff x="-76200" y="4419600"/>
            <a:chExt cx="12192000" cy="14156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/>
                <p:cNvSpPr/>
                <p:nvPr/>
              </p:nvSpPr>
              <p:spPr>
                <a:xfrm>
                  <a:off x="-76200" y="4419600"/>
                  <a:ext cx="12192000" cy="1415653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4000" dirty="0" smtClean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ভবি</a:t>
                  </a:r>
                  <a:r>
                    <a:rPr lang="bn-BD" sz="4000" dirty="0" smtClean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ষ্যৎ </a:t>
                  </a:r>
                  <a:r>
                    <a:rPr lang="bn-BD" sz="4000" dirty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মূল্য </a:t>
                  </a:r>
                  <a:r>
                    <a:rPr lang="bn-BD" sz="4000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=</a:t>
                  </a:r>
                  <a:r>
                    <a:rPr lang="bn-BD" sz="4000" dirty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বর্তমান </a:t>
                  </a:r>
                  <a:r>
                    <a:rPr lang="bn-BD" sz="4000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মূল্য </a:t>
                  </a:r>
                  <a:r>
                    <a:rPr lang="bn-BD" sz="4800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(</a:t>
                  </a:r>
                  <a:r>
                    <a:rPr lang="bn-BD" sz="2800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১+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bn-BD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bn-BD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itchFamily="2" charset="0"/>
                            </a:rPr>
                            <m:t>সুদের</m:t>
                          </m:r>
                          <m:r>
                            <a:rPr lang="bn-BD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itchFamily="2" charset="0"/>
                            </a:rPr>
                            <m:t> </m:t>
                          </m:r>
                          <m:r>
                            <a:rPr lang="bn-BD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itchFamily="2" charset="0"/>
                            </a:rPr>
                            <m:t>হার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bn-BD" sz="2400" dirty="0">
                              <a:solidFill>
                                <a:schemeClr val="tx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m:t>বার্ষিক চক্রবৃদ্ধির সংখ্যা</m:t>
                          </m:r>
                        </m:den>
                      </m:f>
                    </m:oMath>
                  </a14:m>
                  <a:r>
                    <a:rPr lang="bn-BD" sz="6000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)  </a:t>
                  </a:r>
                  <a:endParaRPr lang="en-US" sz="60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</mc:Choice>
          <mc:Fallback xmlns="">
            <p:sp>
              <p:nvSpPr>
                <p:cNvPr id="1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76200" y="4419600"/>
                  <a:ext cx="12192000" cy="1415653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1749" b="-1465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Rectangle 14"/>
            <p:cNvSpPr/>
            <p:nvPr/>
          </p:nvSpPr>
          <p:spPr>
            <a:xfrm>
              <a:off x="7162800" y="4495800"/>
              <a:ext cx="4952999" cy="435768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BD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বাৎসরিক মেয়াদ × বার্ষিক চক্রবৃদ্ধির সংখ্যা</a:t>
              </a:r>
              <a:r>
                <a:rPr lang="bn-BD" sz="2800" dirty="0">
                  <a:solidFill>
                    <a:schemeClr val="tx1"/>
                  </a:solidFill>
                  <a:cs typeface="NikoshBAN" panose="02000000000000000000" pitchFamily="2" charset="0"/>
                </a:rPr>
                <a:t> 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2209800" y="76200"/>
            <a:ext cx="80772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ভবি</a:t>
            </a:r>
            <a:r>
              <a:rPr lang="bn-BD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ষ্যৎ </a:t>
            </a:r>
            <a:r>
              <a:rPr lang="bn-BD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 নির্ণয়ের </a:t>
            </a:r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সূত্রঃ 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52400" y="2209800"/>
                <a:ext cx="8077200" cy="1143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3600" dirty="0" smtClean="0">
                    <a:solidFill>
                      <a:schemeClr val="tx1"/>
                    </a:solidFill>
                    <a:cs typeface="NikoshBAN" panose="02000000000000000000" pitchFamily="2" charset="0"/>
                  </a:rPr>
                  <a:t>F</a:t>
                </a:r>
                <a:r>
                  <a:rPr lang="en-US" sz="3600" dirty="0" smtClean="0">
                    <a:solidFill>
                      <a:schemeClr val="tx1"/>
                    </a:solidFill>
                    <a:cs typeface="NikoshBAN" panose="02000000000000000000" pitchFamily="2" charset="0"/>
                  </a:rPr>
                  <a:t>v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bn-BD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𝑃𝑣</m:t>
                    </m:r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𝑖</m:t>
                        </m:r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2209800"/>
                <a:ext cx="8077200" cy="114300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-23884" y="3276600"/>
            <a:ext cx="10006084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চক্রবৃদ্ধি</a:t>
            </a:r>
            <a:r>
              <a:rPr lang="bn-BD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হলে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ভবি</a:t>
            </a:r>
            <a:r>
              <a:rPr lang="bn-BD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ষ্যৎ </a:t>
            </a:r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 নির্ণয়ের </a:t>
            </a:r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সূত্রঃ  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07476" y="5837857"/>
            <a:ext cx="8167048" cy="1143000"/>
            <a:chOff x="228600" y="3733800"/>
            <a:chExt cx="8077200" cy="1143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/>
                <p:cNvSpPr/>
                <p:nvPr/>
              </p:nvSpPr>
              <p:spPr>
                <a:xfrm>
                  <a:off x="228600" y="3733800"/>
                  <a:ext cx="8077200" cy="11430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bn-BD" sz="36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F</m:t>
                      </m:r>
                      <m:r>
                        <m:rPr>
                          <m:nor/>
                        </m:rPr>
                        <a:rPr lang="en-US" sz="3600" dirty="0" smtClean="0">
                          <a:solidFill>
                            <a:schemeClr val="tx1"/>
                          </a:solidFill>
                          <a:cs typeface="NikoshBAN" panose="02000000000000000000" pitchFamily="2" charset="0"/>
                        </a:rPr>
                        <m:t>v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bn-BD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𝑃𝑣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(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1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𝑖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𝑚</m:t>
                          </m:r>
                        </m:den>
                      </m:f>
                    </m:oMath>
                  </a14:m>
                  <a:r>
                    <a:rPr lang="en-US" sz="3600" dirty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)</a:t>
                  </a:r>
                  <a:endParaRPr lang="en-US" sz="20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18" name="Rectangle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600" y="3733800"/>
                  <a:ext cx="8077200" cy="114300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1604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Rectangle 18"/>
            <p:cNvSpPr/>
            <p:nvPr/>
          </p:nvSpPr>
          <p:spPr>
            <a:xfrm>
              <a:off x="5689013" y="3810000"/>
              <a:ext cx="914400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m x  n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838200" y="-11658600"/>
            <a:ext cx="5029200" cy="1066800"/>
            <a:chOff x="2133600" y="665480"/>
            <a:chExt cx="5029200" cy="10668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2133600" y="665480"/>
                  <a:ext cx="5029200" cy="10668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bn-BD" sz="36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F</m:t>
                      </m:r>
                      <m:r>
                        <m:rPr>
                          <m:nor/>
                        </m:rPr>
                        <a:rPr lang="en-US" sz="3600" dirty="0" smtClean="0">
                          <a:solidFill>
                            <a:schemeClr val="tx1"/>
                          </a:solidFill>
                          <a:cs typeface="NikoshBAN" panose="02000000000000000000" pitchFamily="2" charset="0"/>
                        </a:rPr>
                        <m:t>v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bn-BD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𝑝𝑣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(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1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𝑖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𝑚</m:t>
                          </m:r>
                        </m:den>
                      </m:f>
                    </m:oMath>
                  </a14:m>
                  <a:r>
                    <a:rPr lang="en-US" sz="3600" dirty="0" smtClean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)</a:t>
                  </a:r>
                  <a:endParaRPr lang="en-US" sz="20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33600" y="665480"/>
                  <a:ext cx="5029200" cy="1066800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b="-5714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/>
            <p:cNvSpPr/>
            <p:nvPr/>
          </p:nvSpPr>
          <p:spPr>
            <a:xfrm>
              <a:off x="5257800" y="762000"/>
              <a:ext cx="1066800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chemeClr val="tx1"/>
                  </a:solidFill>
                </a:rPr>
                <a:t>m x  n</a:t>
              </a:r>
            </a:p>
          </p:txBody>
        </p:sp>
      </p:grpSp>
      <p:sp>
        <p:nvSpPr>
          <p:cNvPr id="19" name="Rectangle 18"/>
          <p:cNvSpPr/>
          <p:nvPr/>
        </p:nvSpPr>
        <p:spPr>
          <a:xfrm>
            <a:off x="4750558" y="745795"/>
            <a:ext cx="1726442" cy="6983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5400" dirty="0" smtClean="0">
                <a:solidFill>
                  <a:schemeClr val="tx1"/>
                </a:solidFill>
                <a:cs typeface="NikoshBAN" panose="02000000000000000000" pitchFamily="2" charset="0"/>
              </a:rPr>
              <a:t> </a:t>
            </a:r>
            <a:endParaRPr lang="en-US" sz="5400" dirty="0"/>
          </a:p>
        </p:txBody>
      </p:sp>
      <p:sp>
        <p:nvSpPr>
          <p:cNvPr id="20" name="Rectangle 19"/>
          <p:cNvSpPr/>
          <p:nvPr/>
        </p:nvSpPr>
        <p:spPr>
          <a:xfrm>
            <a:off x="4979158" y="1892490"/>
            <a:ext cx="5765042" cy="6983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Fv=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ভবিষ্য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 smtClean="0">
                <a:solidFill>
                  <a:schemeClr val="tx1"/>
                </a:solidFill>
                <a:cs typeface="NikoshBAN" panose="02000000000000000000" pitchFamily="2" charset="0"/>
              </a:rPr>
              <a:t> </a:t>
            </a:r>
            <a:endParaRPr lang="en-US" sz="5400" dirty="0"/>
          </a:p>
        </p:txBody>
      </p:sp>
      <p:sp>
        <p:nvSpPr>
          <p:cNvPr id="21" name="Rectangle 20"/>
          <p:cNvSpPr/>
          <p:nvPr/>
        </p:nvSpPr>
        <p:spPr>
          <a:xfrm>
            <a:off x="5105400" y="2806890"/>
            <a:ext cx="5257800" cy="6983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Pv=বর্তমান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 smtClean="0">
                <a:solidFill>
                  <a:schemeClr val="tx1"/>
                </a:solidFill>
                <a:cs typeface="NikoshBAN" panose="02000000000000000000" pitchFamily="2" charset="0"/>
              </a:rPr>
              <a:t> </a:t>
            </a:r>
            <a:endParaRPr lang="en-US" sz="5400" dirty="0"/>
          </a:p>
        </p:txBody>
      </p:sp>
      <p:sp>
        <p:nvSpPr>
          <p:cNvPr id="22" name="Rectangle 21"/>
          <p:cNvSpPr/>
          <p:nvPr/>
        </p:nvSpPr>
        <p:spPr>
          <a:xfrm>
            <a:off x="5117342" y="3721290"/>
            <a:ext cx="5550658" cy="6983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I=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সুদের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/>
          </a:p>
        </p:txBody>
      </p:sp>
      <p:sp>
        <p:nvSpPr>
          <p:cNvPr id="23" name="Rectangle 22"/>
          <p:cNvSpPr/>
          <p:nvPr/>
        </p:nvSpPr>
        <p:spPr>
          <a:xfrm>
            <a:off x="5181600" y="4724400"/>
            <a:ext cx="44196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N=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মেয়াদ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smtClean="0">
                <a:solidFill>
                  <a:schemeClr val="tx1"/>
                </a:solidFill>
                <a:cs typeface="NikoshBAN" panose="02000000000000000000" pitchFamily="2" charset="0"/>
              </a:rPr>
              <a:t> </a:t>
            </a:r>
            <a:r>
              <a:rPr lang="bn-BD" sz="5400" dirty="0" smtClean="0">
                <a:solidFill>
                  <a:schemeClr val="tx1"/>
                </a:solidFill>
                <a:cs typeface="NikoshBAN" panose="02000000000000000000" pitchFamily="2" charset="0"/>
              </a:rPr>
              <a:t> </a:t>
            </a:r>
            <a:endParaRPr lang="en-US" sz="5400" dirty="0"/>
          </a:p>
        </p:txBody>
      </p:sp>
      <p:sp>
        <p:nvSpPr>
          <p:cNvPr id="26" name="Rectangle 25"/>
          <p:cNvSpPr/>
          <p:nvPr/>
        </p:nvSpPr>
        <p:spPr>
          <a:xfrm>
            <a:off x="5228230" y="5931090"/>
            <a:ext cx="6430370" cy="6983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M=বার্ষিক চক্রবৃদ্ধির সংখ্যা</a:t>
            </a:r>
            <a:r>
              <a:rPr lang="bn-BD" sz="5400" dirty="0" smtClean="0">
                <a:solidFill>
                  <a:schemeClr val="tx1"/>
                </a:solidFill>
                <a:cs typeface="NikoshBAN" panose="02000000000000000000" pitchFamily="2" charset="0"/>
              </a:rPr>
              <a:t>   </a:t>
            </a:r>
            <a:endParaRPr lang="en-US" sz="5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-228600" y="2797791"/>
                <a:ext cx="4979158" cy="1143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bn-BD" sz="36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F</m:t>
                    </m:r>
                    <m:r>
                      <m:rPr>
                        <m:nor/>
                      </m:rPr>
                      <a:rPr lang="en-US" sz="3600" dirty="0" smtClean="0">
                        <a:solidFill>
                          <a:schemeClr val="tx1"/>
                        </a:solidFill>
                        <a:cs typeface="NikoshBAN" panose="02000000000000000000" pitchFamily="2" charset="0"/>
                      </a:rPr>
                      <m:t>v</m:t>
                    </m:r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bn-BD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𝑃𝑣</m:t>
                    </m:r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𝑖</m:t>
                        </m:r>
                      </m:num>
                      <m:den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  <a:endPara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28600" y="2797791"/>
                <a:ext cx="4979158" cy="1143000"/>
              </a:xfrm>
              <a:prstGeom prst="rect">
                <a:avLst/>
              </a:prstGeom>
              <a:blipFill rotWithShape="0">
                <a:blip r:embed="rId3"/>
                <a:stretch>
                  <a:fillRect b="-213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/>
          <p:cNvSpPr/>
          <p:nvPr/>
        </p:nvSpPr>
        <p:spPr>
          <a:xfrm>
            <a:off x="3723629" y="2895600"/>
            <a:ext cx="924571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m x  n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4732645" y="745795"/>
            <a:ext cx="17913" cy="588360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243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04800" y="2286000"/>
                <a:ext cx="3790666" cy="685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4000" dirty="0" smtClean="0">
                    <a:solidFill>
                      <a:schemeClr val="tx1"/>
                    </a:solidFill>
                    <a:cs typeface="NikoshBAN" panose="02000000000000000000" pitchFamily="2" charset="0"/>
                  </a:rPr>
                  <a:t>Fv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bn-BD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𝑝𝑣</m:t>
                    </m:r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𝑖</m:t>
                        </m:r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286000"/>
                <a:ext cx="3790666" cy="685800"/>
              </a:xfrm>
              <a:prstGeom prst="rect">
                <a:avLst/>
              </a:prstGeom>
              <a:blipFill rotWithShape="0">
                <a:blip r:embed="rId2"/>
                <a:stretch>
                  <a:fillRect l="-1608" t="-19469" b="-3628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97256" y="3124200"/>
                <a:ext cx="5258937" cy="685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bn-BD" sz="4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৩</m:t>
                      </m:r>
                      <m:r>
                        <a:rPr lang="bn-BD" sz="4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,</m:t>
                      </m:r>
                      <m:r>
                        <a:rPr lang="bn-BD" sz="4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০০</m:t>
                      </m:r>
                      <m:r>
                        <a:rPr lang="bn-BD" sz="4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,</m:t>
                      </m:r>
                      <m:r>
                        <a:rPr lang="bn-BD" sz="4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০০০</m:t>
                      </m:r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(</m:t>
                      </m:r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১</m:t>
                      </m:r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bn-BD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০</m:t>
                          </m:r>
                          <m:r>
                            <a:rPr lang="bn-BD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.</m:t>
                          </m:r>
                          <m: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০৭</m:t>
                          </m:r>
                          <m: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)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৫</m:t>
                          </m:r>
                          <m: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256" y="3124200"/>
                <a:ext cx="5258937" cy="68580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028700" y="3886200"/>
                <a:ext cx="3962400" cy="685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bn-BD" sz="4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৩</m:t>
                      </m:r>
                      <m:r>
                        <a:rPr lang="bn-BD" sz="4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,</m:t>
                      </m:r>
                      <m:r>
                        <a:rPr lang="bn-BD" sz="4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০০</m:t>
                      </m:r>
                      <m:r>
                        <a:rPr lang="bn-BD" sz="4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,</m:t>
                      </m:r>
                      <m:r>
                        <a:rPr lang="bn-BD" sz="4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০০০</m:t>
                      </m:r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(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১</m:t>
                          </m:r>
                          <m:r>
                            <a:rPr lang="bn-BD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.</m:t>
                          </m:r>
                          <m: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০৭</m:t>
                          </m:r>
                          <m: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)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৫</m:t>
                          </m:r>
                          <m: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00" y="3886200"/>
                <a:ext cx="3962400" cy="685800"/>
              </a:xfrm>
              <a:prstGeom prst="rect">
                <a:avLst/>
              </a:prstGeom>
              <a:blipFill rotWithShape="0">
                <a:blip r:embed="rId4"/>
                <a:stretch>
                  <a:fillRect l="-46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856397" y="4724400"/>
                <a:ext cx="5221407" cy="685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bn-BD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৩</m:t>
                    </m:r>
                    <m:r>
                      <a:rPr lang="bn-BD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bn-BD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০০</m:t>
                    </m:r>
                    <m:r>
                      <a:rPr lang="bn-BD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bn-BD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০০০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×</a:t>
                </a:r>
                <a:r>
                  <a:rPr lang="bn-BD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1.40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২৫৫১৭৩০ </a:t>
                </a:r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397" y="4724400"/>
                <a:ext cx="5221407" cy="685800"/>
              </a:xfrm>
              <a:prstGeom prst="rect">
                <a:avLst/>
              </a:prstGeom>
              <a:blipFill rotWithShape="0">
                <a:blip r:embed="rId5"/>
                <a:stretch>
                  <a:fillRect t="-6195" r="-3267" b="-3451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747784" y="5486400"/>
                <a:ext cx="3124200" cy="685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৪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২০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৭৬৫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784" y="5486400"/>
                <a:ext cx="3124200" cy="68580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6752230" y="2883090"/>
            <a:ext cx="3941928" cy="6983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ভবিষ্য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cs typeface="NikoshBAN" panose="02000000000000000000" pitchFamily="2" charset="0"/>
              </a:rPr>
              <a:t>Fv =? </a:t>
            </a:r>
            <a:endParaRPr lang="en-US" sz="3600" dirty="0"/>
          </a:p>
        </p:txBody>
      </p:sp>
      <p:sp>
        <p:nvSpPr>
          <p:cNvPr id="11" name="Rectangle 10"/>
          <p:cNvSpPr/>
          <p:nvPr/>
        </p:nvSpPr>
        <p:spPr>
          <a:xfrm>
            <a:off x="6934200" y="3416490"/>
            <a:ext cx="4688006" cy="6983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বর্তমান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cs typeface="NikoshBAN" panose="02000000000000000000" pitchFamily="2" charset="0"/>
              </a:rPr>
              <a:t>pv =3,00,000 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7010400" y="4178490"/>
                <a:ext cx="5181599" cy="69831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সুদের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হার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i</a:t>
                </a:r>
                <a:r>
                  <a:rPr lang="bn-BD" sz="3600" dirty="0" smtClean="0">
                    <a:solidFill>
                      <a:schemeClr val="tx1"/>
                    </a:solidFill>
                    <a:cs typeface="NikoshBAN" panose="02000000000000000000" pitchFamily="2" charset="0"/>
                  </a:rPr>
                  <a:t> = </a:t>
                </a:r>
                <a:r>
                  <a:rPr lang="en-US" sz="3600" dirty="0" smtClean="0">
                    <a:solidFill>
                      <a:schemeClr val="tx1"/>
                    </a:solidFill>
                    <a:cs typeface="NikoshBAN" panose="02000000000000000000" pitchFamily="2" charset="0"/>
                  </a:rPr>
                  <a:t>৭%</a:t>
                </a:r>
                <a:r>
                  <a:rPr lang="bn-BD" sz="3600" dirty="0" smtClean="0">
                    <a:solidFill>
                      <a:schemeClr val="tx1"/>
                    </a:solidFill>
                    <a:cs typeface="NikoshBAN" panose="02000000000000000000" pitchFamily="2" charset="0"/>
                  </a:rPr>
                  <a:t> </a:t>
                </a:r>
                <a:r>
                  <a:rPr lang="en-US" sz="3600" dirty="0" smtClean="0">
                    <a:solidFill>
                      <a:schemeClr val="tx1"/>
                    </a:solidFill>
                    <a:cs typeface="NikoshBAN" panose="02000000000000000000" pitchFamily="2" charset="0"/>
                  </a:rPr>
                  <a:t>=</a:t>
                </a:r>
                <a:r>
                  <a:rPr lang="bn-BD" sz="3600" dirty="0" smtClean="0">
                    <a:solidFill>
                      <a:schemeClr val="tx1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৭</m:t>
                        </m:r>
                      </m:num>
                      <m:den>
                        <m:r>
                          <a:rPr lang="bn-BD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১০০</m:t>
                        </m:r>
                      </m:den>
                    </m:f>
                  </m:oMath>
                </a14:m>
                <a:r>
                  <a:rPr lang="bn-BD" sz="3600" dirty="0" smtClean="0">
                    <a:solidFill>
                      <a:schemeClr val="tx1"/>
                    </a:solidFill>
                    <a:cs typeface="NikoshBAN" panose="02000000000000000000" pitchFamily="2" charset="0"/>
                  </a:rPr>
                  <a:t>  =০.07</a:t>
                </a:r>
                <a:endParaRPr lang="en-US" sz="36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4178490"/>
                <a:ext cx="5181599" cy="698310"/>
              </a:xfrm>
              <a:prstGeom prst="rect">
                <a:avLst/>
              </a:prstGeom>
              <a:blipFill rotWithShape="0">
                <a:blip r:embed="rId7"/>
                <a:stretch>
                  <a:fillRect l="-3412" t="-5217" r="-3529" b="-3652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6981968" y="5029200"/>
            <a:ext cx="3482453" cy="6983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মেয়াদ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n</a:t>
            </a:r>
            <a:r>
              <a:rPr lang="bn-BD" sz="3600" dirty="0" smtClean="0">
                <a:solidFill>
                  <a:schemeClr val="tx1"/>
                </a:solidFill>
                <a:cs typeface="NikoshBAN" panose="02000000000000000000" pitchFamily="2" charset="0"/>
              </a:rPr>
              <a:t> =</a:t>
            </a:r>
            <a:r>
              <a:rPr lang="en-US" sz="3600" dirty="0">
                <a:solidFill>
                  <a:schemeClr val="tx1"/>
                </a:solidFill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cs typeface="NikoshBAN" panose="02000000000000000000" pitchFamily="2" charset="0"/>
              </a:rPr>
              <a:t>৫ </a:t>
            </a:r>
            <a:r>
              <a:rPr lang="en-US" sz="3600" dirty="0" err="1" smtClean="0">
                <a:solidFill>
                  <a:schemeClr val="tx1"/>
                </a:solidFill>
                <a:cs typeface="NikoshBAN" panose="02000000000000000000" pitchFamily="2" charset="0"/>
              </a:rPr>
              <a:t>বছর</a:t>
            </a:r>
            <a:r>
              <a:rPr lang="en-US" sz="3600" dirty="0" smtClean="0">
                <a:solidFill>
                  <a:schemeClr val="tx1"/>
                </a:solidFill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6752230" y="2667000"/>
            <a:ext cx="20472" cy="4191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858000" y="2349690"/>
            <a:ext cx="1726442" cy="6983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3600" dirty="0" smtClean="0">
                <a:solidFill>
                  <a:schemeClr val="tx1"/>
                </a:solidFill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  <p:sp>
        <p:nvSpPr>
          <p:cNvPr id="14" name="Rectangle 13"/>
          <p:cNvSpPr/>
          <p:nvPr/>
        </p:nvSpPr>
        <p:spPr>
          <a:xfrm>
            <a:off x="0" y="-12510"/>
            <a:ext cx="12192000" cy="16127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জনাব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রিপন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সাহেব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০০,০০০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মেঘনা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৭%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বার্ষিক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চক্রবৃদ্ধি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সুদের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প্রস্তাব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তিতিস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৬%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মাস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চক্রবৃদ্ধি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সুদের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প্রস্তাব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endParaRPr lang="bn-BD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-113732" y="1447800"/>
            <a:ext cx="122682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জনাব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রিপন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সাহেব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মেঘনা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 টাকা জমা রাখলে ৫ বছর পর কত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 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পাবেন?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-381000" y="3949890"/>
            <a:ext cx="12268199" cy="2895607"/>
            <a:chOff x="-457200" y="4762500"/>
            <a:chExt cx="12268199" cy="2895607"/>
          </a:xfrm>
        </p:grpSpPr>
        <p:grpSp>
          <p:nvGrpSpPr>
            <p:cNvPr id="25" name="Group 24"/>
            <p:cNvGrpSpPr/>
            <p:nvPr/>
          </p:nvGrpSpPr>
          <p:grpSpPr>
            <a:xfrm>
              <a:off x="-457200" y="4762500"/>
              <a:ext cx="12268199" cy="2895607"/>
              <a:chOff x="-45493" y="2895600"/>
              <a:chExt cx="12268199" cy="289560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" name="Rectangle 2"/>
                  <p:cNvSpPr/>
                  <p:nvPr/>
                </p:nvSpPr>
                <p:spPr>
                  <a:xfrm>
                    <a:off x="-45493" y="2895600"/>
                    <a:ext cx="12268199" cy="2286000"/>
                  </a:xfrm>
                  <a:prstGeom prst="rect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bn-BD" sz="4400" dirty="0" smtClean="0">
                        <a:ln w="0"/>
                        <a:solidFill>
                          <a:schemeClr val="bg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সাইন্টিফিক ক্যালকুলেটর ON </a:t>
                    </a:r>
                    <a:r>
                      <a:rPr lang="en-US" sz="4400" dirty="0" err="1" smtClean="0">
                        <a:ln w="0"/>
                        <a:solidFill>
                          <a:schemeClr val="bg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করে</a:t>
                    </a:r>
                    <a:r>
                      <a:rPr lang="en-US" sz="4400" dirty="0" smtClean="0">
                        <a:ln w="0"/>
                        <a:solidFill>
                          <a:schemeClr val="bg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১. ০৭ </a:t>
                    </a:r>
                    <a:r>
                      <a:rPr lang="bn-BD" sz="4400" dirty="0" smtClean="0">
                        <a:ln w="0"/>
                        <a:solidFill>
                          <a:schemeClr val="bg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  ৫ = </a:t>
                    </a:r>
                    <a:r>
                      <a:rPr lang="bn-BD" sz="44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1.40</a:t>
                    </a:r>
                    <a:r>
                      <a:rPr lang="en-US" sz="4400" dirty="0" smtClean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২৫৫১৭৩০</a:t>
                    </a:r>
                    <a:endParaRPr lang="bn-BD" sz="4400" dirty="0" smtClean="0">
                      <a:solidFill>
                        <a:schemeClr val="bg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  <a:p>
                    <a:pPr algn="ctr"/>
                    <a:r>
                      <a:rPr lang="bn-BD" sz="4400" dirty="0" smtClean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অথবা </a:t>
                    </a:r>
                    <a14:m>
                      <m:oMath xmlns:m="http://schemas.openxmlformats.org/officeDocument/2006/math"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  <m:r>
                          <a:rPr lang="bn-BD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.</m:t>
                        </m:r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০৭</m:t>
                        </m:r>
                      </m:oMath>
                    </a14:m>
                    <a:r>
                      <a:rPr lang="bn-BD" sz="4400" dirty="0" smtClean="0">
                        <a:ln w="0"/>
                        <a:solidFill>
                          <a:schemeClr val="bg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  <a:r>
                      <a:rPr lang="en-US" sz="4400" dirty="0" smtClean="0">
                        <a:ln w="0"/>
                        <a:solidFill>
                          <a:schemeClr val="bg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×</a:t>
                    </a:r>
                    <a:r>
                      <a:rPr lang="en-US" sz="4400" dirty="0">
                        <a:solidFill>
                          <a:schemeClr val="bg1"/>
                        </a:solidFill>
                        <a:cs typeface="NikoshBAN" panose="02000000000000000000" pitchFamily="2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  <m:r>
                          <a:rPr lang="bn-BD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.</m:t>
                        </m:r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০৭</m:t>
                        </m:r>
                      </m:oMath>
                    </a14:m>
                    <a:r>
                      <a:rPr lang="bn-BD" sz="4400" dirty="0" smtClean="0">
                        <a:ln w="0"/>
                        <a:solidFill>
                          <a:schemeClr val="bg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  <a:r>
                      <a:rPr lang="en-US" sz="4400" dirty="0">
                        <a:ln w="0"/>
                        <a:solidFill>
                          <a:schemeClr val="bg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× </a:t>
                    </a:r>
                    <a14:m>
                      <m:oMath xmlns:m="http://schemas.openxmlformats.org/officeDocument/2006/math"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  <m:r>
                          <a:rPr lang="bn-BD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.</m:t>
                        </m:r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০৭</m:t>
                        </m:r>
                      </m:oMath>
                    </a14:m>
                    <a:r>
                      <a:rPr lang="bn-BD" sz="4400" dirty="0">
                        <a:ln w="0"/>
                        <a:solidFill>
                          <a:schemeClr val="bg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  <a:r>
                      <a:rPr lang="en-US" sz="4400" dirty="0">
                        <a:ln w="0"/>
                        <a:solidFill>
                          <a:schemeClr val="bg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×</a:t>
                    </a:r>
                    <a:r>
                      <a:rPr lang="en-US" sz="4400" dirty="0">
                        <a:solidFill>
                          <a:schemeClr val="bg1"/>
                        </a:solidFill>
                        <a:cs typeface="NikoshBAN" panose="02000000000000000000" pitchFamily="2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  <m:r>
                          <a:rPr lang="bn-BD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.</m:t>
                        </m:r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০৭</m:t>
                        </m:r>
                      </m:oMath>
                    </a14:m>
                    <a:r>
                      <a:rPr lang="bn-BD" sz="4400" dirty="0" smtClean="0">
                        <a:ln w="0"/>
                        <a:solidFill>
                          <a:schemeClr val="bg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  <a:r>
                      <a:rPr lang="en-US" sz="4400" dirty="0" smtClean="0">
                        <a:ln w="0"/>
                        <a:solidFill>
                          <a:schemeClr val="bg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×</a:t>
                    </a:r>
                    <a:r>
                      <a:rPr lang="bn-BD" sz="4400" dirty="0" smtClean="0">
                        <a:ln w="0"/>
                        <a:solidFill>
                          <a:schemeClr val="bg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  <m:r>
                          <a:rPr lang="bn-BD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.</m:t>
                        </m:r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০৭</m:t>
                        </m:r>
                      </m:oMath>
                    </a14:m>
                    <a:r>
                      <a:rPr lang="bn-BD" sz="4400" dirty="0" smtClean="0">
                        <a:ln w="0"/>
                        <a:solidFill>
                          <a:schemeClr val="bg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= </a:t>
                    </a:r>
                    <a:r>
                      <a:rPr lang="bn-BD" sz="44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1.40</a:t>
                    </a:r>
                    <a:r>
                      <a:rPr lang="en-US" sz="4400" dirty="0" smtClean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২৫৫১৭৩০</a:t>
                    </a:r>
                    <a:r>
                      <a:rPr lang="bn-BD" sz="4400" dirty="0" smtClean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  <a:endParaRPr lang="bn-BD" sz="4400" dirty="0" smtClean="0">
                      <a:ln w="0"/>
                      <a:solidFill>
                        <a:schemeClr val="bg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3" name="Rectangle 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45493" y="2895600"/>
                    <a:ext cx="12268199" cy="2286000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24" name="Group 23"/>
              <p:cNvGrpSpPr/>
              <p:nvPr/>
            </p:nvGrpSpPr>
            <p:grpSpPr>
              <a:xfrm>
                <a:off x="7657509" y="5257805"/>
                <a:ext cx="381018" cy="533402"/>
                <a:chOff x="9067794" y="5257800"/>
                <a:chExt cx="228611" cy="304801"/>
              </a:xfrm>
            </p:grpSpPr>
            <p:cxnSp>
              <p:nvCxnSpPr>
                <p:cNvPr id="18" name="Straight Connector 17"/>
                <p:cNvCxnSpPr/>
                <p:nvPr/>
              </p:nvCxnSpPr>
              <p:spPr>
                <a:xfrm flipV="1">
                  <a:off x="9067794" y="5257801"/>
                  <a:ext cx="76200" cy="304800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 flipH="1" flipV="1">
                  <a:off x="9144005" y="5257800"/>
                  <a:ext cx="152400" cy="304800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8" name="Group 37"/>
            <p:cNvGrpSpPr/>
            <p:nvPr/>
          </p:nvGrpSpPr>
          <p:grpSpPr>
            <a:xfrm>
              <a:off x="7347601" y="5213161"/>
              <a:ext cx="348599" cy="444408"/>
              <a:chOff x="7347601" y="5213161"/>
              <a:chExt cx="348599" cy="444408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 flipH="1">
                <a:off x="7347601" y="5213161"/>
                <a:ext cx="158298" cy="444408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7519154" y="5251261"/>
                <a:ext cx="177046" cy="406308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072580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57200" y="1828800"/>
            <a:ext cx="5029200" cy="1066800"/>
            <a:chOff x="2133600" y="665480"/>
            <a:chExt cx="5029200" cy="10668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2133600" y="665480"/>
                  <a:ext cx="5029200" cy="10668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bn-BD" sz="36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F</m:t>
                      </m:r>
                      <m:r>
                        <m:rPr>
                          <m:nor/>
                        </m:rPr>
                        <a:rPr lang="en-US" sz="3600" dirty="0" smtClean="0">
                          <a:solidFill>
                            <a:schemeClr val="tx1"/>
                          </a:solidFill>
                          <a:cs typeface="NikoshBAN" panose="02000000000000000000" pitchFamily="2" charset="0"/>
                        </a:rPr>
                        <m:t>v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bn-BD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𝑝𝑣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(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1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𝑖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𝑚</m:t>
                          </m:r>
                        </m:den>
                      </m:f>
                    </m:oMath>
                  </a14:m>
                  <a:r>
                    <a:rPr lang="en-US" sz="3600" dirty="0" smtClean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)</a:t>
                  </a:r>
                  <a:endParaRPr lang="en-US" sz="20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33600" y="665480"/>
                  <a:ext cx="5029200" cy="1066800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b="-5714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Rectangle 3"/>
            <p:cNvSpPr/>
            <p:nvPr/>
          </p:nvSpPr>
          <p:spPr>
            <a:xfrm>
              <a:off x="5302156" y="665480"/>
              <a:ext cx="1066800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chemeClr val="tx1"/>
                  </a:solidFill>
                </a:rPr>
                <a:t>m x  n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38200" y="-11658600"/>
            <a:ext cx="5029200" cy="1066800"/>
            <a:chOff x="2133600" y="665480"/>
            <a:chExt cx="5029200" cy="10668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2133600" y="665480"/>
                  <a:ext cx="5029200" cy="10668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bn-BD" sz="36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F</m:t>
                      </m:r>
                      <m:r>
                        <m:rPr>
                          <m:nor/>
                        </m:rPr>
                        <a:rPr lang="en-US" sz="3600" dirty="0" smtClean="0">
                          <a:solidFill>
                            <a:schemeClr val="tx1"/>
                          </a:solidFill>
                          <a:cs typeface="NikoshBAN" panose="02000000000000000000" pitchFamily="2" charset="0"/>
                        </a:rPr>
                        <m:t>v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bn-BD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𝑝𝑣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(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1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𝑖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𝑚</m:t>
                          </m:r>
                        </m:den>
                      </m:f>
                    </m:oMath>
                  </a14:m>
                  <a:r>
                    <a:rPr lang="en-US" sz="3600" dirty="0" smtClean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)</a:t>
                  </a:r>
                  <a:endParaRPr lang="en-US" sz="20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33600" y="665480"/>
                  <a:ext cx="5029200" cy="1066800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b="-5714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/>
            <p:cNvSpPr/>
            <p:nvPr/>
          </p:nvSpPr>
          <p:spPr>
            <a:xfrm>
              <a:off x="5257800" y="762000"/>
              <a:ext cx="1066800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chemeClr val="tx1"/>
                  </a:solidFill>
                </a:rPr>
                <a:t>m x  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76199" y="5638800"/>
                <a:ext cx="5999329" cy="685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bn-BD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৩</m:t>
                    </m:r>
                    <m:r>
                      <a:rPr lang="bn-BD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bn-BD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০০</m:t>
                    </m:r>
                    <m:r>
                      <a:rPr lang="bn-BD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bn-BD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০০০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× </a:t>
                </a:r>
                <a:r>
                  <a:rPr lang="bn-BD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1.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৩৪</a:t>
                </a:r>
                <a:r>
                  <a:rPr lang="bn-BD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৩৯১৬৩৭৯৩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99" y="5638800"/>
                <a:ext cx="5999329" cy="685800"/>
              </a:xfrm>
              <a:prstGeom prst="rect">
                <a:avLst/>
              </a:prstGeom>
              <a:blipFill rotWithShape="0">
                <a:blip r:embed="rId3"/>
                <a:stretch>
                  <a:fillRect t="-6195" b="-3451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-209267" y="6172200"/>
            <a:ext cx="3383509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4,0৩,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১৭৫ 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72956" y="2971800"/>
                <a:ext cx="5029200" cy="1066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৩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০০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০০০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(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১</m:t>
                    </m:r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০</m:t>
                        </m:r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.</m:t>
                        </m:r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০৬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  <a:endPara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956" y="2971800"/>
                <a:ext cx="5029200" cy="1066800"/>
              </a:xfrm>
              <a:prstGeom prst="rect">
                <a:avLst/>
              </a:prstGeom>
              <a:blipFill rotWithShape="0">
                <a:blip r:embed="rId4"/>
                <a:stretch>
                  <a:fillRect b="-457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4191000" y="2971800"/>
            <a:ext cx="1447800" cy="2523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</a:rPr>
              <a:t>(</a:t>
            </a:r>
            <a:r>
              <a:rPr lang="en-US" sz="2800" dirty="0" smtClean="0">
                <a:solidFill>
                  <a:schemeClr val="tx1"/>
                </a:solidFill>
              </a:rPr>
              <a:t>২ </a:t>
            </a:r>
            <a:r>
              <a:rPr lang="en-US" sz="2800" dirty="0">
                <a:solidFill>
                  <a:schemeClr val="tx1"/>
                </a:solidFill>
              </a:rPr>
              <a:t>x  </a:t>
            </a:r>
            <a:r>
              <a:rPr lang="en-US" sz="2800" dirty="0" smtClean="0">
                <a:solidFill>
                  <a:schemeClr val="tx1"/>
                </a:solidFill>
              </a:rPr>
              <a:t>৫</a:t>
            </a:r>
            <a:r>
              <a:rPr lang="bn-BD" sz="2800" dirty="0" smtClean="0">
                <a:solidFill>
                  <a:schemeClr val="tx1"/>
                </a:solidFill>
              </a:rPr>
              <a:t>)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00600" y="3886200"/>
            <a:ext cx="600501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72956" y="3810000"/>
                <a:ext cx="5802573" cy="1066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৩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০০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০০০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(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১</m:t>
                    </m:r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০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০৩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956" y="3810000"/>
                <a:ext cx="5802573" cy="106680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6737444" y="1828800"/>
            <a:ext cx="1726442" cy="6983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3600" dirty="0" smtClean="0">
                <a:solidFill>
                  <a:schemeClr val="tx1"/>
                </a:solidFill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  <p:sp>
        <p:nvSpPr>
          <p:cNvPr id="20" name="Rectangle 19"/>
          <p:cNvSpPr/>
          <p:nvPr/>
        </p:nvSpPr>
        <p:spPr>
          <a:xfrm>
            <a:off x="6752230" y="2514600"/>
            <a:ext cx="3941928" cy="6983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ভবিষ্য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cs typeface="NikoshBAN" panose="02000000000000000000" pitchFamily="2" charset="0"/>
              </a:rPr>
              <a:t>Fv =? </a:t>
            </a:r>
            <a:endParaRPr lang="en-US" sz="3600" dirty="0"/>
          </a:p>
        </p:txBody>
      </p:sp>
      <p:sp>
        <p:nvSpPr>
          <p:cNvPr id="21" name="Rectangle 20"/>
          <p:cNvSpPr/>
          <p:nvPr/>
        </p:nvSpPr>
        <p:spPr>
          <a:xfrm>
            <a:off x="6819900" y="3352800"/>
            <a:ext cx="4688006" cy="6983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বর্তমান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cs typeface="NikoshBAN" panose="02000000000000000000" pitchFamily="2" charset="0"/>
              </a:rPr>
              <a:t>pv =3,00,000 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6846059" y="4038600"/>
                <a:ext cx="5574541" cy="69831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সুদের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হার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i</a:t>
                </a:r>
                <a:r>
                  <a:rPr lang="bn-BD" sz="3600" dirty="0" smtClean="0">
                    <a:solidFill>
                      <a:schemeClr val="tx1"/>
                    </a:solidFill>
                    <a:cs typeface="NikoshBAN" panose="02000000000000000000" pitchFamily="2" charset="0"/>
                  </a:rPr>
                  <a:t> = </a:t>
                </a:r>
                <a:r>
                  <a:rPr lang="bn-BD" sz="3600" dirty="0">
                    <a:solidFill>
                      <a:schemeClr val="tx1"/>
                    </a:solidFill>
                    <a:cs typeface="NikoshBAN" panose="02000000000000000000" pitchFamily="2" charset="0"/>
                  </a:rPr>
                  <a:t>৬</a:t>
                </a:r>
                <a:r>
                  <a:rPr lang="en-US" sz="3600" dirty="0" smtClean="0">
                    <a:solidFill>
                      <a:schemeClr val="tx1"/>
                    </a:solidFill>
                    <a:cs typeface="NikoshBAN" panose="02000000000000000000" pitchFamily="2" charset="0"/>
                  </a:rPr>
                  <a:t>%</a:t>
                </a:r>
                <a:r>
                  <a:rPr lang="bn-BD" sz="3600" dirty="0" smtClean="0">
                    <a:solidFill>
                      <a:schemeClr val="tx1"/>
                    </a:solidFill>
                    <a:cs typeface="NikoshBAN" panose="02000000000000000000" pitchFamily="2" charset="0"/>
                  </a:rPr>
                  <a:t> </a:t>
                </a:r>
                <a:r>
                  <a:rPr lang="en-US" sz="3600" dirty="0" smtClean="0">
                    <a:solidFill>
                      <a:schemeClr val="tx1"/>
                    </a:solidFill>
                    <a:cs typeface="NikoshBAN" panose="02000000000000000000" pitchFamily="2" charset="0"/>
                  </a:rPr>
                  <a:t>=</a:t>
                </a:r>
                <a:r>
                  <a:rPr lang="bn-BD" sz="3600" dirty="0" smtClean="0">
                    <a:solidFill>
                      <a:schemeClr val="tx1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৬</m:t>
                        </m:r>
                      </m:num>
                      <m:den>
                        <m:r>
                          <a:rPr lang="bn-BD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১০০</m:t>
                        </m:r>
                      </m:den>
                    </m:f>
                  </m:oMath>
                </a14:m>
                <a:r>
                  <a:rPr lang="bn-BD" sz="3600" dirty="0" smtClean="0">
                    <a:solidFill>
                      <a:schemeClr val="tx1"/>
                    </a:solidFill>
                    <a:cs typeface="NikoshBAN" panose="02000000000000000000" pitchFamily="2" charset="0"/>
                  </a:rPr>
                  <a:t>  =০.0৬ </a:t>
                </a:r>
                <a:endParaRPr lang="en-US" sz="36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6059" y="4038600"/>
                <a:ext cx="5574541" cy="698310"/>
              </a:xfrm>
              <a:prstGeom prst="rect">
                <a:avLst/>
              </a:prstGeom>
              <a:blipFill rotWithShape="0">
                <a:blip r:embed="rId6"/>
                <a:stretch>
                  <a:fillRect l="-3279" t="-6140" b="-368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6909748" y="4876800"/>
            <a:ext cx="3482453" cy="6983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মেয়াদ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n</a:t>
            </a:r>
            <a:r>
              <a:rPr lang="bn-BD" sz="3600" dirty="0" smtClean="0">
                <a:solidFill>
                  <a:schemeClr val="tx1"/>
                </a:solidFill>
                <a:cs typeface="NikoshBAN" panose="02000000000000000000" pitchFamily="2" charset="0"/>
              </a:rPr>
              <a:t> =</a:t>
            </a:r>
            <a:r>
              <a:rPr lang="en-US" sz="3600" dirty="0">
                <a:solidFill>
                  <a:schemeClr val="tx1"/>
                </a:solidFill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cs typeface="NikoshBAN" panose="02000000000000000000" pitchFamily="2" charset="0"/>
              </a:rPr>
              <a:t>৫ </a:t>
            </a:r>
            <a:r>
              <a:rPr lang="en-US" sz="3600" dirty="0" err="1" smtClean="0">
                <a:solidFill>
                  <a:schemeClr val="tx1"/>
                </a:solidFill>
                <a:cs typeface="NikoshBAN" panose="02000000000000000000" pitchFamily="2" charset="0"/>
              </a:rPr>
              <a:t>বছর</a:t>
            </a:r>
            <a:r>
              <a:rPr lang="en-US" sz="3600" dirty="0" smtClean="0">
                <a:solidFill>
                  <a:schemeClr val="tx1"/>
                </a:solidFill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6553200" y="2590800"/>
            <a:ext cx="0" cy="42672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788624" y="5715000"/>
            <a:ext cx="5363570" cy="6983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বার্ষিক চক্রবৃদ্ধির সংখ্যা</a:t>
            </a:r>
            <a:r>
              <a:rPr lang="bn-BD" sz="3600" dirty="0" smtClean="0">
                <a:solidFill>
                  <a:schemeClr val="tx1"/>
                </a:solidFill>
                <a:cs typeface="NikoshBAN" panose="02000000000000000000" pitchFamily="2" charset="0"/>
              </a:rPr>
              <a:t> =12/6=2 </a:t>
            </a:r>
            <a:endParaRPr lang="en-US" sz="3600" dirty="0"/>
          </a:p>
        </p:txBody>
      </p:sp>
      <p:sp>
        <p:nvSpPr>
          <p:cNvPr id="25" name="Rectangle 24"/>
          <p:cNvSpPr/>
          <p:nvPr/>
        </p:nvSpPr>
        <p:spPr>
          <a:xfrm>
            <a:off x="-12510" y="-43716"/>
            <a:ext cx="12192000" cy="8744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জনাব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রিপন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সাহেব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০০,০০০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মেঘনা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৭%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বার্ষিক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চক্রবৃদ্ধি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সুদের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প্রস্তাব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তিতিস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৬%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মাস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চক্রবৃদ্ধি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সুদের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প্রস্তাব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endParaRPr lang="bn-BD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-12510" y="922930"/>
            <a:ext cx="11963400" cy="624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ঘ) কোন ব্যাংকে টাকা জমা রাখলে জনাব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রিপন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সাহেব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জন্য অধীক লাভ জনক? বিশ্লেষণ কর।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07075" y="4800600"/>
                <a:ext cx="5802573" cy="1066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৩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০০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০০০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(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১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০৩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075" y="4800600"/>
                <a:ext cx="5802573" cy="106680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/>
          <p:cNvSpPr/>
          <p:nvPr/>
        </p:nvSpPr>
        <p:spPr>
          <a:xfrm>
            <a:off x="4038600" y="4914900"/>
            <a:ext cx="600501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-76199" y="2286000"/>
            <a:ext cx="12268199" cy="2286000"/>
            <a:chOff x="-1219200" y="4472058"/>
            <a:chExt cx="12268199" cy="2286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/>
                <p:cNvSpPr/>
                <p:nvPr/>
              </p:nvSpPr>
              <p:spPr>
                <a:xfrm>
                  <a:off x="-1219200" y="4472058"/>
                  <a:ext cx="12268199" cy="2286000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bn-BD" sz="4400" dirty="0" smtClean="0">
                      <a:ln w="0"/>
                      <a:solidFill>
                        <a:schemeClr val="bg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সাইন্টিফিক ক্যালকুলেটর ON </a:t>
                  </a:r>
                  <a:r>
                    <a:rPr lang="en-US" sz="4400" dirty="0" err="1" smtClean="0">
                      <a:ln w="0"/>
                      <a:solidFill>
                        <a:schemeClr val="bg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করে</a:t>
                  </a:r>
                  <a:r>
                    <a:rPr lang="en-US" sz="4400" dirty="0" smtClean="0">
                      <a:ln w="0"/>
                      <a:solidFill>
                        <a:schemeClr val="bg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 ১. ০</a:t>
                  </a:r>
                  <a:r>
                    <a:rPr lang="bn-BD" sz="4400" dirty="0" smtClean="0">
                      <a:ln w="0"/>
                      <a:solidFill>
                        <a:schemeClr val="bg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৩</a:t>
                  </a:r>
                  <a:r>
                    <a:rPr lang="en-US" sz="4400" dirty="0" smtClean="0">
                      <a:ln w="0"/>
                      <a:solidFill>
                        <a:schemeClr val="bg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bn-BD" sz="4400" dirty="0" smtClean="0">
                      <a:ln w="0"/>
                      <a:solidFill>
                        <a:schemeClr val="bg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   ১০ = </a:t>
                  </a:r>
                  <a:r>
                    <a:rPr lang="bn-BD" sz="4400" dirty="0">
                      <a:solidFill>
                        <a:schemeClr val="bg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1.</a:t>
                  </a:r>
                  <a:r>
                    <a:rPr lang="en-US" sz="4400" dirty="0">
                      <a:solidFill>
                        <a:schemeClr val="bg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৩৪</a:t>
                  </a:r>
                  <a:r>
                    <a:rPr lang="bn-BD" sz="4400" dirty="0">
                      <a:solidFill>
                        <a:schemeClr val="bg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৩৯১৬৩৭৯৩</a:t>
                  </a:r>
                  <a:r>
                    <a:rPr lang="en-US" sz="4400" dirty="0">
                      <a:solidFill>
                        <a:schemeClr val="bg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endParaRPr lang="bn-BD" sz="4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  <a:p>
                  <a:pPr algn="ctr"/>
                  <a:r>
                    <a:rPr lang="bn-BD" sz="4400" dirty="0" smtClean="0">
                      <a:solidFill>
                        <a:schemeClr val="bg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অথবা </a:t>
                  </a:r>
                  <a14:m>
                    <m:oMath xmlns:m="http://schemas.openxmlformats.org/officeDocument/2006/math"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১</m:t>
                      </m:r>
                      <m:r>
                        <a:rPr lang="bn-BD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.</m:t>
                      </m:r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০</m:t>
                      </m:r>
                      <m:r>
                        <a:rPr lang="bn-BD" sz="4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৩</m:t>
                      </m:r>
                      <m:r>
                        <a:rPr lang="bn-BD" sz="4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</m:oMath>
                  </a14:m>
                  <a:r>
                    <a:rPr lang="bn-BD" sz="4400" dirty="0" smtClean="0">
                      <a:ln w="0"/>
                      <a:solidFill>
                        <a:schemeClr val="bg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দশবার গুন করতে হবে</a:t>
                  </a:r>
                </a:p>
              </p:txBody>
            </p:sp>
          </mc:Choice>
          <mc:Fallback xmlns="">
            <p:sp>
              <p:nvSpPr>
                <p:cNvPr id="36" name="Rectangle 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219200" y="4472058"/>
                  <a:ext cx="12268199" cy="2286000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1984" r="-17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4" name="Group 43"/>
            <p:cNvGrpSpPr/>
            <p:nvPr/>
          </p:nvGrpSpPr>
          <p:grpSpPr>
            <a:xfrm>
              <a:off x="6324600" y="4914900"/>
              <a:ext cx="330674" cy="419100"/>
              <a:chOff x="6324600" y="4914900"/>
              <a:chExt cx="330674" cy="419100"/>
            </a:xfrm>
          </p:grpSpPr>
          <p:cxnSp>
            <p:nvCxnSpPr>
              <p:cNvPr id="41" name="Straight Connector 40"/>
              <p:cNvCxnSpPr/>
              <p:nvPr/>
            </p:nvCxnSpPr>
            <p:spPr>
              <a:xfrm flipH="1">
                <a:off x="6324600" y="4953000"/>
                <a:ext cx="152400" cy="38100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6466195" y="4914900"/>
                <a:ext cx="189079" cy="41910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25529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8" grpId="0"/>
      <p:bldP spid="14" grpId="0"/>
      <p:bldP spid="15" grpId="0"/>
      <p:bldP spid="9" grpId="0"/>
      <p:bldP spid="19" grpId="0"/>
      <p:bldP spid="20" grpId="0"/>
      <p:bldP spid="21" grpId="0"/>
      <p:bldP spid="22" grpId="0"/>
      <p:bldP spid="23" grpId="0"/>
      <p:bldP spid="26" grpId="0"/>
      <p:bldP spid="10" grpId="0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52400" y="663476"/>
                <a:ext cx="11430000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জনাব</a:t>
                </a:r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রিপন</a:t>
                </a:r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সাহেব</a:t>
                </a:r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মেঘনা</a:t>
                </a:r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ব্যাং</a:t>
                </a:r>
                <a:r>
                  <a:rPr lang="bn-BD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কে টাকা জমা রাখলে ৫ বছর পর </a:t>
                </a:r>
                <a:r>
                  <a:rPr lang="bn-BD" sz="4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পাবেন =</a:t>
                </a:r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৪</m:t>
                    </m:r>
                    <m:r>
                      <a:rPr lang="en-US" sz="48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48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২০</m:t>
                    </m:r>
                    <m:r>
                      <a:rPr lang="en-US" sz="48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48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৭৬৫</m:t>
                    </m:r>
                  </m:oMath>
                </a14:m>
                <a:r>
                  <a:rPr lang="bn-BD" sz="4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টাকা অপরপক্ষে তিতাস ব্যাংক থেকে পাবেন= </a:t>
                </a:r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4,0৩,</a:t>
                </a:r>
                <a:r>
                  <a:rPr lang="bn-BD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১৭৫ </a:t>
                </a:r>
                <a:r>
                  <a:rPr lang="bn-BD" sz="4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টাকা। </a:t>
                </a:r>
                <a:endParaRPr lang="en-US" sz="4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663476"/>
                <a:ext cx="11430000" cy="2308324"/>
              </a:xfrm>
              <a:prstGeom prst="rect">
                <a:avLst/>
              </a:prstGeom>
              <a:blipFill rotWithShape="0">
                <a:blip r:embed="rId2"/>
                <a:stretch>
                  <a:fillRect l="-2400" t="-6069" r="-1813" b="-12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533400" y="3962400"/>
            <a:ext cx="10744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তাই জনাব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রিপন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সাহেব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র জন্য অধীক লাভ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জনক হবে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মেঘনা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কে টাকা জমা রাখলে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89680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0" y="0"/>
            <a:ext cx="9144000" cy="12192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800" b="1" u="sng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মূল্যায়নঃ</a:t>
            </a:r>
            <a:endParaRPr lang="en-US" sz="8800" b="1" u="sng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01833" y="4614951"/>
            <a:ext cx="9144000" cy="1018309"/>
          </a:xfrm>
          <a:prstGeom prst="rect">
            <a:avLst/>
          </a:prstGeom>
          <a:solidFill>
            <a:srgbClr val="00B050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ভবিষ্যত  মূল্য নির্ণয়ের সূত্রটি  বল।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0" y="5763492"/>
            <a:ext cx="9144000" cy="1018309"/>
          </a:xfrm>
          <a:prstGeom prst="rect">
            <a:avLst/>
          </a:prstGeom>
          <a:solidFill>
            <a:srgbClr val="00B050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54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বর্তমান মূল্য নির্ণয়ের  সূত্রটি বল।</a:t>
            </a:r>
            <a:endParaRPr lang="bn-BD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51709" y="2412076"/>
            <a:ext cx="9144000" cy="942909"/>
          </a:xfrm>
          <a:prstGeom prst="rect">
            <a:avLst/>
          </a:prstGeom>
          <a:solidFill>
            <a:srgbClr val="00B050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FV  </a:t>
            </a:r>
            <a:r>
              <a:rPr lang="bn-BD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দ্বারা  কি  বুঝায়?</a:t>
            </a:r>
          </a:p>
        </p:txBody>
      </p:sp>
      <p:sp>
        <p:nvSpPr>
          <p:cNvPr id="9" name="Rectangle 8"/>
          <p:cNvSpPr/>
          <p:nvPr/>
        </p:nvSpPr>
        <p:spPr>
          <a:xfrm>
            <a:off x="1501833" y="3471951"/>
            <a:ext cx="9144000" cy="1018309"/>
          </a:xfrm>
          <a:prstGeom prst="rect">
            <a:avLst/>
          </a:prstGeom>
          <a:solidFill>
            <a:srgbClr val="00B050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PV  </a:t>
            </a:r>
            <a:r>
              <a:rPr lang="bn-BD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দ্বারা  কি  </a:t>
            </a:r>
            <a:r>
              <a:rPr lang="bn-IN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</a:t>
            </a:r>
            <a:r>
              <a:rPr lang="bn-BD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ঝায়?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01833" y="1295401"/>
            <a:ext cx="9144000" cy="995657"/>
          </a:xfrm>
          <a:prstGeom prst="rect">
            <a:avLst/>
          </a:prstGeom>
          <a:solidFill>
            <a:srgbClr val="00B050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54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অর্থের সময়  মূল্য  বলতে  কি  বু্ঝ ?</a:t>
            </a:r>
            <a:endParaRPr lang="bn-BD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E322C-5BC8-46AA-8802-01334AE983EA}" type="datetime1">
              <a:rPr lang="en-US" smtClean="0"/>
              <a:t>16-Oct-20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688399"/>
            <a:ext cx="3333750" cy="2886075"/>
          </a:xfrm>
          <a:prstGeom prst="rect">
            <a:avLst/>
          </a:prstGeom>
        </p:spPr>
      </p:pic>
      <p:pic>
        <p:nvPicPr>
          <p:cNvPr id="4" name="Picture 3" descr="home-icon.jpg"/>
          <p:cNvPicPr>
            <a:picLocks noChangeAspect="1"/>
          </p:cNvPicPr>
          <p:nvPr/>
        </p:nvPicPr>
        <p:blipFill>
          <a:blip r:embed="rId3">
            <a:lum bright="40000" contrast="-4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000" y="342900"/>
            <a:ext cx="2819400" cy="2286308"/>
          </a:xfrm>
          <a:prstGeom prst="ellipse">
            <a:avLst/>
          </a:prstGeom>
          <a:ln w="34925">
            <a:solidFill>
              <a:sysClr val="windowText" lastClr="000000"/>
            </a:solidFill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7010400" y="990601"/>
            <a:ext cx="3048000" cy="11408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3956555"/>
            <a:ext cx="11734799" cy="23997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</a:t>
            </a:r>
            <a:r>
              <a:rPr lang="bn-BD" sz="6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দের  হার ১০%  হলে বর্তমান</a:t>
            </a:r>
            <a:r>
              <a:rPr lang="bn-IN" sz="6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১,০০,</a:t>
            </a:r>
            <a:r>
              <a:rPr lang="bn-IN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০০০ </a:t>
            </a:r>
            <a:r>
              <a:rPr lang="bn-BD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6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টাকার ৫ বছর  পর  </a:t>
            </a:r>
            <a:r>
              <a:rPr lang="bn-IN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ভবিষ্য</a:t>
            </a:r>
            <a:r>
              <a:rPr lang="bn-BD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ৎ</a:t>
            </a:r>
            <a:r>
              <a:rPr lang="bn-IN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  কত?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0" y="5181600"/>
            <a:ext cx="83058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575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0668000" y="5486400"/>
            <a:ext cx="2286000" cy="1600200"/>
            <a:chOff x="975519" y="609600"/>
            <a:chExt cx="2286000" cy="1600200"/>
          </a:xfrm>
        </p:grpSpPr>
        <p:sp>
          <p:nvSpPr>
            <p:cNvPr id="4" name="Oval 3"/>
            <p:cNvSpPr/>
            <p:nvPr/>
          </p:nvSpPr>
          <p:spPr>
            <a:xfrm>
              <a:off x="1585119" y="609600"/>
              <a:ext cx="1676400" cy="1295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1280319" y="914400"/>
              <a:ext cx="1676400" cy="1295400"/>
            </a:xfrm>
            <a:prstGeom prst="ellipse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975519" y="762000"/>
              <a:ext cx="1676400" cy="1295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0515600" y="-304800"/>
            <a:ext cx="2286000" cy="1600200"/>
            <a:chOff x="975519" y="609600"/>
            <a:chExt cx="2286000" cy="1600200"/>
          </a:xfrm>
        </p:grpSpPr>
        <p:sp>
          <p:nvSpPr>
            <p:cNvPr id="9" name="Oval 8"/>
            <p:cNvSpPr/>
            <p:nvPr/>
          </p:nvSpPr>
          <p:spPr>
            <a:xfrm>
              <a:off x="1585119" y="609600"/>
              <a:ext cx="1676400" cy="1295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280319" y="914400"/>
              <a:ext cx="1676400" cy="1295400"/>
            </a:xfrm>
            <a:prstGeom prst="ellipse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975519" y="762000"/>
              <a:ext cx="1676400" cy="1295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-457200" y="-152400"/>
            <a:ext cx="2286000" cy="1600200"/>
            <a:chOff x="975519" y="609600"/>
            <a:chExt cx="2286000" cy="1600200"/>
          </a:xfrm>
        </p:grpSpPr>
        <p:sp>
          <p:nvSpPr>
            <p:cNvPr id="13" name="Oval 12"/>
            <p:cNvSpPr/>
            <p:nvPr/>
          </p:nvSpPr>
          <p:spPr>
            <a:xfrm>
              <a:off x="1585119" y="609600"/>
              <a:ext cx="1676400" cy="1295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280319" y="914400"/>
              <a:ext cx="1676400" cy="1295400"/>
            </a:xfrm>
            <a:prstGeom prst="ellipse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975519" y="762000"/>
              <a:ext cx="1676400" cy="1295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-533400" y="5334000"/>
            <a:ext cx="2286000" cy="1600200"/>
            <a:chOff x="975519" y="609600"/>
            <a:chExt cx="2286000" cy="1600200"/>
          </a:xfrm>
        </p:grpSpPr>
        <p:sp>
          <p:nvSpPr>
            <p:cNvPr id="17" name="Oval 16"/>
            <p:cNvSpPr/>
            <p:nvPr/>
          </p:nvSpPr>
          <p:spPr>
            <a:xfrm>
              <a:off x="1585119" y="609600"/>
              <a:ext cx="1676400" cy="1295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1280319" y="914400"/>
              <a:ext cx="1676400" cy="1295400"/>
            </a:xfrm>
            <a:prstGeom prst="ellipse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975519" y="762000"/>
              <a:ext cx="1676400" cy="1295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 rot="10800000">
            <a:off x="2209800" y="6172199"/>
            <a:ext cx="8077200" cy="381000"/>
            <a:chOff x="2270919" y="228600"/>
            <a:chExt cx="8077200" cy="381000"/>
          </a:xfrm>
        </p:grpSpPr>
        <p:cxnSp>
          <p:nvCxnSpPr>
            <p:cNvPr id="21" name="Straight Connector 20"/>
            <p:cNvCxnSpPr/>
            <p:nvPr/>
          </p:nvCxnSpPr>
          <p:spPr>
            <a:xfrm flipV="1">
              <a:off x="2270919" y="228600"/>
              <a:ext cx="77724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2423319" y="381000"/>
              <a:ext cx="77724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2575719" y="533400"/>
              <a:ext cx="77724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304006" y="1600994"/>
            <a:ext cx="306388" cy="3962400"/>
            <a:chOff x="288925" y="1600994"/>
            <a:chExt cx="306388" cy="3962400"/>
          </a:xfrm>
        </p:grpSpPr>
        <p:cxnSp>
          <p:nvCxnSpPr>
            <p:cNvPr id="25" name="Straight Connector 24"/>
            <p:cNvCxnSpPr/>
            <p:nvPr/>
          </p:nvCxnSpPr>
          <p:spPr>
            <a:xfrm rot="5400000">
              <a:off x="-1539081" y="3429000"/>
              <a:ext cx="3657600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-1386681" y="3581400"/>
              <a:ext cx="3657600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>
              <a:off x="-1234281" y="3733800"/>
              <a:ext cx="3657600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2362200" y="228600"/>
            <a:ext cx="8077200" cy="381000"/>
            <a:chOff x="2270919" y="228600"/>
            <a:chExt cx="8077200" cy="381000"/>
          </a:xfrm>
        </p:grpSpPr>
        <p:cxnSp>
          <p:nvCxnSpPr>
            <p:cNvPr id="39" name="Straight Connector 38"/>
            <p:cNvCxnSpPr/>
            <p:nvPr/>
          </p:nvCxnSpPr>
          <p:spPr>
            <a:xfrm flipV="1">
              <a:off x="2270919" y="228600"/>
              <a:ext cx="77724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2423319" y="381000"/>
              <a:ext cx="77724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2575719" y="533400"/>
              <a:ext cx="77724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11580812" y="1447800"/>
            <a:ext cx="306388" cy="3962400"/>
            <a:chOff x="288925" y="1600994"/>
            <a:chExt cx="306388" cy="3962400"/>
          </a:xfrm>
        </p:grpSpPr>
        <p:cxnSp>
          <p:nvCxnSpPr>
            <p:cNvPr id="43" name="Straight Connector 42"/>
            <p:cNvCxnSpPr/>
            <p:nvPr/>
          </p:nvCxnSpPr>
          <p:spPr>
            <a:xfrm rot="5400000">
              <a:off x="-1539081" y="3429000"/>
              <a:ext cx="3657600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-1386681" y="3581400"/>
              <a:ext cx="3657600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-1234281" y="3733800"/>
              <a:ext cx="3657600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Rectangle 33"/>
          <p:cNvSpPr/>
          <p:nvPr/>
        </p:nvSpPr>
        <p:spPr>
          <a:xfrm>
            <a:off x="2514601" y="685800"/>
            <a:ext cx="6690519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সবাইকে ধন্যবাদ </a:t>
            </a:r>
            <a:endParaRPr lang="en-US" sz="7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5" name="Picture 34" descr="rose1.jpg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1" y="1447800"/>
            <a:ext cx="6781800" cy="476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581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E322C-5BC8-46AA-8802-01334AE983EA}" type="datetime1">
              <a:rPr lang="en-US" smtClean="0"/>
              <a:t>16-Oct-20</a:t>
            </a:fld>
            <a:endParaRPr lang="en-US"/>
          </a:p>
        </p:txBody>
      </p:sp>
      <p:sp>
        <p:nvSpPr>
          <p:cNvPr id="3" name="Frame 2"/>
          <p:cNvSpPr/>
          <p:nvPr/>
        </p:nvSpPr>
        <p:spPr>
          <a:xfrm>
            <a:off x="152400" y="0"/>
            <a:ext cx="11887200" cy="6858000"/>
          </a:xfrm>
          <a:prstGeom prst="frame">
            <a:avLst>
              <a:gd name="adj1" fmla="val 1995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10" y="1676400"/>
            <a:ext cx="3802690" cy="4480048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HeroicExtremeRightFacing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5029200" y="2052460"/>
            <a:ext cx="6553200" cy="3662541"/>
          </a:xfrm>
          <a:prstGeom prst="rect">
            <a:avLst/>
          </a:prstGeom>
          <a:scene3d>
            <a:camera prst="isometricOffAxis2Left"/>
            <a:lightRig rig="threePt" dir="t"/>
          </a:scene3d>
        </p:spPr>
        <p:txBody>
          <a:bodyPr wrap="square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বিশ্বজিৎ চক্রবর্তী </a:t>
            </a: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সহকারি শিক্ষক, </a:t>
            </a: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সাহাতলী উচ্চ বিদ্যালয়,</a:t>
            </a: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সাহাতলী, চাঁদপুর। </a:t>
            </a: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মোবাইলঃ০১৭৩১৪৩২৪২৫ 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E-mail: biswajit1571@gmail.com</a:t>
            </a:r>
          </a:p>
        </p:txBody>
      </p:sp>
    </p:spTree>
    <p:extLst>
      <p:ext uri="{BB962C8B-B14F-4D97-AF65-F5344CB8AC3E}">
        <p14:creationId xmlns:p14="http://schemas.microsoft.com/office/powerpoint/2010/main" val="387252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562" y="1600200"/>
            <a:ext cx="2128838" cy="290738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33600" y="4572000"/>
            <a:ext cx="81534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তৃতীয় , তারিখঃ </a:t>
            </a:r>
            <a:fld id="{64865F14-AEB0-4C6A-8A4F-B0DB8BCC32D6}" type="datetime8">
              <a:rPr lang="bn-BD" sz="320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16 অক্টোবর., 20</a:t>
            </a:fld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,সময়ঃ ৪৫ মিনিট।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07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21336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489466"/>
            <a:ext cx="3962400" cy="3657600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489466"/>
            <a:ext cx="3962400" cy="3657600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990600" y="4876801"/>
            <a:ext cx="4800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NikoshBAN" pitchFamily="2" charset="0"/>
                <a:cs typeface="NikoshBAN" pitchFamily="2" charset="0"/>
              </a:rPr>
              <a:t>১৯৯৫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সাল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১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ভরি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স্বর্ণের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মূল্য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১০,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০০০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টাকা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3600" y="4724400"/>
            <a:ext cx="5638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২০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২০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সাল</a:t>
            </a:r>
          </a:p>
          <a:p>
            <a:pPr algn="ctr"/>
            <a:r>
              <a:rPr lang="en-US" sz="4000" b="1" dirty="0">
                <a:latin typeface="NikoshBAN" pitchFamily="2" charset="0"/>
                <a:cs typeface="NikoshBAN" pitchFamily="2" charset="0"/>
              </a:rPr>
              <a:t>১ ভরি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স্বর্ণের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৬০,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০০০  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টাকা</a:t>
            </a:r>
          </a:p>
        </p:txBody>
      </p:sp>
    </p:spTree>
    <p:extLst>
      <p:ext uri="{BB962C8B-B14F-4D97-AF65-F5344CB8AC3E}">
        <p14:creationId xmlns:p14="http://schemas.microsoft.com/office/powerpoint/2010/main" val="212698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1752600"/>
            <a:ext cx="838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b="1" u="sng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অর্থের সময় মূল্য</a:t>
            </a:r>
            <a:endParaRPr lang="en-US" sz="8800" b="1" u="sng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52400"/>
            <a:ext cx="716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শিক্ষার্থীরা----</a:t>
            </a:r>
            <a:endParaRPr lang="en-US" sz="5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5355" y="2692568"/>
            <a:ext cx="1120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সূত্রের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সাহায্যে অর্থের ভবিষ্যত মূল্য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নির্ণয় করতে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পারবে।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417394" y="1676400"/>
            <a:ext cx="96410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4800" dirty="0">
                <a:latin typeface="NikoshBAN" pitchFamily="2" charset="0"/>
                <a:cs typeface="NikoshBAN" pitchFamily="2" charset="0"/>
              </a:rPr>
              <a:t>অর্থের সময়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মূল্যে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পারবে;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692568"/>
            <a:ext cx="1181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এ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সো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একটি সৃজনশীল প্রশ্নের মাধ্যমে শিখণফল গুলো অর্জন করি। </a:t>
            </a:r>
          </a:p>
        </p:txBody>
      </p:sp>
    </p:spTree>
    <p:extLst>
      <p:ext uri="{BB962C8B-B14F-4D97-AF65-F5344CB8AC3E}">
        <p14:creationId xmlns:p14="http://schemas.microsoft.com/office/powerpoint/2010/main" val="29960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1000"/>
            <a:ext cx="12192000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জনাব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রিপন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সাহেব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০০,০০০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মেঘনা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৭%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বার্ষিক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চক্রবৃদ্ধি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সুদের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প্রস্তাব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তিতিস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৬%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মাস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চক্রবৃদ্ধি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সুদের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প্রস্তাব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3048000"/>
            <a:ext cx="112014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সুদ আসলের উপর যে সুদ প্রদান করা হয় তাকে কী বলে ব্যাখ্যা কর।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58003" y="2133600"/>
            <a:ext cx="112014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অর্থের সময়মূল্য কী?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-76200" y="3962400"/>
            <a:ext cx="122682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জনাব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রিপন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সাহেব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মেঘনা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 টাকা জমা রাখলে ৫ বছর পর কত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 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পাবেন?</a:t>
            </a:r>
          </a:p>
        </p:txBody>
      </p:sp>
      <p:sp>
        <p:nvSpPr>
          <p:cNvPr id="7" name="Rectangle 6"/>
          <p:cNvSpPr/>
          <p:nvPr/>
        </p:nvSpPr>
        <p:spPr>
          <a:xfrm>
            <a:off x="-76200" y="5015552"/>
            <a:ext cx="11963400" cy="11566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ঘ) কোন ব্যাংকে টাকা জমা রাখলে জনাব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রিপন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সাহেব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জন্য অধীক লাভ জনক? বিশ্লেষণ কর।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421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1828800"/>
            <a:ext cx="11582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ফিন্যান্সের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 দৃষ্টিতে সময়ের সাথে সাথে অর্থের ম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ূ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ল্য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পরিবর্তিত হয়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অর্থাৎ এখনকার ১০০ টাকা আর পাঁচ  বছর পরের ১০০ টাকা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সমান মূল্য বহন করেনা, এখনকার ১০০ টাকা  অধিকতর  মূল্যবান এটাই অর্থের সময় মূল্যের ধারণা।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62200" y="533400"/>
            <a:ext cx="57912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অর্থের সময়মূল্য কী?  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1523</TotalTime>
  <Words>857</Words>
  <Application>Microsoft Office PowerPoint</Application>
  <PresentationFormat>Widescreen</PresentationFormat>
  <Paragraphs>105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Cambria Math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kamrul_Lab2</dc:creator>
  <cp:lastModifiedBy>USER</cp:lastModifiedBy>
  <cp:revision>232</cp:revision>
  <dcterms:created xsi:type="dcterms:W3CDTF">2006-08-16T00:00:00Z</dcterms:created>
  <dcterms:modified xsi:type="dcterms:W3CDTF">2020-10-16T16:10:11Z</dcterms:modified>
</cp:coreProperties>
</file>