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4" r:id="rId4"/>
    <p:sldId id="263" r:id="rId5"/>
    <p:sldId id="262" r:id="rId6"/>
    <p:sldId id="261" r:id="rId7"/>
    <p:sldId id="258" r:id="rId8"/>
    <p:sldId id="267" r:id="rId9"/>
    <p:sldId id="273" r:id="rId10"/>
    <p:sldId id="272" r:id="rId11"/>
    <p:sldId id="271" r:id="rId12"/>
    <p:sldId id="270" r:id="rId13"/>
    <p:sldId id="276" r:id="rId14"/>
    <p:sldId id="275" r:id="rId15"/>
    <p:sldId id="274" r:id="rId16"/>
    <p:sldId id="268"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89439-B0FC-4D54-9BB5-4EA1445625E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171A1-2728-460D-B0A0-9803F9DFDCE8}" type="slidenum">
              <a:rPr lang="en-US" smtClean="0"/>
              <a:t>‹#›</a:t>
            </a:fld>
            <a:endParaRPr lang="en-US"/>
          </a:p>
        </p:txBody>
      </p:sp>
    </p:spTree>
    <p:extLst>
      <p:ext uri="{BB962C8B-B14F-4D97-AF65-F5344CB8AC3E}">
        <p14:creationId xmlns:p14="http://schemas.microsoft.com/office/powerpoint/2010/main" val="235505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89439-B0FC-4D54-9BB5-4EA1445625E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171A1-2728-460D-B0A0-9803F9DFDCE8}" type="slidenum">
              <a:rPr lang="en-US" smtClean="0"/>
              <a:t>‹#›</a:t>
            </a:fld>
            <a:endParaRPr lang="en-US"/>
          </a:p>
        </p:txBody>
      </p:sp>
    </p:spTree>
    <p:extLst>
      <p:ext uri="{BB962C8B-B14F-4D97-AF65-F5344CB8AC3E}">
        <p14:creationId xmlns:p14="http://schemas.microsoft.com/office/powerpoint/2010/main" val="302938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89439-B0FC-4D54-9BB5-4EA1445625E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171A1-2728-460D-B0A0-9803F9DFDCE8}" type="slidenum">
              <a:rPr lang="en-US" smtClean="0"/>
              <a:t>‹#›</a:t>
            </a:fld>
            <a:endParaRPr lang="en-US"/>
          </a:p>
        </p:txBody>
      </p:sp>
    </p:spTree>
    <p:extLst>
      <p:ext uri="{BB962C8B-B14F-4D97-AF65-F5344CB8AC3E}">
        <p14:creationId xmlns:p14="http://schemas.microsoft.com/office/powerpoint/2010/main" val="69204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89439-B0FC-4D54-9BB5-4EA1445625E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171A1-2728-460D-B0A0-9803F9DFDCE8}" type="slidenum">
              <a:rPr lang="en-US" smtClean="0"/>
              <a:t>‹#›</a:t>
            </a:fld>
            <a:endParaRPr lang="en-US"/>
          </a:p>
        </p:txBody>
      </p:sp>
    </p:spTree>
    <p:extLst>
      <p:ext uri="{BB962C8B-B14F-4D97-AF65-F5344CB8AC3E}">
        <p14:creationId xmlns:p14="http://schemas.microsoft.com/office/powerpoint/2010/main" val="188464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89439-B0FC-4D54-9BB5-4EA1445625E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171A1-2728-460D-B0A0-9803F9DFDCE8}" type="slidenum">
              <a:rPr lang="en-US" smtClean="0"/>
              <a:t>‹#›</a:t>
            </a:fld>
            <a:endParaRPr lang="en-US"/>
          </a:p>
        </p:txBody>
      </p:sp>
    </p:spTree>
    <p:extLst>
      <p:ext uri="{BB962C8B-B14F-4D97-AF65-F5344CB8AC3E}">
        <p14:creationId xmlns:p14="http://schemas.microsoft.com/office/powerpoint/2010/main" val="21043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089439-B0FC-4D54-9BB5-4EA1445625E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171A1-2728-460D-B0A0-9803F9DFDCE8}" type="slidenum">
              <a:rPr lang="en-US" smtClean="0"/>
              <a:t>‹#›</a:t>
            </a:fld>
            <a:endParaRPr lang="en-US"/>
          </a:p>
        </p:txBody>
      </p:sp>
    </p:spTree>
    <p:extLst>
      <p:ext uri="{BB962C8B-B14F-4D97-AF65-F5344CB8AC3E}">
        <p14:creationId xmlns:p14="http://schemas.microsoft.com/office/powerpoint/2010/main" val="339866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89439-B0FC-4D54-9BB5-4EA1445625E0}"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171A1-2728-460D-B0A0-9803F9DFDCE8}" type="slidenum">
              <a:rPr lang="en-US" smtClean="0"/>
              <a:t>‹#›</a:t>
            </a:fld>
            <a:endParaRPr lang="en-US"/>
          </a:p>
        </p:txBody>
      </p:sp>
    </p:spTree>
    <p:extLst>
      <p:ext uri="{BB962C8B-B14F-4D97-AF65-F5344CB8AC3E}">
        <p14:creationId xmlns:p14="http://schemas.microsoft.com/office/powerpoint/2010/main" val="416462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089439-B0FC-4D54-9BB5-4EA1445625E0}"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171A1-2728-460D-B0A0-9803F9DFDCE8}" type="slidenum">
              <a:rPr lang="en-US" smtClean="0"/>
              <a:t>‹#›</a:t>
            </a:fld>
            <a:endParaRPr lang="en-US"/>
          </a:p>
        </p:txBody>
      </p:sp>
    </p:spTree>
    <p:extLst>
      <p:ext uri="{BB962C8B-B14F-4D97-AF65-F5344CB8AC3E}">
        <p14:creationId xmlns:p14="http://schemas.microsoft.com/office/powerpoint/2010/main" val="376433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creen Clipp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94376" y="-1094375"/>
            <a:ext cx="6921503" cy="9110255"/>
          </a:xfrm>
          <a:prstGeom prst="rect">
            <a:avLst/>
          </a:prstGeom>
        </p:spPr>
      </p:pic>
      <p:sp>
        <p:nvSpPr>
          <p:cNvPr id="6" name="Frame 5"/>
          <p:cNvSpPr/>
          <p:nvPr userDrawn="1"/>
        </p:nvSpPr>
        <p:spPr>
          <a:xfrm>
            <a:off x="0" y="-25404"/>
            <a:ext cx="9144000" cy="6946908"/>
          </a:xfrm>
          <a:prstGeom prst="frame">
            <a:avLst>
              <a:gd name="adj1" fmla="val 70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16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89439-B0FC-4D54-9BB5-4EA1445625E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171A1-2728-460D-B0A0-9803F9DFDCE8}" type="slidenum">
              <a:rPr lang="en-US" smtClean="0"/>
              <a:t>‹#›</a:t>
            </a:fld>
            <a:endParaRPr lang="en-US"/>
          </a:p>
        </p:txBody>
      </p:sp>
    </p:spTree>
    <p:extLst>
      <p:ext uri="{BB962C8B-B14F-4D97-AF65-F5344CB8AC3E}">
        <p14:creationId xmlns:p14="http://schemas.microsoft.com/office/powerpoint/2010/main" val="262820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89439-B0FC-4D54-9BB5-4EA1445625E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171A1-2728-460D-B0A0-9803F9DFDCE8}" type="slidenum">
              <a:rPr lang="en-US" smtClean="0"/>
              <a:t>‹#›</a:t>
            </a:fld>
            <a:endParaRPr lang="en-US"/>
          </a:p>
        </p:txBody>
      </p:sp>
    </p:spTree>
    <p:extLst>
      <p:ext uri="{BB962C8B-B14F-4D97-AF65-F5344CB8AC3E}">
        <p14:creationId xmlns:p14="http://schemas.microsoft.com/office/powerpoint/2010/main" val="106250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89439-B0FC-4D54-9BB5-4EA1445625E0}" type="datetimeFigureOut">
              <a:rPr lang="en-US" smtClean="0"/>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171A1-2728-460D-B0A0-9803F9DFDCE8}" type="slidenum">
              <a:rPr lang="en-US" smtClean="0"/>
              <a:t>‹#›</a:t>
            </a:fld>
            <a:endParaRPr lang="en-US"/>
          </a:p>
        </p:txBody>
      </p:sp>
    </p:spTree>
    <p:extLst>
      <p:ext uri="{BB962C8B-B14F-4D97-AF65-F5344CB8AC3E}">
        <p14:creationId xmlns:p14="http://schemas.microsoft.com/office/powerpoint/2010/main" val="166111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https://bn.wikipedia.org/wiki/%E0%A6%9C%E0%A6%B2%E0%A7%8B%E0%A6%9A%E0%A7%8D%E0%A6%9B%E0%A6%BE%E0%A6%B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1.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 Id="rId5" Type="http://schemas.openxmlformats.org/officeDocument/2006/relationships/image" Target="../media/image8.tmp"/><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n.wikipedia.org/wiki/%E0%A6%9C%E0%A6%BE%E0%A6%AA%E0%A6%BE%E0%A6%A8%E0%A6%BF_%E0%A6%AD%E0%A6%BE%E0%A6%B7%E0%A6%BE" TargetMode="External"/><Relationship Id="rId2" Type="http://schemas.openxmlformats.org/officeDocument/2006/relationships/image" Target="../media/image14.tmp"/><Relationship Id="rId1" Type="http://schemas.openxmlformats.org/officeDocument/2006/relationships/slideLayout" Target="../slideLayouts/slideLayout7.xml"/><Relationship Id="rId6" Type="http://schemas.openxmlformats.org/officeDocument/2006/relationships/hyperlink" Target="https://bn.wikipedia.org/wiki/%E0%A6%86%E0%A6%97%E0%A7%8D%E0%A6%A8%E0%A7%87%E0%A6%AF%E0%A6%BC%E0%A6%97%E0%A6%BF%E0%A6%B0%E0%A6%BF" TargetMode="External"/><Relationship Id="rId5" Type="http://schemas.openxmlformats.org/officeDocument/2006/relationships/hyperlink" Target="https://bn.wikipedia.org/wiki/%E0%A6%AD%E0%A7%82%E0%A6%AE%E0%A6%BF%E0%A6%A7%E0%A7%8D%E0%A6%AC%E0%A6%B8" TargetMode="External"/><Relationship Id="rId4" Type="http://schemas.openxmlformats.org/officeDocument/2006/relationships/hyperlink" Target="https://bn.wikipedia.org/wiki/%E0%A6%AD%E0%A7%82%E0%A6%AE%E0%A6%BF%E0%A6%95%E0%A6%AE%E0%A7%8D%E0%A6%A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06059"/>
            <a:ext cx="3389069" cy="1107996"/>
          </a:xfrm>
          <a:prstGeom prst="rect">
            <a:avLst/>
          </a:prstGeom>
          <a:noFill/>
        </p:spPr>
        <p:txBody>
          <a:bodyPr wrap="none" rtlCol="0">
            <a:spAutoFit/>
          </a:bodyPr>
          <a:lstStyle/>
          <a:p>
            <a:pPr lvl="0"/>
            <a:r>
              <a:rPr lang="en-US" sz="6600" b="1" dirty="0" err="1">
                <a:ln>
                  <a:solidFill>
                    <a:srgbClr val="0070C0"/>
                  </a:solidFill>
                </a:ln>
                <a:solidFill>
                  <a:srgbClr val="00B0F0"/>
                </a:solidFill>
              </a:rPr>
              <a:t>স্বাগতম</a:t>
            </a:r>
            <a:r>
              <a:rPr lang="en-US" sz="6600" b="1" dirty="0">
                <a:ln>
                  <a:solidFill>
                    <a:srgbClr val="0070C0"/>
                  </a:solidFill>
                </a:ln>
                <a:solidFill>
                  <a:srgbClr val="00B0F0"/>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219200"/>
            <a:ext cx="4962525" cy="4953000"/>
          </a:xfrm>
          <a:prstGeom prst="rect">
            <a:avLst/>
          </a:prstGeom>
        </p:spPr>
      </p:pic>
    </p:spTree>
    <p:extLst>
      <p:ext uri="{BB962C8B-B14F-4D97-AF65-F5344CB8AC3E}">
        <p14:creationId xmlns:p14="http://schemas.microsoft.com/office/powerpoint/2010/main" val="10416667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05200"/>
            <a:ext cx="8382000" cy="3046988"/>
          </a:xfrm>
          <a:prstGeom prst="rect">
            <a:avLst/>
          </a:prstGeom>
        </p:spPr>
        <p:txBody>
          <a:bodyPr wrap="square">
            <a:spAutoFit/>
          </a:bodyPr>
          <a:lstStyle/>
          <a:p>
            <a:pPr algn="just"/>
            <a:r>
              <a:rPr lang="as-IN" sz="2400" b="1" dirty="0"/>
              <a:t>এধরনের আকষ্মিক </a:t>
            </a:r>
            <a:r>
              <a:rPr lang="as-IN" sz="2400" b="1" dirty="0">
                <a:hlinkClick r:id="rId2" tooltip="জলোচ্ছাস"/>
              </a:rPr>
              <a:t>জলোচ্ছাসে</a:t>
            </a:r>
            <a:r>
              <a:rPr lang="as-IN" sz="2400" b="1" dirty="0"/>
              <a:t> উপকূলীয় অঞ্চলে জান-মালের ব্যাপক ক্ষয়ক্ষতি হয়ে থাকে। জলক্ষেত্রের নিচে আগ্নেয়গিরির অগ্নুৎপাত হলেও পানি এভাবে ফুলে উঠতে পারে এবং সুনামি ঘটাতে পারে। আবার স্থলভাগের কোনো ভূমি থেকে ভূমিধ্বস হলেও তা জলক্ষেত্রে এমন সুনামির সৃষ্টি করতে পারে</a:t>
            </a:r>
            <a:r>
              <a:rPr lang="as-IN" sz="2400" b="1" dirty="0" smtClean="0"/>
              <a:t>।</a:t>
            </a:r>
            <a:r>
              <a:rPr lang="en-US" sz="2400" b="1" dirty="0" smtClean="0"/>
              <a:t> </a:t>
            </a:r>
            <a:r>
              <a:rPr lang="en-US" sz="2400" b="1" dirty="0" err="1" smtClean="0"/>
              <a:t>উপকূলের</a:t>
            </a:r>
            <a:r>
              <a:rPr lang="en-US" sz="2400" b="1" dirty="0" smtClean="0"/>
              <a:t> </a:t>
            </a:r>
            <a:r>
              <a:rPr lang="en-US" sz="2400" b="1" dirty="0" err="1" smtClean="0"/>
              <a:t>ঘরবাড়ি</a:t>
            </a:r>
            <a:r>
              <a:rPr lang="en-US" sz="2400" b="1" dirty="0" smtClean="0"/>
              <a:t> , </a:t>
            </a:r>
            <a:r>
              <a:rPr lang="en-US" sz="2400" b="1" dirty="0" err="1" smtClean="0"/>
              <a:t>রেলপথ</a:t>
            </a:r>
            <a:r>
              <a:rPr lang="en-US" sz="2400" b="1" dirty="0" smtClean="0"/>
              <a:t>, </a:t>
            </a:r>
            <a:r>
              <a:rPr lang="en-US" sz="2400" b="1" dirty="0" err="1" smtClean="0"/>
              <a:t>রাস্তাঘাট</a:t>
            </a:r>
            <a:r>
              <a:rPr lang="en-US" sz="2400" b="1" dirty="0" smtClean="0"/>
              <a:t> , </a:t>
            </a:r>
            <a:r>
              <a:rPr lang="en-US" sz="2400" b="1" dirty="0" err="1" smtClean="0"/>
              <a:t>বৈদ্যুতিক</a:t>
            </a:r>
            <a:r>
              <a:rPr lang="en-US" sz="2400" b="1" dirty="0" smtClean="0"/>
              <a:t> </a:t>
            </a:r>
            <a:r>
              <a:rPr lang="en-US" sz="2400" b="1" dirty="0" err="1" smtClean="0"/>
              <a:t>যোগাযোগ</a:t>
            </a:r>
            <a:r>
              <a:rPr lang="en-US" sz="2400" b="1" dirty="0" smtClean="0"/>
              <a:t> </a:t>
            </a:r>
            <a:r>
              <a:rPr lang="en-US" sz="2400" b="1" dirty="0" err="1" smtClean="0"/>
              <a:t>ব্যবস্থা</a:t>
            </a:r>
            <a:r>
              <a:rPr lang="en-US" sz="2400" b="1" dirty="0" smtClean="0"/>
              <a:t> , </a:t>
            </a:r>
            <a:r>
              <a:rPr lang="en-US" sz="2400" b="1" dirty="0" err="1" smtClean="0"/>
              <a:t>বানিজ্য</a:t>
            </a:r>
            <a:r>
              <a:rPr lang="en-US" sz="2400" b="1" dirty="0" smtClean="0"/>
              <a:t> </a:t>
            </a:r>
            <a:r>
              <a:rPr lang="en-US" sz="2400" b="1" dirty="0" err="1" smtClean="0"/>
              <a:t>কেন্দ্র</a:t>
            </a:r>
            <a:r>
              <a:rPr lang="en-US" sz="2400" b="1" dirty="0" smtClean="0"/>
              <a:t> </a:t>
            </a:r>
            <a:r>
              <a:rPr lang="en-US" sz="2400" b="1" dirty="0" err="1" smtClean="0"/>
              <a:t>ইত্যাদি</a:t>
            </a:r>
            <a:r>
              <a:rPr lang="en-US" sz="2400" b="1" dirty="0" smtClean="0"/>
              <a:t> </a:t>
            </a:r>
            <a:r>
              <a:rPr lang="en-US" sz="2400" b="1" dirty="0" err="1" smtClean="0"/>
              <a:t>ধ্বংস</a:t>
            </a:r>
            <a:r>
              <a:rPr lang="en-US" sz="2400" b="1" dirty="0" smtClean="0"/>
              <a:t> </a:t>
            </a:r>
            <a:r>
              <a:rPr lang="en-US" sz="2400" b="1" dirty="0" err="1" smtClean="0"/>
              <a:t>হয়ে</a:t>
            </a:r>
            <a:r>
              <a:rPr lang="en-US" sz="2400" b="1" dirty="0" smtClean="0"/>
              <a:t> </a:t>
            </a:r>
            <a:r>
              <a:rPr lang="en-US" sz="2400" b="1" dirty="0" err="1" smtClean="0"/>
              <a:t>যেতে</a:t>
            </a:r>
            <a:r>
              <a:rPr lang="en-US" sz="2400" b="1" dirty="0" smtClean="0"/>
              <a:t> </a:t>
            </a:r>
            <a:r>
              <a:rPr lang="en-US" sz="2400" b="1" dirty="0" err="1" smtClean="0"/>
              <a:t>পারে</a:t>
            </a:r>
            <a:r>
              <a:rPr lang="en-US" sz="2400" b="1" dirty="0" smtClean="0"/>
              <a:t> । </a:t>
            </a:r>
            <a:endParaRPr lang="en-US" sz="2400" b="1"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04800"/>
            <a:ext cx="6096000" cy="3124200"/>
          </a:xfrm>
          <a:prstGeom prst="rect">
            <a:avLst/>
          </a:prstGeom>
        </p:spPr>
      </p:pic>
    </p:spTree>
    <p:extLst>
      <p:ext uri="{BB962C8B-B14F-4D97-AF65-F5344CB8AC3E}">
        <p14:creationId xmlns:p14="http://schemas.microsoft.com/office/powerpoint/2010/main" val="35305105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408710"/>
            <a:ext cx="4267201" cy="3325090"/>
          </a:xfrm>
          <a:prstGeom prst="rect">
            <a:avLst/>
          </a:prstGeom>
        </p:spPr>
      </p:pic>
      <p:sp>
        <p:nvSpPr>
          <p:cNvPr id="3" name="Rectangle 2"/>
          <p:cNvSpPr/>
          <p:nvPr/>
        </p:nvSpPr>
        <p:spPr>
          <a:xfrm>
            <a:off x="380999" y="3733800"/>
            <a:ext cx="8381999" cy="2677656"/>
          </a:xfrm>
          <a:prstGeom prst="rect">
            <a:avLst/>
          </a:prstGeom>
        </p:spPr>
        <p:txBody>
          <a:bodyPr wrap="square">
            <a:spAutoFit/>
          </a:bodyPr>
          <a:lstStyle/>
          <a:p>
            <a:pPr algn="just"/>
            <a:r>
              <a:rPr lang="as-IN" sz="2400" b="1" dirty="0"/>
              <a:t>পাহাড়ের মাটি ধসে পড়াকেই ভূমিধস বলে। ভূমিধস (ইংরেজি </a:t>
            </a:r>
            <a:r>
              <a:rPr lang="en-US" sz="2400" b="1" dirty="0"/>
              <a:t>Landslide) </a:t>
            </a:r>
            <a:r>
              <a:rPr lang="as-IN" sz="2400" b="1" dirty="0"/>
              <a:t>বলতে পাহাড়-পর্বতের গা থেকে মাটির চাকা বা পাথরের খণ্ড বিরাট মাধ্যাকর্ষণ এর টানে নীচে পড়লে তাকে ভূমিধস বলে। অনেক সময় পাহাড়ের ওপর থেকে জল ও মাটি মিশে কাদা আকারে বিপুল পরিমাণে নিচে নেমে আসলে তাকেও এক ধরনের ভূমিধ্বস আখ্যা দেয়া হয়।</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8" y="408710"/>
            <a:ext cx="4419598" cy="3325090"/>
          </a:xfrm>
          <a:prstGeom prst="rect">
            <a:avLst/>
          </a:prstGeom>
        </p:spPr>
      </p:pic>
    </p:spTree>
    <p:extLst>
      <p:ext uri="{BB962C8B-B14F-4D97-AF65-F5344CB8AC3E}">
        <p14:creationId xmlns:p14="http://schemas.microsoft.com/office/powerpoint/2010/main" val="42209924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838200"/>
            <a:ext cx="8382000" cy="5324535"/>
          </a:xfrm>
          <a:prstGeom prst="rect">
            <a:avLst/>
          </a:prstGeom>
        </p:spPr>
        <p:txBody>
          <a:bodyPr wrap="square">
            <a:spAutoFit/>
          </a:bodyPr>
          <a:lstStyle/>
          <a:p>
            <a:pPr marL="342900" indent="-342900" algn="just">
              <a:buFont typeface="Wingdings" pitchFamily="2" charset="2"/>
              <a:buChar char="q"/>
            </a:pPr>
            <a:r>
              <a:rPr lang="as-IN" sz="2000" b="1" dirty="0">
                <a:solidFill>
                  <a:srgbClr val="FF0000"/>
                </a:solidFill>
              </a:rPr>
              <a:t>ভূমিধ্বসের প্রাকৃতিক কারণ হলো -</a:t>
            </a:r>
          </a:p>
          <a:p>
            <a:pPr marL="285750" indent="-285750" algn="just">
              <a:buFont typeface="Wingdings" pitchFamily="2" charset="2"/>
              <a:buChar char="v"/>
            </a:pPr>
            <a:r>
              <a:rPr lang="as-IN" sz="2000" b="1" dirty="0"/>
              <a:t>ভূমিস্থ পানির চাপ।</a:t>
            </a:r>
          </a:p>
          <a:p>
            <a:pPr marL="285750" indent="-285750" algn="just">
              <a:buFont typeface="Wingdings" pitchFamily="2" charset="2"/>
              <a:buChar char="v"/>
            </a:pPr>
            <a:r>
              <a:rPr lang="as-IN" sz="2000" b="1" dirty="0"/>
              <a:t>গাছপালা কেটে ফেলা বা আগুনে পুড়ে যাওয়ার ফলে ভূমি ক্ষয় হওয়া।</a:t>
            </a:r>
          </a:p>
          <a:p>
            <a:pPr marL="285750" indent="-285750" algn="just">
              <a:buFont typeface="Wingdings" pitchFamily="2" charset="2"/>
              <a:buChar char="v"/>
            </a:pPr>
            <a:r>
              <a:rPr lang="as-IN" sz="2000" b="1" dirty="0"/>
              <a:t>নদী বা সমূদ্রের ঢেউয়ের ফলে ভূমিক্ষয়।</a:t>
            </a:r>
          </a:p>
          <a:p>
            <a:pPr marL="285750" indent="-285750" algn="just">
              <a:buFont typeface="Wingdings" pitchFamily="2" charset="2"/>
              <a:buChar char="v"/>
            </a:pPr>
            <a:r>
              <a:rPr lang="as-IN" sz="2000" b="1" dirty="0"/>
              <a:t>বৃষ্টিপাত কিংবা বরফ গলার ফলে মাটি নরম হওয়া।</a:t>
            </a:r>
          </a:p>
          <a:p>
            <a:pPr marL="285750" indent="-285750" algn="just">
              <a:buFont typeface="Wingdings" pitchFamily="2" charset="2"/>
              <a:buChar char="v"/>
            </a:pPr>
            <a:r>
              <a:rPr lang="as-IN" sz="2000" b="1" dirty="0"/>
              <a:t>ভূমিকম্পের কারণে ভূমি অস্থিতিশীল হওয়া।</a:t>
            </a:r>
          </a:p>
          <a:p>
            <a:pPr marL="285750" indent="-285750" algn="just">
              <a:buFont typeface="Wingdings" pitchFamily="2" charset="2"/>
              <a:buChar char="v"/>
            </a:pPr>
            <a:r>
              <a:rPr lang="as-IN" sz="2000" b="1" dirty="0"/>
              <a:t>ভূমিকম্পের কারণে মাটি তরলীভূত হয়ে যাওয়া।</a:t>
            </a:r>
          </a:p>
          <a:p>
            <a:pPr marL="285750" indent="-285750" algn="just">
              <a:buFont typeface="Wingdings" pitchFamily="2" charset="2"/>
              <a:buChar char="v"/>
            </a:pPr>
            <a:r>
              <a:rPr lang="as-IN" sz="2000" b="1" dirty="0"/>
              <a:t>অগ্ন্যুৎপাত</a:t>
            </a:r>
          </a:p>
          <a:p>
            <a:pPr marL="342900" indent="-342900" algn="just">
              <a:buFont typeface="Wingdings" pitchFamily="2" charset="2"/>
              <a:buChar char="q"/>
            </a:pPr>
            <a:r>
              <a:rPr lang="as-IN" sz="2000" b="1" dirty="0">
                <a:solidFill>
                  <a:srgbClr val="FF0000"/>
                </a:solidFill>
              </a:rPr>
              <a:t>ভূমিধ্বস অনেক সময়ে মানুষের বিভিন্ন কর্মকাণ্ডের ফলেও ঘটে থাকে, যেমন -</a:t>
            </a:r>
          </a:p>
          <a:p>
            <a:pPr marL="285750" indent="-285750" algn="just">
              <a:buFont typeface="Wingdings" pitchFamily="2" charset="2"/>
              <a:buChar char="v"/>
            </a:pPr>
            <a:r>
              <a:rPr lang="as-IN" sz="2000" b="1" dirty="0"/>
              <a:t>যন্ত্রপাতি কিংবা রাস্তার গাড়ির দ্বারা সৃষ্ট কম্পন ও অনুরণন।</a:t>
            </a:r>
          </a:p>
          <a:p>
            <a:pPr marL="285750" indent="-285750" algn="just">
              <a:buFont typeface="Wingdings" pitchFamily="2" charset="2"/>
              <a:buChar char="v"/>
            </a:pPr>
            <a:r>
              <a:rPr lang="as-IN" sz="2000" b="1" dirty="0"/>
              <a:t>বিস্ফোরণ</a:t>
            </a:r>
          </a:p>
          <a:p>
            <a:pPr marL="285750" indent="-285750" algn="just">
              <a:buFont typeface="Wingdings" pitchFamily="2" charset="2"/>
              <a:buChar char="v"/>
            </a:pPr>
            <a:r>
              <a:rPr lang="as-IN" sz="2000" b="1" dirty="0"/>
              <a:t>বাঁধ বা মাটির স্তুপ, যা ঢালের উপরে অতিরিক্ত চাপ সৃষ্টি করে।</a:t>
            </a:r>
          </a:p>
          <a:p>
            <a:pPr marL="285750" indent="-285750" algn="just">
              <a:buFont typeface="Wingdings" pitchFamily="2" charset="2"/>
              <a:buChar char="v"/>
            </a:pPr>
            <a:r>
              <a:rPr lang="as-IN" sz="2000" b="1" dirty="0"/>
              <a:t>অগভীর জমি হতে গাছপালা কেটে ফেলা</a:t>
            </a:r>
          </a:p>
          <a:p>
            <a:pPr marL="285750" indent="-285750" algn="just">
              <a:buFont typeface="Wingdings" pitchFamily="2" charset="2"/>
              <a:buChar char="v"/>
            </a:pPr>
            <a:r>
              <a:rPr lang="as-IN" sz="2000" b="1" dirty="0"/>
              <a:t>কৃষি, নির্মাণ, কিংবা গাছ কাটার ফলে মাটি থেকে পানির পরিমাণ কমে যাওয়া।</a:t>
            </a:r>
          </a:p>
        </p:txBody>
      </p:sp>
    </p:spTree>
    <p:extLst>
      <p:ext uri="{BB962C8B-B14F-4D97-AF65-F5344CB8AC3E}">
        <p14:creationId xmlns:p14="http://schemas.microsoft.com/office/powerpoint/2010/main" val="7090084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86200"/>
            <a:ext cx="8382000" cy="2554545"/>
          </a:xfrm>
          <a:prstGeom prst="rect">
            <a:avLst/>
          </a:prstGeom>
        </p:spPr>
        <p:txBody>
          <a:bodyPr wrap="square">
            <a:spAutoFit/>
          </a:bodyPr>
          <a:lstStyle/>
          <a:p>
            <a:pPr algn="just"/>
            <a:r>
              <a:rPr lang="as-IN" sz="2000" b="1" dirty="0"/>
              <a:t>বনের মরা গাছের ঘর্ষণে সৃষ্টি হয় আগুনের ফুলকির। আগুনের এই ফুলকি ক্রমেই ওপরের দিকে উঠতে থাকে আর পোড়াতে থাকে বন। দাবানল যেমন প্রাকৃতিক কারণে ঘটে, </a:t>
            </a:r>
            <a:r>
              <a:rPr lang="as-IN" sz="2000" b="1" dirty="0" smtClean="0"/>
              <a:t>বাংলাদেশে </a:t>
            </a:r>
            <a:r>
              <a:rPr lang="as-IN" sz="2000" b="1" dirty="0"/>
              <a:t>সাধারণত দাবানলের ঘটনা কমই ঘটে, যা ঘটে তাকে ঠিক প্রাকৃতিক দুর্যোগ বলা যায় </a:t>
            </a:r>
            <a:r>
              <a:rPr lang="as-IN" sz="2000" b="1" dirty="0" smtClean="0"/>
              <a:t>না</a:t>
            </a:r>
            <a:r>
              <a:rPr lang="en-US" sz="2000" b="1" dirty="0" smtClean="0"/>
              <a:t>। </a:t>
            </a:r>
            <a:r>
              <a:rPr lang="as-IN" sz="2000" b="1" dirty="0" smtClean="0"/>
              <a:t>ঘন </a:t>
            </a:r>
            <a:r>
              <a:rPr lang="as-IN" sz="2000" b="1" dirty="0"/>
              <a:t>পাহাড়ি অঞ্চলে দাবানলের ঘটনা বেশি ঘটে। আমেরিকা, ক্যালিফোর্নিয়া, অস্ট্রেলিয়া, আফ্রিকারসহ বিশ্বের অনেক দেশেই দাবানলের ঘটনা ঘটে। এর ফলে বৃক্ষসম্পদ নষ্ট হয়। নষ্ট হয় জীববৈচিত্র্য। দাবানলের আগুন নিয়ন্ত্রণ করা কঠিন।  </a:t>
            </a:r>
            <a:endParaRPr lang="en-US" sz="2000" b="1"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81000"/>
            <a:ext cx="7029450" cy="3429000"/>
          </a:xfrm>
          <a:prstGeom prst="rect">
            <a:avLst/>
          </a:prstGeom>
        </p:spPr>
      </p:pic>
    </p:spTree>
    <p:extLst>
      <p:ext uri="{BB962C8B-B14F-4D97-AF65-F5344CB8AC3E}">
        <p14:creationId xmlns:p14="http://schemas.microsoft.com/office/powerpoint/2010/main" val="189223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310747"/>
            <a:ext cx="8153400" cy="22098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562" y="2358239"/>
            <a:ext cx="4149438" cy="1912275"/>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100" y="364576"/>
            <a:ext cx="4152900" cy="1993663"/>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1" y="331574"/>
            <a:ext cx="4329543" cy="2059669"/>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656" y="2391243"/>
            <a:ext cx="4291444" cy="1879271"/>
          </a:xfrm>
          <a:prstGeom prst="rect">
            <a:avLst/>
          </a:prstGeom>
        </p:spPr>
      </p:pic>
    </p:spTree>
    <p:extLst>
      <p:ext uri="{BB962C8B-B14F-4D97-AF65-F5344CB8AC3E}">
        <p14:creationId xmlns:p14="http://schemas.microsoft.com/office/powerpoint/2010/main" val="8407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72869"/>
            <a:ext cx="2666114" cy="646331"/>
          </a:xfrm>
          <a:prstGeom prst="rect">
            <a:avLst/>
          </a:prstGeom>
          <a:noFill/>
        </p:spPr>
        <p:txBody>
          <a:bodyPr wrap="none" rtlCol="0">
            <a:spAutoFit/>
          </a:bodyPr>
          <a:lstStyle/>
          <a:p>
            <a:r>
              <a:rPr lang="en-US" sz="3600" b="1" dirty="0" err="1" smtClean="0">
                <a:ln>
                  <a:solidFill>
                    <a:srgbClr val="00B050"/>
                  </a:solidFill>
                </a:ln>
              </a:rPr>
              <a:t>দলীয়</a:t>
            </a:r>
            <a:r>
              <a:rPr lang="en-US" sz="3600" b="1" dirty="0" smtClean="0">
                <a:ln>
                  <a:solidFill>
                    <a:srgbClr val="00B050"/>
                  </a:solidFill>
                </a:ln>
              </a:rPr>
              <a:t> </a:t>
            </a:r>
            <a:r>
              <a:rPr lang="en-US" sz="3600" b="1" dirty="0" err="1" smtClean="0">
                <a:ln>
                  <a:solidFill>
                    <a:srgbClr val="00B050"/>
                  </a:solidFill>
                </a:ln>
              </a:rPr>
              <a:t>কাজ</a:t>
            </a:r>
            <a:r>
              <a:rPr lang="en-US" sz="3600" b="1" dirty="0" smtClean="0">
                <a:ln>
                  <a:solidFill>
                    <a:srgbClr val="00B050"/>
                  </a:solidFill>
                </a:ln>
              </a:rPr>
              <a:t> </a:t>
            </a:r>
            <a:endParaRPr lang="en-US" sz="3600" b="1" dirty="0">
              <a:ln>
                <a:solidFill>
                  <a:srgbClr val="00B050"/>
                </a:solidFill>
              </a:ln>
            </a:endParaRPr>
          </a:p>
        </p:txBody>
      </p:sp>
      <p:sp>
        <p:nvSpPr>
          <p:cNvPr id="3" name="TextBox 2"/>
          <p:cNvSpPr txBox="1"/>
          <p:nvPr/>
        </p:nvSpPr>
        <p:spPr>
          <a:xfrm>
            <a:off x="284018" y="2286000"/>
            <a:ext cx="8763000" cy="1417439"/>
          </a:xfrm>
          <a:prstGeom prst="rect">
            <a:avLst/>
          </a:prstGeom>
          <a:noFill/>
        </p:spPr>
        <p:txBody>
          <a:bodyPr wrap="square" rtlCol="0">
            <a:spAutoFit/>
          </a:bodyPr>
          <a:lstStyle/>
          <a:p>
            <a:pPr marL="457200" indent="-457200">
              <a:lnSpc>
                <a:spcPct val="150000"/>
              </a:lnSpc>
              <a:buFont typeface="Wingdings" pitchFamily="2" charset="2"/>
              <a:buChar char="Ø"/>
            </a:pPr>
            <a:r>
              <a:rPr lang="en-US" sz="3000" b="1" dirty="0" smtClean="0"/>
              <a:t>“</a:t>
            </a:r>
            <a:r>
              <a:rPr lang="en-US" sz="3000" b="1" dirty="0" err="1" smtClean="0"/>
              <a:t>মানুষের</a:t>
            </a:r>
            <a:r>
              <a:rPr lang="en-US" sz="3000" b="1" dirty="0" smtClean="0"/>
              <a:t> </a:t>
            </a:r>
            <a:r>
              <a:rPr lang="en-US" sz="3000" b="1" dirty="0" err="1" smtClean="0"/>
              <a:t>অসাবধানতাই</a:t>
            </a:r>
            <a:r>
              <a:rPr lang="en-US" sz="3000" b="1" dirty="0" smtClean="0"/>
              <a:t> </a:t>
            </a:r>
            <a:r>
              <a:rPr lang="en-US" sz="3000" b="1" dirty="0" err="1" smtClean="0"/>
              <a:t>অগ্নিকান্ডের</a:t>
            </a:r>
            <a:r>
              <a:rPr lang="en-US" sz="3000" b="1" dirty="0" smtClean="0"/>
              <a:t> </a:t>
            </a:r>
            <a:r>
              <a:rPr lang="en-US" sz="3000" b="1" dirty="0" err="1" smtClean="0"/>
              <a:t>কারণ</a:t>
            </a:r>
            <a:r>
              <a:rPr lang="en-US" sz="3000" b="1" dirty="0" smtClean="0"/>
              <a:t>” </a:t>
            </a:r>
          </a:p>
          <a:p>
            <a:pPr>
              <a:lnSpc>
                <a:spcPct val="150000"/>
              </a:lnSpc>
            </a:pPr>
            <a:r>
              <a:rPr lang="en-US" sz="3000" b="1" dirty="0" smtClean="0"/>
              <a:t>     </a:t>
            </a:r>
            <a:r>
              <a:rPr lang="en-US" sz="3000" b="1" dirty="0" err="1" smtClean="0"/>
              <a:t>কারণ</a:t>
            </a:r>
            <a:r>
              <a:rPr lang="en-US" sz="3000" b="1" dirty="0" smtClean="0"/>
              <a:t> </a:t>
            </a:r>
            <a:r>
              <a:rPr lang="en-US" sz="3000" b="1" dirty="0" err="1" smtClean="0"/>
              <a:t>গুলো</a:t>
            </a:r>
            <a:r>
              <a:rPr lang="en-US" sz="3000" b="1" dirty="0" smtClean="0"/>
              <a:t> </a:t>
            </a:r>
            <a:r>
              <a:rPr lang="en-US" sz="3000" b="1" dirty="0" err="1" smtClean="0"/>
              <a:t>উল্লেখ</a:t>
            </a:r>
            <a:r>
              <a:rPr lang="en-US" sz="3000" b="1" dirty="0" smtClean="0"/>
              <a:t>  </a:t>
            </a:r>
            <a:r>
              <a:rPr lang="en-US" sz="3000" b="1" dirty="0" err="1" smtClean="0"/>
              <a:t>করে</a:t>
            </a:r>
            <a:r>
              <a:rPr lang="en-US" sz="3000" b="1" dirty="0" smtClean="0"/>
              <a:t>  </a:t>
            </a:r>
            <a:r>
              <a:rPr lang="en-US" sz="3000" b="1" dirty="0" err="1" smtClean="0"/>
              <a:t>বিশ্লেষণ</a:t>
            </a:r>
            <a:r>
              <a:rPr lang="en-US" sz="3000" b="1" dirty="0" smtClean="0"/>
              <a:t> </a:t>
            </a:r>
            <a:r>
              <a:rPr lang="en-US" sz="3000" b="1" dirty="0" err="1" smtClean="0"/>
              <a:t>কর</a:t>
            </a:r>
            <a:r>
              <a:rPr lang="en-US" sz="3000" b="1" dirty="0" smtClean="0"/>
              <a:t>।  </a:t>
            </a:r>
            <a:endParaRPr lang="en-US" sz="3000" b="1" dirty="0"/>
          </a:p>
        </p:txBody>
      </p:sp>
    </p:spTree>
    <p:extLst>
      <p:ext uri="{BB962C8B-B14F-4D97-AF65-F5344CB8AC3E}">
        <p14:creationId xmlns:p14="http://schemas.microsoft.com/office/powerpoint/2010/main" val="2738733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38784"/>
            <a:ext cx="2215671" cy="707886"/>
          </a:xfrm>
          <a:prstGeom prst="rect">
            <a:avLst/>
          </a:prstGeom>
          <a:noFill/>
        </p:spPr>
        <p:txBody>
          <a:bodyPr wrap="none" rtlCol="0">
            <a:spAutoFit/>
          </a:bodyPr>
          <a:lstStyle/>
          <a:p>
            <a:r>
              <a:rPr lang="en-US" sz="4000" b="1" dirty="0" err="1" smtClean="0">
                <a:ln>
                  <a:solidFill>
                    <a:srgbClr val="002060"/>
                  </a:solidFill>
                </a:ln>
              </a:rPr>
              <a:t>মূল্যায়ন</a:t>
            </a:r>
            <a:r>
              <a:rPr lang="en-US" sz="4000" b="1" dirty="0" smtClean="0">
                <a:ln>
                  <a:solidFill>
                    <a:srgbClr val="002060"/>
                  </a:solidFill>
                </a:ln>
              </a:rPr>
              <a:t> </a:t>
            </a:r>
            <a:endParaRPr lang="en-US" sz="4000" b="1" dirty="0">
              <a:ln>
                <a:solidFill>
                  <a:srgbClr val="002060"/>
                </a:solidFill>
              </a:ln>
            </a:endParaRPr>
          </a:p>
        </p:txBody>
      </p:sp>
      <p:sp>
        <p:nvSpPr>
          <p:cNvPr id="3" name="TextBox 2"/>
          <p:cNvSpPr txBox="1"/>
          <p:nvPr/>
        </p:nvSpPr>
        <p:spPr>
          <a:xfrm>
            <a:off x="471246" y="963911"/>
            <a:ext cx="8045821" cy="1508105"/>
          </a:xfrm>
          <a:prstGeom prst="rect">
            <a:avLst/>
          </a:prstGeom>
          <a:noFill/>
        </p:spPr>
        <p:txBody>
          <a:bodyPr wrap="square" rtlCol="0">
            <a:spAutoFit/>
          </a:bodyPr>
          <a:lstStyle/>
          <a:p>
            <a:r>
              <a:rPr lang="en-US" sz="2000" b="1" dirty="0" smtClean="0">
                <a:solidFill>
                  <a:srgbClr val="FF0000"/>
                </a:solidFill>
              </a:rPr>
              <a:t>১। </a:t>
            </a:r>
            <a:r>
              <a:rPr lang="en-US" sz="2000" b="1" dirty="0" err="1" smtClean="0">
                <a:solidFill>
                  <a:srgbClr val="FF0000"/>
                </a:solidFill>
              </a:rPr>
              <a:t>বাংলাদেশে</a:t>
            </a:r>
            <a:r>
              <a:rPr lang="en-US" sz="2000" b="1" dirty="0" smtClean="0">
                <a:solidFill>
                  <a:srgbClr val="FF0000"/>
                </a:solidFill>
              </a:rPr>
              <a:t> </a:t>
            </a:r>
            <a:r>
              <a:rPr lang="en-US" sz="2000" b="1" dirty="0" err="1" smtClean="0">
                <a:solidFill>
                  <a:srgbClr val="FF0000"/>
                </a:solidFill>
              </a:rPr>
              <a:t>সুনামি</a:t>
            </a:r>
            <a:r>
              <a:rPr lang="en-US" sz="2000" b="1" dirty="0" smtClean="0">
                <a:solidFill>
                  <a:srgbClr val="FF0000"/>
                </a:solidFill>
              </a:rPr>
              <a:t> </a:t>
            </a:r>
            <a:r>
              <a:rPr lang="en-US" sz="2000" b="1" dirty="0" err="1" smtClean="0">
                <a:solidFill>
                  <a:srgbClr val="FF0000"/>
                </a:solidFill>
              </a:rPr>
              <a:t>হলে</a:t>
            </a:r>
            <a:r>
              <a:rPr lang="en-US" sz="2000" b="1" dirty="0" smtClean="0">
                <a:solidFill>
                  <a:srgbClr val="FF0000"/>
                </a:solidFill>
              </a:rPr>
              <a:t> </a:t>
            </a:r>
            <a:r>
              <a:rPr lang="en-US" sz="2000" b="1" dirty="0" err="1" smtClean="0">
                <a:solidFill>
                  <a:srgbClr val="FF0000"/>
                </a:solidFill>
              </a:rPr>
              <a:t>কী</a:t>
            </a:r>
            <a:r>
              <a:rPr lang="en-US" sz="2000" b="1" dirty="0" smtClean="0">
                <a:solidFill>
                  <a:srgbClr val="FF0000"/>
                </a:solidFill>
              </a:rPr>
              <a:t> </a:t>
            </a:r>
            <a:r>
              <a:rPr lang="en-US" sz="2000" b="1" dirty="0" err="1" smtClean="0">
                <a:solidFill>
                  <a:srgbClr val="FF0000"/>
                </a:solidFill>
              </a:rPr>
              <a:t>সমস্যা</a:t>
            </a:r>
            <a:r>
              <a:rPr lang="en-US" sz="2000" b="1" dirty="0" smtClean="0">
                <a:solidFill>
                  <a:srgbClr val="FF0000"/>
                </a:solidFill>
              </a:rPr>
              <a:t> </a:t>
            </a:r>
            <a:r>
              <a:rPr lang="en-US" sz="2000" b="1" dirty="0" err="1" smtClean="0">
                <a:solidFill>
                  <a:srgbClr val="FF0000"/>
                </a:solidFill>
              </a:rPr>
              <a:t>হতে</a:t>
            </a:r>
            <a:r>
              <a:rPr lang="en-US" sz="2000" b="1" dirty="0" smtClean="0">
                <a:solidFill>
                  <a:srgbClr val="FF0000"/>
                </a:solidFill>
              </a:rPr>
              <a:t> </a:t>
            </a:r>
            <a:r>
              <a:rPr lang="en-US" sz="2000" b="1" dirty="0" err="1" smtClean="0">
                <a:solidFill>
                  <a:srgbClr val="FF0000"/>
                </a:solidFill>
              </a:rPr>
              <a:t>পারে</a:t>
            </a:r>
            <a:r>
              <a:rPr lang="en-US" sz="2000" b="1" dirty="0" smtClean="0">
                <a:solidFill>
                  <a:srgbClr val="FF0000"/>
                </a:solidFill>
              </a:rPr>
              <a:t>? </a:t>
            </a:r>
          </a:p>
          <a:p>
            <a:r>
              <a:rPr lang="en-US" b="1" dirty="0" smtClean="0"/>
              <a:t>ক)  </a:t>
            </a:r>
            <a:r>
              <a:rPr lang="en-US" b="1" dirty="0" err="1" smtClean="0"/>
              <a:t>জলোচ্ছ্বাসে</a:t>
            </a:r>
            <a:r>
              <a:rPr lang="en-US" b="1" dirty="0" smtClean="0"/>
              <a:t> </a:t>
            </a:r>
            <a:r>
              <a:rPr lang="en-US" b="1" dirty="0" err="1" smtClean="0"/>
              <a:t>উপকূলীয়</a:t>
            </a:r>
            <a:r>
              <a:rPr lang="en-US" b="1" dirty="0" smtClean="0"/>
              <a:t> </a:t>
            </a:r>
            <a:r>
              <a:rPr lang="en-US" b="1" dirty="0" err="1" smtClean="0"/>
              <a:t>এলাকা</a:t>
            </a:r>
            <a:r>
              <a:rPr lang="en-US" b="1" dirty="0" smtClean="0"/>
              <a:t> </a:t>
            </a:r>
            <a:r>
              <a:rPr lang="en-US" b="1" dirty="0" err="1" smtClean="0"/>
              <a:t>তলিয়ে</a:t>
            </a:r>
            <a:r>
              <a:rPr lang="en-US" b="1" dirty="0" smtClean="0"/>
              <a:t> </a:t>
            </a:r>
            <a:r>
              <a:rPr lang="en-US" b="1" dirty="0" err="1" smtClean="0"/>
              <a:t>যাবে</a:t>
            </a:r>
            <a:r>
              <a:rPr lang="en-US" b="1" dirty="0" smtClean="0"/>
              <a:t>    </a:t>
            </a:r>
          </a:p>
          <a:p>
            <a:r>
              <a:rPr lang="en-US" b="1" dirty="0" smtClean="0"/>
              <a:t> খ)  </a:t>
            </a:r>
            <a:r>
              <a:rPr lang="en-US" b="1" dirty="0" err="1" smtClean="0"/>
              <a:t>ঘরবাড়িগুলো</a:t>
            </a:r>
            <a:r>
              <a:rPr lang="en-US" b="1" dirty="0" smtClean="0"/>
              <a:t> </a:t>
            </a:r>
            <a:r>
              <a:rPr lang="en-US" b="1" dirty="0" err="1" smtClean="0"/>
              <a:t>মাটিচাপা</a:t>
            </a:r>
            <a:r>
              <a:rPr lang="en-US" b="1" dirty="0" smtClean="0"/>
              <a:t> </a:t>
            </a:r>
            <a:r>
              <a:rPr lang="en-US" b="1" dirty="0" err="1" smtClean="0"/>
              <a:t>পড়তে</a:t>
            </a:r>
            <a:r>
              <a:rPr lang="en-US" b="1" dirty="0" smtClean="0"/>
              <a:t> </a:t>
            </a:r>
            <a:r>
              <a:rPr lang="en-US" b="1" dirty="0" err="1" smtClean="0"/>
              <a:t>পারে</a:t>
            </a:r>
            <a:r>
              <a:rPr lang="en-US" b="1" dirty="0" smtClean="0"/>
              <a:t> </a:t>
            </a:r>
          </a:p>
          <a:p>
            <a:r>
              <a:rPr lang="en-US" b="1" dirty="0" smtClean="0"/>
              <a:t> গ)  </a:t>
            </a:r>
            <a:r>
              <a:rPr lang="en-US" b="1" dirty="0" err="1" smtClean="0"/>
              <a:t>পারমানবিক</a:t>
            </a:r>
            <a:r>
              <a:rPr lang="en-US" b="1" dirty="0" smtClean="0"/>
              <a:t> </a:t>
            </a:r>
            <a:r>
              <a:rPr lang="en-US" b="1" dirty="0" err="1" smtClean="0"/>
              <a:t>তেজস্ক্রিয়তা</a:t>
            </a:r>
            <a:r>
              <a:rPr lang="en-US" b="1" dirty="0" smtClean="0"/>
              <a:t> </a:t>
            </a:r>
            <a:r>
              <a:rPr lang="en-US" b="1" dirty="0" err="1" smtClean="0"/>
              <a:t>সৃষ্টি</a:t>
            </a:r>
            <a:r>
              <a:rPr lang="en-US" b="1" dirty="0" smtClean="0"/>
              <a:t> </a:t>
            </a:r>
            <a:r>
              <a:rPr lang="en-US" b="1" dirty="0" err="1" smtClean="0"/>
              <a:t>হতে</a:t>
            </a:r>
            <a:r>
              <a:rPr lang="en-US" b="1" dirty="0" smtClean="0"/>
              <a:t> </a:t>
            </a:r>
            <a:r>
              <a:rPr lang="en-US" b="1" dirty="0" err="1" smtClean="0"/>
              <a:t>পারে</a:t>
            </a:r>
            <a:r>
              <a:rPr lang="en-US" b="1" dirty="0" smtClean="0"/>
              <a:t>          </a:t>
            </a:r>
          </a:p>
          <a:p>
            <a:r>
              <a:rPr lang="en-US" b="1" dirty="0"/>
              <a:t> </a:t>
            </a:r>
            <a:r>
              <a:rPr lang="en-US" b="1" dirty="0" smtClean="0"/>
              <a:t>ঘ)  </a:t>
            </a:r>
            <a:r>
              <a:rPr lang="en-US" b="1" dirty="0" err="1" smtClean="0"/>
              <a:t>দেশটির</a:t>
            </a:r>
            <a:r>
              <a:rPr lang="en-US" b="1" dirty="0" smtClean="0"/>
              <a:t> </a:t>
            </a:r>
            <a:r>
              <a:rPr lang="en-US" b="1" dirty="0" err="1" smtClean="0"/>
              <a:t>উষ্ণতা</a:t>
            </a:r>
            <a:r>
              <a:rPr lang="en-US" b="1" dirty="0" smtClean="0"/>
              <a:t> </a:t>
            </a:r>
            <a:r>
              <a:rPr lang="en-US" b="1" dirty="0" err="1" smtClean="0"/>
              <a:t>বৃদ্ধি</a:t>
            </a:r>
            <a:r>
              <a:rPr lang="en-US" b="1" dirty="0" smtClean="0"/>
              <a:t> </a:t>
            </a:r>
            <a:r>
              <a:rPr lang="en-US" b="1" dirty="0" err="1" smtClean="0"/>
              <a:t>পেতে</a:t>
            </a:r>
            <a:r>
              <a:rPr lang="en-US" b="1" dirty="0" smtClean="0"/>
              <a:t> </a:t>
            </a:r>
            <a:r>
              <a:rPr lang="en-US" b="1" dirty="0" err="1" smtClean="0"/>
              <a:t>পারে</a:t>
            </a:r>
            <a:r>
              <a:rPr lang="en-US" b="1" dirty="0" smtClean="0"/>
              <a:t>  </a:t>
            </a:r>
            <a:endParaRPr lang="en-US" b="1" dirty="0"/>
          </a:p>
        </p:txBody>
      </p:sp>
      <p:sp>
        <p:nvSpPr>
          <p:cNvPr id="4" name="Oval 3"/>
          <p:cNvSpPr/>
          <p:nvPr/>
        </p:nvSpPr>
        <p:spPr>
          <a:xfrm>
            <a:off x="529268" y="1260764"/>
            <a:ext cx="3810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8348" y="2408650"/>
            <a:ext cx="8518679" cy="707886"/>
          </a:xfrm>
          <a:prstGeom prst="rect">
            <a:avLst/>
          </a:prstGeom>
          <a:noFill/>
        </p:spPr>
        <p:txBody>
          <a:bodyPr wrap="none" rtlCol="0">
            <a:spAutoFit/>
          </a:bodyPr>
          <a:lstStyle/>
          <a:p>
            <a:r>
              <a:rPr lang="en-US" sz="2000" b="1" dirty="0" smtClean="0">
                <a:solidFill>
                  <a:srgbClr val="FF0000"/>
                </a:solidFill>
              </a:rPr>
              <a:t>২। </a:t>
            </a:r>
            <a:r>
              <a:rPr lang="en-US" sz="2000" b="1" dirty="0" err="1" smtClean="0">
                <a:solidFill>
                  <a:srgbClr val="FF0000"/>
                </a:solidFill>
              </a:rPr>
              <a:t>আমাদের</a:t>
            </a:r>
            <a:r>
              <a:rPr lang="en-US" sz="2000" b="1" dirty="0" smtClean="0">
                <a:solidFill>
                  <a:srgbClr val="FF0000"/>
                </a:solidFill>
              </a:rPr>
              <a:t> </a:t>
            </a:r>
            <a:r>
              <a:rPr lang="en-US" sz="2000" b="1" dirty="0" err="1" smtClean="0">
                <a:solidFill>
                  <a:srgbClr val="FF0000"/>
                </a:solidFill>
              </a:rPr>
              <a:t>দেশে</a:t>
            </a:r>
            <a:r>
              <a:rPr lang="en-US" sz="2000" b="1" dirty="0" smtClean="0">
                <a:solidFill>
                  <a:srgbClr val="FF0000"/>
                </a:solidFill>
              </a:rPr>
              <a:t> </a:t>
            </a:r>
            <a:r>
              <a:rPr lang="en-US" sz="2000" b="1" dirty="0" err="1" smtClean="0">
                <a:solidFill>
                  <a:srgbClr val="FF0000"/>
                </a:solidFill>
              </a:rPr>
              <a:t>প্রায়ই</a:t>
            </a:r>
            <a:r>
              <a:rPr lang="en-US" sz="2000" b="1" dirty="0" smtClean="0">
                <a:solidFill>
                  <a:srgbClr val="FF0000"/>
                </a:solidFill>
              </a:rPr>
              <a:t> </a:t>
            </a:r>
            <a:r>
              <a:rPr lang="en-US" sz="2000" b="1" dirty="0" err="1" smtClean="0">
                <a:solidFill>
                  <a:srgbClr val="FF0000"/>
                </a:solidFill>
              </a:rPr>
              <a:t>কোথায়</a:t>
            </a:r>
            <a:r>
              <a:rPr lang="en-US" sz="2000" b="1" dirty="0" smtClean="0">
                <a:solidFill>
                  <a:srgbClr val="FF0000"/>
                </a:solidFill>
              </a:rPr>
              <a:t> </a:t>
            </a:r>
            <a:r>
              <a:rPr lang="en-US" sz="2000" b="1" dirty="0" err="1" smtClean="0">
                <a:solidFill>
                  <a:srgbClr val="FF0000"/>
                </a:solidFill>
              </a:rPr>
              <a:t>ভূমিধস</a:t>
            </a:r>
            <a:r>
              <a:rPr lang="en-US" sz="2000" b="1" dirty="0" smtClean="0">
                <a:solidFill>
                  <a:srgbClr val="FF0000"/>
                </a:solidFill>
              </a:rPr>
              <a:t> </a:t>
            </a:r>
            <a:r>
              <a:rPr lang="en-US" sz="2000" b="1" dirty="0" err="1" smtClean="0">
                <a:solidFill>
                  <a:srgbClr val="FF0000"/>
                </a:solidFill>
              </a:rPr>
              <a:t>হয়ে</a:t>
            </a:r>
            <a:r>
              <a:rPr lang="en-US" sz="2000" b="1" dirty="0" smtClean="0">
                <a:solidFill>
                  <a:srgbClr val="FF0000"/>
                </a:solidFill>
              </a:rPr>
              <a:t> </a:t>
            </a:r>
            <a:r>
              <a:rPr lang="en-US" sz="2000" b="1" dirty="0" err="1" smtClean="0">
                <a:solidFill>
                  <a:srgbClr val="FF0000"/>
                </a:solidFill>
              </a:rPr>
              <a:t>মানুশের</a:t>
            </a:r>
            <a:r>
              <a:rPr lang="en-US" sz="2000" b="1" dirty="0" smtClean="0">
                <a:solidFill>
                  <a:srgbClr val="FF0000"/>
                </a:solidFill>
              </a:rPr>
              <a:t> </a:t>
            </a:r>
            <a:r>
              <a:rPr lang="en-US" sz="2000" b="1" dirty="0" err="1" smtClean="0">
                <a:solidFill>
                  <a:srgbClr val="FF0000"/>
                </a:solidFill>
              </a:rPr>
              <a:t>প্রাণহানি</a:t>
            </a:r>
            <a:r>
              <a:rPr lang="en-US" sz="2000" b="1" dirty="0" smtClean="0">
                <a:solidFill>
                  <a:srgbClr val="FF0000"/>
                </a:solidFill>
              </a:rPr>
              <a:t> </a:t>
            </a:r>
            <a:r>
              <a:rPr lang="en-US" sz="2000" b="1" dirty="0" err="1" smtClean="0">
                <a:solidFill>
                  <a:srgbClr val="FF0000"/>
                </a:solidFill>
              </a:rPr>
              <a:t>ঘটে</a:t>
            </a:r>
            <a:r>
              <a:rPr lang="en-US" sz="2000" b="1" dirty="0" smtClean="0">
                <a:solidFill>
                  <a:srgbClr val="FF0000"/>
                </a:solidFill>
              </a:rPr>
              <a:t> ? </a:t>
            </a:r>
          </a:p>
          <a:p>
            <a:r>
              <a:rPr lang="en-US" sz="2000" b="1" dirty="0" smtClean="0"/>
              <a:t>ক)  </a:t>
            </a:r>
            <a:r>
              <a:rPr lang="en-US" sz="2000" b="1" dirty="0" err="1" smtClean="0"/>
              <a:t>নেত্রকোণা</a:t>
            </a:r>
            <a:r>
              <a:rPr lang="en-US" sz="2000" b="1" dirty="0" smtClean="0"/>
              <a:t>            খ) </a:t>
            </a:r>
            <a:r>
              <a:rPr lang="en-US" sz="2000" b="1" dirty="0" err="1" smtClean="0"/>
              <a:t>কিশরগঞ্জ</a:t>
            </a:r>
            <a:r>
              <a:rPr lang="en-US" sz="2000" b="1" dirty="0" smtClean="0"/>
              <a:t>           গ)</a:t>
            </a:r>
            <a:r>
              <a:rPr lang="en-US" sz="2000" b="1" dirty="0" err="1" smtClean="0"/>
              <a:t>নোয়াখালী</a:t>
            </a:r>
            <a:r>
              <a:rPr lang="en-US" sz="2000" b="1" dirty="0" smtClean="0"/>
              <a:t>          ঘ) </a:t>
            </a:r>
            <a:r>
              <a:rPr lang="en-US" sz="2000" b="1" dirty="0" err="1" smtClean="0"/>
              <a:t>সুনামগঞ্জ</a:t>
            </a:r>
            <a:r>
              <a:rPr lang="en-US" sz="2000" b="1" dirty="0" smtClean="0"/>
              <a:t> </a:t>
            </a:r>
            <a:r>
              <a:rPr lang="en-US" sz="2000" b="1" dirty="0" smtClean="0">
                <a:solidFill>
                  <a:srgbClr val="FF0000"/>
                </a:solidFill>
              </a:rPr>
              <a:t> </a:t>
            </a:r>
            <a:endParaRPr lang="en-US" sz="2000" b="1" dirty="0">
              <a:solidFill>
                <a:srgbClr val="FF0000"/>
              </a:solidFill>
            </a:endParaRPr>
          </a:p>
        </p:txBody>
      </p:sp>
      <p:sp>
        <p:nvSpPr>
          <p:cNvPr id="6" name="Oval 5"/>
          <p:cNvSpPr/>
          <p:nvPr/>
        </p:nvSpPr>
        <p:spPr>
          <a:xfrm>
            <a:off x="354480" y="2690606"/>
            <a:ext cx="348183"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1476" y="3055025"/>
            <a:ext cx="8260595" cy="707886"/>
          </a:xfrm>
          <a:prstGeom prst="rect">
            <a:avLst/>
          </a:prstGeom>
          <a:noFill/>
        </p:spPr>
        <p:txBody>
          <a:bodyPr wrap="none" rtlCol="0">
            <a:spAutoFit/>
          </a:bodyPr>
          <a:lstStyle/>
          <a:p>
            <a:r>
              <a:rPr lang="en-US" sz="2000" b="1" dirty="0" smtClean="0">
                <a:solidFill>
                  <a:srgbClr val="FF0000"/>
                </a:solidFill>
              </a:rPr>
              <a:t>৩। </a:t>
            </a:r>
            <a:r>
              <a:rPr lang="en-US" sz="2000" b="1" dirty="0" err="1" smtClean="0">
                <a:solidFill>
                  <a:srgbClr val="FF0000"/>
                </a:solidFill>
              </a:rPr>
              <a:t>ভূমিধস</a:t>
            </a:r>
            <a:r>
              <a:rPr lang="en-US" sz="2000" b="1" dirty="0" smtClean="0">
                <a:solidFill>
                  <a:srgbClr val="FF0000"/>
                </a:solidFill>
              </a:rPr>
              <a:t> </a:t>
            </a:r>
            <a:r>
              <a:rPr lang="en-US" sz="2000" b="1" dirty="0" err="1" smtClean="0">
                <a:solidFill>
                  <a:srgbClr val="FF0000"/>
                </a:solidFill>
              </a:rPr>
              <a:t>ঘটে</a:t>
            </a:r>
            <a:r>
              <a:rPr lang="en-US" sz="2000" b="1" dirty="0" smtClean="0">
                <a:solidFill>
                  <a:srgbClr val="FF0000"/>
                </a:solidFill>
              </a:rPr>
              <a:t>-----</a:t>
            </a:r>
          </a:p>
          <a:p>
            <a:r>
              <a:rPr lang="en-US" sz="2000" b="1" dirty="0" smtClean="0"/>
              <a:t>ক)  </a:t>
            </a:r>
            <a:r>
              <a:rPr lang="en-US" sz="2000" b="1" dirty="0" err="1" smtClean="0"/>
              <a:t>বন্যায়</a:t>
            </a:r>
            <a:r>
              <a:rPr lang="en-US" sz="2000" b="1" dirty="0" smtClean="0"/>
              <a:t>         খ)   </a:t>
            </a:r>
            <a:r>
              <a:rPr lang="en-US" sz="2000" b="1" dirty="0" err="1" smtClean="0"/>
              <a:t>ঘূর্ণিঝড়ে</a:t>
            </a:r>
            <a:r>
              <a:rPr lang="en-US" sz="2000" b="1" dirty="0" smtClean="0"/>
              <a:t>      গ)   </a:t>
            </a:r>
            <a:r>
              <a:rPr lang="en-US" sz="2000" b="1" dirty="0" err="1" smtClean="0"/>
              <a:t>টর্নেডোতে</a:t>
            </a:r>
            <a:r>
              <a:rPr lang="en-US" sz="2000" b="1" dirty="0" smtClean="0"/>
              <a:t>        ঘ)    </a:t>
            </a:r>
            <a:r>
              <a:rPr lang="en-US" sz="2000" b="1" dirty="0" err="1" smtClean="0"/>
              <a:t>ভারি</a:t>
            </a:r>
            <a:r>
              <a:rPr lang="en-US" sz="2000" b="1" dirty="0" smtClean="0"/>
              <a:t> </a:t>
            </a:r>
            <a:r>
              <a:rPr lang="en-US" sz="2000" b="1" dirty="0" err="1" smtClean="0"/>
              <a:t>বৃষ্টিপাতে</a:t>
            </a:r>
            <a:r>
              <a:rPr lang="en-US" sz="2000" b="1" dirty="0" smtClean="0"/>
              <a:t> </a:t>
            </a:r>
            <a:endParaRPr lang="en-US" b="1" dirty="0"/>
          </a:p>
        </p:txBody>
      </p:sp>
      <p:sp>
        <p:nvSpPr>
          <p:cNvPr id="8" name="Oval 7"/>
          <p:cNvSpPr/>
          <p:nvPr/>
        </p:nvSpPr>
        <p:spPr>
          <a:xfrm>
            <a:off x="6154882" y="3360098"/>
            <a:ext cx="381000" cy="3539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4549" y="3736504"/>
            <a:ext cx="6258445" cy="707886"/>
          </a:xfrm>
          <a:prstGeom prst="rect">
            <a:avLst/>
          </a:prstGeom>
          <a:noFill/>
        </p:spPr>
        <p:txBody>
          <a:bodyPr wrap="none" rtlCol="0">
            <a:spAutoFit/>
          </a:bodyPr>
          <a:lstStyle/>
          <a:p>
            <a:r>
              <a:rPr lang="en-US" sz="2000" b="1" dirty="0" smtClean="0">
                <a:solidFill>
                  <a:srgbClr val="FF0000"/>
                </a:solidFill>
              </a:rPr>
              <a:t>৪। </a:t>
            </a:r>
            <a:r>
              <a:rPr lang="en-US" sz="2000" b="1" dirty="0" err="1" smtClean="0">
                <a:solidFill>
                  <a:srgbClr val="FF0000"/>
                </a:solidFill>
              </a:rPr>
              <a:t>দুর্যোগ</a:t>
            </a:r>
            <a:r>
              <a:rPr lang="en-US" sz="2000" b="1" dirty="0" smtClean="0">
                <a:solidFill>
                  <a:srgbClr val="FF0000"/>
                </a:solidFill>
              </a:rPr>
              <a:t> </a:t>
            </a:r>
            <a:r>
              <a:rPr lang="en-US" sz="2000" b="1" dirty="0" err="1" smtClean="0">
                <a:solidFill>
                  <a:srgbClr val="FF0000"/>
                </a:solidFill>
              </a:rPr>
              <a:t>কয়</a:t>
            </a:r>
            <a:r>
              <a:rPr lang="en-US" sz="2000" b="1" dirty="0" smtClean="0">
                <a:solidFill>
                  <a:srgbClr val="FF0000"/>
                </a:solidFill>
              </a:rPr>
              <a:t> </a:t>
            </a:r>
            <a:r>
              <a:rPr lang="en-US" sz="2000" b="1" dirty="0" err="1" smtClean="0">
                <a:solidFill>
                  <a:srgbClr val="FF0000"/>
                </a:solidFill>
              </a:rPr>
              <a:t>ধরণের</a:t>
            </a:r>
            <a:r>
              <a:rPr lang="en-US" sz="2000" b="1" dirty="0" smtClean="0">
                <a:solidFill>
                  <a:srgbClr val="FF0000"/>
                </a:solidFill>
              </a:rPr>
              <a:t> ? </a:t>
            </a:r>
          </a:p>
          <a:p>
            <a:r>
              <a:rPr lang="en-US" sz="2000" b="1" dirty="0" smtClean="0"/>
              <a:t>ক)  ২        	খ) ৩		 গ) ৫    		ঘ)৬ </a:t>
            </a:r>
            <a:endParaRPr lang="en-US" sz="2000" b="1" dirty="0"/>
          </a:p>
        </p:txBody>
      </p:sp>
      <p:sp>
        <p:nvSpPr>
          <p:cNvPr id="10" name="Oval 9"/>
          <p:cNvSpPr/>
          <p:nvPr/>
        </p:nvSpPr>
        <p:spPr>
          <a:xfrm>
            <a:off x="448165" y="4090447"/>
            <a:ext cx="398140" cy="3509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9682" y="4546625"/>
            <a:ext cx="8045821" cy="1015663"/>
          </a:xfrm>
          <a:prstGeom prst="rect">
            <a:avLst/>
          </a:prstGeom>
          <a:noFill/>
        </p:spPr>
        <p:txBody>
          <a:bodyPr wrap="square" rtlCol="0">
            <a:spAutoFit/>
          </a:bodyPr>
          <a:lstStyle/>
          <a:p>
            <a:r>
              <a:rPr lang="en-US" sz="2000" b="1" dirty="0" smtClean="0">
                <a:solidFill>
                  <a:srgbClr val="FF0000"/>
                </a:solidFill>
              </a:rPr>
              <a:t>৫। </a:t>
            </a:r>
            <a:r>
              <a:rPr lang="en-US" sz="2000" b="1" dirty="0" err="1" smtClean="0">
                <a:solidFill>
                  <a:srgbClr val="FF0000"/>
                </a:solidFill>
              </a:rPr>
              <a:t>বনাঞ্চলে</a:t>
            </a:r>
            <a:r>
              <a:rPr lang="en-US" sz="2000" b="1" dirty="0" smtClean="0">
                <a:solidFill>
                  <a:srgbClr val="FF0000"/>
                </a:solidFill>
              </a:rPr>
              <a:t> </a:t>
            </a:r>
            <a:r>
              <a:rPr lang="en-US" sz="2000" b="1" dirty="0" err="1" smtClean="0">
                <a:solidFill>
                  <a:srgbClr val="FF0000"/>
                </a:solidFill>
              </a:rPr>
              <a:t>অগ্নিকান্ডের</a:t>
            </a:r>
            <a:r>
              <a:rPr lang="en-US" sz="2000" b="1" dirty="0" smtClean="0">
                <a:solidFill>
                  <a:srgbClr val="FF0000"/>
                </a:solidFill>
              </a:rPr>
              <a:t> </a:t>
            </a:r>
            <a:r>
              <a:rPr lang="en-US" sz="2000" b="1" dirty="0" err="1" smtClean="0">
                <a:solidFill>
                  <a:srgbClr val="FF0000"/>
                </a:solidFill>
              </a:rPr>
              <a:t>কারণ</a:t>
            </a:r>
            <a:r>
              <a:rPr lang="en-US" sz="2000" b="1" dirty="0" smtClean="0">
                <a:solidFill>
                  <a:srgbClr val="FF0000"/>
                </a:solidFill>
              </a:rPr>
              <a:t> </a:t>
            </a:r>
            <a:r>
              <a:rPr lang="en-US" sz="2000" b="1" dirty="0" err="1" smtClean="0">
                <a:solidFill>
                  <a:srgbClr val="FF0000"/>
                </a:solidFill>
              </a:rPr>
              <a:t>কোনটি</a:t>
            </a:r>
            <a:r>
              <a:rPr lang="en-US" sz="2000" b="1" dirty="0" smtClean="0">
                <a:solidFill>
                  <a:srgbClr val="FF0000"/>
                </a:solidFill>
              </a:rPr>
              <a:t> ?</a:t>
            </a:r>
          </a:p>
          <a:p>
            <a:r>
              <a:rPr lang="en-US" sz="2000" b="1" dirty="0" smtClean="0"/>
              <a:t>ক) </a:t>
            </a:r>
            <a:r>
              <a:rPr lang="en-US" sz="2000" b="1" dirty="0" err="1" smtClean="0"/>
              <a:t>অসাবধানতা</a:t>
            </a:r>
            <a:r>
              <a:rPr lang="en-US" sz="2000" b="1" dirty="0" smtClean="0"/>
              <a:t>     		</a:t>
            </a:r>
            <a:r>
              <a:rPr lang="en-US" sz="2000" b="1" dirty="0"/>
              <a:t> </a:t>
            </a:r>
            <a:r>
              <a:rPr lang="en-US" sz="2000" b="1" dirty="0" smtClean="0"/>
              <a:t>      খ)   </a:t>
            </a:r>
            <a:r>
              <a:rPr lang="en-US" sz="2000" b="1" dirty="0" err="1" smtClean="0"/>
              <a:t>প্রচন্ড</a:t>
            </a:r>
            <a:r>
              <a:rPr lang="en-US" sz="2000" b="1" dirty="0" smtClean="0"/>
              <a:t> </a:t>
            </a:r>
            <a:r>
              <a:rPr lang="en-US" sz="2000" b="1" dirty="0" err="1" smtClean="0"/>
              <a:t>দাবদাহ</a:t>
            </a:r>
            <a:r>
              <a:rPr lang="en-US" sz="2000" b="1" dirty="0" smtClean="0"/>
              <a:t> </a:t>
            </a:r>
          </a:p>
          <a:p>
            <a:r>
              <a:rPr lang="en-US" sz="2000" b="1" dirty="0" smtClean="0"/>
              <a:t>গ) </a:t>
            </a:r>
            <a:r>
              <a:rPr lang="en-US" sz="2000" b="1" dirty="0" err="1" smtClean="0"/>
              <a:t>গাছে</a:t>
            </a:r>
            <a:r>
              <a:rPr lang="en-US" sz="2000" b="1" dirty="0" smtClean="0"/>
              <a:t> </a:t>
            </a:r>
            <a:r>
              <a:rPr lang="en-US" sz="2000" b="1" dirty="0" err="1" smtClean="0"/>
              <a:t>গাছে</a:t>
            </a:r>
            <a:r>
              <a:rPr lang="en-US" sz="2000" b="1" dirty="0" smtClean="0"/>
              <a:t> </a:t>
            </a:r>
            <a:r>
              <a:rPr lang="en-US" sz="2000" b="1" dirty="0" err="1" smtClean="0"/>
              <a:t>ঘর্ষণ</a:t>
            </a:r>
            <a:r>
              <a:rPr lang="en-US" sz="2000" b="1" dirty="0" smtClean="0"/>
              <a:t>		</a:t>
            </a:r>
            <a:r>
              <a:rPr lang="en-US" sz="2000" b="1" dirty="0"/>
              <a:t> </a:t>
            </a:r>
            <a:r>
              <a:rPr lang="en-US" sz="2000" b="1" dirty="0" smtClean="0"/>
              <a:t>      ঘ)   </a:t>
            </a:r>
            <a:r>
              <a:rPr lang="en-US" sz="2000" b="1" dirty="0" err="1" smtClean="0"/>
              <a:t>রাসায়নিক</a:t>
            </a:r>
            <a:r>
              <a:rPr lang="en-US" sz="2000" b="1" dirty="0" smtClean="0"/>
              <a:t> </a:t>
            </a:r>
            <a:r>
              <a:rPr lang="en-US" sz="2000" b="1" dirty="0" err="1" smtClean="0"/>
              <a:t>বিক্রিয়া</a:t>
            </a:r>
            <a:r>
              <a:rPr lang="en-US" sz="2000" b="1" dirty="0" smtClean="0"/>
              <a:t>  </a:t>
            </a:r>
            <a:endParaRPr lang="en-US" sz="2000" b="1" dirty="0"/>
          </a:p>
        </p:txBody>
      </p:sp>
      <p:sp>
        <p:nvSpPr>
          <p:cNvPr id="12" name="Oval 11"/>
          <p:cNvSpPr/>
          <p:nvPr/>
        </p:nvSpPr>
        <p:spPr>
          <a:xfrm>
            <a:off x="4587687" y="4825856"/>
            <a:ext cx="365311" cy="3557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29682" y="5562288"/>
            <a:ext cx="8282249" cy="1015663"/>
          </a:xfrm>
          <a:prstGeom prst="rect">
            <a:avLst/>
          </a:prstGeom>
          <a:noFill/>
        </p:spPr>
        <p:txBody>
          <a:bodyPr wrap="square" rtlCol="0">
            <a:spAutoFit/>
          </a:bodyPr>
          <a:lstStyle/>
          <a:p>
            <a:r>
              <a:rPr lang="en-US" sz="2000" b="1" dirty="0" smtClean="0">
                <a:solidFill>
                  <a:srgbClr val="FF0000"/>
                </a:solidFill>
              </a:rPr>
              <a:t>৬। </a:t>
            </a:r>
            <a:r>
              <a:rPr lang="en-US" sz="2000" b="1" dirty="0" err="1" smtClean="0">
                <a:solidFill>
                  <a:srgbClr val="FF0000"/>
                </a:solidFill>
              </a:rPr>
              <a:t>ভূমিকম্প</a:t>
            </a:r>
            <a:r>
              <a:rPr lang="en-US" sz="2000" b="1" dirty="0" smtClean="0">
                <a:solidFill>
                  <a:srgbClr val="FF0000"/>
                </a:solidFill>
              </a:rPr>
              <a:t> </a:t>
            </a:r>
            <a:r>
              <a:rPr lang="en-US" sz="2000" b="1" dirty="0" err="1" smtClean="0">
                <a:solidFill>
                  <a:srgbClr val="FF0000"/>
                </a:solidFill>
              </a:rPr>
              <a:t>চলাকালীন</a:t>
            </a:r>
            <a:r>
              <a:rPr lang="en-US" sz="2000" b="1" dirty="0" smtClean="0">
                <a:solidFill>
                  <a:srgbClr val="FF0000"/>
                </a:solidFill>
              </a:rPr>
              <a:t> </a:t>
            </a:r>
            <a:r>
              <a:rPr lang="en-US" sz="2000" b="1" dirty="0" err="1" smtClean="0">
                <a:solidFill>
                  <a:srgbClr val="FF0000"/>
                </a:solidFill>
              </a:rPr>
              <a:t>সময়ে</a:t>
            </a:r>
            <a:r>
              <a:rPr lang="en-US" sz="2000" b="1" dirty="0" smtClean="0">
                <a:solidFill>
                  <a:srgbClr val="FF0000"/>
                </a:solidFill>
              </a:rPr>
              <a:t> </a:t>
            </a:r>
            <a:r>
              <a:rPr lang="en-US" sz="2000" b="1" dirty="0" err="1" smtClean="0">
                <a:solidFill>
                  <a:srgbClr val="FF0000"/>
                </a:solidFill>
              </a:rPr>
              <a:t>করণীয়</a:t>
            </a:r>
            <a:r>
              <a:rPr lang="en-US" sz="2000" b="1" dirty="0" smtClean="0">
                <a:solidFill>
                  <a:srgbClr val="FF0000"/>
                </a:solidFill>
              </a:rPr>
              <a:t> </a:t>
            </a:r>
            <a:r>
              <a:rPr lang="en-US" sz="2000" b="1" dirty="0" err="1" smtClean="0">
                <a:solidFill>
                  <a:srgbClr val="FF0000"/>
                </a:solidFill>
              </a:rPr>
              <a:t>কী</a:t>
            </a:r>
            <a:r>
              <a:rPr lang="en-US" sz="2000" b="1" dirty="0" smtClean="0">
                <a:solidFill>
                  <a:srgbClr val="FF0000"/>
                </a:solidFill>
              </a:rPr>
              <a:t>? </a:t>
            </a:r>
          </a:p>
          <a:p>
            <a:r>
              <a:rPr lang="en-US" sz="2000" b="1" dirty="0" smtClean="0"/>
              <a:t>ক) </a:t>
            </a:r>
            <a:r>
              <a:rPr lang="en-US" sz="2000" b="1" dirty="0" err="1" smtClean="0"/>
              <a:t>বাড়ির</a:t>
            </a:r>
            <a:r>
              <a:rPr lang="en-US" sz="2000" b="1" dirty="0" smtClean="0"/>
              <a:t> </a:t>
            </a:r>
            <a:r>
              <a:rPr lang="en-US" sz="2000" b="1" dirty="0" err="1" smtClean="0"/>
              <a:t>ছাদে</a:t>
            </a:r>
            <a:r>
              <a:rPr lang="en-US" sz="2000" b="1" dirty="0" smtClean="0"/>
              <a:t> </a:t>
            </a:r>
            <a:r>
              <a:rPr lang="en-US" sz="2000" b="1" dirty="0" err="1" smtClean="0"/>
              <a:t>যেতে</a:t>
            </a:r>
            <a:r>
              <a:rPr lang="en-US" sz="2000" b="1" dirty="0" smtClean="0"/>
              <a:t> </a:t>
            </a:r>
            <a:r>
              <a:rPr lang="en-US" sz="2000" b="1" dirty="0" err="1" smtClean="0"/>
              <a:t>হবে</a:t>
            </a:r>
            <a:r>
              <a:rPr lang="en-US" sz="2000" b="1" dirty="0" smtClean="0"/>
              <a:t> 		খ)  </a:t>
            </a:r>
            <a:r>
              <a:rPr lang="en-US" sz="2000" b="1" dirty="0" err="1" smtClean="0"/>
              <a:t>খাটের</a:t>
            </a:r>
            <a:r>
              <a:rPr lang="en-US" sz="2000" b="1" dirty="0" smtClean="0"/>
              <a:t> </a:t>
            </a:r>
            <a:r>
              <a:rPr lang="en-US" sz="2000" b="1" dirty="0" err="1" smtClean="0"/>
              <a:t>নিচে</a:t>
            </a:r>
            <a:r>
              <a:rPr lang="en-US" sz="2000" b="1" dirty="0" smtClean="0"/>
              <a:t> </a:t>
            </a:r>
            <a:r>
              <a:rPr lang="en-US" sz="2000" b="1" dirty="0" err="1" smtClean="0"/>
              <a:t>থাকতে</a:t>
            </a:r>
            <a:r>
              <a:rPr lang="en-US" sz="2000" b="1" dirty="0" smtClean="0"/>
              <a:t> </a:t>
            </a:r>
            <a:r>
              <a:rPr lang="en-US" sz="2000" b="1" dirty="0" err="1" smtClean="0"/>
              <a:t>হবে</a:t>
            </a:r>
            <a:endParaRPr lang="en-US" sz="2000" b="1" dirty="0" smtClean="0"/>
          </a:p>
          <a:p>
            <a:r>
              <a:rPr lang="en-US" sz="2000" b="1" dirty="0" smtClean="0"/>
              <a:t> গ) </a:t>
            </a:r>
            <a:r>
              <a:rPr lang="en-US" sz="2000" b="1" dirty="0" err="1" smtClean="0"/>
              <a:t>লিফটে</a:t>
            </a:r>
            <a:r>
              <a:rPr lang="en-US" sz="2000" b="1" dirty="0" smtClean="0"/>
              <a:t>  </a:t>
            </a:r>
            <a:r>
              <a:rPr lang="en-US" sz="2000" b="1" dirty="0" err="1" smtClean="0"/>
              <a:t>থাকতে</a:t>
            </a:r>
            <a:r>
              <a:rPr lang="en-US" sz="2000" b="1" dirty="0" smtClean="0"/>
              <a:t> </a:t>
            </a:r>
            <a:r>
              <a:rPr lang="en-US" sz="2000" b="1" dirty="0" err="1" smtClean="0"/>
              <a:t>হবে</a:t>
            </a:r>
            <a:r>
              <a:rPr lang="en-US" sz="2000" b="1" dirty="0" smtClean="0"/>
              <a:t> 		ঘ)  </a:t>
            </a:r>
            <a:r>
              <a:rPr lang="en-US" sz="2000" b="1" dirty="0" err="1" smtClean="0"/>
              <a:t>গাছের</a:t>
            </a:r>
            <a:r>
              <a:rPr lang="en-US" sz="2000" b="1" dirty="0" smtClean="0"/>
              <a:t> </a:t>
            </a:r>
            <a:r>
              <a:rPr lang="en-US" sz="2000" b="1" dirty="0" err="1" smtClean="0"/>
              <a:t>নিচে</a:t>
            </a:r>
            <a:r>
              <a:rPr lang="en-US" sz="2000" b="1" dirty="0" smtClean="0"/>
              <a:t> </a:t>
            </a:r>
            <a:r>
              <a:rPr lang="en-US" sz="2000" b="1" dirty="0" err="1" smtClean="0"/>
              <a:t>থাকতে</a:t>
            </a:r>
            <a:r>
              <a:rPr lang="en-US" sz="2000" b="1" dirty="0" smtClean="0"/>
              <a:t> </a:t>
            </a:r>
            <a:r>
              <a:rPr lang="en-US" sz="2000" b="1" dirty="0" err="1" smtClean="0"/>
              <a:t>হবে</a:t>
            </a:r>
            <a:r>
              <a:rPr lang="en-US" sz="2000" b="1" dirty="0" smtClean="0"/>
              <a:t> </a:t>
            </a:r>
            <a:endParaRPr lang="en-US" sz="2000" b="1" dirty="0"/>
          </a:p>
        </p:txBody>
      </p:sp>
      <p:sp>
        <p:nvSpPr>
          <p:cNvPr id="14" name="Oval 13"/>
          <p:cNvSpPr/>
          <p:nvPr/>
        </p:nvSpPr>
        <p:spPr>
          <a:xfrm>
            <a:off x="5105400" y="5867400"/>
            <a:ext cx="310671"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976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circle(in)">
                                      <p:cBhvr>
                                        <p:cTn id="64" dur="20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circle(in)">
                                      <p:cBhvr>
                                        <p:cTn id="7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9" grpId="0"/>
      <p:bldP spid="10" grpId="0" animBg="1"/>
      <p:bldP spid="11" grpId="0"/>
      <p:bldP spid="12" grpId="0" animBg="1"/>
      <p:bldP spid="1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429000"/>
            <a:ext cx="6795450" cy="523220"/>
          </a:xfrm>
          <a:prstGeom prst="rect">
            <a:avLst/>
          </a:prstGeom>
          <a:noFill/>
        </p:spPr>
        <p:txBody>
          <a:bodyPr wrap="none" rtlCol="0">
            <a:spAutoFit/>
          </a:bodyPr>
          <a:lstStyle/>
          <a:p>
            <a:pPr marL="457200" indent="-457200">
              <a:buFont typeface="Wingdings" pitchFamily="2" charset="2"/>
              <a:buChar char="v"/>
            </a:pPr>
            <a:r>
              <a:rPr lang="en-US" sz="2800" b="1" dirty="0" err="1" smtClean="0"/>
              <a:t>ভূমিধস</a:t>
            </a:r>
            <a:r>
              <a:rPr lang="en-US" sz="2800" b="1" dirty="0" smtClean="0"/>
              <a:t> </a:t>
            </a:r>
            <a:r>
              <a:rPr lang="en-US" sz="2800" b="1" dirty="0" err="1" smtClean="0"/>
              <a:t>কী</a:t>
            </a:r>
            <a:r>
              <a:rPr lang="en-US" sz="2800" b="1" dirty="0" smtClean="0"/>
              <a:t> </a:t>
            </a:r>
            <a:r>
              <a:rPr lang="en-US" sz="2800" b="1" dirty="0" err="1" smtClean="0"/>
              <a:t>কারণে</a:t>
            </a:r>
            <a:r>
              <a:rPr lang="en-US" sz="2800" b="1" dirty="0" smtClean="0"/>
              <a:t> </a:t>
            </a:r>
            <a:r>
              <a:rPr lang="en-US" sz="2800" b="1" dirty="0" err="1" smtClean="0"/>
              <a:t>ঘটে</a:t>
            </a:r>
            <a:r>
              <a:rPr lang="en-US" sz="2800" b="1" dirty="0" smtClean="0"/>
              <a:t> ? </a:t>
            </a:r>
            <a:r>
              <a:rPr lang="en-US" sz="2800" b="1" dirty="0" err="1" smtClean="0"/>
              <a:t>ব্যাখ্যা</a:t>
            </a:r>
            <a:r>
              <a:rPr lang="en-US" sz="2800" b="1" dirty="0" smtClean="0"/>
              <a:t> </a:t>
            </a:r>
            <a:r>
              <a:rPr lang="en-US" sz="2800" b="1" dirty="0" err="1" smtClean="0"/>
              <a:t>কর</a:t>
            </a:r>
            <a:r>
              <a:rPr lang="en-US" sz="2800" b="1" dirty="0" smtClean="0"/>
              <a:t> । </a:t>
            </a:r>
            <a:endParaRPr lang="en-US" sz="2800" b="1" dirty="0"/>
          </a:p>
        </p:txBody>
      </p:sp>
      <p:sp>
        <p:nvSpPr>
          <p:cNvPr id="3" name="TextBox 2"/>
          <p:cNvSpPr txBox="1"/>
          <p:nvPr/>
        </p:nvSpPr>
        <p:spPr>
          <a:xfrm>
            <a:off x="2969907" y="743634"/>
            <a:ext cx="2808782" cy="646331"/>
          </a:xfrm>
          <a:prstGeom prst="rect">
            <a:avLst/>
          </a:prstGeom>
          <a:noFill/>
        </p:spPr>
        <p:txBody>
          <a:bodyPr wrap="none" rtlCol="0">
            <a:spAutoFit/>
          </a:bodyPr>
          <a:lstStyle/>
          <a:p>
            <a:r>
              <a:rPr lang="en-US" sz="3600" b="1" dirty="0" err="1"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বাড়ির</a:t>
            </a:r>
            <a:r>
              <a:rPr lang="en-US" sz="36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 </a:t>
            </a:r>
            <a:r>
              <a:rPr lang="en-US" sz="3600" b="1" dirty="0" err="1"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কাজ</a:t>
            </a:r>
            <a:r>
              <a:rPr lang="en-US" sz="36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 </a:t>
            </a:r>
            <a:endParaRPr lang="en-US" sz="36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85736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57200"/>
            <a:ext cx="4114800" cy="23119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895600"/>
            <a:ext cx="5181600" cy="3448119"/>
          </a:xfrm>
          <a:prstGeom prst="rect">
            <a:avLst/>
          </a:prstGeom>
        </p:spPr>
      </p:pic>
    </p:spTree>
    <p:extLst>
      <p:ext uri="{BB962C8B-B14F-4D97-AF65-F5344CB8AC3E}">
        <p14:creationId xmlns:p14="http://schemas.microsoft.com/office/powerpoint/2010/main" val="35853067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3" y="3276600"/>
            <a:ext cx="254428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solidFill>
                    <a:srgbClr val="002060"/>
                  </a:solidFill>
                </a:ln>
                <a:solidFill>
                  <a:srgbClr val="00B050"/>
                </a:solidFill>
                <a:effectLst/>
                <a:uLnTx/>
                <a:uFillTx/>
              </a:rPr>
              <a:t>শিক্ষক</a:t>
            </a:r>
            <a:r>
              <a:rPr kumimoji="0" lang="en-US" sz="2400" b="1" i="0" u="none" strike="noStrike" kern="0" cap="none" spc="0" normalizeH="0" baseline="0" noProof="0" dirty="0" smtClean="0">
                <a:ln>
                  <a:solidFill>
                    <a:srgbClr val="002060"/>
                  </a:solidFill>
                </a:ln>
                <a:solidFill>
                  <a:srgbClr val="00B050"/>
                </a:solidFill>
                <a:effectLst/>
                <a:uLnTx/>
                <a:uFillTx/>
              </a:rPr>
              <a:t> </a:t>
            </a:r>
            <a:r>
              <a:rPr kumimoji="0" lang="en-US" sz="2400" b="1" i="0" u="none" strike="noStrike" kern="0" cap="none" spc="0" normalizeH="0" baseline="0" noProof="0" dirty="0" err="1" smtClean="0">
                <a:ln>
                  <a:solidFill>
                    <a:srgbClr val="002060"/>
                  </a:solidFill>
                </a:ln>
                <a:solidFill>
                  <a:srgbClr val="00B050"/>
                </a:solidFill>
                <a:effectLst/>
                <a:uLnTx/>
                <a:uFillTx/>
              </a:rPr>
              <a:t>পরিচিতি</a:t>
            </a:r>
            <a:r>
              <a:rPr kumimoji="0" lang="en-US" sz="2400" b="1" i="0" u="none" strike="noStrike" kern="0" cap="none" spc="0" normalizeH="0" baseline="0" noProof="0" dirty="0" smtClean="0">
                <a:ln>
                  <a:solidFill>
                    <a:srgbClr val="002060"/>
                  </a:solidFill>
                </a:ln>
                <a:solidFill>
                  <a:srgbClr val="00B050"/>
                </a:solidFill>
                <a:effectLst/>
                <a:uLnTx/>
                <a:uFillTx/>
              </a:rPr>
              <a:t> </a:t>
            </a:r>
            <a:endParaRPr kumimoji="0" lang="en-US" sz="2400" b="1" i="0" u="none" strike="noStrike" kern="0" cap="none" spc="0" normalizeH="0" baseline="0" noProof="0" dirty="0">
              <a:ln>
                <a:solidFill>
                  <a:srgbClr val="002060"/>
                </a:solidFill>
              </a:ln>
              <a:solidFill>
                <a:srgbClr val="00B050"/>
              </a:solidFill>
              <a:effectLst/>
              <a:uLnTx/>
              <a:uFillTx/>
            </a:endParaRPr>
          </a:p>
        </p:txBody>
      </p:sp>
      <p:sp>
        <p:nvSpPr>
          <p:cNvPr id="3" name="Rectangle 2"/>
          <p:cNvSpPr/>
          <p:nvPr/>
        </p:nvSpPr>
        <p:spPr>
          <a:xfrm>
            <a:off x="505691" y="3886200"/>
            <a:ext cx="4142509" cy="1718356"/>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b="1" i="0" u="none" strike="noStrike" kern="0" cap="none" spc="0" normalizeH="0" baseline="0" noProof="0" dirty="0" err="1" smtClean="0">
                <a:ln>
                  <a:solidFill>
                    <a:srgbClr val="FF0000"/>
                  </a:solidFill>
                </a:ln>
                <a:solidFill>
                  <a:srgbClr val="0070C0"/>
                </a:solidFill>
                <a:effectLst/>
                <a:uLnTx/>
                <a:uFillTx/>
              </a:rPr>
              <a:t>সাঈদা</a:t>
            </a:r>
            <a:r>
              <a:rPr kumimoji="0" lang="en-US" b="1" i="0" u="none" strike="noStrike" kern="0" cap="none" spc="0" normalizeH="0" baseline="0" noProof="0" dirty="0" smtClean="0">
                <a:ln>
                  <a:solidFill>
                    <a:srgbClr val="FF0000"/>
                  </a:solidFill>
                </a:ln>
                <a:solidFill>
                  <a:srgbClr val="0070C0"/>
                </a:solidFill>
                <a:effectLst/>
                <a:uLnTx/>
                <a:uFillTx/>
              </a:rPr>
              <a:t> </a:t>
            </a:r>
            <a:r>
              <a:rPr kumimoji="0" lang="en-US" b="1" i="0" u="none" strike="noStrike" kern="0" cap="none" spc="0" normalizeH="0" baseline="0" noProof="0" dirty="0" err="1" smtClean="0">
                <a:ln>
                  <a:solidFill>
                    <a:srgbClr val="FF0000"/>
                  </a:solidFill>
                </a:ln>
                <a:solidFill>
                  <a:srgbClr val="0070C0"/>
                </a:solidFill>
                <a:effectLst/>
                <a:uLnTx/>
                <a:uFillTx/>
              </a:rPr>
              <a:t>হাসমা</a:t>
            </a:r>
            <a:r>
              <a:rPr kumimoji="0" lang="en-US" b="1" i="0" u="none" strike="noStrike" kern="0" cap="none" spc="0" normalizeH="0" baseline="0" noProof="0" dirty="0" smtClean="0">
                <a:ln>
                  <a:solidFill>
                    <a:srgbClr val="FF0000"/>
                  </a:solidFill>
                </a:ln>
                <a:solidFill>
                  <a:srgbClr val="0070C0"/>
                </a:solidFill>
                <a:effectLst/>
                <a:uLnTx/>
                <a:uFillTx/>
              </a:rPr>
              <a:t> </a:t>
            </a:r>
          </a:p>
          <a:p>
            <a:pPr marL="0" marR="0" lvl="0" indent="0" defTabSz="914400" eaLnBrk="1" fontAlgn="auto" latinLnBrk="0" hangingPunct="1">
              <a:lnSpc>
                <a:spcPct val="150000"/>
              </a:lnSpc>
              <a:spcBef>
                <a:spcPts val="0"/>
              </a:spcBef>
              <a:spcAft>
                <a:spcPts val="0"/>
              </a:spcAft>
              <a:buClrTx/>
              <a:buSzTx/>
              <a:buFontTx/>
              <a:buNone/>
              <a:tabLst/>
              <a:defRPr/>
            </a:pPr>
            <a:r>
              <a:rPr kumimoji="0" lang="en-US" b="1" i="0" u="none" strike="noStrike" kern="0" cap="none" spc="0" normalizeH="0" baseline="0" noProof="0" dirty="0" err="1" smtClean="0">
                <a:ln>
                  <a:solidFill>
                    <a:srgbClr val="FF0000"/>
                  </a:solidFill>
                </a:ln>
                <a:solidFill>
                  <a:srgbClr val="0070C0"/>
                </a:solidFill>
                <a:effectLst/>
                <a:uLnTx/>
                <a:uFillTx/>
              </a:rPr>
              <a:t>সহকারি</a:t>
            </a:r>
            <a:r>
              <a:rPr kumimoji="0" lang="en-US" b="1" i="0" u="none" strike="noStrike" kern="0" cap="none" spc="0" normalizeH="0" baseline="0" noProof="0" dirty="0" smtClean="0">
                <a:ln>
                  <a:solidFill>
                    <a:srgbClr val="FF0000"/>
                  </a:solidFill>
                </a:ln>
                <a:solidFill>
                  <a:srgbClr val="0070C0"/>
                </a:solidFill>
                <a:effectLst/>
                <a:uLnTx/>
                <a:uFillTx/>
              </a:rPr>
              <a:t> </a:t>
            </a:r>
            <a:r>
              <a:rPr kumimoji="0" lang="en-US" b="1" i="0" u="none" strike="noStrike" kern="0" cap="none" spc="0" normalizeH="0" baseline="0" noProof="0" dirty="0" err="1" smtClean="0">
                <a:ln>
                  <a:solidFill>
                    <a:srgbClr val="FF0000"/>
                  </a:solidFill>
                </a:ln>
                <a:solidFill>
                  <a:srgbClr val="0070C0"/>
                </a:solidFill>
                <a:effectLst/>
                <a:uLnTx/>
                <a:uFillTx/>
              </a:rPr>
              <a:t>শিক্ষক</a:t>
            </a:r>
            <a:r>
              <a:rPr kumimoji="0" lang="en-US" b="1" i="0" u="none" strike="noStrike" kern="0" cap="none" spc="0" normalizeH="0" baseline="0" noProof="0" dirty="0" smtClean="0">
                <a:ln>
                  <a:solidFill>
                    <a:srgbClr val="FF0000"/>
                  </a:solidFill>
                </a:ln>
                <a:solidFill>
                  <a:srgbClr val="0070C0"/>
                </a:solidFill>
                <a:effectLst/>
                <a:uLnTx/>
                <a:uFillTx/>
              </a:rPr>
              <a:t> ( </a:t>
            </a:r>
            <a:r>
              <a:rPr kumimoji="0" lang="en-US" b="1" i="0" u="none" strike="noStrike" kern="0" cap="none" spc="0" normalizeH="0" baseline="0" noProof="0" dirty="0" err="1" smtClean="0">
                <a:ln>
                  <a:solidFill>
                    <a:srgbClr val="FF0000"/>
                  </a:solidFill>
                </a:ln>
                <a:solidFill>
                  <a:srgbClr val="0070C0"/>
                </a:solidFill>
                <a:effectLst/>
                <a:uLnTx/>
                <a:uFillTx/>
              </a:rPr>
              <a:t>আইসিটি</a:t>
            </a:r>
            <a:r>
              <a:rPr kumimoji="0" lang="en-US" b="1" i="0" u="none" strike="noStrike" kern="0" cap="none" spc="0" normalizeH="0" baseline="0" noProof="0" dirty="0" smtClean="0">
                <a:ln>
                  <a:solidFill>
                    <a:srgbClr val="FF0000"/>
                  </a:solidFill>
                </a:ln>
                <a:solidFill>
                  <a:srgbClr val="0070C0"/>
                </a:solidFill>
                <a:effectLst/>
                <a:uLnTx/>
                <a:uFillTx/>
              </a:rPr>
              <a:t> ) </a:t>
            </a:r>
          </a:p>
          <a:p>
            <a:pPr marL="0" marR="0" lvl="0" indent="0" defTabSz="914400" eaLnBrk="1" fontAlgn="auto" latinLnBrk="0" hangingPunct="1">
              <a:lnSpc>
                <a:spcPct val="150000"/>
              </a:lnSpc>
              <a:spcBef>
                <a:spcPts val="0"/>
              </a:spcBef>
              <a:spcAft>
                <a:spcPts val="0"/>
              </a:spcAft>
              <a:buClrTx/>
              <a:buSzTx/>
              <a:buFontTx/>
              <a:buNone/>
              <a:tabLst/>
              <a:defRPr/>
            </a:pPr>
            <a:r>
              <a:rPr kumimoji="0" lang="en-US" b="1" i="0" u="none" strike="noStrike" kern="0" cap="none" spc="0" normalizeH="0" baseline="0" noProof="0" dirty="0" err="1" smtClean="0">
                <a:ln>
                  <a:solidFill>
                    <a:srgbClr val="FF0000"/>
                  </a:solidFill>
                </a:ln>
                <a:solidFill>
                  <a:srgbClr val="0070C0"/>
                </a:solidFill>
                <a:effectLst/>
                <a:uLnTx/>
                <a:uFillTx/>
              </a:rPr>
              <a:t>বড়চালা</a:t>
            </a:r>
            <a:r>
              <a:rPr kumimoji="0" lang="en-US" b="1" i="0" u="none" strike="noStrike" kern="0" cap="none" spc="0" normalizeH="0" baseline="0" noProof="0" dirty="0" smtClean="0">
                <a:ln>
                  <a:solidFill>
                    <a:srgbClr val="FF0000"/>
                  </a:solidFill>
                </a:ln>
                <a:solidFill>
                  <a:srgbClr val="0070C0"/>
                </a:solidFill>
                <a:effectLst/>
                <a:uLnTx/>
                <a:uFillTx/>
              </a:rPr>
              <a:t> </a:t>
            </a:r>
            <a:r>
              <a:rPr kumimoji="0" lang="en-US" b="1" i="0" u="none" strike="noStrike" kern="0" cap="none" spc="0" normalizeH="0" baseline="0" noProof="0" dirty="0" err="1" smtClean="0">
                <a:ln>
                  <a:solidFill>
                    <a:srgbClr val="FF0000"/>
                  </a:solidFill>
                </a:ln>
                <a:solidFill>
                  <a:srgbClr val="0070C0"/>
                </a:solidFill>
                <a:effectLst/>
                <a:uLnTx/>
                <a:uFillTx/>
              </a:rPr>
              <a:t>হুসাইনিয়া</a:t>
            </a:r>
            <a:r>
              <a:rPr kumimoji="0" lang="en-US" b="1" i="0" u="none" strike="noStrike" kern="0" cap="none" spc="0" normalizeH="0" baseline="0" noProof="0" dirty="0" smtClean="0">
                <a:ln>
                  <a:solidFill>
                    <a:srgbClr val="FF0000"/>
                  </a:solidFill>
                </a:ln>
                <a:solidFill>
                  <a:srgbClr val="0070C0"/>
                </a:solidFill>
                <a:effectLst/>
                <a:uLnTx/>
                <a:uFillTx/>
              </a:rPr>
              <a:t> </a:t>
            </a:r>
            <a:r>
              <a:rPr kumimoji="0" lang="en-US" b="1" i="0" u="none" strike="noStrike" kern="0" cap="none" spc="0" normalizeH="0" baseline="0" noProof="0" dirty="0" err="1" smtClean="0">
                <a:ln>
                  <a:solidFill>
                    <a:srgbClr val="FF0000"/>
                  </a:solidFill>
                </a:ln>
                <a:solidFill>
                  <a:srgbClr val="0070C0"/>
                </a:solidFill>
                <a:effectLst/>
                <a:uLnTx/>
                <a:uFillTx/>
              </a:rPr>
              <a:t>দাখিল</a:t>
            </a:r>
            <a:r>
              <a:rPr kumimoji="0" lang="en-US" b="1" i="0" u="none" strike="noStrike" kern="0" cap="none" spc="0" normalizeH="0" baseline="0" noProof="0" dirty="0" smtClean="0">
                <a:ln>
                  <a:solidFill>
                    <a:srgbClr val="FF0000"/>
                  </a:solidFill>
                </a:ln>
                <a:solidFill>
                  <a:srgbClr val="0070C0"/>
                </a:solidFill>
                <a:effectLst/>
                <a:uLnTx/>
                <a:uFillTx/>
              </a:rPr>
              <a:t> </a:t>
            </a:r>
            <a:r>
              <a:rPr kumimoji="0" lang="en-US" b="1" i="0" u="none" strike="noStrike" kern="0" cap="none" spc="0" normalizeH="0" baseline="0" noProof="0" dirty="0" err="1" smtClean="0">
                <a:ln>
                  <a:solidFill>
                    <a:srgbClr val="FF0000"/>
                  </a:solidFill>
                </a:ln>
                <a:solidFill>
                  <a:srgbClr val="0070C0"/>
                </a:solidFill>
                <a:effectLst/>
                <a:uLnTx/>
                <a:uFillTx/>
              </a:rPr>
              <a:t>মাদরাসা</a:t>
            </a:r>
            <a:r>
              <a:rPr kumimoji="0" lang="en-US" b="1" i="0" u="none" strike="noStrike" kern="0" cap="none" spc="0" normalizeH="0" baseline="0" noProof="0" dirty="0" smtClean="0">
                <a:ln>
                  <a:solidFill>
                    <a:srgbClr val="FF0000"/>
                  </a:solidFill>
                </a:ln>
                <a:solidFill>
                  <a:srgbClr val="0070C0"/>
                </a:solidFill>
                <a:effectLst/>
                <a:uLnTx/>
                <a:uFillTx/>
              </a:rPr>
              <a:t> </a:t>
            </a:r>
          </a:p>
          <a:p>
            <a:pPr marL="0" marR="0" lvl="0" indent="0" defTabSz="914400" eaLnBrk="1" fontAlgn="auto" latinLnBrk="0" hangingPunct="1">
              <a:lnSpc>
                <a:spcPct val="150000"/>
              </a:lnSpc>
              <a:spcBef>
                <a:spcPts val="0"/>
              </a:spcBef>
              <a:spcAft>
                <a:spcPts val="0"/>
              </a:spcAft>
              <a:buClrTx/>
              <a:buSzTx/>
              <a:buFontTx/>
              <a:buNone/>
              <a:tabLst/>
              <a:defRPr/>
            </a:pPr>
            <a:r>
              <a:rPr kumimoji="0" lang="en-US" b="1" i="0" u="none" strike="noStrike" kern="0" cap="none" spc="0" normalizeH="0" baseline="0" noProof="0" dirty="0" err="1" smtClean="0">
                <a:ln>
                  <a:solidFill>
                    <a:srgbClr val="FF0000"/>
                  </a:solidFill>
                </a:ln>
                <a:solidFill>
                  <a:srgbClr val="0070C0"/>
                </a:solidFill>
                <a:effectLst/>
                <a:uLnTx/>
                <a:uFillTx/>
              </a:rPr>
              <a:t>ভালুকা</a:t>
            </a:r>
            <a:r>
              <a:rPr kumimoji="0" lang="en-US" b="1" i="0" u="none" strike="noStrike" kern="0" cap="none" spc="0" normalizeH="0" baseline="0" noProof="0" dirty="0" smtClean="0">
                <a:ln>
                  <a:solidFill>
                    <a:srgbClr val="FF0000"/>
                  </a:solidFill>
                </a:ln>
                <a:solidFill>
                  <a:srgbClr val="0070C0"/>
                </a:solidFill>
                <a:effectLst/>
                <a:uLnTx/>
                <a:uFillTx/>
              </a:rPr>
              <a:t>, </a:t>
            </a:r>
            <a:r>
              <a:rPr kumimoji="0" lang="en-US" b="1" i="0" u="none" strike="noStrike" kern="0" cap="none" spc="0" normalizeH="0" baseline="0" noProof="0" dirty="0" err="1" smtClean="0">
                <a:ln>
                  <a:solidFill>
                    <a:srgbClr val="FF0000"/>
                  </a:solidFill>
                </a:ln>
                <a:solidFill>
                  <a:srgbClr val="0070C0"/>
                </a:solidFill>
                <a:effectLst/>
                <a:uLnTx/>
                <a:uFillTx/>
              </a:rPr>
              <a:t>ময়মনসিংহ</a:t>
            </a:r>
            <a:r>
              <a:rPr kumimoji="0" lang="en-US" b="1" i="0" u="none" strike="noStrike" kern="0" cap="none" spc="0" normalizeH="0" baseline="0" noProof="0" dirty="0" smtClean="0">
                <a:ln>
                  <a:solidFill>
                    <a:srgbClr val="FF0000"/>
                  </a:solidFill>
                </a:ln>
                <a:solidFill>
                  <a:srgbClr val="0070C0"/>
                </a:solidFill>
                <a:effectLst/>
                <a:uLnTx/>
                <a:uFillTx/>
              </a:rPr>
              <a:t> । </a:t>
            </a:r>
            <a:endParaRPr kumimoji="0" lang="en-US" b="1" i="0" u="none" strike="noStrike" kern="0" cap="none" spc="0" normalizeH="0" baseline="0" noProof="0" dirty="0">
              <a:ln>
                <a:solidFill>
                  <a:srgbClr val="FF0000"/>
                </a:solidFill>
              </a:ln>
              <a:solidFill>
                <a:srgbClr val="0070C0"/>
              </a:solidFill>
              <a:effectLst/>
              <a:uLnTx/>
              <a:uFillTx/>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81000" y="457200"/>
            <a:ext cx="1876907" cy="2577770"/>
          </a:xfrm>
          <a:prstGeom prst="ellipse">
            <a:avLst/>
          </a:prstGeom>
          <a:ln>
            <a:noFill/>
          </a:ln>
          <a:effectLst>
            <a:softEdge rad="112500"/>
          </a:effectLst>
          <a:scene3d>
            <a:camera prst="orthographicFront">
              <a:rot lat="0" lon="0" rev="0"/>
            </a:camera>
            <a:lightRig rig="contrasting" dir="t">
              <a:rot lat="0" lon="0" rev="7800000"/>
            </a:lightRig>
          </a:scene3d>
          <a:sp3d>
            <a:bevelT w="139700" h="139700"/>
          </a:sp3d>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132536"/>
            <a:ext cx="1845157" cy="256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94938" y="3276600"/>
            <a:ext cx="3925261" cy="1754326"/>
          </a:xfrm>
          <a:prstGeom prst="rect">
            <a:avLst/>
          </a:prstGeom>
        </p:spPr>
        <p:txBody>
          <a:bodyPr wrap="square">
            <a:spAutoFit/>
          </a:bodyPr>
          <a:lstStyle/>
          <a:p>
            <a:pPr lvl="0">
              <a:lnSpc>
                <a:spcPct val="150000"/>
              </a:lnSpc>
              <a:defRPr/>
            </a:pPr>
            <a:r>
              <a:rPr lang="en-US" b="1" kern="0" dirty="0" err="1">
                <a:ln>
                  <a:solidFill>
                    <a:srgbClr val="92D050"/>
                  </a:solidFill>
                </a:ln>
                <a:solidFill>
                  <a:srgbClr val="000000"/>
                </a:solidFill>
                <a:effectLst>
                  <a:glow rad="101600">
                    <a:srgbClr val="BEAE98">
                      <a:satMod val="175000"/>
                      <a:alpha val="40000"/>
                    </a:srgbClr>
                  </a:glow>
                </a:effectLst>
              </a:rPr>
              <a:t>শ্রেণিঃ</a:t>
            </a:r>
            <a:r>
              <a:rPr lang="en-US" b="1" kern="0" dirty="0">
                <a:ln>
                  <a:solidFill>
                    <a:srgbClr val="92D050"/>
                  </a:solidFill>
                </a:ln>
                <a:solidFill>
                  <a:srgbClr val="000000"/>
                </a:solidFill>
                <a:effectLst>
                  <a:glow rad="101600">
                    <a:srgbClr val="BEAE98">
                      <a:satMod val="175000"/>
                      <a:alpha val="40000"/>
                    </a:srgbClr>
                  </a:glow>
                </a:effectLst>
              </a:rPr>
              <a:t>  </a:t>
            </a:r>
            <a:r>
              <a:rPr lang="en-US" b="1" kern="0" dirty="0" err="1">
                <a:ln>
                  <a:solidFill>
                    <a:srgbClr val="92D050"/>
                  </a:solidFill>
                </a:ln>
                <a:solidFill>
                  <a:srgbClr val="000000"/>
                </a:solidFill>
                <a:effectLst>
                  <a:glow rad="101600">
                    <a:srgbClr val="BEAE98">
                      <a:satMod val="175000"/>
                      <a:alpha val="40000"/>
                    </a:srgbClr>
                  </a:glow>
                </a:effectLst>
              </a:rPr>
              <a:t>৮ম</a:t>
            </a:r>
            <a:r>
              <a:rPr lang="en-US" b="1" kern="0" dirty="0">
                <a:ln>
                  <a:solidFill>
                    <a:srgbClr val="92D050"/>
                  </a:solidFill>
                </a:ln>
                <a:solidFill>
                  <a:srgbClr val="000000"/>
                </a:solidFill>
                <a:effectLst>
                  <a:glow rad="101600">
                    <a:srgbClr val="BEAE98">
                      <a:satMod val="175000"/>
                      <a:alpha val="40000"/>
                    </a:srgbClr>
                  </a:glow>
                </a:effectLst>
              </a:rPr>
              <a:t> </a:t>
            </a:r>
          </a:p>
          <a:p>
            <a:pPr lvl="0">
              <a:lnSpc>
                <a:spcPct val="150000"/>
              </a:lnSpc>
              <a:defRPr/>
            </a:pPr>
            <a:r>
              <a:rPr lang="en-US" b="1" kern="0" dirty="0" err="1">
                <a:ln>
                  <a:solidFill>
                    <a:srgbClr val="92D050"/>
                  </a:solidFill>
                </a:ln>
                <a:solidFill>
                  <a:srgbClr val="000000"/>
                </a:solidFill>
                <a:effectLst>
                  <a:glow rad="101600">
                    <a:srgbClr val="BEAE98">
                      <a:satMod val="175000"/>
                      <a:alpha val="40000"/>
                    </a:srgbClr>
                  </a:glow>
                </a:effectLst>
              </a:rPr>
              <a:t>বিষয়ঃ</a:t>
            </a:r>
            <a:r>
              <a:rPr lang="en-US" b="1" kern="0" dirty="0">
                <a:ln>
                  <a:solidFill>
                    <a:srgbClr val="92D050"/>
                  </a:solidFill>
                </a:ln>
                <a:solidFill>
                  <a:srgbClr val="000000"/>
                </a:solidFill>
                <a:effectLst>
                  <a:glow rad="101600">
                    <a:srgbClr val="BEAE98">
                      <a:satMod val="175000"/>
                      <a:alpha val="40000"/>
                    </a:srgbClr>
                  </a:glow>
                </a:effectLst>
              </a:rPr>
              <a:t>  </a:t>
            </a:r>
            <a:r>
              <a:rPr lang="en-US" b="1" kern="0" dirty="0" err="1">
                <a:ln>
                  <a:solidFill>
                    <a:srgbClr val="92D050"/>
                  </a:solidFill>
                </a:ln>
                <a:solidFill>
                  <a:srgbClr val="000000"/>
                </a:solidFill>
                <a:effectLst>
                  <a:glow rad="101600">
                    <a:srgbClr val="BEAE98">
                      <a:satMod val="175000"/>
                      <a:alpha val="40000"/>
                    </a:srgbClr>
                  </a:glow>
                </a:effectLst>
              </a:rPr>
              <a:t>বাংলাদেশ</a:t>
            </a:r>
            <a:r>
              <a:rPr lang="en-US" b="1" kern="0" dirty="0">
                <a:ln>
                  <a:solidFill>
                    <a:srgbClr val="92D050"/>
                  </a:solidFill>
                </a:ln>
                <a:solidFill>
                  <a:srgbClr val="000000"/>
                </a:solidFill>
                <a:effectLst>
                  <a:glow rad="101600">
                    <a:srgbClr val="BEAE98">
                      <a:satMod val="175000"/>
                      <a:alpha val="40000"/>
                    </a:srgbClr>
                  </a:glow>
                </a:effectLst>
              </a:rPr>
              <a:t> ও </a:t>
            </a:r>
            <a:r>
              <a:rPr lang="en-US" b="1" kern="0" dirty="0" err="1">
                <a:ln>
                  <a:solidFill>
                    <a:srgbClr val="92D050"/>
                  </a:solidFill>
                </a:ln>
                <a:solidFill>
                  <a:srgbClr val="000000"/>
                </a:solidFill>
                <a:effectLst>
                  <a:glow rad="101600">
                    <a:srgbClr val="BEAE98">
                      <a:satMod val="175000"/>
                      <a:alpha val="40000"/>
                    </a:srgbClr>
                  </a:glow>
                </a:effectLst>
              </a:rPr>
              <a:t>বিশ্বপরিচয়</a:t>
            </a:r>
            <a:r>
              <a:rPr lang="en-US" b="1" kern="0" dirty="0">
                <a:ln>
                  <a:solidFill>
                    <a:srgbClr val="92D050"/>
                  </a:solidFill>
                </a:ln>
                <a:solidFill>
                  <a:srgbClr val="000000"/>
                </a:solidFill>
                <a:effectLst>
                  <a:glow rad="101600">
                    <a:srgbClr val="BEAE98">
                      <a:satMod val="175000"/>
                      <a:alpha val="40000"/>
                    </a:srgbClr>
                  </a:glow>
                </a:effectLst>
              </a:rPr>
              <a:t> </a:t>
            </a:r>
          </a:p>
          <a:p>
            <a:pPr lvl="0">
              <a:lnSpc>
                <a:spcPct val="150000"/>
              </a:lnSpc>
              <a:defRPr/>
            </a:pPr>
            <a:r>
              <a:rPr lang="en-US" b="1" kern="0" dirty="0" err="1">
                <a:ln>
                  <a:solidFill>
                    <a:srgbClr val="92D050"/>
                  </a:solidFill>
                </a:ln>
                <a:solidFill>
                  <a:srgbClr val="000000"/>
                </a:solidFill>
                <a:effectLst>
                  <a:glow rad="101600">
                    <a:srgbClr val="BEAE98">
                      <a:satMod val="175000"/>
                      <a:alpha val="40000"/>
                    </a:srgbClr>
                  </a:glow>
                </a:effectLst>
              </a:rPr>
              <a:t>অধ্যায়ঃ</a:t>
            </a:r>
            <a:r>
              <a:rPr lang="en-US" b="1" kern="0" dirty="0">
                <a:ln>
                  <a:solidFill>
                    <a:srgbClr val="92D050"/>
                  </a:solidFill>
                </a:ln>
                <a:solidFill>
                  <a:srgbClr val="000000"/>
                </a:solidFill>
                <a:effectLst>
                  <a:glow rad="101600">
                    <a:srgbClr val="BEAE98">
                      <a:satMod val="175000"/>
                      <a:alpha val="40000"/>
                    </a:srgbClr>
                  </a:glow>
                </a:effectLst>
              </a:rPr>
              <a:t>  </a:t>
            </a:r>
            <a:r>
              <a:rPr lang="en-US" b="1" kern="0" dirty="0" err="1">
                <a:ln>
                  <a:solidFill>
                    <a:srgbClr val="92D050"/>
                  </a:solidFill>
                </a:ln>
                <a:solidFill>
                  <a:srgbClr val="000000"/>
                </a:solidFill>
                <a:effectLst>
                  <a:glow rad="101600">
                    <a:srgbClr val="BEAE98">
                      <a:satMod val="175000"/>
                      <a:alpha val="40000"/>
                    </a:srgbClr>
                  </a:glow>
                </a:effectLst>
              </a:rPr>
              <a:t>অষ্টম</a:t>
            </a:r>
            <a:r>
              <a:rPr lang="en-US" b="1" kern="0" dirty="0">
                <a:ln>
                  <a:solidFill>
                    <a:srgbClr val="92D050"/>
                  </a:solidFill>
                </a:ln>
                <a:solidFill>
                  <a:srgbClr val="000000"/>
                </a:solidFill>
                <a:effectLst>
                  <a:glow rad="101600">
                    <a:srgbClr val="BEAE98">
                      <a:satMod val="175000"/>
                      <a:alpha val="40000"/>
                    </a:srgbClr>
                  </a:glow>
                </a:effectLst>
              </a:rPr>
              <a:t> </a:t>
            </a:r>
          </a:p>
          <a:p>
            <a:pPr lvl="0">
              <a:lnSpc>
                <a:spcPct val="150000"/>
              </a:lnSpc>
              <a:defRPr/>
            </a:pPr>
            <a:r>
              <a:rPr lang="en-US" b="1" kern="0" dirty="0" err="1">
                <a:ln>
                  <a:solidFill>
                    <a:srgbClr val="92D050"/>
                  </a:solidFill>
                </a:ln>
                <a:solidFill>
                  <a:srgbClr val="000000"/>
                </a:solidFill>
                <a:effectLst>
                  <a:glow rad="101600">
                    <a:srgbClr val="BEAE98">
                      <a:satMod val="175000"/>
                      <a:alpha val="40000"/>
                    </a:srgbClr>
                  </a:glow>
                </a:effectLst>
              </a:rPr>
              <a:t>পাঠঃ</a:t>
            </a:r>
            <a:r>
              <a:rPr lang="en-US" b="1" kern="0" dirty="0">
                <a:ln>
                  <a:solidFill>
                    <a:srgbClr val="92D050"/>
                  </a:solidFill>
                </a:ln>
                <a:solidFill>
                  <a:srgbClr val="000000"/>
                </a:solidFill>
                <a:effectLst>
                  <a:glow rad="101600">
                    <a:srgbClr val="BEAE98">
                      <a:satMod val="175000"/>
                      <a:alpha val="40000"/>
                    </a:srgbClr>
                  </a:glow>
                </a:effectLst>
              </a:rPr>
              <a:t> ৪ ও ৫ </a:t>
            </a:r>
          </a:p>
        </p:txBody>
      </p:sp>
      <p:sp>
        <p:nvSpPr>
          <p:cNvPr id="6" name="Rectangle 5"/>
          <p:cNvSpPr/>
          <p:nvPr/>
        </p:nvSpPr>
        <p:spPr>
          <a:xfrm>
            <a:off x="5715000" y="2651990"/>
            <a:ext cx="2114681" cy="461665"/>
          </a:xfrm>
          <a:prstGeom prst="rect">
            <a:avLst/>
          </a:prstGeom>
        </p:spPr>
        <p:txBody>
          <a:bodyPr wrap="none">
            <a:spAutoFit/>
          </a:bodyPr>
          <a:lstStyle/>
          <a:p>
            <a:pPr lvl="0">
              <a:defRPr/>
            </a:pPr>
            <a:r>
              <a:rPr lang="en-US" sz="2400" b="1" kern="0" dirty="0" err="1">
                <a:ln>
                  <a:solidFill>
                    <a:srgbClr val="002060"/>
                  </a:solidFill>
                </a:ln>
                <a:solidFill>
                  <a:schemeClr val="accent6">
                    <a:lumMod val="75000"/>
                  </a:schemeClr>
                </a:solidFill>
              </a:rPr>
              <a:t>পাঠ</a:t>
            </a:r>
            <a:r>
              <a:rPr lang="en-US" sz="2400" b="1" kern="0" dirty="0">
                <a:ln>
                  <a:solidFill>
                    <a:srgbClr val="002060"/>
                  </a:solidFill>
                </a:ln>
                <a:solidFill>
                  <a:schemeClr val="accent6">
                    <a:lumMod val="75000"/>
                  </a:schemeClr>
                </a:solidFill>
              </a:rPr>
              <a:t> </a:t>
            </a:r>
            <a:r>
              <a:rPr lang="en-US" sz="2400" b="1" kern="0" dirty="0" err="1">
                <a:ln>
                  <a:solidFill>
                    <a:srgbClr val="002060"/>
                  </a:solidFill>
                </a:ln>
                <a:solidFill>
                  <a:schemeClr val="accent6">
                    <a:lumMod val="75000"/>
                  </a:schemeClr>
                </a:solidFill>
              </a:rPr>
              <a:t>পরিচিতি</a:t>
            </a:r>
            <a:r>
              <a:rPr lang="en-US" sz="2400" b="1" kern="0" dirty="0">
                <a:ln>
                  <a:solidFill>
                    <a:srgbClr val="002060"/>
                  </a:solidFill>
                </a:ln>
                <a:solidFill>
                  <a:schemeClr val="accent6">
                    <a:lumMod val="75000"/>
                  </a:schemeClr>
                </a:solidFill>
              </a:rPr>
              <a:t> </a:t>
            </a:r>
          </a:p>
        </p:txBody>
      </p:sp>
      <p:sp>
        <p:nvSpPr>
          <p:cNvPr id="7" name="TextBox 6"/>
          <p:cNvSpPr txBox="1"/>
          <p:nvPr/>
        </p:nvSpPr>
        <p:spPr>
          <a:xfrm>
            <a:off x="3270025" y="990600"/>
            <a:ext cx="2024913" cy="646331"/>
          </a:xfrm>
          <a:prstGeom prst="rect">
            <a:avLst/>
          </a:prstGeom>
          <a:noFill/>
        </p:spPr>
        <p:txBody>
          <a:bodyPr wrap="none" rtlCol="0">
            <a:spAutoFit/>
          </a:bodyPr>
          <a:lstStyle/>
          <a:p>
            <a:r>
              <a:rPr lang="en-US" sz="3600" b="1" kern="0" dirty="0" err="1">
                <a:ln>
                  <a:solidFill>
                    <a:srgbClr val="002060"/>
                  </a:solidFill>
                </a:ln>
                <a:solidFill>
                  <a:schemeClr val="tx2">
                    <a:lumMod val="75000"/>
                  </a:schemeClr>
                </a:solidFill>
              </a:rPr>
              <a:t>পরিচিতি</a:t>
            </a:r>
            <a:endParaRPr lang="en-US" sz="3600" dirty="0">
              <a:solidFill>
                <a:schemeClr val="tx2">
                  <a:lumMod val="75000"/>
                </a:schemeClr>
              </a:solidFill>
            </a:endParaRPr>
          </a:p>
        </p:txBody>
      </p:sp>
    </p:spTree>
    <p:extLst>
      <p:ext uri="{BB962C8B-B14F-4D97-AF65-F5344CB8AC3E}">
        <p14:creationId xmlns:p14="http://schemas.microsoft.com/office/powerpoint/2010/main" val="10553882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barn(inVertical)">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500" y="3276598"/>
            <a:ext cx="3991149" cy="2595533"/>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91" y="696402"/>
            <a:ext cx="3991149" cy="242087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80" y="3304308"/>
            <a:ext cx="3998077" cy="2595533"/>
          </a:xfrm>
          <a:prstGeom prst="rect">
            <a:avLst/>
          </a:prstGeom>
        </p:spPr>
      </p:pic>
      <p:sp>
        <p:nvSpPr>
          <p:cNvPr id="6" name="TextBox 5"/>
          <p:cNvSpPr txBox="1"/>
          <p:nvPr/>
        </p:nvSpPr>
        <p:spPr>
          <a:xfrm>
            <a:off x="731057" y="193964"/>
            <a:ext cx="7543801" cy="523220"/>
          </a:xfrm>
          <a:prstGeom prst="rect">
            <a:avLst/>
          </a:prstGeom>
          <a:noFill/>
        </p:spPr>
        <p:txBody>
          <a:bodyPr wrap="square" rtlCol="0">
            <a:spAutoFit/>
          </a:bodyPr>
          <a:lstStyle/>
          <a:p>
            <a:r>
              <a:rPr lang="en-US" sz="2800" b="1" dirty="0" err="1" smtClean="0">
                <a:ln>
                  <a:solidFill>
                    <a:srgbClr val="FF0000"/>
                  </a:solidFill>
                </a:ln>
              </a:rPr>
              <a:t>আমরা</a:t>
            </a:r>
            <a:r>
              <a:rPr lang="en-US" sz="2800" b="1" dirty="0" smtClean="0">
                <a:ln>
                  <a:solidFill>
                    <a:srgbClr val="FF0000"/>
                  </a:solidFill>
                </a:ln>
              </a:rPr>
              <a:t> </a:t>
            </a:r>
            <a:r>
              <a:rPr lang="en-US" sz="2800" b="1" dirty="0" err="1" smtClean="0">
                <a:ln>
                  <a:solidFill>
                    <a:srgbClr val="FF0000"/>
                  </a:solidFill>
                </a:ln>
              </a:rPr>
              <a:t>কি</a:t>
            </a:r>
            <a:r>
              <a:rPr lang="en-US" sz="2800" b="1" dirty="0">
                <a:ln>
                  <a:solidFill>
                    <a:srgbClr val="FF0000"/>
                  </a:solidFill>
                </a:ln>
              </a:rPr>
              <a:t> </a:t>
            </a:r>
            <a:r>
              <a:rPr lang="en-US" sz="2800" b="1" dirty="0" err="1" smtClean="0">
                <a:ln>
                  <a:solidFill>
                    <a:srgbClr val="FF0000"/>
                  </a:solidFill>
                </a:ln>
              </a:rPr>
              <a:t>ছবিগুলো</a:t>
            </a:r>
            <a:r>
              <a:rPr lang="en-US" sz="2800" b="1" dirty="0" smtClean="0">
                <a:ln>
                  <a:solidFill>
                    <a:srgbClr val="FF0000"/>
                  </a:solidFill>
                </a:ln>
              </a:rPr>
              <a:t> </a:t>
            </a:r>
            <a:r>
              <a:rPr lang="en-US" sz="2800" b="1" dirty="0" err="1" smtClean="0">
                <a:ln>
                  <a:solidFill>
                    <a:srgbClr val="FF0000"/>
                  </a:solidFill>
                </a:ln>
              </a:rPr>
              <a:t>দেখে</a:t>
            </a:r>
            <a:r>
              <a:rPr lang="en-US" sz="2800" b="1" dirty="0" smtClean="0">
                <a:ln>
                  <a:solidFill>
                    <a:srgbClr val="FF0000"/>
                  </a:solidFill>
                </a:ln>
              </a:rPr>
              <a:t> </a:t>
            </a:r>
            <a:r>
              <a:rPr lang="en-US" sz="2800" b="1" dirty="0" err="1" smtClean="0">
                <a:ln>
                  <a:solidFill>
                    <a:srgbClr val="FF0000"/>
                  </a:solidFill>
                </a:ln>
              </a:rPr>
              <a:t>নাম</a:t>
            </a:r>
            <a:r>
              <a:rPr lang="en-US" sz="2800" b="1" dirty="0" smtClean="0">
                <a:ln>
                  <a:solidFill>
                    <a:srgbClr val="FF0000"/>
                  </a:solidFill>
                </a:ln>
              </a:rPr>
              <a:t> </a:t>
            </a:r>
            <a:r>
              <a:rPr lang="en-US" sz="2800" b="1" dirty="0" err="1" smtClean="0">
                <a:ln>
                  <a:solidFill>
                    <a:srgbClr val="FF0000"/>
                  </a:solidFill>
                </a:ln>
              </a:rPr>
              <a:t>বলতে</a:t>
            </a:r>
            <a:r>
              <a:rPr lang="en-US" sz="2800" b="1" dirty="0" smtClean="0">
                <a:ln>
                  <a:solidFill>
                    <a:srgbClr val="FF0000"/>
                  </a:solidFill>
                </a:ln>
              </a:rPr>
              <a:t> </a:t>
            </a:r>
            <a:r>
              <a:rPr lang="en-US" sz="2800" b="1" dirty="0" err="1" smtClean="0">
                <a:ln>
                  <a:solidFill>
                    <a:srgbClr val="FF0000"/>
                  </a:solidFill>
                </a:ln>
              </a:rPr>
              <a:t>পারবো</a:t>
            </a:r>
            <a:r>
              <a:rPr lang="en-US" sz="2800" b="1" dirty="0" smtClean="0">
                <a:ln>
                  <a:solidFill>
                    <a:srgbClr val="FF0000"/>
                  </a:solidFill>
                </a:ln>
              </a:rPr>
              <a:t> </a:t>
            </a:r>
            <a:endParaRPr lang="en-US" sz="2800" b="1" dirty="0">
              <a:ln>
                <a:solidFill>
                  <a:srgbClr val="FF0000"/>
                </a:solidFill>
              </a:ln>
            </a:endParaRPr>
          </a:p>
        </p:txBody>
      </p:sp>
      <p:sp>
        <p:nvSpPr>
          <p:cNvPr id="7" name="TextBox 6"/>
          <p:cNvSpPr txBox="1"/>
          <p:nvPr/>
        </p:nvSpPr>
        <p:spPr>
          <a:xfrm>
            <a:off x="2060974" y="5872133"/>
            <a:ext cx="6298519" cy="584775"/>
          </a:xfrm>
          <a:prstGeom prst="rect">
            <a:avLst/>
          </a:prstGeom>
          <a:noFill/>
        </p:spPr>
        <p:txBody>
          <a:bodyPr wrap="none" rtlCol="0">
            <a:spAutoFit/>
          </a:bodyPr>
          <a:lstStyle/>
          <a:p>
            <a:r>
              <a:rPr lang="en-US" sz="3200" b="1" dirty="0" err="1" smtClean="0">
                <a:ln>
                  <a:solidFill>
                    <a:srgbClr val="FF0000"/>
                  </a:solidFill>
                </a:ln>
                <a:solidFill>
                  <a:srgbClr val="002060"/>
                </a:solidFill>
              </a:rPr>
              <a:t>বিভিন্ন</a:t>
            </a:r>
            <a:r>
              <a:rPr lang="en-US" sz="3200" b="1" dirty="0" smtClean="0">
                <a:ln>
                  <a:solidFill>
                    <a:srgbClr val="FF0000"/>
                  </a:solidFill>
                </a:ln>
                <a:solidFill>
                  <a:srgbClr val="002060"/>
                </a:solidFill>
              </a:rPr>
              <a:t> </a:t>
            </a:r>
            <a:r>
              <a:rPr lang="en-US" sz="3200" b="1" dirty="0" err="1" smtClean="0">
                <a:ln>
                  <a:solidFill>
                    <a:srgbClr val="FF0000"/>
                  </a:solidFill>
                </a:ln>
                <a:solidFill>
                  <a:srgbClr val="002060"/>
                </a:solidFill>
              </a:rPr>
              <a:t>রকমের</a:t>
            </a:r>
            <a:r>
              <a:rPr lang="en-US" sz="3200" b="1" dirty="0" smtClean="0">
                <a:ln>
                  <a:solidFill>
                    <a:srgbClr val="FF0000"/>
                  </a:solidFill>
                </a:ln>
                <a:solidFill>
                  <a:srgbClr val="002060"/>
                </a:solidFill>
              </a:rPr>
              <a:t> </a:t>
            </a:r>
            <a:r>
              <a:rPr lang="en-US" sz="3200" b="1" dirty="0" err="1" smtClean="0">
                <a:ln>
                  <a:solidFill>
                    <a:srgbClr val="FF0000"/>
                  </a:solidFill>
                </a:ln>
                <a:solidFill>
                  <a:srgbClr val="002060"/>
                </a:solidFill>
              </a:rPr>
              <a:t>প্রাকৃতিক</a:t>
            </a:r>
            <a:r>
              <a:rPr lang="en-US" sz="3200" b="1" dirty="0" smtClean="0">
                <a:ln>
                  <a:solidFill>
                    <a:srgbClr val="FF0000"/>
                  </a:solidFill>
                </a:ln>
                <a:solidFill>
                  <a:srgbClr val="002060"/>
                </a:solidFill>
              </a:rPr>
              <a:t> </a:t>
            </a:r>
            <a:r>
              <a:rPr lang="en-US" sz="3200" b="1" dirty="0" err="1" smtClean="0">
                <a:ln>
                  <a:solidFill>
                    <a:srgbClr val="FF0000"/>
                  </a:solidFill>
                </a:ln>
                <a:solidFill>
                  <a:srgbClr val="002060"/>
                </a:solidFill>
              </a:rPr>
              <a:t>দূর্যোগ</a:t>
            </a:r>
            <a:r>
              <a:rPr lang="en-US" sz="3200" b="1" dirty="0" smtClean="0">
                <a:ln>
                  <a:solidFill>
                    <a:srgbClr val="FF0000"/>
                  </a:solidFill>
                </a:ln>
                <a:solidFill>
                  <a:srgbClr val="002060"/>
                </a:solidFill>
              </a:rPr>
              <a:t> </a:t>
            </a:r>
            <a:endParaRPr lang="en-US" sz="3200" b="1" dirty="0">
              <a:ln>
                <a:solidFill>
                  <a:srgbClr val="FF0000"/>
                </a:solidFill>
              </a:ln>
              <a:solidFill>
                <a:srgbClr val="002060"/>
              </a:solidFill>
            </a:endParaRPr>
          </a:p>
        </p:txBody>
      </p:sp>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880" y="717184"/>
            <a:ext cx="3991151" cy="2420870"/>
          </a:xfrm>
          <a:prstGeom prst="rect">
            <a:avLst/>
          </a:prstGeom>
        </p:spPr>
      </p:pic>
    </p:spTree>
    <p:extLst>
      <p:ext uri="{BB962C8B-B14F-4D97-AF65-F5344CB8AC3E}">
        <p14:creationId xmlns:p14="http://schemas.microsoft.com/office/powerpoint/2010/main" val="2129936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5791200"/>
            <a:ext cx="6059672" cy="584775"/>
          </a:xfrm>
          <a:prstGeom prst="rect">
            <a:avLst/>
          </a:prstGeom>
        </p:spPr>
        <p:txBody>
          <a:bodyPr wrap="none">
            <a:spAutoFit/>
          </a:bodyPr>
          <a:lstStyle/>
          <a:p>
            <a:pPr lvl="0"/>
            <a:r>
              <a:rPr lang="en-US" sz="3200" b="1" dirty="0" err="1" smtClean="0">
                <a:ln>
                  <a:solidFill>
                    <a:srgbClr val="FF0000"/>
                  </a:solidFill>
                </a:ln>
                <a:solidFill>
                  <a:srgbClr val="002060"/>
                </a:solidFill>
              </a:rPr>
              <a:t>বিভিন্ন</a:t>
            </a:r>
            <a:r>
              <a:rPr lang="en-US" sz="3200" b="1" dirty="0" smtClean="0">
                <a:ln>
                  <a:solidFill>
                    <a:srgbClr val="FF0000"/>
                  </a:solidFill>
                </a:ln>
                <a:solidFill>
                  <a:srgbClr val="002060"/>
                </a:solidFill>
              </a:rPr>
              <a:t> </a:t>
            </a:r>
            <a:r>
              <a:rPr lang="en-US" sz="3200" b="1" dirty="0" err="1" smtClean="0">
                <a:ln>
                  <a:solidFill>
                    <a:srgbClr val="FF0000"/>
                  </a:solidFill>
                </a:ln>
                <a:solidFill>
                  <a:srgbClr val="002060"/>
                </a:solidFill>
              </a:rPr>
              <a:t>ধরণের</a:t>
            </a:r>
            <a:r>
              <a:rPr lang="en-US" sz="3200" b="1" dirty="0" smtClean="0">
                <a:ln>
                  <a:solidFill>
                    <a:srgbClr val="FF0000"/>
                  </a:solidFill>
                </a:ln>
                <a:solidFill>
                  <a:srgbClr val="002060"/>
                </a:solidFill>
              </a:rPr>
              <a:t> </a:t>
            </a:r>
            <a:r>
              <a:rPr lang="en-US" sz="3200" b="1" dirty="0" err="1">
                <a:ln>
                  <a:solidFill>
                    <a:srgbClr val="FF0000"/>
                  </a:solidFill>
                </a:ln>
                <a:solidFill>
                  <a:srgbClr val="002060"/>
                </a:solidFill>
              </a:rPr>
              <a:t>প্রাকৃতিক</a:t>
            </a:r>
            <a:r>
              <a:rPr lang="en-US" sz="3200" b="1" dirty="0">
                <a:ln>
                  <a:solidFill>
                    <a:srgbClr val="FF0000"/>
                  </a:solidFill>
                </a:ln>
                <a:solidFill>
                  <a:srgbClr val="002060"/>
                </a:solidFill>
              </a:rPr>
              <a:t> </a:t>
            </a:r>
            <a:r>
              <a:rPr lang="en-US" sz="3200" b="1" dirty="0" err="1">
                <a:ln>
                  <a:solidFill>
                    <a:srgbClr val="FF0000"/>
                  </a:solidFill>
                </a:ln>
                <a:solidFill>
                  <a:srgbClr val="002060"/>
                </a:solidFill>
              </a:rPr>
              <a:t>দূর্যোগ</a:t>
            </a:r>
            <a:r>
              <a:rPr lang="en-US" sz="3200" b="1" dirty="0">
                <a:ln>
                  <a:solidFill>
                    <a:srgbClr val="FF0000"/>
                  </a:solidFill>
                </a:ln>
                <a:solidFill>
                  <a:srgbClr val="002060"/>
                </a:solidFill>
              </a:rPr>
              <a:t>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29" y="1066800"/>
            <a:ext cx="7201214" cy="4572000"/>
          </a:xfrm>
          <a:prstGeom prst="rect">
            <a:avLst/>
          </a:prstGeom>
        </p:spPr>
      </p:pic>
      <p:sp>
        <p:nvSpPr>
          <p:cNvPr id="5" name="TextBox 4"/>
          <p:cNvSpPr txBox="1"/>
          <p:nvPr/>
        </p:nvSpPr>
        <p:spPr>
          <a:xfrm>
            <a:off x="2514600" y="362634"/>
            <a:ext cx="5141151" cy="646331"/>
          </a:xfrm>
          <a:prstGeom prst="rect">
            <a:avLst/>
          </a:prstGeom>
          <a:noFill/>
        </p:spPr>
        <p:txBody>
          <a:bodyPr wrap="none" rtlCol="0">
            <a:spAutoFit/>
          </a:bodyPr>
          <a:lstStyle/>
          <a:p>
            <a:r>
              <a:rPr lang="en-US" sz="3600" b="1" dirty="0" err="1" smtClean="0">
                <a:ln>
                  <a:solidFill>
                    <a:srgbClr val="92D050"/>
                  </a:solidFill>
                </a:ln>
                <a:solidFill>
                  <a:srgbClr val="FF0000"/>
                </a:solidFill>
              </a:rPr>
              <a:t>আজকের</a:t>
            </a:r>
            <a:r>
              <a:rPr lang="en-US" sz="3600" b="1" dirty="0" smtClean="0">
                <a:ln>
                  <a:solidFill>
                    <a:srgbClr val="92D050"/>
                  </a:solidFill>
                </a:ln>
                <a:solidFill>
                  <a:srgbClr val="FF0000"/>
                </a:solidFill>
              </a:rPr>
              <a:t> </a:t>
            </a:r>
            <a:r>
              <a:rPr lang="en-US" sz="3600" b="1" dirty="0" err="1" smtClean="0">
                <a:ln>
                  <a:solidFill>
                    <a:srgbClr val="92D050"/>
                  </a:solidFill>
                </a:ln>
                <a:solidFill>
                  <a:srgbClr val="FF0000"/>
                </a:solidFill>
              </a:rPr>
              <a:t>পাঠের</a:t>
            </a:r>
            <a:r>
              <a:rPr lang="en-US" sz="3600" b="1" dirty="0" smtClean="0">
                <a:ln>
                  <a:solidFill>
                    <a:srgbClr val="92D050"/>
                  </a:solidFill>
                </a:ln>
                <a:solidFill>
                  <a:srgbClr val="FF0000"/>
                </a:solidFill>
              </a:rPr>
              <a:t> </a:t>
            </a:r>
            <a:r>
              <a:rPr lang="en-US" sz="3600" b="1" dirty="0" err="1" smtClean="0">
                <a:ln>
                  <a:solidFill>
                    <a:srgbClr val="92D050"/>
                  </a:solidFill>
                </a:ln>
                <a:solidFill>
                  <a:srgbClr val="FF0000"/>
                </a:solidFill>
              </a:rPr>
              <a:t>বিষয়</a:t>
            </a:r>
            <a:r>
              <a:rPr lang="en-US" sz="3600" b="1" dirty="0" smtClean="0">
                <a:ln>
                  <a:solidFill>
                    <a:srgbClr val="92D050"/>
                  </a:solidFill>
                </a:ln>
                <a:solidFill>
                  <a:srgbClr val="FF0000"/>
                </a:solidFill>
              </a:rPr>
              <a:t> </a:t>
            </a:r>
            <a:endParaRPr lang="en-US" sz="3600" b="1" dirty="0">
              <a:ln>
                <a:solidFill>
                  <a:srgbClr val="92D050"/>
                </a:solidFill>
              </a:ln>
              <a:solidFill>
                <a:srgbClr val="FF0000"/>
              </a:solidFill>
            </a:endParaRPr>
          </a:p>
        </p:txBody>
      </p:sp>
    </p:spTree>
    <p:extLst>
      <p:ext uri="{BB962C8B-B14F-4D97-AF65-F5344CB8AC3E}">
        <p14:creationId xmlns:p14="http://schemas.microsoft.com/office/powerpoint/2010/main" val="42367386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800" decel="100000"/>
                                        <p:tgtEl>
                                          <p:spTgt spid="3"/>
                                        </p:tgtEl>
                                      </p:cBhvr>
                                    </p:animEffect>
                                    <p:anim calcmode="lin" valueType="num">
                                      <p:cBhvr>
                                        <p:cTn id="19" dur="800" decel="100000" fill="hold"/>
                                        <p:tgtEl>
                                          <p:spTgt spid="3"/>
                                        </p:tgtEl>
                                        <p:attrNameLst>
                                          <p:attrName>style.rotation</p:attrName>
                                        </p:attrNameLst>
                                      </p:cBhvr>
                                      <p:tavLst>
                                        <p:tav tm="0">
                                          <p:val>
                                            <p:fltVal val="-90"/>
                                          </p:val>
                                        </p:tav>
                                        <p:tav tm="100000">
                                          <p:val>
                                            <p:fltVal val="0"/>
                                          </p:val>
                                        </p:tav>
                                      </p:tavLst>
                                    </p:anim>
                                    <p:anim calcmode="lin" valueType="num">
                                      <p:cBhvr>
                                        <p:cTn id="20" dur="800" decel="100000" fill="hold"/>
                                        <p:tgtEl>
                                          <p:spTgt spid="3"/>
                                        </p:tgtEl>
                                        <p:attrNameLst>
                                          <p:attrName>ppt_x</p:attrName>
                                        </p:attrNameLst>
                                      </p:cBhvr>
                                      <p:tavLst>
                                        <p:tav tm="0">
                                          <p:val>
                                            <p:strVal val="#ppt_x+0.4"/>
                                          </p:val>
                                        </p:tav>
                                        <p:tav tm="100000">
                                          <p:val>
                                            <p:strVal val="#ppt_x-0.05"/>
                                          </p:val>
                                        </p:tav>
                                      </p:tavLst>
                                    </p:anim>
                                    <p:anim calcmode="lin" valueType="num">
                                      <p:cBhvr>
                                        <p:cTn id="21" dur="800" decel="100000" fill="hold"/>
                                        <p:tgtEl>
                                          <p:spTgt spid="3"/>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81000"/>
            <a:ext cx="4267200" cy="1066800"/>
          </a:xfrm>
          <a:prstGeom prst="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6000" b="1" i="0" u="none" strike="noStrike" kern="1900" cap="none" spc="100" normalizeH="0" baseline="0" noProof="0" dirty="0" smtClean="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শিখনফল</a:t>
            </a:r>
            <a:endParaRPr kumimoji="0" lang="en-US" sz="6000" b="1" i="0" u="none" strike="noStrike" kern="1900" cap="none" spc="10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sp>
        <p:nvSpPr>
          <p:cNvPr id="4" name="Rectangle 3"/>
          <p:cNvSpPr/>
          <p:nvPr/>
        </p:nvSpPr>
        <p:spPr>
          <a:xfrm>
            <a:off x="914400" y="1266387"/>
            <a:ext cx="6019800" cy="707886"/>
          </a:xfrm>
          <a:prstGeom prst="rect">
            <a:avLst/>
          </a:prstGeom>
        </p:spPr>
        <p:txBody>
          <a:bodyPr wrap="square">
            <a:spAutoFit/>
          </a:bodyPr>
          <a:lstStyle/>
          <a:p>
            <a:pPr lvl="0"/>
            <a:r>
              <a:rPr lang="bn-BD" sz="4000" b="1" dirty="0">
                <a:solidFill>
                  <a:srgbClr val="0498A8"/>
                </a:solidFill>
                <a:effectLst>
                  <a:outerShdw blurRad="38100" dist="38100" dir="2700000" algn="tl">
                    <a:srgbClr val="000000">
                      <a:alpha val="43137"/>
                    </a:srgbClr>
                  </a:outerShdw>
                </a:effectLst>
                <a:latin typeface="NikoshBAN" pitchFamily="2" charset="0"/>
                <a:cs typeface="NikoshBAN" pitchFamily="2" charset="0"/>
              </a:rPr>
              <a:t>এই পাঠ শেষে শিক্ষার্থীরা ......</a:t>
            </a:r>
          </a:p>
        </p:txBody>
      </p:sp>
      <p:sp>
        <p:nvSpPr>
          <p:cNvPr id="5" name="TextBox 4"/>
          <p:cNvSpPr txBox="1"/>
          <p:nvPr/>
        </p:nvSpPr>
        <p:spPr>
          <a:xfrm>
            <a:off x="457201" y="2133600"/>
            <a:ext cx="8153400" cy="3416320"/>
          </a:xfrm>
          <a:prstGeom prst="rect">
            <a:avLst/>
          </a:prstGeom>
          <a:noFill/>
        </p:spPr>
        <p:txBody>
          <a:bodyPr wrap="square" rtlCol="0">
            <a:spAutoFit/>
          </a:bodyPr>
          <a:lstStyle/>
          <a:p>
            <a:pPr marL="342900" indent="-342900" algn="just">
              <a:lnSpc>
                <a:spcPct val="150000"/>
              </a:lnSpc>
              <a:buFont typeface="Wingdings" pitchFamily="2" charset="2"/>
              <a:buChar char="Ø"/>
            </a:pPr>
            <a:r>
              <a:rPr lang="en-US" sz="2400" b="1" dirty="0" err="1" smtClean="0">
                <a:solidFill>
                  <a:srgbClr val="FF0000"/>
                </a:solidFill>
              </a:rPr>
              <a:t>বিভিন্ন</a:t>
            </a:r>
            <a:r>
              <a:rPr lang="en-US" sz="2400" b="1" dirty="0" smtClean="0">
                <a:solidFill>
                  <a:srgbClr val="FF0000"/>
                </a:solidFill>
              </a:rPr>
              <a:t> </a:t>
            </a:r>
            <a:r>
              <a:rPr lang="en-US" sz="2400" b="1" dirty="0" err="1" smtClean="0">
                <a:solidFill>
                  <a:srgbClr val="FF0000"/>
                </a:solidFill>
              </a:rPr>
              <a:t>ধরণের</a:t>
            </a:r>
            <a:r>
              <a:rPr lang="en-US" sz="2400" b="1" dirty="0" smtClean="0">
                <a:solidFill>
                  <a:srgbClr val="FF0000"/>
                </a:solidFill>
              </a:rPr>
              <a:t> </a:t>
            </a:r>
            <a:r>
              <a:rPr lang="en-US" sz="2400" b="1" dirty="0" err="1" smtClean="0">
                <a:solidFill>
                  <a:srgbClr val="FF0000"/>
                </a:solidFill>
              </a:rPr>
              <a:t>প্রাকৃতিক</a:t>
            </a:r>
            <a:r>
              <a:rPr lang="en-US" sz="2400" b="1" dirty="0" smtClean="0">
                <a:solidFill>
                  <a:srgbClr val="FF0000"/>
                </a:solidFill>
              </a:rPr>
              <a:t> </a:t>
            </a:r>
            <a:r>
              <a:rPr lang="en-US" sz="2400" b="1" dirty="0" err="1" smtClean="0">
                <a:solidFill>
                  <a:srgbClr val="FF0000"/>
                </a:solidFill>
              </a:rPr>
              <a:t>দূর্যোগের</a:t>
            </a:r>
            <a:r>
              <a:rPr lang="en-US" sz="2400" b="1" dirty="0" smtClean="0">
                <a:solidFill>
                  <a:srgbClr val="FF0000"/>
                </a:solidFill>
              </a:rPr>
              <a:t> </a:t>
            </a:r>
            <a:r>
              <a:rPr lang="en-US" sz="2400" b="1" dirty="0" err="1" smtClean="0">
                <a:solidFill>
                  <a:srgbClr val="FF0000"/>
                </a:solidFill>
              </a:rPr>
              <a:t>নাম</a:t>
            </a:r>
            <a:r>
              <a:rPr lang="en-US" sz="2400" b="1" dirty="0" smtClean="0">
                <a:solidFill>
                  <a:srgbClr val="FF0000"/>
                </a:solidFill>
              </a:rPr>
              <a:t> </a:t>
            </a:r>
            <a:r>
              <a:rPr lang="en-US" sz="2400" b="1" dirty="0" err="1" smtClean="0">
                <a:solidFill>
                  <a:srgbClr val="FF0000"/>
                </a:solidFill>
              </a:rPr>
              <a:t>বলতে</a:t>
            </a:r>
            <a:r>
              <a:rPr lang="en-US" sz="2400" b="1" dirty="0" smtClean="0">
                <a:solidFill>
                  <a:srgbClr val="FF0000"/>
                </a:solidFill>
              </a:rPr>
              <a:t> </a:t>
            </a:r>
            <a:r>
              <a:rPr lang="en-US" sz="2400" b="1" dirty="0" err="1" smtClean="0">
                <a:solidFill>
                  <a:srgbClr val="FF0000"/>
                </a:solidFill>
              </a:rPr>
              <a:t>পারবে</a:t>
            </a:r>
            <a:r>
              <a:rPr lang="en-US" sz="2400" b="1" dirty="0" smtClean="0">
                <a:solidFill>
                  <a:srgbClr val="FF0000"/>
                </a:solidFill>
              </a:rPr>
              <a:t>। </a:t>
            </a:r>
          </a:p>
          <a:p>
            <a:pPr marL="342900" indent="-342900" algn="just">
              <a:lnSpc>
                <a:spcPct val="150000"/>
              </a:lnSpc>
              <a:buFont typeface="Wingdings" pitchFamily="2" charset="2"/>
              <a:buChar char="Ø"/>
            </a:pPr>
            <a:r>
              <a:rPr lang="en-US" sz="2400" b="1" dirty="0" err="1" smtClean="0"/>
              <a:t>ভূমিকম্পের</a:t>
            </a:r>
            <a:r>
              <a:rPr lang="en-US" sz="2400" b="1" dirty="0" smtClean="0"/>
              <a:t> </a:t>
            </a:r>
            <a:r>
              <a:rPr lang="en-US" sz="2400" b="1" dirty="0" err="1" smtClean="0"/>
              <a:t>কারণ</a:t>
            </a:r>
            <a:r>
              <a:rPr lang="en-US" sz="2400" b="1" dirty="0" smtClean="0"/>
              <a:t> </a:t>
            </a:r>
            <a:r>
              <a:rPr lang="en-US" sz="2400" b="1" dirty="0" err="1" smtClean="0"/>
              <a:t>গুলো</a:t>
            </a:r>
            <a:r>
              <a:rPr lang="en-US" sz="2400" b="1" dirty="0" smtClean="0"/>
              <a:t> </a:t>
            </a:r>
            <a:r>
              <a:rPr lang="en-US" sz="2400" b="1" dirty="0"/>
              <a:t> </a:t>
            </a:r>
            <a:r>
              <a:rPr lang="en-US" sz="2400" b="1" dirty="0" err="1" smtClean="0"/>
              <a:t>ব্যাখ্যা</a:t>
            </a:r>
            <a:r>
              <a:rPr lang="en-US" sz="2400" b="1" dirty="0" smtClean="0"/>
              <a:t> </a:t>
            </a:r>
            <a:r>
              <a:rPr lang="en-US" sz="2400" b="1" dirty="0" err="1" smtClean="0"/>
              <a:t>করতে</a:t>
            </a:r>
            <a:r>
              <a:rPr lang="en-US" sz="2400" b="1" dirty="0" smtClean="0"/>
              <a:t> </a:t>
            </a:r>
            <a:r>
              <a:rPr lang="en-US" sz="2400" b="1" dirty="0" err="1" smtClean="0"/>
              <a:t>পারবে</a:t>
            </a:r>
            <a:r>
              <a:rPr lang="en-US" sz="2400" b="1" dirty="0" smtClean="0"/>
              <a:t>। </a:t>
            </a:r>
          </a:p>
          <a:p>
            <a:pPr marL="342900" indent="-342900" algn="just">
              <a:lnSpc>
                <a:spcPct val="150000"/>
              </a:lnSpc>
              <a:buFont typeface="Wingdings" pitchFamily="2" charset="2"/>
              <a:buChar char="Ø"/>
            </a:pPr>
            <a:r>
              <a:rPr lang="en-US" sz="2400" b="1" dirty="0" err="1" smtClean="0">
                <a:solidFill>
                  <a:srgbClr val="C00000"/>
                </a:solidFill>
              </a:rPr>
              <a:t>সুনামি</a:t>
            </a:r>
            <a:r>
              <a:rPr lang="en-US" sz="2400" b="1" dirty="0" smtClean="0">
                <a:solidFill>
                  <a:srgbClr val="C00000"/>
                </a:solidFill>
              </a:rPr>
              <a:t> </a:t>
            </a:r>
            <a:r>
              <a:rPr lang="en-US" sz="2400" b="1" dirty="0" err="1" smtClean="0">
                <a:solidFill>
                  <a:srgbClr val="C00000"/>
                </a:solidFill>
              </a:rPr>
              <a:t>বলতে</a:t>
            </a:r>
            <a:r>
              <a:rPr lang="en-US" sz="2400" b="1" dirty="0" smtClean="0">
                <a:solidFill>
                  <a:srgbClr val="C00000"/>
                </a:solidFill>
              </a:rPr>
              <a:t> </a:t>
            </a:r>
            <a:r>
              <a:rPr lang="en-US" sz="2400" b="1" dirty="0">
                <a:solidFill>
                  <a:srgbClr val="C00000"/>
                </a:solidFill>
              </a:rPr>
              <a:t> </a:t>
            </a:r>
            <a:r>
              <a:rPr lang="en-US" sz="2400" b="1" dirty="0" err="1" smtClean="0">
                <a:solidFill>
                  <a:srgbClr val="C00000"/>
                </a:solidFill>
              </a:rPr>
              <a:t>কী</a:t>
            </a:r>
            <a:r>
              <a:rPr lang="en-US" sz="2400" b="1" dirty="0" smtClean="0">
                <a:solidFill>
                  <a:srgbClr val="C00000"/>
                </a:solidFill>
              </a:rPr>
              <a:t> </a:t>
            </a:r>
            <a:r>
              <a:rPr lang="en-US" sz="2400" b="1" dirty="0" err="1" smtClean="0">
                <a:solidFill>
                  <a:srgbClr val="C00000"/>
                </a:solidFill>
              </a:rPr>
              <a:t>বোঝায়</a:t>
            </a:r>
            <a:r>
              <a:rPr lang="en-US" sz="2400" b="1" dirty="0" smtClean="0">
                <a:solidFill>
                  <a:srgbClr val="C00000"/>
                </a:solidFill>
              </a:rPr>
              <a:t> </a:t>
            </a:r>
            <a:r>
              <a:rPr lang="en-US" sz="2400" b="1" dirty="0" err="1">
                <a:solidFill>
                  <a:srgbClr val="C00000"/>
                </a:solidFill>
              </a:rPr>
              <a:t>উ</a:t>
            </a:r>
            <a:r>
              <a:rPr lang="en-US" sz="2400" b="1" dirty="0" err="1" smtClean="0">
                <a:solidFill>
                  <a:srgbClr val="C00000"/>
                </a:solidFill>
              </a:rPr>
              <a:t>ল্লেখ</a:t>
            </a:r>
            <a:r>
              <a:rPr lang="en-US" sz="2400" b="1" dirty="0" smtClean="0">
                <a:solidFill>
                  <a:srgbClr val="C00000"/>
                </a:solidFill>
              </a:rPr>
              <a:t> </a:t>
            </a:r>
            <a:r>
              <a:rPr lang="en-US" sz="2400" b="1" dirty="0" err="1" smtClean="0">
                <a:solidFill>
                  <a:srgbClr val="C00000"/>
                </a:solidFill>
              </a:rPr>
              <a:t>করতে</a:t>
            </a:r>
            <a:r>
              <a:rPr lang="en-US" sz="2400" b="1" dirty="0" smtClean="0">
                <a:solidFill>
                  <a:srgbClr val="C00000"/>
                </a:solidFill>
              </a:rPr>
              <a:t> </a:t>
            </a:r>
            <a:r>
              <a:rPr lang="en-US" sz="2400" b="1" dirty="0" err="1" smtClean="0">
                <a:solidFill>
                  <a:srgbClr val="C00000"/>
                </a:solidFill>
              </a:rPr>
              <a:t>পারবে</a:t>
            </a:r>
            <a:r>
              <a:rPr lang="en-US" sz="2400" b="1" dirty="0" smtClean="0">
                <a:solidFill>
                  <a:srgbClr val="C00000"/>
                </a:solidFill>
              </a:rPr>
              <a:t> । </a:t>
            </a:r>
          </a:p>
          <a:p>
            <a:pPr marL="342900" indent="-342900" algn="just">
              <a:lnSpc>
                <a:spcPct val="150000"/>
              </a:lnSpc>
              <a:buFont typeface="Wingdings" pitchFamily="2" charset="2"/>
              <a:buChar char="Ø"/>
            </a:pPr>
            <a:r>
              <a:rPr lang="en-US" sz="2400" b="1" dirty="0" err="1" smtClean="0">
                <a:solidFill>
                  <a:srgbClr val="00B0F0"/>
                </a:solidFill>
              </a:rPr>
              <a:t>ভূমিধসের</a:t>
            </a:r>
            <a:r>
              <a:rPr lang="en-US" sz="2400" b="1" dirty="0" smtClean="0">
                <a:solidFill>
                  <a:srgbClr val="00B0F0"/>
                </a:solidFill>
              </a:rPr>
              <a:t> </a:t>
            </a:r>
            <a:r>
              <a:rPr lang="en-US" sz="2400" b="1" dirty="0" err="1" smtClean="0">
                <a:solidFill>
                  <a:srgbClr val="00B0F0"/>
                </a:solidFill>
              </a:rPr>
              <a:t>প্রাকৃতিক</a:t>
            </a:r>
            <a:r>
              <a:rPr lang="en-US" sz="2400" b="1" dirty="0" smtClean="0">
                <a:solidFill>
                  <a:srgbClr val="00B0F0"/>
                </a:solidFill>
              </a:rPr>
              <a:t> ও </a:t>
            </a:r>
            <a:r>
              <a:rPr lang="en-US" sz="2400" b="1" dirty="0" err="1" smtClean="0">
                <a:solidFill>
                  <a:srgbClr val="00B0F0"/>
                </a:solidFill>
              </a:rPr>
              <a:t>মানবসৃষ্ট</a:t>
            </a:r>
            <a:r>
              <a:rPr lang="en-US" sz="2400" b="1" dirty="0" smtClean="0">
                <a:solidFill>
                  <a:srgbClr val="00B0F0"/>
                </a:solidFill>
              </a:rPr>
              <a:t> </a:t>
            </a:r>
            <a:r>
              <a:rPr lang="en-US" sz="2400" b="1" dirty="0" err="1" smtClean="0">
                <a:solidFill>
                  <a:srgbClr val="00B0F0"/>
                </a:solidFill>
              </a:rPr>
              <a:t>কারণগুলো</a:t>
            </a:r>
            <a:r>
              <a:rPr lang="en-US" sz="2400" b="1" dirty="0" smtClean="0">
                <a:solidFill>
                  <a:srgbClr val="00B0F0"/>
                </a:solidFill>
              </a:rPr>
              <a:t>  </a:t>
            </a:r>
            <a:r>
              <a:rPr lang="en-US" sz="2400" b="1" dirty="0" err="1" smtClean="0">
                <a:solidFill>
                  <a:srgbClr val="00B0F0"/>
                </a:solidFill>
              </a:rPr>
              <a:t>চিহ্নিত</a:t>
            </a:r>
            <a:r>
              <a:rPr lang="en-US" sz="2400" b="1" dirty="0" smtClean="0">
                <a:solidFill>
                  <a:srgbClr val="00B0F0"/>
                </a:solidFill>
              </a:rPr>
              <a:t> </a:t>
            </a:r>
            <a:r>
              <a:rPr lang="en-US" sz="2400" b="1" dirty="0" err="1" smtClean="0">
                <a:solidFill>
                  <a:srgbClr val="00B0F0"/>
                </a:solidFill>
              </a:rPr>
              <a:t>করতে</a:t>
            </a:r>
            <a:r>
              <a:rPr lang="en-US" sz="2400" b="1" dirty="0" smtClean="0">
                <a:solidFill>
                  <a:srgbClr val="00B0F0"/>
                </a:solidFill>
              </a:rPr>
              <a:t> </a:t>
            </a:r>
            <a:r>
              <a:rPr lang="en-US" sz="2400" b="1" dirty="0" err="1" smtClean="0">
                <a:solidFill>
                  <a:srgbClr val="00B0F0"/>
                </a:solidFill>
              </a:rPr>
              <a:t>পারবে</a:t>
            </a:r>
            <a:r>
              <a:rPr lang="en-US" sz="2400" b="1" dirty="0" smtClean="0">
                <a:solidFill>
                  <a:srgbClr val="00B0F0"/>
                </a:solidFill>
              </a:rPr>
              <a:t>। </a:t>
            </a:r>
          </a:p>
          <a:p>
            <a:pPr marL="342900" indent="-342900" algn="just">
              <a:lnSpc>
                <a:spcPct val="150000"/>
              </a:lnSpc>
              <a:buFont typeface="Wingdings" pitchFamily="2" charset="2"/>
              <a:buChar char="Ø"/>
            </a:pPr>
            <a:r>
              <a:rPr lang="en-US" sz="2400" b="1" dirty="0" err="1" smtClean="0">
                <a:solidFill>
                  <a:srgbClr val="002060"/>
                </a:solidFill>
              </a:rPr>
              <a:t>অগ্নিকান্ড</a:t>
            </a:r>
            <a:r>
              <a:rPr lang="en-US" sz="2400" b="1" dirty="0" smtClean="0">
                <a:solidFill>
                  <a:srgbClr val="002060"/>
                </a:solidFill>
              </a:rPr>
              <a:t> </a:t>
            </a:r>
            <a:r>
              <a:rPr lang="en-US" sz="2400" b="1" dirty="0" err="1" smtClean="0">
                <a:solidFill>
                  <a:srgbClr val="002060"/>
                </a:solidFill>
              </a:rPr>
              <a:t>বা</a:t>
            </a:r>
            <a:r>
              <a:rPr lang="en-US" sz="2400" b="1" dirty="0" smtClean="0">
                <a:solidFill>
                  <a:srgbClr val="002060"/>
                </a:solidFill>
              </a:rPr>
              <a:t> </a:t>
            </a:r>
            <a:r>
              <a:rPr lang="en-US" sz="2400" b="1" dirty="0" err="1" smtClean="0">
                <a:solidFill>
                  <a:srgbClr val="002060"/>
                </a:solidFill>
              </a:rPr>
              <a:t>দাবানল</a:t>
            </a:r>
            <a:r>
              <a:rPr lang="en-US" sz="2400" b="1" dirty="0" smtClean="0">
                <a:solidFill>
                  <a:srgbClr val="002060"/>
                </a:solidFill>
              </a:rPr>
              <a:t> </a:t>
            </a:r>
            <a:r>
              <a:rPr lang="en-US" sz="2400" b="1" dirty="0" err="1" smtClean="0">
                <a:solidFill>
                  <a:srgbClr val="002060"/>
                </a:solidFill>
              </a:rPr>
              <a:t>সম্পর্কে</a:t>
            </a:r>
            <a:r>
              <a:rPr lang="en-US" sz="2400" b="1" dirty="0" smtClean="0">
                <a:solidFill>
                  <a:srgbClr val="002060"/>
                </a:solidFill>
              </a:rPr>
              <a:t> </a:t>
            </a:r>
            <a:r>
              <a:rPr lang="en-US" sz="2400" b="1" dirty="0" err="1" smtClean="0">
                <a:solidFill>
                  <a:srgbClr val="002060"/>
                </a:solidFill>
              </a:rPr>
              <a:t>বলতে</a:t>
            </a:r>
            <a:r>
              <a:rPr lang="en-US" sz="2400" b="1" dirty="0" smtClean="0">
                <a:solidFill>
                  <a:srgbClr val="002060"/>
                </a:solidFill>
              </a:rPr>
              <a:t> </a:t>
            </a:r>
            <a:r>
              <a:rPr lang="en-US" sz="2400" b="1" dirty="0" err="1" smtClean="0">
                <a:solidFill>
                  <a:srgbClr val="002060"/>
                </a:solidFill>
              </a:rPr>
              <a:t>পারবে</a:t>
            </a:r>
            <a:r>
              <a:rPr lang="en-US" sz="2400" b="1" dirty="0" smtClean="0">
                <a:solidFill>
                  <a:srgbClr val="002060"/>
                </a:solidFill>
              </a:rPr>
              <a:t> ।  </a:t>
            </a:r>
          </a:p>
        </p:txBody>
      </p:sp>
    </p:spTree>
    <p:extLst>
      <p:ext uri="{BB962C8B-B14F-4D97-AF65-F5344CB8AC3E}">
        <p14:creationId xmlns:p14="http://schemas.microsoft.com/office/powerpoint/2010/main" val="27430036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1000"/>
                                        <p:tgtEl>
                                          <p:spTgt spid="5">
                                            <p:txEl>
                                              <p:pRg st="2" end="2"/>
                                            </p:txEl>
                                          </p:spTgt>
                                        </p:tgtEl>
                                      </p:cBhvr>
                                    </p:animEffect>
                                    <p:anim calcmode="lin" valueType="num">
                                      <p:cBhvr>
                                        <p:cTn id="3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down)">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wipe(down)">
                                      <p:cBhvr>
                                        <p:cTn id="4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4" y="3276600"/>
            <a:ext cx="8382000" cy="3416320"/>
          </a:xfrm>
          <a:prstGeom prst="rect">
            <a:avLst/>
          </a:prstGeom>
        </p:spPr>
        <p:txBody>
          <a:bodyPr wrap="square">
            <a:spAutoFit/>
          </a:bodyPr>
          <a:lstStyle/>
          <a:p>
            <a:pPr algn="just"/>
            <a:r>
              <a:rPr lang="en-US" sz="2400" b="1" dirty="0" err="1" smtClean="0">
                <a:solidFill>
                  <a:srgbClr val="050505"/>
                </a:solidFill>
                <a:latin typeface="Segoe UI Historic"/>
              </a:rPr>
              <a:t>ভূ</a:t>
            </a:r>
            <a:r>
              <a:rPr lang="as-IN" sz="2400" b="1" i="0" dirty="0" smtClean="0">
                <a:solidFill>
                  <a:srgbClr val="050505"/>
                </a:solidFill>
                <a:effectLst/>
                <a:latin typeface="Segoe UI Historic"/>
              </a:rPr>
              <a:t>মিকম্প হচ্ছে ভূমির কম্পন।</a:t>
            </a:r>
            <a:r>
              <a:rPr lang="as-IN" sz="2400" b="1" i="0" dirty="0" smtClean="0">
                <a:solidFill>
                  <a:srgbClr val="202122"/>
                </a:solidFill>
                <a:effectLst/>
                <a:latin typeface="Arial"/>
              </a:rPr>
              <a:t>ভূ-অভ্যন্তরে শিলায় পীড়নের জন্য যে শক্তির সঞ্চয় ঘটে, সেই শক্তির হঠাৎ মুক্তি ঘটলে ভূ-পৃষ্ঠ ক্ষণিকের জন্য কেঁপে ওঠে এবং ভূ-ত্বকের কিছু অংশ আন্দোলিত হয়। এই রূপ আকস্মিক ও ক্ষণস্থায়ী কম্পনকে ভূমিকম্প বলে</a:t>
            </a:r>
            <a:r>
              <a:rPr lang="en-US" sz="2400" b="1" i="0" dirty="0" smtClean="0">
                <a:solidFill>
                  <a:srgbClr val="202122"/>
                </a:solidFill>
                <a:effectLst/>
                <a:latin typeface="Arial"/>
              </a:rPr>
              <a:t>। </a:t>
            </a:r>
            <a:r>
              <a:rPr lang="as-IN" sz="2400" b="1" i="0" dirty="0" smtClean="0">
                <a:solidFill>
                  <a:srgbClr val="050505"/>
                </a:solidFill>
                <a:effectLst/>
                <a:latin typeface="Segoe UI Historic"/>
              </a:rPr>
              <a:t> ভূ অভ্যন্তরে যখন একটি শিলা অন্য শিলার উপরে উঠে আসে তখন </a:t>
            </a:r>
            <a:r>
              <a:rPr lang="en-US" sz="2400" b="1" i="0" dirty="0" err="1" smtClean="0">
                <a:solidFill>
                  <a:srgbClr val="050505"/>
                </a:solidFill>
                <a:effectLst/>
                <a:latin typeface="Segoe UI Historic"/>
              </a:rPr>
              <a:t>ভূ</a:t>
            </a:r>
            <a:r>
              <a:rPr lang="as-IN" sz="2400" b="1" i="0" dirty="0" smtClean="0">
                <a:solidFill>
                  <a:srgbClr val="050505"/>
                </a:solidFill>
                <a:effectLst/>
                <a:latin typeface="Segoe UI Historic"/>
              </a:rPr>
              <a:t>মি কেঁপে উঠে। এটিই </a:t>
            </a:r>
            <a:r>
              <a:rPr lang="en-US" sz="2400" b="1" i="0" dirty="0" err="1" smtClean="0">
                <a:solidFill>
                  <a:srgbClr val="050505"/>
                </a:solidFill>
                <a:effectLst/>
                <a:latin typeface="Segoe UI Historic"/>
              </a:rPr>
              <a:t>ভূ</a:t>
            </a:r>
            <a:r>
              <a:rPr lang="as-IN" sz="2400" b="1" i="0" dirty="0" smtClean="0">
                <a:solidFill>
                  <a:srgbClr val="050505"/>
                </a:solidFill>
                <a:effectLst/>
                <a:latin typeface="Segoe UI Historic"/>
              </a:rPr>
              <a:t>মিকম্প।মূলত তিনটি প্রধান কারণে </a:t>
            </a:r>
            <a:r>
              <a:rPr lang="en-US" sz="2400" b="1" i="0" dirty="0" err="1" smtClean="0">
                <a:solidFill>
                  <a:srgbClr val="050505"/>
                </a:solidFill>
                <a:effectLst/>
                <a:latin typeface="Segoe UI Historic"/>
              </a:rPr>
              <a:t>ভূ</a:t>
            </a:r>
            <a:r>
              <a:rPr lang="as-IN" sz="2400" b="1" i="0" dirty="0" smtClean="0">
                <a:solidFill>
                  <a:srgbClr val="050505"/>
                </a:solidFill>
                <a:effectLst/>
                <a:latin typeface="Segoe UI Historic"/>
              </a:rPr>
              <a:t>মিকম্প হয়ে থাকে। </a:t>
            </a:r>
            <a:r>
              <a:rPr lang="en-US" sz="2400" b="1" i="0" dirty="0" err="1" smtClean="0">
                <a:solidFill>
                  <a:srgbClr val="050505"/>
                </a:solidFill>
                <a:effectLst/>
                <a:latin typeface="Segoe UI Historic"/>
              </a:rPr>
              <a:t>ভূ</a:t>
            </a:r>
            <a:r>
              <a:rPr lang="as-IN" sz="2400" b="1" i="0" dirty="0" smtClean="0">
                <a:solidFill>
                  <a:srgbClr val="050505"/>
                </a:solidFill>
                <a:effectLst/>
                <a:latin typeface="Segoe UI Historic"/>
              </a:rPr>
              <a:t>পৃষ্ঠে হঠাৎ পরিবর্তন জনিত কারণে, আগ্নেয়গিরি সংঘটিত হওয়ার কারণে ও শিলাচ্যুতির কারণে।</a:t>
            </a:r>
            <a:endParaRPr lang="en-U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026" y="304801"/>
            <a:ext cx="490696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024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 by="(-#ppt_w*2)" calcmode="lin" valueType="num">
                                      <p:cBhvr rctx="PPT">
                                        <p:cTn id="25" dur="500" autoRev="1" fill="hold">
                                          <p:stCondLst>
                                            <p:cond delay="0"/>
                                          </p:stCondLst>
                                        </p:cTn>
                                        <p:tgtEl>
                                          <p:spTgt spid="2"/>
                                        </p:tgtEl>
                                        <p:attrNameLst>
                                          <p:attrName>ppt_w</p:attrName>
                                        </p:attrNameLst>
                                      </p:cBhvr>
                                    </p:anim>
                                    <p:anim by="(#ppt_w*0.50)" calcmode="lin" valueType="num">
                                      <p:cBhvr>
                                        <p:cTn id="26" dur="500" decel="50000" autoRev="1" fill="hold">
                                          <p:stCondLst>
                                            <p:cond delay="0"/>
                                          </p:stCondLst>
                                        </p:cTn>
                                        <p:tgtEl>
                                          <p:spTgt spid="2"/>
                                        </p:tgtEl>
                                        <p:attrNameLst>
                                          <p:attrName>ppt_x</p:attrName>
                                        </p:attrNameLst>
                                      </p:cBhvr>
                                    </p:anim>
                                    <p:anim from="(-#ppt_h/2)" to="(#ppt_y)" calcmode="lin" valueType="num">
                                      <p:cBhvr>
                                        <p:cTn id="27" dur="1000" fill="hold">
                                          <p:stCondLst>
                                            <p:cond delay="0"/>
                                          </p:stCondLst>
                                        </p:cTn>
                                        <p:tgtEl>
                                          <p:spTgt spid="2"/>
                                        </p:tgtEl>
                                        <p:attrNameLst>
                                          <p:attrName>ppt_y</p:attrName>
                                        </p:attrNameLst>
                                      </p:cBhvr>
                                    </p:anim>
                                    <p:animRot by="21600000">
                                      <p:cBhvr>
                                        <p:cTn id="28"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200400"/>
            <a:ext cx="8382000" cy="3108543"/>
          </a:xfrm>
          <a:prstGeom prst="rect">
            <a:avLst/>
          </a:prstGeom>
        </p:spPr>
        <p:txBody>
          <a:bodyPr wrap="square">
            <a:spAutoFit/>
          </a:bodyPr>
          <a:lstStyle/>
          <a:p>
            <a:pPr algn="just"/>
            <a:r>
              <a:rPr lang="as-IN" sz="2800" b="1" i="0" dirty="0" smtClean="0">
                <a:solidFill>
                  <a:srgbClr val="121212"/>
                </a:solidFill>
                <a:effectLst/>
                <a:latin typeface="Shurjo"/>
              </a:rPr>
              <a:t>ভূমিকম্পের উচ্চ ঝুঁকিতে রয়েছে সিলেট, ময়মনসিংহ এবং রংপুর,</a:t>
            </a:r>
            <a:r>
              <a:rPr lang="en-US" sz="2800" b="1" i="0" dirty="0" smtClean="0">
                <a:solidFill>
                  <a:srgbClr val="121212"/>
                </a:solidFill>
                <a:effectLst/>
                <a:latin typeface="Shurjo"/>
              </a:rPr>
              <a:t> </a:t>
            </a:r>
            <a:r>
              <a:rPr lang="as-IN" sz="2800" b="1" i="0" dirty="0" smtClean="0">
                <a:solidFill>
                  <a:srgbClr val="121212"/>
                </a:solidFill>
                <a:effectLst/>
                <a:latin typeface="Shurjo"/>
              </a:rPr>
              <a:t>ঢাকা, কুমিল্লা ও পার্বত্য চট্টগ্রাম অঞ্চলের কিছু অংশ।এ ছাড়া </a:t>
            </a:r>
            <a:r>
              <a:rPr lang="en-US" sz="2800" b="1" i="0" dirty="0" smtClean="0">
                <a:solidFill>
                  <a:srgbClr val="121212"/>
                </a:solidFill>
                <a:effectLst/>
                <a:latin typeface="Shurjo"/>
              </a:rPr>
              <a:t> </a:t>
            </a:r>
            <a:r>
              <a:rPr lang="as-IN" sz="2800" b="1" i="0" dirty="0" smtClean="0">
                <a:solidFill>
                  <a:srgbClr val="121212"/>
                </a:solidFill>
                <a:effectLst/>
                <a:latin typeface="Shurjo"/>
              </a:rPr>
              <a:t>ঝুঁকিতে আছে খাগড়াছড়ি ও রাঙামাটি জেলার উত্তরাংশ।</a:t>
            </a:r>
            <a:endParaRPr lang="en-US" sz="2800" b="1" i="0" dirty="0" smtClean="0">
              <a:solidFill>
                <a:srgbClr val="121212"/>
              </a:solidFill>
              <a:effectLst/>
              <a:latin typeface="Shurjo"/>
            </a:endParaRPr>
          </a:p>
          <a:p>
            <a:pPr algn="just"/>
            <a:r>
              <a:rPr lang="as-IN" sz="2800" b="1" i="0" dirty="0" smtClean="0">
                <a:solidFill>
                  <a:srgbClr val="FF0000"/>
                </a:solidFill>
                <a:effectLst/>
                <a:latin typeface="var(--font-2)"/>
              </a:rPr>
              <a:t>*</a:t>
            </a:r>
            <a:r>
              <a:rPr lang="en-US" sz="2800" b="1" i="0" dirty="0" smtClean="0">
                <a:solidFill>
                  <a:srgbClr val="FF0000"/>
                </a:solidFill>
                <a:effectLst/>
                <a:latin typeface="var(--font-2)"/>
              </a:rPr>
              <a:t>  </a:t>
            </a:r>
            <a:r>
              <a:rPr lang="as-IN" sz="2800" b="1" i="0" dirty="0" smtClean="0">
                <a:solidFill>
                  <a:srgbClr val="FF0000"/>
                </a:solidFill>
                <a:effectLst/>
                <a:latin typeface="var(--font-2)"/>
              </a:rPr>
              <a:t>লাল চিহ্নিত এলাকা বেশি ঝুঁকিপূর্ণ</a:t>
            </a:r>
          </a:p>
          <a:p>
            <a:pPr algn="just"/>
            <a:r>
              <a:rPr lang="as-IN" sz="2800" b="1" i="0" dirty="0" smtClean="0">
                <a:solidFill>
                  <a:schemeClr val="accent2"/>
                </a:solidFill>
                <a:effectLst/>
                <a:latin typeface="var(--font-2)"/>
              </a:rPr>
              <a:t>* গোলাপি চিহ্নিত এলাকা মধ্য ঝুঁকিপূর্ণ</a:t>
            </a:r>
          </a:p>
          <a:p>
            <a:pPr algn="just"/>
            <a:r>
              <a:rPr lang="as-IN" sz="2800" b="1" i="0" dirty="0" smtClean="0">
                <a:solidFill>
                  <a:srgbClr val="FFC000"/>
                </a:solidFill>
                <a:effectLst/>
                <a:latin typeface="var(--font-2)"/>
              </a:rPr>
              <a:t>* হলুদ চিহ্নিত এলাকা কম ঝুঁকিপূর্ণ</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4800"/>
            <a:ext cx="5638800" cy="2743200"/>
          </a:xfrm>
          <a:prstGeom prst="rect">
            <a:avLst/>
          </a:prstGeom>
        </p:spPr>
      </p:pic>
    </p:spTree>
    <p:extLst>
      <p:ext uri="{BB962C8B-B14F-4D97-AF65-F5344CB8AC3E}">
        <p14:creationId xmlns:p14="http://schemas.microsoft.com/office/powerpoint/2010/main" val="3737551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514600"/>
            <a:ext cx="8305800" cy="4093428"/>
          </a:xfrm>
          <a:prstGeom prst="rect">
            <a:avLst/>
          </a:prstGeom>
          <a:noFill/>
        </p:spPr>
        <p:txBody>
          <a:bodyPr wrap="square" rtlCol="0">
            <a:spAutoFit/>
          </a:bodyPr>
          <a:lstStyle/>
          <a:p>
            <a:pPr algn="just" fontAlgn="base"/>
            <a:r>
              <a:rPr lang="as-IN" sz="2000" b="1" dirty="0"/>
              <a:t>মানুষের বিভিন্ন ক্রিয়াকলাপের ফলেও ভূমিকম্প হয়। যেমন-</a:t>
            </a:r>
          </a:p>
          <a:p>
            <a:pPr algn="just" fontAlgn="base"/>
            <a:r>
              <a:rPr lang="as-IN" sz="2000" b="1" dirty="0">
                <a:solidFill>
                  <a:srgbClr val="FF0000"/>
                </a:solidFill>
              </a:rPr>
              <a:t>১. জলাধার নির্মান- </a:t>
            </a:r>
            <a:r>
              <a:rPr lang="as-IN" sz="2000" b="1" dirty="0"/>
              <a:t>নদীতে বাঁধ দিয়ে জলাধার নির্মানের ফলে, প্রবল জলরাশীর চাপে সমস্থিতিগত ভারসাম্য নষ্ট হয় ও শিলায় ফাটল ধরে। ওই ফাটলের অভ্যন্তরস্থ জলীয় বাষ্পের চাপে ভূমিকম্প হয়</a:t>
            </a:r>
            <a:r>
              <a:rPr lang="as-IN" sz="2000" b="1" dirty="0" smtClean="0"/>
              <a:t>। যেমন-১৯৬৭ সালে মহারাষ্ট্রের কয়না জলাধারের ভূমিকম্প।</a:t>
            </a:r>
            <a:endParaRPr lang="as-IN" sz="2000" b="1" dirty="0"/>
          </a:p>
          <a:p>
            <a:pPr algn="just" fontAlgn="base"/>
            <a:r>
              <a:rPr lang="as-IN" sz="2000" b="1" dirty="0">
                <a:solidFill>
                  <a:srgbClr val="FF0000"/>
                </a:solidFill>
              </a:rPr>
              <a:t>২. পারমানবিক পরীক্ষা-</a:t>
            </a:r>
            <a:r>
              <a:rPr lang="as-IN" sz="2000" b="1" dirty="0"/>
              <a:t> বৈজ্ঞানিক অনুসন্ধান ও তথ্য সংগ্রহের জন্য ভূ-গর্ভে পারমানবিক বোমা বিস্ফোরণ ঘটানো হয়। যার ফলে ভূমিকম্প হয়। যেমন- ১৯৯৮ সালে রাজস্থানের পোখরানের ভূমিকম্প।</a:t>
            </a:r>
          </a:p>
          <a:p>
            <a:pPr algn="just" fontAlgn="base"/>
            <a:r>
              <a:rPr lang="as-IN" sz="2000" b="1" dirty="0" smtClean="0">
                <a:solidFill>
                  <a:srgbClr val="FF0000"/>
                </a:solidFill>
              </a:rPr>
              <a:t>৩.খনিজ </a:t>
            </a:r>
            <a:r>
              <a:rPr lang="as-IN" sz="2000" b="1" dirty="0">
                <a:solidFill>
                  <a:srgbClr val="FF0000"/>
                </a:solidFill>
              </a:rPr>
              <a:t>উত্তলন-</a:t>
            </a:r>
            <a:r>
              <a:rPr lang="as-IN" sz="2000" b="1" dirty="0"/>
              <a:t> অতিরিক্ত খনিজ উত্তোলনের ফলে শিলার স্থিতিস্থাপকতা নষ্ট হয়ে ধসের সৃষ্টি হয়, এবং এর ফলে ভূমিকম্প হয়। যেমন= ১৯৮৯ সালের অস্ট্রেলিয়ার নিউক্যাসল ভূমিকম্প।</a:t>
            </a:r>
          </a:p>
          <a:p>
            <a:pPr algn="just" fontAlgn="base"/>
            <a:r>
              <a:rPr lang="as-IN" sz="2000" b="1" dirty="0">
                <a:solidFill>
                  <a:srgbClr val="FF0000"/>
                </a:solidFill>
              </a:rPr>
              <a:t>৪. রাস্তা তৈরী-</a:t>
            </a:r>
            <a:r>
              <a:rPr lang="as-IN" sz="2000" b="1" dirty="0"/>
              <a:t> পার্বত্য অঞ্চলে রাস্তা তৈরীর জন্য ডিনামাইট বিস্ফোরণ ঘটানো হয়। যার ফলস্বরূপ ভূমিকম্প ঘটে।</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353291"/>
            <a:ext cx="4152900" cy="213360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1" y="339436"/>
            <a:ext cx="4305299" cy="2161309"/>
          </a:xfrm>
          <a:prstGeom prst="rect">
            <a:avLst/>
          </a:prstGeom>
        </p:spPr>
      </p:pic>
    </p:spTree>
    <p:extLst>
      <p:ext uri="{BB962C8B-B14F-4D97-AF65-F5344CB8AC3E}">
        <p14:creationId xmlns:p14="http://schemas.microsoft.com/office/powerpoint/2010/main" val="1531631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449" y="457200"/>
            <a:ext cx="5048955" cy="2667000"/>
          </a:xfrm>
          <a:prstGeom prst="rect">
            <a:avLst/>
          </a:prstGeom>
        </p:spPr>
      </p:pic>
      <p:sp>
        <p:nvSpPr>
          <p:cNvPr id="4" name="Rectangle 3"/>
          <p:cNvSpPr/>
          <p:nvPr/>
        </p:nvSpPr>
        <p:spPr>
          <a:xfrm>
            <a:off x="2054449" y="685800"/>
            <a:ext cx="1624163" cy="646331"/>
          </a:xfrm>
          <a:prstGeom prst="rect">
            <a:avLst/>
          </a:prstGeom>
        </p:spPr>
        <p:txBody>
          <a:bodyPr wrap="none">
            <a:spAutoFit/>
          </a:bodyPr>
          <a:lstStyle/>
          <a:p>
            <a:r>
              <a:rPr lang="en-US" sz="3600" b="1" dirty="0" err="1">
                <a:ln>
                  <a:solidFill>
                    <a:srgbClr val="FF0000"/>
                  </a:solidFill>
                </a:ln>
                <a:solidFill>
                  <a:srgbClr val="FFFF00"/>
                </a:solidFill>
              </a:rPr>
              <a:t>সুনামি</a:t>
            </a:r>
            <a:r>
              <a:rPr lang="en-US" sz="3600" b="1" dirty="0">
                <a:ln>
                  <a:solidFill>
                    <a:srgbClr val="FF0000"/>
                  </a:solidFill>
                </a:ln>
                <a:solidFill>
                  <a:srgbClr val="FFFF00"/>
                </a:solidFill>
              </a:rPr>
              <a:t> </a:t>
            </a:r>
          </a:p>
        </p:txBody>
      </p:sp>
      <p:sp>
        <p:nvSpPr>
          <p:cNvPr id="5" name="Rectangle 4"/>
          <p:cNvSpPr/>
          <p:nvPr/>
        </p:nvSpPr>
        <p:spPr>
          <a:xfrm>
            <a:off x="387926" y="3149493"/>
            <a:ext cx="8382000" cy="3416320"/>
          </a:xfrm>
          <a:prstGeom prst="rect">
            <a:avLst/>
          </a:prstGeom>
        </p:spPr>
        <p:txBody>
          <a:bodyPr wrap="square">
            <a:spAutoFit/>
          </a:bodyPr>
          <a:lstStyle/>
          <a:p>
            <a:pPr algn="just"/>
            <a:r>
              <a:rPr lang="as-IN" sz="2400" b="1" dirty="0"/>
              <a:t>"সুনামি" নামটি </a:t>
            </a:r>
            <a:r>
              <a:rPr lang="as-IN" sz="2400" b="1" dirty="0">
                <a:hlinkClick r:id="rId3" tooltip="জাপানি ভাষা"/>
              </a:rPr>
              <a:t>জাপানি ভাষার</a:t>
            </a:r>
            <a:r>
              <a:rPr lang="as-IN" sz="2400" b="1" dirty="0"/>
              <a:t> শব্দ থেকে উৎসারিত</a:t>
            </a:r>
            <a:r>
              <a:rPr lang="as-IN" sz="2400" b="1" dirty="0" smtClean="0"/>
              <a:t>।</a:t>
            </a:r>
            <a:r>
              <a:rPr lang="en-US" sz="2400" b="1" dirty="0" err="1" smtClean="0"/>
              <a:t>এর</a:t>
            </a:r>
            <a:r>
              <a:rPr lang="en-US" sz="2400" b="1" dirty="0" smtClean="0"/>
              <a:t> </a:t>
            </a:r>
            <a:r>
              <a:rPr lang="en-US" sz="2400" b="1" dirty="0" err="1" smtClean="0"/>
              <a:t>অর্থ</a:t>
            </a:r>
            <a:r>
              <a:rPr lang="en-US" sz="2400" b="1" dirty="0" smtClean="0"/>
              <a:t> </a:t>
            </a:r>
            <a:r>
              <a:rPr lang="en-US" sz="2400" b="1" dirty="0" err="1" smtClean="0"/>
              <a:t>হলো</a:t>
            </a:r>
            <a:r>
              <a:rPr lang="en-US" sz="2400" b="1" dirty="0" smtClean="0"/>
              <a:t> </a:t>
            </a:r>
            <a:r>
              <a:rPr lang="en-US" sz="2400" b="1" dirty="0" err="1" smtClean="0"/>
              <a:t>সমুদ্র</a:t>
            </a:r>
            <a:r>
              <a:rPr lang="en-US" sz="2400" b="1" dirty="0" smtClean="0"/>
              <a:t> </a:t>
            </a:r>
            <a:r>
              <a:rPr lang="en-US" sz="2400" b="1" dirty="0" err="1" smtClean="0"/>
              <a:t>তীরের</a:t>
            </a:r>
            <a:r>
              <a:rPr lang="en-US" sz="2400" b="1" dirty="0" smtClean="0"/>
              <a:t> </a:t>
            </a:r>
            <a:r>
              <a:rPr lang="en-US" sz="2400" b="1" dirty="0" err="1" smtClean="0"/>
              <a:t>ঢেউ</a:t>
            </a:r>
            <a:r>
              <a:rPr lang="en-US" sz="2400" b="1" dirty="0" smtClean="0"/>
              <a:t>। </a:t>
            </a:r>
            <a:r>
              <a:rPr lang="as-IN" sz="2400" b="1" dirty="0" smtClean="0"/>
              <a:t>সুনামিসাগর</a:t>
            </a:r>
            <a:r>
              <a:rPr lang="en-US" sz="2400" b="1" dirty="0" smtClean="0"/>
              <a:t> </a:t>
            </a:r>
            <a:r>
              <a:rPr lang="as-IN" sz="2400" b="1" dirty="0" smtClean="0"/>
              <a:t>বা</a:t>
            </a:r>
            <a:r>
              <a:rPr lang="en-US" sz="2400" b="1" dirty="0" smtClean="0"/>
              <a:t> </a:t>
            </a:r>
            <a:r>
              <a:rPr lang="as-IN" sz="2400" b="1" dirty="0" smtClean="0"/>
              <a:t>নদী</a:t>
            </a:r>
            <a:r>
              <a:rPr lang="en-US" sz="2400" b="1" dirty="0" smtClean="0"/>
              <a:t> </a:t>
            </a:r>
            <a:r>
              <a:rPr lang="as-IN" sz="2400" b="1" dirty="0" smtClean="0"/>
              <a:t>বা</a:t>
            </a:r>
            <a:r>
              <a:rPr lang="en-US" sz="2400" b="1" dirty="0" smtClean="0"/>
              <a:t> </a:t>
            </a:r>
            <a:r>
              <a:rPr lang="as-IN" sz="2400" b="1" dirty="0"/>
              <a:t>অন্যকোনো </a:t>
            </a:r>
            <a:r>
              <a:rPr lang="as-IN" sz="2400" b="1" dirty="0" smtClean="0"/>
              <a:t>জলক্ষেত্রে</a:t>
            </a:r>
            <a:r>
              <a:rPr lang="en-US" sz="2400" b="1" dirty="0" smtClean="0"/>
              <a:t> </a:t>
            </a:r>
            <a:r>
              <a:rPr lang="as-IN" sz="2400" b="1" dirty="0"/>
              <a:t> </a:t>
            </a:r>
            <a:r>
              <a:rPr lang="as-IN" sz="2400" b="1" dirty="0">
                <a:hlinkClick r:id="rId4" tooltip="ভূমিকম্প"/>
              </a:rPr>
              <a:t>ভূমিকম্পের</a:t>
            </a:r>
            <a:r>
              <a:rPr lang="as-IN" sz="2400" b="1" dirty="0"/>
              <a:t>, </a:t>
            </a:r>
            <a:r>
              <a:rPr lang="as-IN" sz="2400" b="1" dirty="0">
                <a:hlinkClick r:id="rId5" tooltip="ভূমিধ্বস"/>
              </a:rPr>
              <a:t>ভূমিধ্বসের</a:t>
            </a:r>
            <a:r>
              <a:rPr lang="as-IN" sz="2400" b="1" dirty="0"/>
              <a:t> কিংবা </a:t>
            </a:r>
            <a:endParaRPr lang="en-US" sz="2400" b="1" dirty="0" smtClean="0"/>
          </a:p>
          <a:p>
            <a:pPr algn="just"/>
            <a:r>
              <a:rPr lang="as-IN" sz="2400" b="1" dirty="0" smtClean="0">
                <a:hlinkClick r:id="rId6" tooltip="আগ্নেয়গিরি"/>
              </a:rPr>
              <a:t>আগ্নেয়গিরির</a:t>
            </a:r>
            <a:r>
              <a:rPr lang="as-IN" sz="2400" b="1" dirty="0" smtClean="0"/>
              <a:t>উদ্‌গীরণের </a:t>
            </a:r>
            <a:r>
              <a:rPr lang="as-IN" sz="2400" b="1" dirty="0"/>
              <a:t>প্রভাবে সৃষ্ট জলোচ্ছ্বাস বা ঢেউ</a:t>
            </a:r>
            <a:r>
              <a:rPr lang="as-IN" sz="2400" b="1" dirty="0" smtClean="0"/>
              <a:t>।</a:t>
            </a:r>
            <a:r>
              <a:rPr lang="as-IN" sz="2400" b="1" dirty="0"/>
              <a:t>সমুদ্রসমতলের ২০-৩০ কিলোমিটার গভীরে ভূমিকম্প হলে তা সমুদ্র তলদেশের মাটিকে যেমন নাড়িয়ে দেয়, তেমনি খুব স্বাভাবিকভাবেই তার সাথে সম্পর্কিত‌ জলকে নাড়িয়ে দেয়। ভূমির কম্পন যখন জলে সঞ্চালিত হয়, তখন তার ফলে সুনামির উৎপত্তি হতে পারে। </a:t>
            </a:r>
            <a:endParaRPr lang="en-US" sz="2400" b="1" dirty="0"/>
          </a:p>
        </p:txBody>
      </p:sp>
    </p:spTree>
    <p:extLst>
      <p:ext uri="{BB962C8B-B14F-4D97-AF65-F5344CB8AC3E}">
        <p14:creationId xmlns:p14="http://schemas.microsoft.com/office/powerpoint/2010/main" val="7984102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9">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539</Words>
  <Application>Microsoft Office PowerPoint</Application>
  <PresentationFormat>On-screen Show (4:3)</PresentationFormat>
  <Paragraphs>76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COMPUTER</dc:creator>
  <cp:lastModifiedBy>H.A COMPUTER</cp:lastModifiedBy>
  <cp:revision>77</cp:revision>
  <dcterms:created xsi:type="dcterms:W3CDTF">2020-11-04T14:15:24Z</dcterms:created>
  <dcterms:modified xsi:type="dcterms:W3CDTF">2020-11-05T13:09:12Z</dcterms:modified>
</cp:coreProperties>
</file>