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72" r:id="rId3"/>
    <p:sldId id="258" r:id="rId4"/>
    <p:sldId id="266" r:id="rId5"/>
    <p:sldId id="257" r:id="rId6"/>
    <p:sldId id="267" r:id="rId7"/>
    <p:sldId id="283" r:id="rId8"/>
    <p:sldId id="282" r:id="rId9"/>
    <p:sldId id="265" r:id="rId10"/>
    <p:sldId id="270" r:id="rId11"/>
    <p:sldId id="286" r:id="rId12"/>
    <p:sldId id="269" r:id="rId13"/>
    <p:sldId id="277" r:id="rId14"/>
    <p:sldId id="285" r:id="rId15"/>
    <p:sldId id="279" r:id="rId16"/>
    <p:sldId id="284" r:id="rId17"/>
    <p:sldId id="280" r:id="rId18"/>
    <p:sldId id="268" r:id="rId19"/>
    <p:sldId id="261" r:id="rId20"/>
    <p:sldId id="262" r:id="rId21"/>
    <p:sldId id="278" r:id="rId22"/>
    <p:sldId id="281" r:id="rId23"/>
    <p:sldId id="260" r:id="rId24"/>
    <p:sldId id="275" r:id="rId25"/>
    <p:sldId id="273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0617D-F183-4336-B771-AAF9E7D936B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6E4E2-9D25-4473-9618-BCAD645BA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E4E2-9D25-4473-9618-BCAD645BA4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2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5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8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4C2B-55EC-4400-9EB0-38279A075B7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F4F9-B1EF-4E2F-87DF-ADC3CAA2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8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80" name="Picture 8" descr="গাছ দিয়ে তৈরী ভাষ্কর্য্য…….. | Techtunes | টেকটিউনস">
            <a:extLst>
              <a:ext uri="{FF2B5EF4-FFF2-40B4-BE49-F238E27FC236}">
                <a16:creationId xmlns:a16="http://schemas.microsoft.com/office/drawing/2014/main" id="{A6BC181E-FA8A-4D3C-8F09-0B2F2E57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558"/>
            <a:ext cx="11734800" cy="64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95600" y="1828800"/>
            <a:ext cx="66294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2146" y="185783"/>
            <a:ext cx="8001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পরিবেশের প্রধান উপাদান কয়টি?কি কি?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91" y="1010846"/>
            <a:ext cx="10005310" cy="5001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92" y="1054854"/>
            <a:ext cx="10005310" cy="4976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1903" y="6051120"/>
            <a:ext cx="13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966" y="6031591"/>
            <a:ext cx="13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t="3955" r="2256" b="5237"/>
          <a:stretch/>
        </p:blipFill>
        <p:spPr>
          <a:xfrm>
            <a:off x="1269468" y="1035326"/>
            <a:ext cx="10005310" cy="499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89840" y="6108982"/>
            <a:ext cx="1412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বায়ু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F047AAA-BB8A-4A37-81E8-D27E2C2E76F9}"/>
              </a:ext>
            </a:extLst>
          </p:cNvPr>
          <p:cNvSpPr/>
          <p:nvPr/>
        </p:nvSpPr>
        <p:spPr>
          <a:xfrm>
            <a:off x="0" y="-53622"/>
            <a:ext cx="123444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9B541-A204-4D9E-B15C-79615E2D8A39}"/>
              </a:ext>
            </a:extLst>
          </p:cNvPr>
          <p:cNvSpPr/>
          <p:nvPr/>
        </p:nvSpPr>
        <p:spPr>
          <a:xfrm>
            <a:off x="4267200" y="381000"/>
            <a:ext cx="39624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3F20F7-0899-4E76-BAD7-39A8D0561C91}"/>
              </a:ext>
            </a:extLst>
          </p:cNvPr>
          <p:cNvSpPr/>
          <p:nvPr/>
        </p:nvSpPr>
        <p:spPr>
          <a:xfrm>
            <a:off x="4267200" y="1828800"/>
            <a:ext cx="39624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673B0-A5D4-47EE-B07D-6A50C879724A}"/>
              </a:ext>
            </a:extLst>
          </p:cNvPr>
          <p:cNvSpPr/>
          <p:nvPr/>
        </p:nvSpPr>
        <p:spPr>
          <a:xfrm>
            <a:off x="3200400" y="1828800"/>
            <a:ext cx="36195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দূষণ কি?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94A88-C62F-411A-A8E5-C3C5EA17C996}"/>
              </a:ext>
            </a:extLst>
          </p:cNvPr>
          <p:cNvSpPr/>
          <p:nvPr/>
        </p:nvSpPr>
        <p:spPr>
          <a:xfrm>
            <a:off x="3200400" y="2720622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201C799-A63A-42F6-8229-B8981A9ADF65}"/>
              </a:ext>
            </a:extLst>
          </p:cNvPr>
          <p:cNvSpPr/>
          <p:nvPr/>
        </p:nvSpPr>
        <p:spPr>
          <a:xfrm>
            <a:off x="0" y="-53622"/>
            <a:ext cx="121920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0144"/>
            <a:ext cx="4341340" cy="2459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 descr="J:\MY FOLDER\Soil polution\p2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 bwMode="auto">
          <a:xfrm>
            <a:off x="6705600" y="509796"/>
            <a:ext cx="3960340" cy="24591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2" y="3146584"/>
            <a:ext cx="4349807" cy="23588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J:\MY FOLDER\Soil polution\p2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 bwMode="auto">
          <a:xfrm>
            <a:off x="6705600" y="3146585"/>
            <a:ext cx="3960340" cy="23588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140528" y="5715000"/>
            <a:ext cx="7839613" cy="723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দুষণ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66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tx1"/>
            </a:solidFill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  <a:grpFill/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698172" y="2743200"/>
                <a:ext cx="5838371" cy="1905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Button">
                  <a:avLst/>
                </a:prstTxWarp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bn-IN" sz="60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মাটির উপাদান দূষণ</a:t>
                </a:r>
                <a:endParaRPr lang="en-US" sz="6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029" y="36286"/>
                <a:ext cx="1676400" cy="1676400"/>
              </a:xfrm>
              <a:prstGeom prst="ellipse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6600" y="6172200"/>
              <a:ext cx="20574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6496050"/>
              <a:ext cx="3093357" cy="342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ame 2">
            <a:extLst>
              <a:ext uri="{FF2B5EF4-FFF2-40B4-BE49-F238E27FC236}">
                <a16:creationId xmlns:a16="http://schemas.microsoft.com/office/drawing/2014/main" id="{345F0672-A21E-488E-AC62-83008D82D844}"/>
              </a:ext>
            </a:extLst>
          </p:cNvPr>
          <p:cNvSpPr/>
          <p:nvPr/>
        </p:nvSpPr>
        <p:spPr>
          <a:xfrm>
            <a:off x="0" y="-53622"/>
            <a:ext cx="122682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াংলাদেশের জনসংখ্যা: জাতীয় জনসংখ্যা গবেষণা ও প্রশিক্ষণ প্রতিষ্ঠানের  গুরুত্বপূর্ণ তথ্য || Study Press">
            <a:extLst>
              <a:ext uri="{FF2B5EF4-FFF2-40B4-BE49-F238E27FC236}">
                <a16:creationId xmlns:a16="http://schemas.microsoft.com/office/drawing/2014/main" id="{8146601D-B9BA-4A51-B2DD-2B7A009CE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8858"/>
            <a:ext cx="4686299" cy="31398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২১০০ সালে অর্ধেকে নামবে বাংলাদেশের জনসংখ্যা - দ্যা মেইল বিডি / খবর সবসময়">
            <a:extLst>
              <a:ext uri="{FF2B5EF4-FFF2-40B4-BE49-F238E27FC236}">
                <a16:creationId xmlns:a16="http://schemas.microsoft.com/office/drawing/2014/main" id="{8CADA40F-D38C-4897-B4EC-72B95944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8857"/>
            <a:ext cx="5410200" cy="31398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on celebrateraffleuk">
            <a:extLst>
              <a:ext uri="{FF2B5EF4-FFF2-40B4-BE49-F238E27FC236}">
                <a16:creationId xmlns:a16="http://schemas.microsoft.com/office/drawing/2014/main" id="{52D9DE66-1E4A-4ADB-8C4D-4AD189D0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686300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চাল ডাল তেল চিনিসহ নিত্যপণ্যের দাম কমেছে">
            <a:extLst>
              <a:ext uri="{FF2B5EF4-FFF2-40B4-BE49-F238E27FC236}">
                <a16:creationId xmlns:a16="http://schemas.microsoft.com/office/drawing/2014/main" id="{B19F12F5-7B7D-4BC5-949B-F4A952B7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8279"/>
            <a:ext cx="5410200" cy="29608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7F875D-8DAF-4A11-90A6-1BCE87318392}"/>
              </a:ext>
            </a:extLst>
          </p:cNvPr>
          <p:cNvSpPr/>
          <p:nvPr/>
        </p:nvSpPr>
        <p:spPr>
          <a:xfrm>
            <a:off x="4914900" y="2503312"/>
            <a:ext cx="15621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83C4DFE-3E70-412F-81F5-00FEC51FC39A}"/>
              </a:ext>
            </a:extLst>
          </p:cNvPr>
          <p:cNvSpPr/>
          <p:nvPr/>
        </p:nvSpPr>
        <p:spPr>
          <a:xfrm>
            <a:off x="0" y="-53622"/>
            <a:ext cx="123444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66800" y="5181601"/>
            <a:ext cx="10591800" cy="12192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বিপর্যয়ের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অপচণশীল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উপাদান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মাটিকে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L:\MY FOLDER\Soil polution\p14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838200" y="228600"/>
            <a:ext cx="10820400" cy="45864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BD9D868F-5647-436C-8668-8BAE8AC93982}"/>
              </a:ext>
            </a:extLst>
          </p:cNvPr>
          <p:cNvSpPr/>
          <p:nvPr/>
        </p:nvSpPr>
        <p:spPr>
          <a:xfrm>
            <a:off x="0" y="-53622"/>
            <a:ext cx="121920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ার্বন ডাই অক্সাইড দিয়ে কি বিছানার গদি, খাবারের পাত্র কিংবা কাটলারিতে রূপ  দেয়া সম্ভব? - BBC News বাংলা">
            <a:extLst>
              <a:ext uri="{FF2B5EF4-FFF2-40B4-BE49-F238E27FC236}">
                <a16:creationId xmlns:a16="http://schemas.microsoft.com/office/drawing/2014/main" id="{1EF41002-64CF-4D68-B6EE-79820C65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169187"/>
            <a:ext cx="4768540" cy="3429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243E1-C06F-4D5A-8E8C-0E28338E21BC}"/>
              </a:ext>
            </a:extLst>
          </p:cNvPr>
          <p:cNvSpPr txBox="1"/>
          <p:nvPr/>
        </p:nvSpPr>
        <p:spPr>
          <a:xfrm>
            <a:off x="5791200" y="401115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CFC </a:t>
            </a:r>
            <a:r>
              <a:rPr lang="as-IN" sz="2800" b="1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কিভাবে ওজন স্তর ধ্বংস করে? আমরা জানি ওজন স্ট্রাটোস্ফিয়ারে অবস্থান করে। </a:t>
            </a:r>
            <a:r>
              <a:rPr lang="en-US" sz="2800" b="1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CFC </a:t>
            </a:r>
            <a:r>
              <a:rPr lang="as-IN" sz="2800" b="1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অনু যখন এই স্ট্রাটোস্ফিয়ারে পৌছায় তখন </a:t>
            </a:r>
            <a:r>
              <a:rPr lang="en-US" sz="2800" b="1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UV </a:t>
            </a:r>
            <a:r>
              <a:rPr lang="as-IN" sz="2800" b="1" i="0" dirty="0">
                <a:solidFill>
                  <a:srgbClr val="28282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রশ্মি দ্বারা ভেঙ্গে ক্লোরিন ফ্রি-র‌্যাডিকেল গঠন করে। উক্ত ফ্রি-র‌্যাডিকেল খুবই সক্রিয় হওয়ায় এজনের সাথে বিক্রিয়া করে ওজন স্তরকে ক্ষয় করে।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রোধ করো বায়ুদূষণ - Ganashakti Bengali">
            <a:extLst>
              <a:ext uri="{FF2B5EF4-FFF2-40B4-BE49-F238E27FC236}">
                <a16:creationId xmlns:a16="http://schemas.microsoft.com/office/drawing/2014/main" id="{1BCEBD90-8C70-4356-B57F-194AD002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9187"/>
            <a:ext cx="4572000" cy="37170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Earth's Ozone Layer Increases for the First Time in 35 Years">
            <a:extLst>
              <a:ext uri="{FF2B5EF4-FFF2-40B4-BE49-F238E27FC236}">
                <a16:creationId xmlns:a16="http://schemas.microsoft.com/office/drawing/2014/main" id="{0DADEB53-3FC3-4E95-9721-0AF3EA2D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78432"/>
            <a:ext cx="4768540" cy="31311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E01134AB-250F-4630-BE47-BC5F7F022813}"/>
              </a:ext>
            </a:extLst>
          </p:cNvPr>
          <p:cNvSpPr/>
          <p:nvPr/>
        </p:nvSpPr>
        <p:spPr>
          <a:xfrm>
            <a:off x="0" y="-53622"/>
            <a:ext cx="121920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11669" y="5410200"/>
            <a:ext cx="11827932" cy="1325563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 err="1">
                <a:latin typeface="Nikosh" pitchFamily="2" charset="0"/>
                <a:cs typeface="Nikosh" pitchFamily="2" charset="0"/>
              </a:rPr>
              <a:t>কাঁচ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প্লাস্টিক,পলিথিন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পচে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সাথে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মিশে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না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উপাদানগুলো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স্বাভাবিক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বৃদ্ধিতে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প্রতিবন্ধকতা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যা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মাটি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।</a:t>
            </a:r>
            <a:endParaRPr lang="en-US" b="1" dirty="0"/>
          </a:p>
        </p:txBody>
      </p:sp>
      <p:pic>
        <p:nvPicPr>
          <p:cNvPr id="3" name="Picture 2" descr="L:\MY FOLDER\Soil polution\p7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04800" y="457200"/>
            <a:ext cx="5791200" cy="47933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2" descr="J:\MY FOLDER\Soil polution\p1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248400" y="457199"/>
            <a:ext cx="5638799" cy="48006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493FBF3-0AD9-41A1-B806-94628A6BAA46}"/>
              </a:ext>
            </a:extLst>
          </p:cNvPr>
          <p:cNvSpPr/>
          <p:nvPr/>
        </p:nvSpPr>
        <p:spPr>
          <a:xfrm>
            <a:off x="0" y="-53622"/>
            <a:ext cx="125730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72254"/>
            <a:ext cx="420792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25" y="148384"/>
            <a:ext cx="3797350" cy="2671017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Teardrop 3"/>
          <p:cNvSpPr/>
          <p:nvPr/>
        </p:nvSpPr>
        <p:spPr>
          <a:xfrm>
            <a:off x="7543800" y="5739072"/>
            <a:ext cx="3048000" cy="890329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সার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2866913"/>
            <a:ext cx="2209800" cy="56208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গোবর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6125309"/>
            <a:ext cx="2209800" cy="5620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কম্পোষ্ট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36" y="1478315"/>
            <a:ext cx="4531764" cy="322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6975578" y="4939728"/>
            <a:ext cx="3815807" cy="5620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খড়কুটা ও আগাছা পঁচা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6758" y="282714"/>
            <a:ext cx="271304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উৎস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B66B363-EBF3-401C-ABF3-E0CB4B76B6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5029201"/>
            <a:ext cx="11277600" cy="1554163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গাছপালা ও বন জঙ্গল নির্বিচারে কেটে ফেলার ফলে মাটি</a:t>
            </a:r>
            <a:r>
              <a:rPr lang="bn-IN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সহজেই স্থানান্তরিত হচ্ছে । ফলে মাটির উপরি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তলের  উর্বরতা কমে যাচ্ছে।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আর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" name="Picture 2" descr="L:\MY FOLDER\Soil polution\p26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57200" y="381001"/>
            <a:ext cx="5562600" cy="4343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J:\MY FOLDER\Soil polution\p40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172200" y="389164"/>
            <a:ext cx="5486400" cy="43352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6E61B9-9072-4595-AF0B-FEA1A61E5F39}"/>
              </a:ext>
            </a:extLst>
          </p:cNvPr>
          <p:cNvSpPr txBox="1"/>
          <p:nvPr/>
        </p:nvSpPr>
        <p:spPr>
          <a:xfrm>
            <a:off x="448846" y="4386748"/>
            <a:ext cx="4785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পদবিঃ 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নুরকাজী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হালিমিয়া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ফটিকছড়ি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14.png">
            <a:extLst>
              <a:ext uri="{FF2B5EF4-FFF2-40B4-BE49-F238E27FC236}">
                <a16:creationId xmlns:a16="http://schemas.microsoft.com/office/drawing/2014/main" id="{1E778911-C794-40E4-B5AD-29C63E806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0521">
            <a:off x="4689605" y="2183401"/>
            <a:ext cx="3588684" cy="35886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A1038A-3CCA-4145-BBFB-61008BD3E866}"/>
              </a:ext>
            </a:extLst>
          </p:cNvPr>
          <p:cNvSpPr txBox="1"/>
          <p:nvPr/>
        </p:nvSpPr>
        <p:spPr>
          <a:xfrm>
            <a:off x="8153400" y="4204471"/>
            <a:ext cx="3756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৭ম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- অধ্যায়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পাঠ- (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২,৩ ও ৪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পৃষ্ঠা নং-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১৪৭ - ১৪৮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39BBBA-CCD9-4F20-891F-A59C4EF21CC4}"/>
              </a:ext>
            </a:extLst>
          </p:cNvPr>
          <p:cNvSpPr/>
          <p:nvPr/>
        </p:nvSpPr>
        <p:spPr>
          <a:xfrm>
            <a:off x="4720135" y="54058"/>
            <a:ext cx="289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4C001E-8F31-4CB6-B7F0-DF40785C7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39121"/>
            <a:ext cx="3145511" cy="314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3B8C740-58EF-498F-9B5A-B6E9FB51EE4A}"/>
              </a:ext>
            </a:extLst>
          </p:cNvPr>
          <p:cNvSpPr/>
          <p:nvPr/>
        </p:nvSpPr>
        <p:spPr>
          <a:xfrm>
            <a:off x="8552420" y="1039121"/>
            <a:ext cx="2417088" cy="31475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D495E-8238-4946-9708-A71BA78A6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186" y="91166"/>
            <a:ext cx="861323" cy="1051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F97449-71A7-436C-852C-915FE7CF5A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414" y="5810256"/>
            <a:ext cx="861323" cy="1051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C4F438-E608-4A01-BF2C-4949DB913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177194" y="5686569"/>
            <a:ext cx="838200" cy="1070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D0C9D-0BD4-4D54-8228-8076B0F44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8548" y="3728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81200" y="5828506"/>
            <a:ext cx="8526917" cy="5200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কলকারখানার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মিশে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দূষিত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28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" name="Picture 2" descr="J:\MY FOLDER\Soil polution\p18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33401" y="554078"/>
            <a:ext cx="5257799" cy="50085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J:\MY FOLDER\Soil polution\p41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096000" y="573834"/>
            <a:ext cx="5562599" cy="49887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0" y="129970"/>
            <a:ext cx="6134100" cy="6096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4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দূষণ</a:t>
            </a:r>
            <a:r>
              <a:rPr lang="en-US" sz="4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রোধে</a:t>
            </a:r>
            <a:r>
              <a:rPr lang="en-US" sz="4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করনীয়</a:t>
            </a:r>
            <a:r>
              <a:rPr lang="en-US" sz="4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সমূহ</a:t>
            </a:r>
            <a:r>
              <a:rPr lang="en-US" sz="40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pic>
        <p:nvPicPr>
          <p:cNvPr id="3" name="Content Placeholder 3" descr="p58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609600" y="990600"/>
            <a:ext cx="3371168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53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8001000" y="915812"/>
            <a:ext cx="3733800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57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109740" y="952501"/>
            <a:ext cx="3733800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60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4114800" y="3541889"/>
            <a:ext cx="373127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6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541889"/>
            <a:ext cx="3371168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63.jpg"/>
          <p:cNvPicPr>
            <a:picLocks noChangeAspect="1"/>
          </p:cNvPicPr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8001000" y="3541889"/>
            <a:ext cx="373127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" y="5943601"/>
            <a:ext cx="1112267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প্লাস্টিক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রক্ষায়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জনগণকে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সচেতন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b="1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। 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3CA27EC-9A68-4717-82F9-5A64E5CD36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429000"/>
            <a:ext cx="7772400" cy="1905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667000" y="342900"/>
            <a:ext cx="7162800" cy="2095500"/>
          </a:xfrm>
          <a:prstGeom prst="cloudCallout">
            <a:avLst>
              <a:gd name="adj1" fmla="val 37931"/>
              <a:gd name="adj2" fmla="val 749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76200" y="0"/>
            <a:ext cx="12268200" cy="6858000"/>
          </a:xfrm>
          <a:prstGeom prst="frame">
            <a:avLst>
              <a:gd name="adj1" fmla="val 424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3B1F636-63B7-46C4-B890-B316A520C7FE}"/>
              </a:ext>
            </a:extLst>
          </p:cNvPr>
          <p:cNvSpPr/>
          <p:nvPr/>
        </p:nvSpPr>
        <p:spPr>
          <a:xfrm>
            <a:off x="-76200" y="0"/>
            <a:ext cx="12268200" cy="6858000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97556"/>
            <a:ext cx="11125200" cy="762000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মাটি দূষণের কারণ</a:t>
            </a:r>
            <a:r>
              <a:rPr lang="en-US" sz="6000" b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bn-BD" sz="6000" b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উৎস </a:t>
            </a:r>
            <a:r>
              <a:rPr lang="bn-BD" sz="6000" b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সমূহ</a:t>
            </a:r>
            <a:endParaRPr lang="en-US" sz="6000" dirty="0"/>
          </a:p>
        </p:txBody>
      </p:sp>
      <p:pic>
        <p:nvPicPr>
          <p:cNvPr id="3" name="Picture 2" descr="L:\MY FOLDER\Soil polution\p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1000" y="1066800"/>
            <a:ext cx="5867400" cy="441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581472"/>
            <a:ext cx="11734800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বিভিন্ন আর্বজনা মাটিতে মিশে মাটিতে নাইট্রোজেনের চলাচল বাধাগ্রস্থ করে ফলে মাটি অনুর্বর হয়ে পড়ে।</a:t>
            </a:r>
            <a:endParaRPr lang="en-US" sz="3600" b="1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2" descr="J:\MY FOLDER\Soil polution\p2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 bwMode="auto">
          <a:xfrm>
            <a:off x="6400800" y="1066800"/>
            <a:ext cx="5410200" cy="441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EB9E45E-BA5E-4B6C-8A01-4147C00D62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-53622"/>
            <a:ext cx="12496800" cy="670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600" y="2918178"/>
            <a:ext cx="8305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206022"/>
            <a:ext cx="4038600" cy="883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049639"/>
            <a:ext cx="8153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5C2C7-3F19-453C-A601-B60F353C6FF4}"/>
              </a:ext>
            </a:extLst>
          </p:cNvPr>
          <p:cNvSpPr/>
          <p:nvPr/>
        </p:nvSpPr>
        <p:spPr>
          <a:xfrm>
            <a:off x="1371600" y="3904545"/>
            <a:ext cx="8153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484F-DE6D-407D-92D8-483ADB7062FD}"/>
              </a:ext>
            </a:extLst>
          </p:cNvPr>
          <p:cNvSpPr/>
          <p:nvPr/>
        </p:nvSpPr>
        <p:spPr>
          <a:xfrm>
            <a:off x="1340556" y="5007328"/>
            <a:ext cx="8153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8CE0915-F433-4CCD-99D7-E3D0FCB85318}"/>
              </a:ext>
            </a:extLst>
          </p:cNvPr>
          <p:cNvSpPr/>
          <p:nvPr/>
        </p:nvSpPr>
        <p:spPr>
          <a:xfrm>
            <a:off x="0" y="-53622"/>
            <a:ext cx="125730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57800" y="401609"/>
            <a:ext cx="3429000" cy="78316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4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8"/>
          <a:stretch/>
        </p:blipFill>
        <p:spPr>
          <a:xfrm>
            <a:off x="3886200" y="1981200"/>
            <a:ext cx="3886200" cy="32406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52700" y="5480036"/>
            <a:ext cx="708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পরিবেশের উপাদান সমুহ দূষণের কারণ কী?ব্যাখ্যা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00200" y="381000"/>
            <a:ext cx="9067800" cy="60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InflateBottom">
              <a:avLst>
                <a:gd name="adj" fmla="val 82727"/>
              </a:avLst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6172200" cy="38191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819400" y="1745596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14600" y="2186684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89018" y="2412874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337964" y="2186684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9636" y="2031949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29800" y="175019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ame 2">
            <a:extLst>
              <a:ext uri="{FF2B5EF4-FFF2-40B4-BE49-F238E27FC236}">
                <a16:creationId xmlns:a16="http://schemas.microsoft.com/office/drawing/2014/main" id="{F51E289F-1CA0-444C-8946-6B890F67F8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5098473" cy="26392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6362700" y="457200"/>
            <a:ext cx="4686300" cy="2590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362700" y="3387435"/>
            <a:ext cx="4991100" cy="2895600"/>
            <a:chOff x="1219200" y="1219200"/>
            <a:chExt cx="6477000" cy="5105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1219200" y="1219200"/>
              <a:ext cx="6477000" cy="5105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273139" y="2362201"/>
              <a:ext cx="2518061" cy="3047999"/>
            </a:xfrm>
            <a:prstGeom prst="triangle">
              <a:avLst>
                <a:gd name="adj" fmla="val 48348"/>
              </a:avLst>
            </a:prstGeom>
            <a:gradFill>
              <a:gsLst>
                <a:gs pos="25000">
                  <a:schemeClr val="tx1"/>
                </a:gs>
                <a:gs pos="55000">
                  <a:srgbClr val="D49E6C"/>
                </a:gs>
                <a:gs pos="72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964895" y="2679699"/>
              <a:ext cx="2664503" cy="2730500"/>
            </a:xfrm>
            <a:prstGeom prst="triangle">
              <a:avLst>
                <a:gd name="adj" fmla="val 47977"/>
              </a:avLst>
            </a:prstGeom>
            <a:gradFill>
              <a:gsLst>
                <a:gs pos="0">
                  <a:srgbClr val="000082"/>
                </a:gs>
                <a:gs pos="45000">
                  <a:srgbClr val="C00000">
                    <a:alpha val="51000"/>
                  </a:srgbClr>
                </a:gs>
                <a:gs pos="64999">
                  <a:srgbClr val="BA0066"/>
                </a:gs>
                <a:gs pos="17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1498600"/>
              <a:ext cx="849085" cy="1016000"/>
            </a:xfrm>
            <a:prstGeom prst="ellipse">
              <a:avLst/>
            </a:prstGeom>
            <a:gradFill>
              <a:gsLst>
                <a:gs pos="51000">
                  <a:srgbClr val="FF0000"/>
                </a:gs>
                <a:gs pos="55000">
                  <a:srgbClr val="D49E6C"/>
                </a:gs>
                <a:gs pos="87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997529" y="3429000"/>
            <a:ext cx="3650672" cy="1447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 কি বলে?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1007" y="5042954"/>
            <a:ext cx="1738993" cy="12513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জ়ড় 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1044" y="31045"/>
            <a:ext cx="12192000" cy="6857999"/>
          </a:xfrm>
          <a:prstGeom prst="frame">
            <a:avLst>
              <a:gd name="adj1" fmla="val 381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11094"/>
          <a:stretch/>
        </p:blipFill>
        <p:spPr>
          <a:xfrm>
            <a:off x="6365810" y="365778"/>
            <a:ext cx="4976282" cy="3362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0" y="365778"/>
            <a:ext cx="5144732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1" y="3807455"/>
            <a:ext cx="4879022" cy="2684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3668" y="4003194"/>
            <a:ext cx="3749885" cy="135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এগুলোকে কি বলে 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752" y="4025283"/>
            <a:ext cx="3733800" cy="1331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3668" y="4003193"/>
            <a:ext cx="3696931" cy="135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এগুলো কিসের উপাদান?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1709" y="4025283"/>
            <a:ext cx="3733800" cy="1331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485" y="4014237"/>
            <a:ext cx="3753514" cy="1331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জড় ও জীবকে নিয়ে গড়ে উঠেছে কোন পরিবেশ?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5152" y="5486400"/>
            <a:ext cx="3749885" cy="914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পরিবেশ।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" y="3406629"/>
            <a:ext cx="3500561" cy="23046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429001"/>
            <a:ext cx="3533828" cy="2282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406629"/>
            <a:ext cx="4005138" cy="23046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2" y="279272"/>
            <a:ext cx="3505200" cy="2199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33407"/>
            <a:ext cx="3505200" cy="2282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J:\MY FOLDER\Soil polution\p18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924800" y="247556"/>
            <a:ext cx="4005138" cy="23349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114800" y="2582540"/>
            <a:ext cx="3390900" cy="617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তাপবিদ্যুৎ কেন্দ্রের চিমনি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8116" y="2582540"/>
            <a:ext cx="2886322" cy="6178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ইটের ভাটার ধোয়া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6019800"/>
            <a:ext cx="2886322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যানবাহনের ধোয়া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5461" y="6019800"/>
            <a:ext cx="3276600" cy="5283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আবর্জনা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0500" y="6019800"/>
            <a:ext cx="3631591" cy="5283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জমিতে ব্যবহৃত কীটনাশক</a:t>
            </a:r>
            <a:endParaRPr lang="en-US" sz="32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66884" y="2728622"/>
            <a:ext cx="2886322" cy="4717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কারখানার বর্জ্য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4111" y="-22371"/>
            <a:ext cx="12192000" cy="6858000"/>
          </a:xfrm>
          <a:prstGeom prst="frame">
            <a:avLst>
              <a:gd name="adj1" fmla="val 2553"/>
            </a:avLst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95400"/>
            <a:ext cx="5105400" cy="1222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আমাদের পরিবেশকে </a:t>
            </a:r>
          </a:p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করে?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9999" y="1295399"/>
            <a:ext cx="2667000" cy="1222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করে।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191000"/>
            <a:ext cx="51054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আমাদের পরিবেশকে দূষিত </a:t>
            </a:r>
          </a:p>
          <a:p>
            <a:r>
              <a:rPr lang="bn-IN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তাকে কি বলে?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4252576"/>
            <a:ext cx="2666999" cy="1191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দুষক বলে</a:t>
            </a:r>
            <a:endParaRPr lang="en-US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3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C0A2A3D5-A1DE-4293-93DE-27FA6A93F24C}"/>
              </a:ext>
            </a:extLst>
          </p:cNvPr>
          <p:cNvSpPr/>
          <p:nvPr/>
        </p:nvSpPr>
        <p:spPr>
          <a:xfrm>
            <a:off x="609600" y="609600"/>
            <a:ext cx="11125200" cy="5867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উপাদানসমূহের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009B96A-FE56-47DA-9A71-66B2F658642B}"/>
              </a:ext>
            </a:extLst>
          </p:cNvPr>
          <p:cNvSpPr/>
          <p:nvPr/>
        </p:nvSpPr>
        <p:spPr>
          <a:xfrm>
            <a:off x="0" y="-53622"/>
            <a:ext cx="12192000" cy="6911622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শির্থীরা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571500" indent="-571500">
              <a:buBlip>
                <a:blip r:embed="rId2"/>
              </a:buBlip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Blip>
                <a:blip r:embed="rId2"/>
              </a:buBlip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উপাদানসমূহের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Blip>
                <a:blip r:embed="rId2"/>
              </a:buBlip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রোধের উপায় বর্ণ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8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38200"/>
            <a:ext cx="83058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দূষণ কি?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057400"/>
            <a:ext cx="11430000" cy="441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তার প্রয়োজন মেটানোর জন্য প্রাকৃতিক পরিবেশকে বিভিন্ন ভাবে ব্যবহার করে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এতে অনেক সময় পরিবেশের ভারসাম্য নষ্ট হয় ফলে মানুষ,উদ্ভিদসহ প্রাণির জীবণ ক্ষতিগ্রস্থ হয় এ রকম অবস্থাকে বলে পরিবশ দূষণ।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9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473</Words>
  <Application>Microsoft Office PowerPoint</Application>
  <PresentationFormat>Widescreen</PresentationFormat>
  <Paragraphs>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AtiqPC</cp:lastModifiedBy>
  <cp:revision>117</cp:revision>
  <dcterms:created xsi:type="dcterms:W3CDTF">2020-04-03T03:23:13Z</dcterms:created>
  <dcterms:modified xsi:type="dcterms:W3CDTF">2020-11-05T13:10:27Z</dcterms:modified>
</cp:coreProperties>
</file>