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90" r:id="rId9"/>
    <p:sldId id="288" r:id="rId10"/>
    <p:sldId id="289" r:id="rId11"/>
    <p:sldId id="260" r:id="rId12"/>
    <p:sldId id="291" r:id="rId13"/>
    <p:sldId id="300" r:id="rId14"/>
    <p:sldId id="301" r:id="rId15"/>
    <p:sldId id="302" r:id="rId16"/>
    <p:sldId id="303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3.0967642716535682E-2"/>
          <c:w val="1"/>
          <c:h val="0.969032357283464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explosion val="19"/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2934048137600239E-4"/>
          <c:y val="0"/>
          <c:w val="0.99616183615346265"/>
          <c:h val="0.9861568746214415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explosion val="13"/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33.5</c:v>
                </c:pt>
                <c:pt idx="1">
                  <c:v>66.5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5513C-E45A-4C7E-832A-F40BC18F3A3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AD307-8D15-477B-8450-3C82AF5E5167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আরব উপদ্বীপের আয়তন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-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6BF5CC1-4887-4446-A7E0-A8FFBB27969B}" type="parTrans" cxnId="{CC11013F-DCBF-4201-887F-A4CDAAF49D58}">
      <dgm:prSet/>
      <dgm:spPr/>
      <dgm:t>
        <a:bodyPr/>
        <a:lstStyle/>
        <a:p>
          <a:endParaRPr lang="en-US"/>
        </a:p>
      </dgm:t>
    </dgm:pt>
    <dgm:pt modelId="{C1C325A5-6CFD-4948-A690-B282776600C9}" type="sibTrans" cxnId="{CC11013F-DCBF-4201-887F-A4CDAAF49D58}">
      <dgm:prSet/>
      <dgm:spPr/>
      <dgm:t>
        <a:bodyPr/>
        <a:lstStyle/>
        <a:p>
          <a:endParaRPr lang="en-US"/>
        </a:p>
      </dgm:t>
    </dgm:pt>
    <dgm:pt modelId="{175E74BB-095E-4AF7-89D7-EE93CD856D34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26,58,781</a:t>
          </a:r>
          <a:endParaRPr lang="en-US" sz="2000" dirty="0" smtClean="0">
            <a:latin typeface="NikoshBAN" pitchFamily="2" charset="0"/>
            <a:cs typeface="NikoshBAN" pitchFamily="2" charset="0"/>
          </a:endParaRP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বর্গ কিলোমিটার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C4F50DE4-1BD0-4E66-89AE-F13D50D22E07}" type="parTrans" cxnId="{0B28A863-A466-4182-AB32-2A62A198AF2D}">
      <dgm:prSet/>
      <dgm:spPr/>
      <dgm:t>
        <a:bodyPr/>
        <a:lstStyle/>
        <a:p>
          <a:endParaRPr lang="en-US"/>
        </a:p>
      </dgm:t>
    </dgm:pt>
    <dgm:pt modelId="{EB0D5D1E-2BE7-4C47-8B2A-B775084E9C78}" type="sibTrans" cxnId="{0B28A863-A466-4182-AB32-2A62A198AF2D}">
      <dgm:prSet/>
      <dgm:spPr/>
      <dgm:t>
        <a:bodyPr/>
        <a:lstStyle/>
        <a:p>
          <a:endParaRPr lang="en-US"/>
        </a:p>
      </dgm:t>
    </dgm:pt>
    <dgm:pt modelId="{43C0E2D5-659E-47B6-B7A3-1036A7EF7CB8}">
      <dgm:prSet phldrT="[Text]" custT="1"/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10,27,000</a:t>
          </a:r>
        </a:p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বর্গমাইল  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1BD78DA-B799-406F-83B5-CC679064DE35}" type="parTrans" cxnId="{597FA472-BA15-4603-8F57-AC9131AD131B}">
      <dgm:prSet/>
      <dgm:spPr/>
      <dgm:t>
        <a:bodyPr/>
        <a:lstStyle/>
        <a:p>
          <a:endParaRPr lang="en-US"/>
        </a:p>
      </dgm:t>
    </dgm:pt>
    <dgm:pt modelId="{6F095233-D705-45C0-B6BF-050B8F38634D}" type="sibTrans" cxnId="{597FA472-BA15-4603-8F57-AC9131AD131B}">
      <dgm:prSet/>
      <dgm:spPr/>
      <dgm:t>
        <a:bodyPr/>
        <a:lstStyle/>
        <a:p>
          <a:endParaRPr lang="en-US"/>
        </a:p>
      </dgm:t>
    </dgm:pt>
    <dgm:pt modelId="{8A405EC4-488C-437E-A555-CC30CFB02A3F}" type="pres">
      <dgm:prSet presAssocID="{AF35513C-E45A-4C7E-832A-F40BC18F3A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F8301B-24DA-494E-B8A0-C19C7548CFDE}" type="pres">
      <dgm:prSet presAssocID="{378AD307-8D15-477B-8450-3C82AF5E5167}" presName="node" presStyleLbl="node1" presStyleIdx="0" presStyleCnt="3" custScaleX="248877" custScaleY="193070" custRadScaleRad="100073" custRadScaleInc="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66D99-B847-4693-AB05-1077CEC6B4E8}" type="pres">
      <dgm:prSet presAssocID="{C1C325A5-6CFD-4948-A690-B282776600C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3607609-9DF9-4D83-AC65-F22F440CCB80}" type="pres">
      <dgm:prSet presAssocID="{C1C325A5-6CFD-4948-A690-B282776600C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F202A6B-2CBD-4F23-8179-0C195BF95C2E}" type="pres">
      <dgm:prSet presAssocID="{175E74BB-095E-4AF7-89D7-EE93CD856D34}" presName="node" presStyleLbl="node1" presStyleIdx="1" presStyleCnt="3" custScaleX="182208" custScaleY="126417" custRadScaleRad="103453" custRadScaleInc="-2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66FE-462A-482B-B105-257D96BB42D0}" type="pres">
      <dgm:prSet presAssocID="{EB0D5D1E-2BE7-4C47-8B2A-B775084E9C7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8D31D35-BDBB-4A6D-B8EE-0552A06BB323}" type="pres">
      <dgm:prSet presAssocID="{EB0D5D1E-2BE7-4C47-8B2A-B775084E9C7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BC435DB-A94E-43A3-8ED7-FCC6C6700D33}" type="pres">
      <dgm:prSet presAssocID="{43C0E2D5-659E-47B6-B7A3-1036A7EF7CB8}" presName="node" presStyleLbl="node1" presStyleIdx="2" presStyleCnt="3" custScaleX="137097" custScaleY="145209" custRadScaleRad="89249" custRadScaleInc="-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FD796-4B7E-4E7F-AA26-9733A13C74E0}" type="pres">
      <dgm:prSet presAssocID="{6F095233-D705-45C0-B6BF-050B8F38634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63A115F-699E-4F5B-9FE3-5DF6D590BFBE}" type="pres">
      <dgm:prSet presAssocID="{6F095233-D705-45C0-B6BF-050B8F38634D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C11013F-DCBF-4201-887F-A4CDAAF49D58}" srcId="{AF35513C-E45A-4C7E-832A-F40BC18F3A3C}" destId="{378AD307-8D15-477B-8450-3C82AF5E5167}" srcOrd="0" destOrd="0" parTransId="{96BF5CC1-4887-4446-A7E0-A8FFBB27969B}" sibTransId="{C1C325A5-6CFD-4948-A690-B282776600C9}"/>
    <dgm:cxn modelId="{B59591A9-6DCD-446E-A289-D1B14F4953A6}" type="presOf" srcId="{378AD307-8D15-477B-8450-3C82AF5E5167}" destId="{EEF8301B-24DA-494E-B8A0-C19C7548CFDE}" srcOrd="0" destOrd="0" presId="urn:microsoft.com/office/officeart/2005/8/layout/cycle7"/>
    <dgm:cxn modelId="{1F2F5341-1639-4C02-861A-9932D5676EEE}" type="presOf" srcId="{6F095233-D705-45C0-B6BF-050B8F38634D}" destId="{863A115F-699E-4F5B-9FE3-5DF6D590BFBE}" srcOrd="1" destOrd="0" presId="urn:microsoft.com/office/officeart/2005/8/layout/cycle7"/>
    <dgm:cxn modelId="{3006975E-5E82-4375-8CCF-89D61651FB8C}" type="presOf" srcId="{EB0D5D1E-2BE7-4C47-8B2A-B775084E9C78}" destId="{B93366FE-462A-482B-B105-257D96BB42D0}" srcOrd="0" destOrd="0" presId="urn:microsoft.com/office/officeart/2005/8/layout/cycle7"/>
    <dgm:cxn modelId="{597FA472-BA15-4603-8F57-AC9131AD131B}" srcId="{AF35513C-E45A-4C7E-832A-F40BC18F3A3C}" destId="{43C0E2D5-659E-47B6-B7A3-1036A7EF7CB8}" srcOrd="2" destOrd="0" parTransId="{B1BD78DA-B799-406F-83B5-CC679064DE35}" sibTransId="{6F095233-D705-45C0-B6BF-050B8F38634D}"/>
    <dgm:cxn modelId="{1060CA41-2364-4E57-AC29-845CD0FB8A58}" type="presOf" srcId="{EB0D5D1E-2BE7-4C47-8B2A-B775084E9C78}" destId="{58D31D35-BDBB-4A6D-B8EE-0552A06BB323}" srcOrd="1" destOrd="0" presId="urn:microsoft.com/office/officeart/2005/8/layout/cycle7"/>
    <dgm:cxn modelId="{6651E700-8BB8-4A13-8A19-132626C2A453}" type="presOf" srcId="{C1C325A5-6CFD-4948-A690-B282776600C9}" destId="{D3607609-9DF9-4D83-AC65-F22F440CCB80}" srcOrd="1" destOrd="0" presId="urn:microsoft.com/office/officeart/2005/8/layout/cycle7"/>
    <dgm:cxn modelId="{D71C04F9-2303-4EFB-9EBE-9F12B5845A99}" type="presOf" srcId="{175E74BB-095E-4AF7-89D7-EE93CD856D34}" destId="{DF202A6B-2CBD-4F23-8179-0C195BF95C2E}" srcOrd="0" destOrd="0" presId="urn:microsoft.com/office/officeart/2005/8/layout/cycle7"/>
    <dgm:cxn modelId="{5FD28879-9542-4BBE-AAFC-3F6DAFEA65B1}" type="presOf" srcId="{43C0E2D5-659E-47B6-B7A3-1036A7EF7CB8}" destId="{DBC435DB-A94E-43A3-8ED7-FCC6C6700D33}" srcOrd="0" destOrd="0" presId="urn:microsoft.com/office/officeart/2005/8/layout/cycle7"/>
    <dgm:cxn modelId="{0B28A863-A466-4182-AB32-2A62A198AF2D}" srcId="{AF35513C-E45A-4C7E-832A-F40BC18F3A3C}" destId="{175E74BB-095E-4AF7-89D7-EE93CD856D34}" srcOrd="1" destOrd="0" parTransId="{C4F50DE4-1BD0-4E66-89AE-F13D50D22E07}" sibTransId="{EB0D5D1E-2BE7-4C47-8B2A-B775084E9C78}"/>
    <dgm:cxn modelId="{AAE684FE-6644-47CD-9BC4-8A59A40B9786}" type="presOf" srcId="{6F095233-D705-45C0-B6BF-050B8F38634D}" destId="{B25FD796-4B7E-4E7F-AA26-9733A13C74E0}" srcOrd="0" destOrd="0" presId="urn:microsoft.com/office/officeart/2005/8/layout/cycle7"/>
    <dgm:cxn modelId="{370036A8-B120-4C21-9038-7955571E3631}" type="presOf" srcId="{AF35513C-E45A-4C7E-832A-F40BC18F3A3C}" destId="{8A405EC4-488C-437E-A555-CC30CFB02A3F}" srcOrd="0" destOrd="0" presId="urn:microsoft.com/office/officeart/2005/8/layout/cycle7"/>
    <dgm:cxn modelId="{9B93AD15-461B-4A90-93AD-642A04721F39}" type="presOf" srcId="{C1C325A5-6CFD-4948-A690-B282776600C9}" destId="{9EA66D99-B847-4693-AB05-1077CEC6B4E8}" srcOrd="0" destOrd="0" presId="urn:microsoft.com/office/officeart/2005/8/layout/cycle7"/>
    <dgm:cxn modelId="{D35CDC34-DFD7-4981-AA79-BA6AD9D8832E}" type="presParOf" srcId="{8A405EC4-488C-437E-A555-CC30CFB02A3F}" destId="{EEF8301B-24DA-494E-B8A0-C19C7548CFDE}" srcOrd="0" destOrd="0" presId="urn:microsoft.com/office/officeart/2005/8/layout/cycle7"/>
    <dgm:cxn modelId="{08CE01A5-D74A-4607-8AED-5CD8F0031BE4}" type="presParOf" srcId="{8A405EC4-488C-437E-A555-CC30CFB02A3F}" destId="{9EA66D99-B847-4693-AB05-1077CEC6B4E8}" srcOrd="1" destOrd="0" presId="urn:microsoft.com/office/officeart/2005/8/layout/cycle7"/>
    <dgm:cxn modelId="{5505C313-081F-49B7-854D-74CAFF985A0E}" type="presParOf" srcId="{9EA66D99-B847-4693-AB05-1077CEC6B4E8}" destId="{D3607609-9DF9-4D83-AC65-F22F440CCB80}" srcOrd="0" destOrd="0" presId="urn:microsoft.com/office/officeart/2005/8/layout/cycle7"/>
    <dgm:cxn modelId="{A0C7E6DD-E261-4C99-AD62-C0AE64E0B3E5}" type="presParOf" srcId="{8A405EC4-488C-437E-A555-CC30CFB02A3F}" destId="{DF202A6B-2CBD-4F23-8179-0C195BF95C2E}" srcOrd="2" destOrd="0" presId="urn:microsoft.com/office/officeart/2005/8/layout/cycle7"/>
    <dgm:cxn modelId="{C89085BA-0DA4-4062-8FC5-4F08622085FD}" type="presParOf" srcId="{8A405EC4-488C-437E-A555-CC30CFB02A3F}" destId="{B93366FE-462A-482B-B105-257D96BB42D0}" srcOrd="3" destOrd="0" presId="urn:microsoft.com/office/officeart/2005/8/layout/cycle7"/>
    <dgm:cxn modelId="{48F83881-028C-465E-9BAB-8BF9DE5BC288}" type="presParOf" srcId="{B93366FE-462A-482B-B105-257D96BB42D0}" destId="{58D31D35-BDBB-4A6D-B8EE-0552A06BB323}" srcOrd="0" destOrd="0" presId="urn:microsoft.com/office/officeart/2005/8/layout/cycle7"/>
    <dgm:cxn modelId="{5C6AFE79-8EC7-4B1C-9723-CA67BFD23324}" type="presParOf" srcId="{8A405EC4-488C-437E-A555-CC30CFB02A3F}" destId="{DBC435DB-A94E-43A3-8ED7-FCC6C6700D33}" srcOrd="4" destOrd="0" presId="urn:microsoft.com/office/officeart/2005/8/layout/cycle7"/>
    <dgm:cxn modelId="{143398E1-678D-4ADF-970C-5BA2D80D8814}" type="presParOf" srcId="{8A405EC4-488C-437E-A555-CC30CFB02A3F}" destId="{B25FD796-4B7E-4E7F-AA26-9733A13C74E0}" srcOrd="5" destOrd="0" presId="urn:microsoft.com/office/officeart/2005/8/layout/cycle7"/>
    <dgm:cxn modelId="{875498CC-E05A-46C0-A124-05B89498F0B9}" type="presParOf" srcId="{B25FD796-4B7E-4E7F-AA26-9733A13C74E0}" destId="{863A115F-699E-4F5B-9FE3-5DF6D590BFBE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0.20561</cdr:x>
      <cdr:y>0.41538</cdr:y>
    </cdr:from>
    <cdr:to>
      <cdr:x>0.38153</cdr:x>
      <cdr:y>0.55462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6400" y="2057400"/>
          <a:ext cx="1434346" cy="689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ইউরোপ</a:t>
          </a:r>
          <a:endParaRPr lang="en-US" sz="11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cdr:txBody>
    </cdr:sp>
  </cdr:relSizeAnchor>
  <cdr:relSizeAnchor xmlns:cdr="http://schemas.openxmlformats.org/drawingml/2006/chartDrawing">
    <cdr:from>
      <cdr:x>0.5463</cdr:x>
      <cdr:y>0.3038</cdr:y>
    </cdr:from>
    <cdr:to>
      <cdr:x>0.73148</cdr:x>
      <cdr:y>0.37975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95800" y="1828800"/>
          <a:ext cx="1524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0.53774</cdr:x>
      <cdr:y>0.17188</cdr:y>
    </cdr:from>
    <cdr:to>
      <cdr:x>0.83403</cdr:x>
      <cdr:y>0.31112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43400" y="838200"/>
          <a:ext cx="2393195" cy="679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bn-BD" sz="3600" dirty="0" smtClean="0">
              <a:latin typeface="NikoshBAN" pitchFamily="2" charset="0"/>
              <a:cs typeface="NikoshBAN" pitchFamily="2" charset="0"/>
            </a:rPr>
            <a:t>আরব উপদ্বীপ</a:t>
          </a:r>
          <a:endParaRPr lang="en-US" sz="1400" dirty="0">
            <a:latin typeface="NikoshBAN" pitchFamily="2" charset="0"/>
            <a:cs typeface="NikoshBAN" pitchFamily="2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0.11702</cdr:x>
      <cdr:y>0.35714</cdr:y>
    </cdr:from>
    <cdr:to>
      <cdr:x>0.51064</cdr:x>
      <cdr:y>0.4956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8200" y="1905000"/>
          <a:ext cx="2819421" cy="738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bn-BD" sz="4000" dirty="0" smtClean="0">
              <a:latin typeface="NikoshBAN" pitchFamily="2" charset="0"/>
              <a:cs typeface="NikoshBAN" pitchFamily="2" charset="0"/>
            </a:rPr>
            <a:t>আমেরিকা</a:t>
          </a:r>
          <a:endParaRPr lang="en-US" sz="1100" dirty="0">
            <a:latin typeface="NikoshBAN" pitchFamily="2" charset="0"/>
            <a:cs typeface="NikoshBAN" pitchFamily="2" charset="0"/>
          </a:endParaRPr>
        </a:p>
      </cdr:txBody>
    </cdr:sp>
  </cdr:relSizeAnchor>
  <cdr:relSizeAnchor xmlns:cdr="http://schemas.openxmlformats.org/drawingml/2006/chartDrawing">
    <cdr:from>
      <cdr:x>0.54255</cdr:x>
      <cdr:y>0.24286</cdr:y>
    </cdr:from>
    <cdr:to>
      <cdr:x>0.79787</cdr:x>
      <cdr:y>0.32857</cdr:y>
    </cdr:to>
    <cdr:sp macro="" textlink="">
      <cdr:nvSpPr>
        <cdr:cNvPr id="3" name="TextBox 2"/>
        <cdr:cNvSpPr txBox="1"/>
      </cdr:nvSpPr>
      <cdr:spPr>
        <a:xfrm xmlns:a="http://schemas.openxmlformats.org/drawingml/2006/main" flipV="1">
          <a:off x="3886200" y="1295400"/>
          <a:ext cx="1828800" cy="457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>
            <a:latin typeface="NikoshBAN" pitchFamily="2" charset="0"/>
            <a:cs typeface="NikoshBAN" pitchFamily="2" charset="0"/>
          </a:endParaRPr>
        </a:p>
      </cdr:txBody>
    </cdr:sp>
  </cdr:relSizeAnchor>
  <cdr:relSizeAnchor xmlns:cdr="http://schemas.openxmlformats.org/drawingml/2006/chartDrawing">
    <cdr:from>
      <cdr:x>0.56383</cdr:x>
      <cdr:y>0.24286</cdr:y>
    </cdr:from>
    <cdr:to>
      <cdr:x>0.89362</cdr:x>
      <cdr:y>0.35714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38600" y="1295400"/>
          <a:ext cx="23622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bn-BD" sz="4000" dirty="0" smtClean="0">
              <a:latin typeface="NikoshBAN" pitchFamily="2" charset="0"/>
              <a:cs typeface="NikoshBAN" pitchFamily="2" charset="0"/>
            </a:rPr>
            <a:t>আরব উপদ্বীপ</a:t>
          </a:r>
          <a:endParaRPr lang="en-US" sz="1800" dirty="0">
            <a:latin typeface="NikoshBAN" pitchFamily="2" charset="0"/>
            <a:cs typeface="NikoshBAN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09CA3-33D7-48C2-A3A3-D87442BBBDA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1E514-0A34-47F7-A3DC-80015FF02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 উপদ্বীপ ইউরোপের এক চতুর্থাংশ।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B128C-718A-46B4-B971-FB538022186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A2A0-1A55-44C0-8CED-6ABB70FCDBB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DCFE-9AA0-47E6-8341-354692926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38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A2A0-1A55-44C0-8CED-6ABB70FCDBB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DCFE-9AA0-47E6-8341-354692926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062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A2A0-1A55-44C0-8CED-6ABB70FCDBB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DCFE-9AA0-47E6-8341-354692926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9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A2A0-1A55-44C0-8CED-6ABB70FCDBB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DCFE-9AA0-47E6-8341-354692926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479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A2A0-1A55-44C0-8CED-6ABB70FCDBB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DCFE-9AA0-47E6-8341-354692926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875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A2A0-1A55-44C0-8CED-6ABB70FCDBB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DCFE-9AA0-47E6-8341-354692926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12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A2A0-1A55-44C0-8CED-6ABB70FCDBB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DCFE-9AA0-47E6-8341-354692926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72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A2A0-1A55-44C0-8CED-6ABB70FCDBB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DCFE-9AA0-47E6-8341-354692926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56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A2A0-1A55-44C0-8CED-6ABB70FCDBB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DCFE-9AA0-47E6-8341-354692926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839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A2A0-1A55-44C0-8CED-6ABB70FCDBB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DCFE-9AA0-47E6-8341-354692926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845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A2A0-1A55-44C0-8CED-6ABB70FCDBB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DCFE-9AA0-47E6-8341-354692926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7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8A2A0-1A55-44C0-8CED-6ABB70FCDBB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DDCFE-9AA0-47E6-8341-354692926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96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00" y="304800"/>
            <a:ext cx="1117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1" y="1828801"/>
            <a:ext cx="11563660" cy="472440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41763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ভূ-প্রকৃতি অনুসারে আরবের অধিবাসী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শহরবাসী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tx1"/>
          </a:solidFill>
        </p:spPr>
        <p:txBody>
          <a:bodyPr>
            <a:normAutofit fontScale="77500" lnSpcReduction="20000"/>
          </a:bodyPr>
          <a:lstStyle/>
          <a:p>
            <a:r>
              <a:rPr lang="bn-BD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বৈশিষ্ট্যঃ-</a:t>
            </a:r>
            <a:endPara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উর্বর তৃণ-অঞ্চলে এরা স্থায়ীভাবে বসবাস করত।</a:t>
            </a:r>
          </a:p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কৃষিকার্য,ব্যবসায়-বাণিজ্য প্রভৃতি ছিল স্থায়ী বাসিন্দাদের প্রধান জীবিকা।</a:t>
            </a:r>
          </a:p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বহির্বিশ্বের সঙ্গে যোগাযোগ রক্ষা করার ফলে এরা ছিল মার্জিত রুচিজ্ঞান সম্পন্ন।</a:t>
            </a:r>
          </a:p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অর্থনৈতিক সমৃদ্ধির ফলে এরা সুখী জীবন যাপন করত।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মরুবাসী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tx1"/>
          </a:solidFill>
        </p:spPr>
        <p:txBody>
          <a:bodyPr>
            <a:normAutofit fontScale="85000" lnSpcReduction="20000"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বৈশিষ্ট্যঃ-</a:t>
            </a:r>
          </a:p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এরা কোথাও স্থায়ীভাবে বসবাস করত না।</a:t>
            </a:r>
          </a:p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মরুভূমিতে একস্থান থেকে অন্যস্থানে গমন করত এবং তাবু খাটিয়ে বসবাস করত।</a:t>
            </a:r>
          </a:p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পশু চারন করাএবং লুটতরাজ করা ছিল এদের প্রধান জীবিকা।</a:t>
            </a:r>
          </a:p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অর্থনৈতিক অবস্থা ছিল অত্যন্ত নাজুক।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9112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722" y="360607"/>
            <a:ext cx="5715001" cy="494548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Bevel 5"/>
          <p:cNvSpPr/>
          <p:nvPr/>
        </p:nvSpPr>
        <p:spPr>
          <a:xfrm>
            <a:off x="237723" y="5543349"/>
            <a:ext cx="5715000" cy="1171978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মরু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6248548" y="5543346"/>
            <a:ext cx="5715000" cy="1171978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পর্ববতমালা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194" y="450761"/>
            <a:ext cx="5396248" cy="46750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293382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10871200" cy="44958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8000" y="5181600"/>
            <a:ext cx="11074400" cy="1569660"/>
          </a:xfrm>
          <a:prstGeom prst="rect">
            <a:avLst/>
          </a:prstGeom>
          <a:solidFill>
            <a:schemeClr val="tx1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মরুভূমির বালুঝড় বা সাইমুমের দৃশ্য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2060"/>
            </a:solidFill>
            <a:prstDash val="lgDash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2315" y="411789"/>
            <a:ext cx="5343391" cy="41732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607" y="411789"/>
            <a:ext cx="5499279" cy="41340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Diamond 14"/>
          <p:cNvSpPr/>
          <p:nvPr/>
        </p:nvSpPr>
        <p:spPr>
          <a:xfrm>
            <a:off x="6246254" y="4859383"/>
            <a:ext cx="5782614" cy="1876268"/>
          </a:xfrm>
          <a:prstGeom prst="diamond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77272" y="4859383"/>
            <a:ext cx="5782614" cy="1876268"/>
          </a:xfrm>
          <a:prstGeom prst="diamond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আধনিক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1655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851" y="392806"/>
            <a:ext cx="5280338" cy="32256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7615" y="392805"/>
            <a:ext cx="5672473" cy="43015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Oval 7"/>
          <p:cNvSpPr/>
          <p:nvPr/>
        </p:nvSpPr>
        <p:spPr>
          <a:xfrm>
            <a:off x="3174273" y="5178592"/>
            <a:ext cx="9017727" cy="148107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যুদ্ধবিগ্রহ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3873045"/>
            <a:ext cx="5917474" cy="148107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বেদুয়িন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64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754" y="0"/>
            <a:ext cx="12192000" cy="68580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1380" y="199420"/>
            <a:ext cx="5550794" cy="47331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ight Arrow 5"/>
          <p:cNvSpPr/>
          <p:nvPr/>
        </p:nvSpPr>
        <p:spPr>
          <a:xfrm rot="16200000">
            <a:off x="2240286" y="3559626"/>
            <a:ext cx="1724297" cy="4872449"/>
          </a:xfrm>
          <a:prstGeom prst="rightArrow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গৃহযুদ্ধ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6200000">
            <a:off x="8787677" y="3915221"/>
            <a:ext cx="1841860" cy="4043689"/>
          </a:xfrm>
          <a:prstGeom prst="rightArrow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খারাবি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143277" y="199420"/>
            <a:ext cx="6034826" cy="4787628"/>
            <a:chOff x="143277" y="199420"/>
            <a:chExt cx="6034826" cy="47876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3277" y="199420"/>
              <a:ext cx="6034826" cy="478762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1139714" y="598565"/>
              <a:ext cx="2599517" cy="12786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41884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8224" y="332839"/>
            <a:ext cx="5306097" cy="4286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971" y="332839"/>
            <a:ext cx="5666705" cy="4286251"/>
          </a:xfrm>
          <a:prstGeom prst="roundRect">
            <a:avLst>
              <a:gd name="adj" fmla="val 11111"/>
            </a:avLst>
          </a:prstGeom>
          <a:ln w="762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Flowchart: Predefined Process 13"/>
          <p:cNvSpPr/>
          <p:nvPr/>
        </p:nvSpPr>
        <p:spPr>
          <a:xfrm>
            <a:off x="515155" y="5009882"/>
            <a:ext cx="5692462" cy="1596980"/>
          </a:xfrm>
          <a:prstGeom prst="flowChartPredefinedProcess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মরুবাসী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Predefined Process 14"/>
          <p:cNvSpPr/>
          <p:nvPr/>
        </p:nvSpPr>
        <p:spPr>
          <a:xfrm>
            <a:off x="6353577" y="5009882"/>
            <a:ext cx="5692462" cy="1596980"/>
          </a:xfrm>
          <a:prstGeom prst="flowChartPredefinedProcess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মরুউদ্দান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256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971800"/>
            <a:ext cx="5080000" cy="2667000"/>
          </a:xfrm>
          <a:prstGeom prst="rect">
            <a:avLst/>
          </a:prstGeom>
        </p:spPr>
      </p:pic>
      <p:pic>
        <p:nvPicPr>
          <p:cNvPr id="5" name="Picture 4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048000"/>
            <a:ext cx="5181600" cy="2514600"/>
          </a:xfrm>
          <a:prstGeom prst="rect">
            <a:avLst/>
          </a:prstGeom>
        </p:spPr>
      </p:pic>
      <p:pic>
        <p:nvPicPr>
          <p:cNvPr id="7" name="Picture 6" descr="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381000"/>
            <a:ext cx="4978400" cy="2438400"/>
          </a:xfrm>
          <a:prstGeom prst="rect">
            <a:avLst/>
          </a:prstGeom>
        </p:spPr>
      </p:pic>
      <p:pic>
        <p:nvPicPr>
          <p:cNvPr id="9" name="Picture 8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381000"/>
            <a:ext cx="5181600" cy="243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15200" y="4495800"/>
            <a:ext cx="203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দুম্বা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1828800"/>
            <a:ext cx="19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উট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7200" y="4953000"/>
            <a:ext cx="264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গাধা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3600" y="2133601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ঘোড়া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715000"/>
            <a:ext cx="1158240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প্রাচীন আরবে গৃহপালিত পশুদের মধ্যে  উট,ঘোড়া,গাধা ও দুম্বা অন্যতম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মরুভূমির দৃশ্য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533401"/>
            <a:ext cx="10464800" cy="4800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410200"/>
            <a:ext cx="114808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উটকে মরুভূমির জাহাজ বলা  হয়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.hist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28600"/>
            <a:ext cx="6197600" cy="3276600"/>
          </a:xfrm>
          <a:prstGeom prst="rect">
            <a:avLst/>
          </a:prstGeom>
        </p:spPr>
      </p:pic>
      <p:pic>
        <p:nvPicPr>
          <p:cNvPr id="4" name="Picture 3" descr="আরবের খেজুর গাছ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228600"/>
            <a:ext cx="53848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886201"/>
            <a:ext cx="4368800" cy="9541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মরুভূমির খেজুর বাগান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3600" y="3962401"/>
            <a:ext cx="42672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ফলবান খেজুর গাছ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200" y="4953001"/>
            <a:ext cx="11379200" cy="14552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আরব দেশে খেজুর গাছকে “রাণী গাছ” বলা হয়।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27426"/>
          </a:xfrm>
          <a:solidFill>
            <a:srgbClr val="00B0F0"/>
          </a:solidFill>
        </p:spPr>
        <p:txBody>
          <a:bodyPr>
            <a:normAutofit/>
          </a:bodyPr>
          <a:lstStyle/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514350" indent="-514350"/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শ্রেণিঃ একাদশ,</a:t>
            </a:r>
          </a:p>
          <a:p>
            <a:pPr marL="514350" indent="-514350"/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বিষয়ঃ ইসলামের ইতিহাস ও সংস্কৃতি,</a:t>
            </a:r>
          </a:p>
          <a:p>
            <a:pPr marL="514350" indent="-514350"/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 ৫০ মিনিট।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70263" y="1776548"/>
            <a:ext cx="5107577" cy="4676503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লুতফুর রহমান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প্রভাষক, ইসঃ ইতিহাস, 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রাজাবাড়ি ইসলামিয়া আলিম মাদ্রাসা ,গাজিপুর। 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7" name="Picture 3" descr="C:\Users\TCS\Desktop\pic\C\20170401_1412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9504" y="1933303"/>
            <a:ext cx="1817914" cy="220762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আরব ভূখন্ডের আয়তন কত?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 গাছকে আরব দেশে রাণী গাছ বলা হয়?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উটকে মরুভূমির জাহাজ বলা হয় কেন?        </a:t>
            </a:r>
          </a:p>
          <a:p>
            <a:pPr>
              <a:buNone/>
            </a:pPr>
            <a:endParaRPr lang="bn-BD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দলিয় কাজ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আরব বেদুঈনদের জীবন যাপন ব্যবস্থ্যা আলোচনা কর।    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600201"/>
            <a:ext cx="10972800" cy="4525963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endParaRPr lang="bn-BD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ভৌগোলিক পরিবেশের দৃষ্টিকোণ থেকে আরব দেশকে কয় ভাগে ভাগ করা হয়েছে?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আয়তনের দিক থেকে আরব ভূখন্ড ইউরোপের কত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অংশের সমান?</a:t>
            </a:r>
            <a:endParaRPr lang="bn-BD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ভূ-প্রকৃতির তারতম্য অনুসারে আরবের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অধিবাসীদের কয় ভাগে ভাগ করা যায়?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  <a:ln w="5715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US" sz="89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89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প্রাচীন আরব উপদ্বীপের ভৌগোলিক অবস্থান ও ভূ-প্রাকৃতিক বৈশিষ্ট্য আলোচনা কর।</a:t>
            </a:r>
            <a:r>
              <a:rPr lang="bn-BD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4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_widescreen-w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905000"/>
            <a:ext cx="9347200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1219201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                            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422400" y="228600"/>
            <a:ext cx="93472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/>
              <a:t>   </a:t>
            </a:r>
            <a:r>
              <a:rPr lang="bn-BD" sz="9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73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7300" dirty="0" smtClean="0"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en-US" sz="73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1"/>
            <a:ext cx="10972800" cy="4068763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শিক্ষার্থীরাঃ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“জাজিরাতুল আরব” কী তা বলতে পারবে।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ভৌগোলিক পরিবেশের দিক থেকে আরব দেশকে কয় ভাগে ভাগ করা হয়েছে তা বলতে পারবে।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 প্রাণীকে মরুভূমির জাহাজ বলা হয়েছে তা বলতে পারবে।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প্রাচীন আরব উপদ্বীপের ভৌগোলিক অবস্থান ও ভূ-প্রাকৃতিক বৈশিষ্ট্য ব্যখ্যা করতে পারবে।            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ldmap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1"/>
            <a:ext cx="8331200" cy="41147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550400" y="457200"/>
            <a:ext cx="2336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এশিয়া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448800" y="1676400"/>
            <a:ext cx="2438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ইউরোপ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347200" y="3124200"/>
            <a:ext cx="2336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আফ্রিকা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245600" y="4876800"/>
            <a:ext cx="2743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আরব উপদ্বীপ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4267200" y="2362200"/>
            <a:ext cx="4064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368800" y="1219200"/>
            <a:ext cx="4064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486400" y="1828800"/>
            <a:ext cx="4064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502400" y="1219200"/>
            <a:ext cx="4064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5105400"/>
            <a:ext cx="8737600" cy="1569660"/>
          </a:xfrm>
          <a:prstGeom prst="rect">
            <a:avLst/>
          </a:prstGeom>
          <a:solidFill>
            <a:schemeClr val="tx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পৃথিবীর মানচিত্রে আরব উপদ্বীপ</a:t>
            </a: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1" y="381000"/>
            <a:ext cx="8496756" cy="5181600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9652000" y="1295400"/>
            <a:ext cx="15240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সাগর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9652000" y="2362200"/>
            <a:ext cx="15240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লোহিত</a:t>
            </a:r>
            <a:r>
              <a:rPr lang="bn-BD" dirty="0" smtClean="0"/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সাগর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9448800" y="3429000"/>
            <a:ext cx="1930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পারস্য</a:t>
            </a:r>
            <a:r>
              <a:rPr lang="bn-BD" dirty="0" smtClean="0"/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উপসাগর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9652000" y="228600"/>
            <a:ext cx="1524000" cy="914400"/>
          </a:xfrm>
          <a:prstGeom prst="round2Diag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ভারত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5181600" y="4267200"/>
            <a:ext cx="914400" cy="304800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2 9"/>
          <p:cNvSpPr/>
          <p:nvPr/>
        </p:nvSpPr>
        <p:spPr>
          <a:xfrm>
            <a:off x="5181600" y="2438400"/>
            <a:ext cx="914400" cy="304800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2 10"/>
          <p:cNvSpPr/>
          <p:nvPr/>
        </p:nvSpPr>
        <p:spPr>
          <a:xfrm>
            <a:off x="2844800" y="1219200"/>
            <a:ext cx="914400" cy="304800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 2 11"/>
          <p:cNvSpPr/>
          <p:nvPr/>
        </p:nvSpPr>
        <p:spPr>
          <a:xfrm>
            <a:off x="406400" y="1828800"/>
            <a:ext cx="914400" cy="304800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5791202"/>
            <a:ext cx="11684000" cy="707886"/>
          </a:xfrm>
          <a:prstGeom prst="rect">
            <a:avLst/>
          </a:prstGeom>
          <a:solidFill>
            <a:schemeClr val="bg2"/>
          </a:solidFill>
          <a:ln w="762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জাজিরাতুল  আরব বা আরব উপদ্বীপ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9347200" y="4495800"/>
            <a:ext cx="22352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মেসোপটে-মিয়ার মরু       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অঞ্চল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1727200" y="609600"/>
            <a:ext cx="812800" cy="304800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457200"/>
          <a:ext cx="10972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711200" y="304800"/>
          <a:ext cx="10871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1930400" y="5105401"/>
            <a:ext cx="9347200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 উপদ্বীপ ইউরোপের এক চতুর্থাংশ।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219200" y="228600"/>
          <a:ext cx="9550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9817" y="5534561"/>
            <a:ext cx="11821886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আরব উপদ্বীপ আমেরিকার এক-তৃতীয়াংশ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5600" y="2971800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10871200" cy="5410200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00" y="1143000"/>
            <a:ext cx="4453467" cy="1752600"/>
          </a:xfrm>
          <a:ln w="38100">
            <a:solidFill>
              <a:srgbClr val="C00000"/>
            </a:solidFill>
          </a:ln>
        </p:spPr>
      </p:pic>
      <p:pic>
        <p:nvPicPr>
          <p:cNvPr id="6" name="Picture 5" descr="image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048000"/>
            <a:ext cx="4470400" cy="176212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51200" y="5257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4953001"/>
            <a:ext cx="4470400" cy="174307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tx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ভৌগোলিক পরিবেশের বিচারে আরব দেশকে তিন ভাগে ভাগ করা হয়েছে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524000" y="1524000"/>
            <a:ext cx="4775200" cy="990600"/>
          </a:xfrm>
          <a:prstGeom prst="rightArrow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মরু অঞ্চল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524000" y="3048000"/>
            <a:ext cx="4775200" cy="1295400"/>
          </a:xfrm>
          <a:prstGeom prst="rightArrow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পার্বত্য অঞ্চল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524000" y="5105400"/>
            <a:ext cx="4775200" cy="990600"/>
          </a:xfrm>
          <a:prstGeom prst="rightArrow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উর্বর অঞ্চল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394</Words>
  <Application>Microsoft Office PowerPoint</Application>
  <PresentationFormat>Custom</PresentationFormat>
  <Paragraphs>102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             পরিচিতি</vt:lpstr>
      <vt:lpstr>           শিখন ফল   </vt:lpstr>
      <vt:lpstr>Slide 4</vt:lpstr>
      <vt:lpstr>Slide 5</vt:lpstr>
      <vt:lpstr>Slide 6</vt:lpstr>
      <vt:lpstr>Slide 7</vt:lpstr>
      <vt:lpstr>Slide 8</vt:lpstr>
      <vt:lpstr>Slide 9</vt:lpstr>
      <vt:lpstr>ভূ-প্রকৃতি অনুসারে আরবের অধিবাসী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         একক কাজ</vt:lpstr>
      <vt:lpstr>          দলিয় কাজ</vt:lpstr>
      <vt:lpstr>              মূল্যায়ন</vt:lpstr>
      <vt:lpstr>      বাড়ির কাজ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tarek</dc:creator>
  <cp:lastModifiedBy>TCS</cp:lastModifiedBy>
  <cp:revision>117</cp:revision>
  <dcterms:created xsi:type="dcterms:W3CDTF">2016-12-16T18:53:10Z</dcterms:created>
  <dcterms:modified xsi:type="dcterms:W3CDTF">2020-11-05T05:04:20Z</dcterms:modified>
</cp:coreProperties>
</file>