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6" r:id="rId4"/>
    <p:sldId id="264" r:id="rId5"/>
    <p:sldId id="265" r:id="rId6"/>
    <p:sldId id="257" r:id="rId7"/>
    <p:sldId id="258" r:id="rId8"/>
    <p:sldId id="268" r:id="rId9"/>
    <p:sldId id="260" r:id="rId10"/>
    <p:sldId id="261" r:id="rId11"/>
    <p:sldId id="262" r:id="rId12"/>
    <p:sldId id="263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F72F3-54E3-8E42-995A-D1955A3A5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BACB0-9542-5342-BF93-DEF546BA0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F3E4B-88EA-E741-8B5C-9B479E765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3B203-7E5A-164A-97FD-37D08B9E1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90733-D1B0-5B4B-BBED-0CCB5A0A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45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2D309-0D43-6046-ACF5-B7CF05306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93146-2722-9848-9530-809C0FE1A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99F56-7E9B-2E45-8A83-D095C41E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112D1-2B43-4347-B195-5CDC219C6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FDE8B-CDA0-254B-B28B-4E72E038C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2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B12D3C-CD04-F842-8B4B-49BD944B1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F70B6-44F9-DA4D-BF77-62998ED69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B2143-0048-984D-9A73-9F56572A9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B47FF-57D0-DE41-A15C-859A4EB8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CEDB3-9ABD-A046-8561-9EF4D3C7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13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421EF-ED4E-F044-BA5C-4662566C9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A733D-E9F4-C34B-B4A2-11366AC77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9681-FC73-E14D-8A20-9974D33DF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F0E34-9F13-6547-ABFB-C81CC9A1D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4E3D6-7DBF-EC47-9B35-1BF57CB4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2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0A240-9234-0D40-983E-69FD6F41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C8F14-3E45-E340-8F5B-77CC3F162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4BC9B-AC28-814F-8D42-2694AFDB5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2E3DD-4E97-B245-8B65-24CBE91D8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D4BD5-141B-D140-9F0A-CFB4DCA1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7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6A7E-B0BD-2E4B-B243-C28EB5C0B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3512-BB1A-F440-8834-94E930A960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5124B-A361-944E-A934-D290D5E7B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DF0AE-F124-E14F-87E4-7F777FB2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AA5AB-A384-DC43-B71D-F315A53CB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87F733-FB36-244A-BF57-1975B8BF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080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9391C-A1B2-594D-A527-252FD71ED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E64EA-4665-3947-81B0-FE75008BD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C5B83-AFFD-F44F-85BE-8E30A4BB8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A9BA2-15CE-D948-B911-79AEC254F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FACBCE-B305-0E4B-A905-9157C5498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030FEF-1F32-D440-A660-33ED4180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511CE1-17C4-3B41-9DD4-A33AC8635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01172-3AF2-C942-9476-C1FF7277C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91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DD0A6-4E56-0D49-90D8-3AFFCA9DD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2004EE-9364-1F47-8DF5-C94155E55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9F377-3329-D846-AD30-6CD25F13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51A53-E9BF-1E47-9E0A-925680D36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5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4F4426-8A47-F54C-B8EA-3EDF637B3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5EB46-448B-EE44-8E4D-14CAEA63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E6C25-84F3-0641-9135-FDBCD9523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7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C6E2-1C25-FD47-85B3-87448F8D7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397BB-7D62-D646-9711-B45429954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9800-3249-034C-B294-9EFD1571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47CB1-AC4D-B042-9577-CA333D112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EE603-8BF4-A643-97E5-6086642A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A9C20-89C7-4340-96EC-8F271A5F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27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2D4E7-A686-8649-BCFB-4E5E4348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137D86-7A95-6C45-BC84-EA69BC4F7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FE294-24D5-C249-92E0-6E20E769B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973B8-E298-5D4C-B097-DD4D4EF1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7DF76-1734-0A4D-B968-8B552A2B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AF9E9-4CD7-AA4E-827B-6262AF4D2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74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F1C726-882B-0C40-820C-281665870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4C509-8771-F04A-B249-7FD34F3D8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465F5-365E-A440-88D5-E15AD45676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ADA35-25E9-BB45-89D1-52BCC4B259A3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ACFBF-BBD3-6D45-9C09-E98FBB796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85AE3-4795-C54F-8FFE-0983B10CCB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DDCD1-0C44-1440-A879-CE5DDBB0A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1E76E72-DA78-6247-9D0E-83CA5BA6C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8" y="245566"/>
            <a:ext cx="11555015" cy="63668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136655-3E3C-524D-A51C-CFA210D76BF2}"/>
              </a:ext>
            </a:extLst>
          </p:cNvPr>
          <p:cNvSpPr txBox="1"/>
          <p:nvPr/>
        </p:nvSpPr>
        <p:spPr>
          <a:xfrm>
            <a:off x="2059184" y="2915601"/>
            <a:ext cx="6650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>
                <a:solidFill>
                  <a:srgbClr val="002060"/>
                </a:solidFill>
              </a:rPr>
              <a:t>WELCOME </a:t>
            </a:r>
          </a:p>
        </p:txBody>
      </p:sp>
    </p:spTree>
    <p:extLst>
      <p:ext uri="{BB962C8B-B14F-4D97-AF65-F5344CB8AC3E}">
        <p14:creationId xmlns:p14="http://schemas.microsoft.com/office/powerpoint/2010/main" val="1547847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F58A3D-DEBC-E04B-A2F2-893207438DFE}"/>
              </a:ext>
            </a:extLst>
          </p:cNvPr>
          <p:cNvSpPr txBox="1"/>
          <p:nvPr/>
        </p:nvSpPr>
        <p:spPr>
          <a:xfrm>
            <a:off x="0" y="305068"/>
            <a:ext cx="84474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/>
              <a:t>**আরো ২/১দিন পর বীজত্বকের ভিতরের অংশটি দুইদিকে খুলে যায় যেগুলোকে বলে </a:t>
            </a:r>
            <a:r>
              <a:rPr lang="en-US" sz="4000">
                <a:solidFill>
                  <a:srgbClr val="FF0000"/>
                </a:solidFill>
              </a:rPr>
              <a:t>বীজপত্র।</a:t>
            </a:r>
          </a:p>
          <a:p>
            <a:pPr algn="ctr"/>
            <a:r>
              <a:rPr lang="en-US" sz="4000">
                <a:solidFill>
                  <a:srgbClr val="FF0000"/>
                </a:solidFill>
              </a:rPr>
              <a:t>**</a:t>
            </a:r>
            <a:r>
              <a:rPr lang="en-US" sz="4000"/>
              <a:t>বীজপত্র ২টি যেখানে লেগে থাকে সেস্থানে সাদা বর্ণের লম্বা অংশ দেখা যায়।এর নিচের অংশকে </a:t>
            </a:r>
            <a:r>
              <a:rPr lang="en-US" sz="4000">
                <a:solidFill>
                  <a:srgbClr val="FF0000"/>
                </a:solidFill>
              </a:rPr>
              <a:t>ভ্রুণমূল </a:t>
            </a:r>
            <a:r>
              <a:rPr lang="en-US" sz="4000"/>
              <a:t>এবং উপরের অংশকে </a:t>
            </a:r>
            <a:r>
              <a:rPr lang="en-US" sz="4000">
                <a:solidFill>
                  <a:srgbClr val="FF0000"/>
                </a:solidFill>
              </a:rPr>
              <a:t>ভ্রুণকান্ড </a:t>
            </a:r>
            <a:r>
              <a:rPr lang="en-US" sz="4000"/>
              <a:t>বলে।</a:t>
            </a:r>
          </a:p>
          <a:p>
            <a:pPr algn="ctr"/>
            <a:r>
              <a:rPr lang="en-US" sz="4000"/>
              <a:t>* ভ্রুণকান্ডের নিচের অংশকে </a:t>
            </a:r>
            <a:r>
              <a:rPr lang="en-US" sz="4000">
                <a:solidFill>
                  <a:srgbClr val="00B0F0"/>
                </a:solidFill>
              </a:rPr>
              <a:t>বীজপত্রাধিকান্ড </a:t>
            </a:r>
            <a:r>
              <a:rPr lang="en-US" sz="4000"/>
              <a:t>ও ভ্রুণমূলের উপরের অংশকে বলে </a:t>
            </a:r>
            <a:r>
              <a:rPr lang="en-US" sz="4000">
                <a:solidFill>
                  <a:srgbClr val="00B050"/>
                </a:solidFill>
              </a:rPr>
              <a:t>বীজপত্রাবকান্ড</a:t>
            </a:r>
            <a:r>
              <a:rPr lang="en-US" sz="4000"/>
              <a:t>। 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D96E7D24-9BD4-A94E-B94F-FF7659507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279" y="585460"/>
            <a:ext cx="4036221" cy="46473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41155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F65D4CBE-922C-BD46-B70D-FE06A1FD94C6}"/>
              </a:ext>
            </a:extLst>
          </p:cNvPr>
          <p:cNvSpPr/>
          <p:nvPr/>
        </p:nvSpPr>
        <p:spPr>
          <a:xfrm>
            <a:off x="1125141" y="0"/>
            <a:ext cx="10608468" cy="857251"/>
          </a:xfrm>
          <a:prstGeom prst="flowChartTermina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FF0000"/>
                </a:solidFill>
              </a:rPr>
              <a:t>অংকুরোদগম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04DBD-D097-1241-A153-CC69151F4F36}"/>
              </a:ext>
            </a:extLst>
          </p:cNvPr>
          <p:cNvSpPr txBox="1"/>
          <p:nvPr/>
        </p:nvSpPr>
        <p:spPr>
          <a:xfrm>
            <a:off x="142876" y="1581417"/>
            <a:ext cx="1191220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/>
              <a:t>বীজ থেকে চারা গাছ উৎপন্ন হওয়ার প্রক্রিয়াকে বলা হয় অংকুরোদগম।এর জন্য পানি, তাপ,অক্সিজেন প্রয়োজন হয়।</a:t>
            </a:r>
          </a:p>
          <a:p>
            <a:pPr algn="ctr"/>
            <a:r>
              <a:rPr lang="en-US" sz="4000">
                <a:solidFill>
                  <a:srgbClr val="FF0000"/>
                </a:solidFill>
              </a:rPr>
              <a:t>** অংকুরোদগম ২ধরনেরঃ</a:t>
            </a:r>
          </a:p>
          <a:p>
            <a:pPr algn="ctr"/>
            <a:r>
              <a:rPr lang="en-US" sz="4000">
                <a:solidFill>
                  <a:srgbClr val="FF0000"/>
                </a:solidFill>
              </a:rPr>
              <a:t>১.</a:t>
            </a:r>
            <a:r>
              <a:rPr lang="en-US" sz="4000"/>
              <a:t>ভ্রণকান্ড মাটি ভেদ করে উপরে আসে কিন্তু বীজ পত্র মাটির নিচেই থেকে যায় এ ধরণের অংকুরোদগম কে বলে </a:t>
            </a:r>
            <a:r>
              <a:rPr lang="en-US" sz="4000">
                <a:solidFill>
                  <a:srgbClr val="FF0000"/>
                </a:solidFill>
              </a:rPr>
              <a:t>মৃদগত অংকুরোদগম </a:t>
            </a:r>
            <a:r>
              <a:rPr lang="en-US" sz="4000"/>
              <a:t>যেমনঃধান,ছোলা।</a:t>
            </a:r>
          </a:p>
          <a:p>
            <a:pPr algn="ctr"/>
            <a:r>
              <a:rPr lang="en-US" sz="4000">
                <a:solidFill>
                  <a:srgbClr val="FF0000"/>
                </a:solidFill>
              </a:rPr>
              <a:t>২.</a:t>
            </a:r>
            <a:r>
              <a:rPr lang="en-US" sz="4000"/>
              <a:t>বীজপত্রসহ ভ্রণকান্ড মাটি ভেদ করে উপরে উঠে আসলে তাকে </a:t>
            </a:r>
            <a:r>
              <a:rPr lang="en-US" sz="4000">
                <a:solidFill>
                  <a:srgbClr val="FF0000"/>
                </a:solidFill>
              </a:rPr>
              <a:t>মৃদভেদী অংকুরোদগম </a:t>
            </a:r>
            <a:r>
              <a:rPr lang="en-US" sz="4000"/>
              <a:t>বলে।যেমনঃকুমড়া,তেতুল।</a:t>
            </a:r>
            <a:r>
              <a:rPr lang="en-US" sz="4000">
                <a:solidFill>
                  <a:srgbClr val="FF0000"/>
                </a:solidFill>
              </a:rPr>
              <a:t> </a:t>
            </a:r>
            <a:r>
              <a:rPr lang="en-US" sz="4000"/>
              <a:t> </a:t>
            </a:r>
            <a:endParaRPr lang="en-US" sz="4000">
              <a:solidFill>
                <a:srgbClr val="FF0000"/>
              </a:solidFill>
            </a:endParaRPr>
          </a:p>
          <a:p>
            <a:pPr algn="ctr"/>
            <a:endParaRPr lang="en-US" sz="4000">
              <a:solidFill>
                <a:srgbClr val="FF0000"/>
              </a:solidFill>
            </a:endParaRPr>
          </a:p>
          <a:p>
            <a:pPr algn="ctr"/>
            <a:r>
              <a:rPr lang="en-US" sz="4000"/>
              <a:t>   </a:t>
            </a:r>
            <a:r>
              <a:rPr lang="en-US" sz="4000">
                <a:solidFill>
                  <a:srgbClr val="FF0000"/>
                </a:solidFill>
              </a:rPr>
              <a:t> </a:t>
            </a:r>
            <a:r>
              <a:rPr lang="en-US" sz="4000"/>
              <a:t>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ED7A593-8156-054A-A102-F68CE7CA09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65" y="133945"/>
            <a:ext cx="4732735" cy="32504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83D42B57-92BF-EE46-AA80-59CC72F9C7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21" y="133945"/>
            <a:ext cx="5816204" cy="33397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3372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1974CA2B-BF67-F849-96E2-D290BECBA42F}"/>
              </a:ext>
            </a:extLst>
          </p:cNvPr>
          <p:cNvSpPr/>
          <p:nvPr/>
        </p:nvSpPr>
        <p:spPr>
          <a:xfrm rot="10800000" flipV="1">
            <a:off x="702170" y="0"/>
            <a:ext cx="10787660" cy="1035844"/>
          </a:xfrm>
          <a:prstGeom prst="flowChartTermina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00B050"/>
                </a:solidFill>
              </a:rPr>
              <a:t>ছোলা বীজের অংকুরোদগম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22A9D1-0F8A-7A46-9B4A-73BA285212FD}"/>
              </a:ext>
            </a:extLst>
          </p:cNvPr>
          <p:cNvSpPr txBox="1"/>
          <p:nvPr/>
        </p:nvSpPr>
        <p:spPr>
          <a:xfrm>
            <a:off x="-124717" y="839392"/>
            <a:ext cx="1231671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/>
              <a:t>*এটি একটি অসস্যল </a:t>
            </a:r>
            <a:r>
              <a:rPr lang="en-US" sz="4000">
                <a:solidFill>
                  <a:srgbClr val="00B050"/>
                </a:solidFill>
              </a:rPr>
              <a:t>দ্বিবীজপত্রী </a:t>
            </a:r>
            <a:r>
              <a:rPr lang="en-US" sz="4000"/>
              <a:t>বীজ।মাটিতে বুনার পর পরিমিত পানি তাপ অক্সিজেনের ব্যবস্থা করা হলে ২/৩ দিনের মধ্যে অংকুর বেরিয়ে আসে।</a:t>
            </a:r>
          </a:p>
          <a:p>
            <a:pPr algn="ctr"/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</a:rPr>
              <a:t>**</a:t>
            </a:r>
            <a:r>
              <a:rPr lang="en-US" sz="4000"/>
              <a:t> </a:t>
            </a:r>
            <a:r>
              <a:rPr lang="en-US" sz="4000">
                <a:solidFill>
                  <a:srgbClr val="00B050"/>
                </a:solidFill>
              </a:rPr>
              <a:t> </a:t>
            </a:r>
            <a:r>
              <a:rPr lang="en-US" sz="4000"/>
              <a:t> এ বীজে </a:t>
            </a:r>
            <a:r>
              <a:rPr lang="en-US" sz="4000">
                <a:solidFill>
                  <a:srgbClr val="FF0000"/>
                </a:solidFill>
              </a:rPr>
              <a:t>মৃদগত অংকুরোদগম </a:t>
            </a:r>
            <a:r>
              <a:rPr lang="en-US" sz="4000"/>
              <a:t>হয়।ফলে ভ্রুণকান্ডের অতিরিক্ত বৃদ্ধির কারনে,বীজপত্র ছাড়াই ভ্রুণকান্ড মাটির উপরে উঠে আসে। </a:t>
            </a:r>
            <a:r>
              <a:rPr lang="en-US" sz="400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4000">
                <a:solidFill>
                  <a:srgbClr val="FF0000"/>
                </a:solidFill>
              </a:rPr>
              <a:t>***</a:t>
            </a:r>
            <a:r>
              <a:rPr lang="en-US" sz="4000"/>
              <a:t>পানি পেয়ে বীজটির ডিম্বকরন্ধ্রের ভিতর দিয়ে ভ্রণমূল বেরিয়ে আসে,যা প্রধান মূলে পরিণত হয়।এরপর ভ্রুণকাণদ মাটির উপরে উঠে আসে।  </a:t>
            </a:r>
          </a:p>
          <a:p>
            <a:pPr algn="ctr"/>
            <a:r>
              <a:rPr lang="en-US" sz="4000">
                <a:solidFill>
                  <a:srgbClr val="FF0000"/>
                </a:solidFill>
              </a:rPr>
              <a:t>**এ অবস্থায় ভ্রুণ তার খাদ্য বীজপত্র থেকে পেয়ে থাকে।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A5C7A42-6781-DD4F-B587-E8F7F1B90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28" y="0"/>
            <a:ext cx="6423421" cy="3048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55267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8C85285-8AD0-EC42-9312-4C67E2409230}"/>
              </a:ext>
            </a:extLst>
          </p:cNvPr>
          <p:cNvSpPr/>
          <p:nvPr/>
        </p:nvSpPr>
        <p:spPr>
          <a:xfrm>
            <a:off x="2916436" y="264318"/>
            <a:ext cx="6102548" cy="130730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/>
              <a:t>দলীয় কাজ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DAA6CF-67C0-CC45-B058-3B62A58B7567}"/>
              </a:ext>
            </a:extLst>
          </p:cNvPr>
          <p:cNvSpPr txBox="1"/>
          <p:nvPr/>
        </p:nvSpPr>
        <p:spPr>
          <a:xfrm>
            <a:off x="1032272" y="3037076"/>
            <a:ext cx="95190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rgbClr val="00B0F0"/>
                </a:solidFill>
              </a:rPr>
              <a:t>**ডিম্বকরন্ধ্র কি?ভ্রুণের অংশগুলো চিত্র সহ উপস্থাপন কর। </a:t>
            </a:r>
          </a:p>
        </p:txBody>
      </p:sp>
    </p:spTree>
    <p:extLst>
      <p:ext uri="{BB962C8B-B14F-4D97-AF65-F5344CB8AC3E}">
        <p14:creationId xmlns:p14="http://schemas.microsoft.com/office/powerpoint/2010/main" val="1072457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72FC421-CA78-A241-9AAC-B76410B2A6EE}"/>
              </a:ext>
            </a:extLst>
          </p:cNvPr>
          <p:cNvSpPr/>
          <p:nvPr/>
        </p:nvSpPr>
        <p:spPr>
          <a:xfrm>
            <a:off x="0" y="0"/>
            <a:ext cx="5331321" cy="111085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/>
              <a:t>মূল্যায়ন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51B4F-7741-7C41-97C8-BC990E8E6901}"/>
              </a:ext>
            </a:extLst>
          </p:cNvPr>
          <p:cNvSpPr txBox="1"/>
          <p:nvPr/>
        </p:nvSpPr>
        <p:spPr>
          <a:xfrm>
            <a:off x="437256" y="817960"/>
            <a:ext cx="1153715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400"/>
              <a:t>পরাগায়ন কি?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400"/>
              <a:t>অংকুরোদগম কাকে বলে?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4400"/>
              <a:t> মৃদগত অংকুরোদগম ব্যাখ্যা কর। </a:t>
            </a:r>
          </a:p>
          <a:p>
            <a:pPr algn="ctr"/>
            <a:r>
              <a:rPr lang="en-US" sz="4400">
                <a:solidFill>
                  <a:srgbClr val="FF0000"/>
                </a:solidFill>
              </a:rPr>
              <a:t>বহুনির্বাচনি 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US" sz="4400">
                <a:solidFill>
                  <a:srgbClr val="FF0000"/>
                </a:solidFill>
              </a:rPr>
              <a:t>বীজপত্রাবকান্ড কি?</a:t>
            </a:r>
          </a:p>
          <a:p>
            <a:pPr algn="ctr"/>
            <a:r>
              <a:rPr lang="en-US" sz="4400">
                <a:solidFill>
                  <a:srgbClr val="FF0000"/>
                </a:solidFill>
              </a:rPr>
              <a:t>ক.ভ্রুণমূলের উপরের অংশ। খ.ভ্রুণমূলের নিচের অংশ।</a:t>
            </a:r>
          </a:p>
          <a:p>
            <a:pPr algn="ctr"/>
            <a:r>
              <a:rPr lang="en-US" sz="4400">
                <a:solidFill>
                  <a:srgbClr val="FF0000"/>
                </a:solidFill>
              </a:rPr>
              <a:t>গ.ভ্রুণেরকান্ডের নিচের অংশ। ঘ.ভ্রুণকান্ডের উপরের অংশ।  </a:t>
            </a:r>
          </a:p>
        </p:txBody>
      </p:sp>
    </p:spTree>
    <p:extLst>
      <p:ext uri="{BB962C8B-B14F-4D97-AF65-F5344CB8AC3E}">
        <p14:creationId xmlns:p14="http://schemas.microsoft.com/office/powerpoint/2010/main" val="3166407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458CB6C-330A-784E-8AB8-E82216F038F1}"/>
              </a:ext>
            </a:extLst>
          </p:cNvPr>
          <p:cNvSpPr/>
          <p:nvPr/>
        </p:nvSpPr>
        <p:spPr>
          <a:xfrm>
            <a:off x="3125092" y="228600"/>
            <a:ext cx="5941815" cy="139660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/>
              <a:t>বাড়ির কাজ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6A747E-A2EA-984D-A10B-8FB9BDA5D136}"/>
              </a:ext>
            </a:extLst>
          </p:cNvPr>
          <p:cNvSpPr txBox="1"/>
          <p:nvPr/>
        </p:nvSpPr>
        <p:spPr>
          <a:xfrm>
            <a:off x="619125" y="1871662"/>
            <a:ext cx="115728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rgbClr val="00B050"/>
                </a:solidFill>
              </a:rPr>
              <a:t>#ছোলা বীজের অংকুরোদগম পরীক্ষাটি বাসায় করবে এবং পর্যবেক্ষণকৃত ফলাফল খাতায় লিখে ক্লাসে উপস্থাপন করবে।      </a:t>
            </a:r>
          </a:p>
        </p:txBody>
      </p:sp>
    </p:spTree>
    <p:extLst>
      <p:ext uri="{BB962C8B-B14F-4D97-AF65-F5344CB8AC3E}">
        <p14:creationId xmlns:p14="http://schemas.microsoft.com/office/powerpoint/2010/main" val="2301550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5DA51ED3-79F5-1041-A930-5834856CE4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91" y="165163"/>
            <a:ext cx="11697890" cy="6527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3F72F1-904A-6949-97FC-0F5C635C20C8}"/>
              </a:ext>
            </a:extLst>
          </p:cNvPr>
          <p:cNvSpPr txBox="1"/>
          <p:nvPr/>
        </p:nvSpPr>
        <p:spPr>
          <a:xfrm>
            <a:off x="3827264" y="2014537"/>
            <a:ext cx="61382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rgbClr val="00B0F0"/>
                </a:solidFill>
              </a:rPr>
              <a:t>ধন্যবাদ</a:t>
            </a:r>
          </a:p>
          <a:p>
            <a:pPr algn="ctr"/>
            <a:r>
              <a:rPr lang="en-US" sz="6000" b="1">
                <a:solidFill>
                  <a:srgbClr val="00B0F0"/>
                </a:solidFill>
              </a:rPr>
              <a:t>সবাইকে</a:t>
            </a:r>
          </a:p>
        </p:txBody>
      </p:sp>
    </p:spTree>
    <p:extLst>
      <p:ext uri="{BB962C8B-B14F-4D97-AF65-F5344CB8AC3E}">
        <p14:creationId xmlns:p14="http://schemas.microsoft.com/office/powerpoint/2010/main" val="1603218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5B417-5E5D-894A-80D9-150216A7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/>
              <a:t>পরিচিতি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096C2E-AFFE-444E-83FA-06606444B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288" y="1944689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rgbClr val="FF0000"/>
                </a:solidFill>
              </a:rPr>
              <a:t>শিক্ষক পরিচিতি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CBBCA-1939-BB46-BE4D-6688CFBC1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688" y="3022602"/>
            <a:ext cx="5157787" cy="3684588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00B050"/>
                </a:solidFill>
              </a:rPr>
              <a:t>জান্নাতুল ফেরদৌস</a:t>
            </a:r>
          </a:p>
          <a:p>
            <a:pPr algn="ctr"/>
            <a:r>
              <a:rPr lang="en-US" sz="4000">
                <a:solidFill>
                  <a:srgbClr val="00B050"/>
                </a:solidFill>
              </a:rPr>
              <a:t>সহকারী শিক্ষক বিজ্ঞান     </a:t>
            </a:r>
          </a:p>
          <a:p>
            <a:pPr algn="ctr"/>
            <a:r>
              <a:rPr lang="en-US" sz="4000">
                <a:solidFill>
                  <a:srgbClr val="00B050"/>
                </a:solidFill>
              </a:rPr>
              <a:t>ফেনী আলিয়া কামিল মাদ্রাসা। ।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9CC2A3-6542-694B-8603-B9CA97CE7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পাঠ পরিচিতি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D41235-E38D-834F-9367-B89ED5013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5477" y="2556271"/>
            <a:ext cx="5183188" cy="3684588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00B0F0"/>
                </a:solidFill>
              </a:rPr>
              <a:t>৮ম শ্রেণি</a:t>
            </a:r>
          </a:p>
          <a:p>
            <a:pPr algn="ctr"/>
            <a:r>
              <a:rPr lang="en-US" sz="4000">
                <a:solidFill>
                  <a:srgbClr val="00B0F0"/>
                </a:solidFill>
              </a:rPr>
              <a:t>বিষয়ঃবিজ্ঞান</a:t>
            </a:r>
          </a:p>
          <a:p>
            <a:pPr algn="ctr"/>
            <a:r>
              <a:rPr lang="en-US" sz="4000">
                <a:solidFill>
                  <a:srgbClr val="00B0F0"/>
                </a:solidFill>
              </a:rPr>
              <a:t>অধ্যায়ঃ৪র্থ </a:t>
            </a:r>
          </a:p>
          <a:p>
            <a:pPr marL="0" indent="0" algn="ctr">
              <a:buNone/>
            </a:pPr>
            <a:r>
              <a:rPr lang="en-US" sz="4000">
                <a:solidFill>
                  <a:srgbClr val="00B0F0"/>
                </a:solidFill>
              </a:rPr>
              <a:t>(উদ্ভিদের বংশ বৃদ্ধি)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110134-23DC-804B-B401-3C3CDB46B6B6}"/>
              </a:ext>
            </a:extLst>
          </p:cNvPr>
          <p:cNvSpPr/>
          <p:nvPr/>
        </p:nvSpPr>
        <p:spPr>
          <a:xfrm flipH="1">
            <a:off x="6091237" y="1944689"/>
            <a:ext cx="45719" cy="4539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A6865F-28A0-4B49-BAD0-9E5C7292AA10}"/>
              </a:ext>
            </a:extLst>
          </p:cNvPr>
          <p:cNvSpPr/>
          <p:nvPr/>
        </p:nvSpPr>
        <p:spPr>
          <a:xfrm>
            <a:off x="6329060" y="2357438"/>
            <a:ext cx="45720" cy="41354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AAE1FF-6AD3-8847-9A6E-20F8538B00D9}"/>
              </a:ext>
            </a:extLst>
          </p:cNvPr>
          <p:cNvSpPr/>
          <p:nvPr/>
        </p:nvSpPr>
        <p:spPr>
          <a:xfrm>
            <a:off x="6572897" y="3429000"/>
            <a:ext cx="66661" cy="30638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6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7B65C404-9524-0C49-8143-A2E3A3124A97}"/>
              </a:ext>
            </a:extLst>
          </p:cNvPr>
          <p:cNvSpPr/>
          <p:nvPr/>
        </p:nvSpPr>
        <p:spPr>
          <a:xfrm>
            <a:off x="2116335" y="145447"/>
            <a:ext cx="7831337" cy="1479756"/>
          </a:xfrm>
          <a:prstGeom prst="horizont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00B050"/>
                </a:solidFill>
              </a:rPr>
              <a:t>শিখনফল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CCE548-0F34-A244-8D30-29AA4E39AA21}"/>
              </a:ext>
            </a:extLst>
          </p:cNvPr>
          <p:cNvSpPr txBox="1"/>
          <p:nvPr/>
        </p:nvSpPr>
        <p:spPr>
          <a:xfrm>
            <a:off x="0" y="2417285"/>
            <a:ext cx="114425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/>
              <a:t>এই পাঠ শেষে শিক্ষার্থীরা ,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800"/>
              <a:t>পরাগায়ন ব্যাখ্যা করতে পারবে ;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800"/>
              <a:t>বীজের গঠন বিশ্লেষন করতে পারবে  ;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800"/>
              <a:t>অংকুরোদগম বর্ণনা করতে পারবে ।       </a:t>
            </a:r>
          </a:p>
        </p:txBody>
      </p:sp>
    </p:spTree>
    <p:extLst>
      <p:ext uri="{BB962C8B-B14F-4D97-AF65-F5344CB8AC3E}">
        <p14:creationId xmlns:p14="http://schemas.microsoft.com/office/powerpoint/2010/main" val="3291063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croll: Horizontal 6">
            <a:extLst>
              <a:ext uri="{FF2B5EF4-FFF2-40B4-BE49-F238E27FC236}">
                <a16:creationId xmlns:a16="http://schemas.microsoft.com/office/drawing/2014/main" id="{670455D1-B232-1A4F-8059-6200EEA76078}"/>
              </a:ext>
            </a:extLst>
          </p:cNvPr>
          <p:cNvSpPr/>
          <p:nvPr/>
        </p:nvSpPr>
        <p:spPr>
          <a:xfrm>
            <a:off x="1689198" y="163306"/>
            <a:ext cx="8813603" cy="1408319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7030A0"/>
                </a:solidFill>
              </a:rPr>
              <a:t>ছবিগুলো লক্ষ্য কর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FD6FE56B-1F08-C248-9170-B3C80CB78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571625"/>
            <a:ext cx="5832872" cy="42862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F2917FAE-7975-5E4A-93AA-1C01B7259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1625"/>
            <a:ext cx="5944791" cy="41076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D204F26-321B-2F4E-BE68-3924D6724A64}"/>
              </a:ext>
            </a:extLst>
          </p:cNvPr>
          <p:cNvSpPr/>
          <p:nvPr/>
        </p:nvSpPr>
        <p:spPr>
          <a:xfrm>
            <a:off x="75605" y="5801725"/>
            <a:ext cx="594479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/>
              <a:t>চিন্তা করে উত্তর দাও? </a:t>
            </a:r>
          </a:p>
        </p:txBody>
      </p:sp>
    </p:spTree>
    <p:extLst>
      <p:ext uri="{BB962C8B-B14F-4D97-AF65-F5344CB8AC3E}">
        <p14:creationId xmlns:p14="http://schemas.microsoft.com/office/powerpoint/2010/main" val="664420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6678488B-8A14-704B-BAFF-34295EC247F3}"/>
              </a:ext>
            </a:extLst>
          </p:cNvPr>
          <p:cNvSpPr/>
          <p:nvPr/>
        </p:nvSpPr>
        <p:spPr>
          <a:xfrm>
            <a:off x="2553890" y="501920"/>
            <a:ext cx="6727626" cy="1051846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/>
              <a:t>আজকের পাঠ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55D442-7B3A-8844-B70F-74FAE95C06B7}"/>
              </a:ext>
            </a:extLst>
          </p:cNvPr>
          <p:cNvSpPr txBox="1"/>
          <p:nvPr/>
        </p:nvSpPr>
        <p:spPr>
          <a:xfrm>
            <a:off x="523875" y="3032413"/>
            <a:ext cx="10781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>
                <a:solidFill>
                  <a:schemeClr val="accent6">
                    <a:lumMod val="50000"/>
                  </a:schemeClr>
                </a:solidFill>
              </a:rPr>
              <a:t>#পরাগায়ন,বীজের গঠন ও অংকুরোদগম।  </a:t>
            </a:r>
          </a:p>
        </p:txBody>
      </p:sp>
    </p:spTree>
    <p:extLst>
      <p:ext uri="{BB962C8B-B14F-4D97-AF65-F5344CB8AC3E}">
        <p14:creationId xmlns:p14="http://schemas.microsoft.com/office/powerpoint/2010/main" val="2041848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2E87004-9E09-F743-AE49-53067D8220D8}"/>
              </a:ext>
            </a:extLst>
          </p:cNvPr>
          <p:cNvSpPr/>
          <p:nvPr/>
        </p:nvSpPr>
        <p:spPr>
          <a:xfrm>
            <a:off x="89297" y="0"/>
            <a:ext cx="11894344" cy="47148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>
                <a:solidFill>
                  <a:srgbClr val="FF0000"/>
                </a:solidFill>
              </a:rPr>
              <a:t>পরাগায়ন</a:t>
            </a:r>
          </a:p>
          <a:p>
            <a:pPr algn="ctr"/>
            <a:r>
              <a:rPr lang="en-US" sz="4000">
                <a:solidFill>
                  <a:schemeClr val="tx1"/>
                </a:solidFill>
              </a:rPr>
              <a:t>একটি ফুলের পুংস্তবকের পরাগধানী থেকে পরাগরেণু একই ফুলে অথবা একই জাতের অন্য ফুলের স্ত্রীস্তবকের গর্ভমুন্ডে স্থানান্তরিত হওয়াকে পরাগায়ন বলে। </a:t>
            </a:r>
          </a:p>
          <a:p>
            <a:pPr algn="ctr"/>
            <a:r>
              <a:rPr lang="en-US" sz="4000" b="1">
                <a:solidFill>
                  <a:schemeClr val="tx1"/>
                </a:solidFill>
              </a:rPr>
              <a:t>*</a:t>
            </a:r>
            <a:r>
              <a:rPr lang="en-US" sz="4000" b="1">
                <a:solidFill>
                  <a:srgbClr val="FF0000"/>
                </a:solidFill>
              </a:rPr>
              <a:t>*এটি ফল ও বীজ উৎপাদনের পূর্বশর্ত।</a:t>
            </a:r>
          </a:p>
          <a:p>
            <a:pPr algn="ctr"/>
            <a:r>
              <a:rPr lang="en-US" sz="4000" b="1">
                <a:solidFill>
                  <a:srgbClr val="FF0000"/>
                </a:solidFill>
              </a:rPr>
              <a:t> *ফুলের পরাগধানী স্পর্শ করার পর হাতে লেগে থাকা হলুদ বা কমলা বর্ণের গুড়োই হল পরাগরেণু।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8764E6-5552-C749-9192-1ADD25068530}"/>
              </a:ext>
            </a:extLst>
          </p:cNvPr>
          <p:cNvSpPr txBox="1"/>
          <p:nvPr/>
        </p:nvSpPr>
        <p:spPr>
          <a:xfrm>
            <a:off x="5256014" y="230028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14A75F5F-E1F0-3D42-9F68-5BEC8E7758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615" y="4714875"/>
            <a:ext cx="4476750" cy="21109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3CA06B65-8E21-E249-90EE-BF87F83E64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4714874"/>
            <a:ext cx="5047655" cy="21109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43102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EA51951-9CC1-D94A-8663-C0066F723AE5}"/>
              </a:ext>
            </a:extLst>
          </p:cNvPr>
          <p:cNvSpPr txBox="1"/>
          <p:nvPr/>
        </p:nvSpPr>
        <p:spPr>
          <a:xfrm>
            <a:off x="-145855" y="2485044"/>
            <a:ext cx="121027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>
                <a:solidFill>
                  <a:srgbClr val="FF0000"/>
                </a:solidFill>
              </a:rPr>
              <a:t>পর-পরাগায়নঃ</a:t>
            </a:r>
            <a:r>
              <a:rPr lang="en-US" sz="4000"/>
              <a:t>একই প্রজাতির দুটি ভিন্ন উদ্ভিদের ফুলের মধ্যে গঠিত পরাগায়ন।শিমুল পেঁপে ইত্যাদি।  </a:t>
            </a:r>
            <a:endParaRPr lang="en-US" sz="600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E76970-1494-5E4E-896D-F6CAEA43A75B}"/>
              </a:ext>
            </a:extLst>
          </p:cNvPr>
          <p:cNvSpPr txBox="1"/>
          <p:nvPr/>
        </p:nvSpPr>
        <p:spPr>
          <a:xfrm>
            <a:off x="-357190" y="187196"/>
            <a:ext cx="123140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/>
              <a:t>প্রকারভেদঃ ২প্রকার </a:t>
            </a:r>
          </a:p>
          <a:p>
            <a:pPr algn="ctr"/>
            <a:r>
              <a:rPr lang="en-US" sz="6000" b="1">
                <a:solidFill>
                  <a:srgbClr val="FF0000"/>
                </a:solidFill>
              </a:rPr>
              <a:t>*স্বপরাগায়নঃ</a:t>
            </a:r>
            <a:r>
              <a:rPr lang="en-US" sz="4000" b="1"/>
              <a:t>একই ফুলে বা একই গাছের ২টি ফুলের মধ্যে গঠিত পরাগায়ন। সরিষা কুমড়া ইত্যাদি।  </a:t>
            </a:r>
            <a:endParaRPr lang="en-US" sz="6000" b="1">
              <a:solidFill>
                <a:srgbClr val="FF0000"/>
              </a:solidFill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FA037FC3-0BC8-9447-99F9-2370A073D7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875" y="4044821"/>
            <a:ext cx="7326812" cy="28131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3247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EC14D95D-6CDA-3949-AF1D-6509906F9EC9}"/>
              </a:ext>
            </a:extLst>
          </p:cNvPr>
          <p:cNvSpPr/>
          <p:nvPr/>
        </p:nvSpPr>
        <p:spPr>
          <a:xfrm>
            <a:off x="2898576" y="157162"/>
            <a:ext cx="6191846" cy="1646635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/>
              <a:t>একক কাজ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589512-CEAF-7C46-B0D3-BA2108C4A0FC}"/>
              </a:ext>
            </a:extLst>
          </p:cNvPr>
          <p:cNvSpPr txBox="1"/>
          <p:nvPr/>
        </p:nvSpPr>
        <p:spPr>
          <a:xfrm>
            <a:off x="1669553" y="3022522"/>
            <a:ext cx="88528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solidFill>
                  <a:srgbClr val="FF0000"/>
                </a:solidFill>
              </a:rPr>
              <a:t># পরাগায়ন কাকে বলে?স্ব-পরাগায়নের উদাহরণ লিখ। </a:t>
            </a:r>
          </a:p>
        </p:txBody>
      </p:sp>
    </p:spTree>
    <p:extLst>
      <p:ext uri="{BB962C8B-B14F-4D97-AF65-F5344CB8AC3E}">
        <p14:creationId xmlns:p14="http://schemas.microsoft.com/office/powerpoint/2010/main" val="1931834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220405C9-9078-4C43-AF9C-FC8875D27EFF}"/>
              </a:ext>
            </a:extLst>
          </p:cNvPr>
          <p:cNvSpPr/>
          <p:nvPr/>
        </p:nvSpPr>
        <p:spPr>
          <a:xfrm rot="10800000" flipV="1">
            <a:off x="1979414" y="176736"/>
            <a:ext cx="8233172" cy="716233"/>
          </a:xfrm>
          <a:prstGeom prst="flowChartTermina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>
                <a:solidFill>
                  <a:srgbClr val="0070C0"/>
                </a:solidFill>
              </a:rPr>
              <a:t>বীজের গঠন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6CFAA7-F52B-BE47-889B-D02A25093670}"/>
              </a:ext>
            </a:extLst>
          </p:cNvPr>
          <p:cNvSpPr txBox="1"/>
          <p:nvPr/>
        </p:nvSpPr>
        <p:spPr>
          <a:xfrm>
            <a:off x="-315518" y="826294"/>
            <a:ext cx="123586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solidFill>
                  <a:srgbClr val="FF0000"/>
                </a:solidFill>
              </a:rPr>
              <a:t>বীজের প্রধান অংশ ২টিঃ</a:t>
            </a:r>
          </a:p>
          <a:p>
            <a:pPr algn="ctr"/>
            <a:r>
              <a:rPr lang="en-US" sz="5400" b="1">
                <a:solidFill>
                  <a:srgbClr val="00B050"/>
                </a:solidFill>
              </a:rPr>
              <a:t>১.ভ্রুণ</a:t>
            </a:r>
            <a:r>
              <a:rPr lang="en-US" sz="5400" b="1">
                <a:solidFill>
                  <a:srgbClr val="FF0000"/>
                </a:solidFill>
              </a:rPr>
              <a:t>    </a:t>
            </a:r>
            <a:r>
              <a:rPr lang="en-US" sz="5400" b="1">
                <a:solidFill>
                  <a:srgbClr val="00B050"/>
                </a:solidFill>
              </a:rPr>
              <a:t>২.বীজত্বক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A5F13F-E854-6D40-B370-4D41DDD0727B}"/>
              </a:ext>
            </a:extLst>
          </p:cNvPr>
          <p:cNvSpPr txBox="1"/>
          <p:nvPr/>
        </p:nvSpPr>
        <p:spPr>
          <a:xfrm>
            <a:off x="0" y="2549799"/>
            <a:ext cx="117336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/>
              <a:t>**বীজের বাহিরের অংশকে বলে বীজত্বক।যা দুইস্তর বিশিষ্ট। বাহিরের অংশকে টেস্টা ও ভিতরের অংশকে টেগমেন বলে।</a:t>
            </a:r>
          </a:p>
          <a:p>
            <a:pPr algn="ctr"/>
            <a:r>
              <a:rPr lang="en-US" sz="4000">
                <a:solidFill>
                  <a:srgbClr val="FF0000"/>
                </a:solidFill>
              </a:rPr>
              <a:t>বীজকে(ছোলার বীজ) ৩/৪ দিন পানিতে ভিজিয়ে রাখার পর</a:t>
            </a:r>
          </a:p>
          <a:p>
            <a:pPr algn="ctr"/>
            <a:r>
              <a:rPr lang="en-US" sz="4000">
                <a:solidFill>
                  <a:srgbClr val="FF0000"/>
                </a:solidFill>
              </a:rPr>
              <a:t>** </a:t>
            </a:r>
            <a:r>
              <a:rPr lang="en-US" sz="4000"/>
              <a:t>বীজের সূচালো অংশের কাছে একটি ছিদ্র থাকে যার নাম ডিম্বকরন্ধ্র।এর ভিতর দিয়ে </a:t>
            </a:r>
            <a:r>
              <a:rPr lang="en-US" sz="4000">
                <a:solidFill>
                  <a:srgbClr val="FF0000"/>
                </a:solidFill>
              </a:rPr>
              <a:t>ভ্রুনমূল </a:t>
            </a:r>
            <a:r>
              <a:rPr lang="en-US" sz="4000"/>
              <a:t>বাহিরে বেরিয়ে আসে।</a:t>
            </a:r>
            <a:endParaRPr lang="en-US" sz="4000">
              <a:solidFill>
                <a:srgbClr val="FF0000"/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E31A86D-AD99-2A4E-99B9-FE7B457C7C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790"/>
            <a:ext cx="4214813" cy="24758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DD9DADE-06CB-774C-9155-052166B70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327" y="0"/>
            <a:ext cx="4691064" cy="29289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31135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nasrin9586@gmail.com</dc:creator>
  <cp:lastModifiedBy>nasrin9586@gmail.com</cp:lastModifiedBy>
  <cp:revision>7</cp:revision>
  <dcterms:created xsi:type="dcterms:W3CDTF">2020-11-01T05:32:50Z</dcterms:created>
  <dcterms:modified xsi:type="dcterms:W3CDTF">2020-11-05T06:07:54Z</dcterms:modified>
</cp:coreProperties>
</file>