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omments/comment1.xml" ContentType="application/vnd.openxmlformats-officedocument.presentationml.comment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1" r:id="rId1"/>
  </p:sldMasterIdLst>
  <p:notesMasterIdLst>
    <p:notesMasterId r:id="rId28"/>
  </p:notesMasterIdLst>
  <p:sldIdLst>
    <p:sldId id="270" r:id="rId2"/>
    <p:sldId id="261" r:id="rId3"/>
    <p:sldId id="271" r:id="rId4"/>
    <p:sldId id="276" r:id="rId5"/>
    <p:sldId id="277" r:id="rId6"/>
    <p:sldId id="278" r:id="rId7"/>
    <p:sldId id="279" r:id="rId8"/>
    <p:sldId id="274" r:id="rId9"/>
    <p:sldId id="282" r:id="rId10"/>
    <p:sldId id="280" r:id="rId11"/>
    <p:sldId id="258" r:id="rId12"/>
    <p:sldId id="259" r:id="rId13"/>
    <p:sldId id="283" r:id="rId14"/>
    <p:sldId id="260" r:id="rId15"/>
    <p:sldId id="284" r:id="rId16"/>
    <p:sldId id="263" r:id="rId17"/>
    <p:sldId id="285" r:id="rId18"/>
    <p:sldId id="264" r:id="rId19"/>
    <p:sldId id="265" r:id="rId20"/>
    <p:sldId id="266" r:id="rId21"/>
    <p:sldId id="267" r:id="rId22"/>
    <p:sldId id="268" r:id="rId23"/>
    <p:sldId id="269" r:id="rId24"/>
    <p:sldId id="275" r:id="rId25"/>
    <p:sldId id="272" r:id="rId26"/>
    <p:sldId id="27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laxy" initials="G" lastIdx="1" clrIdx="0">
    <p:extLst>
      <p:ext uri="{19B8F6BF-5375-455C-9EA6-DF929625EA0E}">
        <p15:presenceInfo xmlns:p15="http://schemas.microsoft.com/office/powerpoint/2012/main" userId="Galax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1" autoAdjust="0"/>
    <p:restoredTop sz="86478" autoAdjust="0"/>
  </p:normalViewPr>
  <p:slideViewPr>
    <p:cSldViewPr snapToGrid="0">
      <p:cViewPr varScale="1">
        <p:scale>
          <a:sx n="66" d="100"/>
          <a:sy n="66" d="100"/>
        </p:scale>
        <p:origin x="150" y="18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1-04T08:40:43.814" idx="1">
    <p:pos x="7527" y="1240"/>
    <p:text/>
    <p:extLst>
      <p:ext uri="{C676402C-5697-4E1C-873F-D02D1690AC5C}">
        <p15:threadingInfo xmlns:p15="http://schemas.microsoft.com/office/powerpoint/2012/main" timeZoneBias="4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B2851F-A8D7-4A10-92A6-0E66A8BF7E13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625DB44-8E66-4DDC-A0D8-5369994E208F}">
      <dgm:prSet custT="1"/>
      <dgm:spPr/>
      <dgm:t>
        <a:bodyPr/>
        <a:lstStyle/>
        <a:p>
          <a:r>
            <a:rPr lang="en-US" sz="4000" dirty="0" err="1">
              <a:solidFill>
                <a:srgbClr val="002060"/>
              </a:solidFill>
            </a:rPr>
            <a:t>তাহলে</a:t>
          </a:r>
          <a:r>
            <a:rPr lang="en-US" sz="4000" dirty="0">
              <a:solidFill>
                <a:srgbClr val="002060"/>
              </a:solidFill>
            </a:rPr>
            <a:t> </a:t>
          </a:r>
          <a:r>
            <a:rPr lang="en-US" sz="4000" dirty="0" err="1">
              <a:solidFill>
                <a:srgbClr val="002060"/>
              </a:solidFill>
            </a:rPr>
            <a:t>আমরা</a:t>
          </a:r>
          <a:r>
            <a:rPr lang="en-US" sz="4000" dirty="0">
              <a:solidFill>
                <a:srgbClr val="002060"/>
              </a:solidFill>
            </a:rPr>
            <a:t> </a:t>
          </a:r>
          <a:r>
            <a:rPr lang="en-US" sz="4000" dirty="0" err="1">
              <a:solidFill>
                <a:srgbClr val="002060"/>
              </a:solidFill>
            </a:rPr>
            <a:t>বুঝলাম</a:t>
          </a:r>
          <a:r>
            <a:rPr lang="en-US" sz="4000" dirty="0">
              <a:solidFill>
                <a:srgbClr val="002060"/>
              </a:solidFill>
            </a:rPr>
            <a:t> ,</a:t>
          </a:r>
          <a:r>
            <a:rPr lang="en-US" sz="4000" dirty="0" err="1">
              <a:solidFill>
                <a:srgbClr val="002060"/>
              </a:solidFill>
            </a:rPr>
            <a:t>কথা</a:t>
          </a:r>
          <a:r>
            <a:rPr lang="en-US" sz="4000" dirty="0">
              <a:solidFill>
                <a:srgbClr val="002060"/>
              </a:solidFill>
            </a:rPr>
            <a:t> </a:t>
          </a:r>
          <a:r>
            <a:rPr lang="en-US" sz="4000" dirty="0" err="1">
              <a:solidFill>
                <a:srgbClr val="002060"/>
              </a:solidFill>
            </a:rPr>
            <a:t>বলার</a:t>
          </a:r>
          <a:r>
            <a:rPr lang="en-US" sz="4000" dirty="0">
              <a:solidFill>
                <a:srgbClr val="002060"/>
              </a:solidFill>
            </a:rPr>
            <a:t> </a:t>
          </a:r>
          <a:r>
            <a:rPr lang="en-US" sz="4000" dirty="0" err="1">
              <a:solidFill>
                <a:srgbClr val="002060"/>
              </a:solidFill>
            </a:rPr>
            <a:t>বিভিন্ন</a:t>
          </a:r>
          <a:r>
            <a:rPr lang="en-US" sz="4000" dirty="0">
              <a:solidFill>
                <a:srgbClr val="002060"/>
              </a:solidFill>
            </a:rPr>
            <a:t> </a:t>
          </a:r>
          <a:r>
            <a:rPr lang="en-US" sz="4000" dirty="0" err="1">
              <a:solidFill>
                <a:srgbClr val="002060"/>
              </a:solidFill>
            </a:rPr>
            <a:t>প্রকাশ</a:t>
          </a:r>
          <a:r>
            <a:rPr lang="en-US" sz="4000" dirty="0">
              <a:solidFill>
                <a:srgbClr val="002060"/>
              </a:solidFill>
            </a:rPr>
            <a:t> </a:t>
          </a:r>
          <a:r>
            <a:rPr lang="en-US" sz="4000" dirty="0" err="1">
              <a:solidFill>
                <a:srgbClr val="002060"/>
              </a:solidFill>
            </a:rPr>
            <a:t>ভঙ্গি</a:t>
          </a:r>
          <a:r>
            <a:rPr lang="en-US" sz="4000" dirty="0">
              <a:solidFill>
                <a:srgbClr val="002060"/>
              </a:solidFill>
            </a:rPr>
            <a:t> </a:t>
          </a:r>
          <a:r>
            <a:rPr lang="en-US" sz="4000" dirty="0" err="1">
              <a:solidFill>
                <a:srgbClr val="002060"/>
              </a:solidFill>
            </a:rPr>
            <a:t>আছে</a:t>
          </a:r>
          <a:r>
            <a:rPr lang="en-US" sz="4000" dirty="0">
              <a:solidFill>
                <a:srgbClr val="002060"/>
              </a:solidFill>
            </a:rPr>
            <a:t> ।</a:t>
          </a:r>
        </a:p>
      </dgm:t>
    </dgm:pt>
    <dgm:pt modelId="{BACE2467-DB91-406A-AADA-E524117A875F}" type="parTrans" cxnId="{15B39DBE-F82A-4823-96E4-6C4E9A913DDD}">
      <dgm:prSet/>
      <dgm:spPr/>
      <dgm:t>
        <a:bodyPr/>
        <a:lstStyle/>
        <a:p>
          <a:endParaRPr lang="en-US"/>
        </a:p>
      </dgm:t>
    </dgm:pt>
    <dgm:pt modelId="{30381738-E225-44EE-939D-E5E0DE5CD56D}" type="sibTrans" cxnId="{15B39DBE-F82A-4823-96E4-6C4E9A913DDD}">
      <dgm:prSet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6FFF2C0F-7753-4842-9D7F-DEE7A43ED4B3}">
      <dgm:prSet/>
      <dgm:spPr/>
      <dgm:t>
        <a:bodyPr/>
        <a:lstStyle/>
        <a:p>
          <a:r>
            <a:rPr lang="en-US"/>
            <a:t>কথা বলা,/বাক্য ব্যবহারের  বিভিন্ন প্রকাশ ভঙ্গিকে ব্যাকরণের ভাষায় বলা হয় বাচ্য</a:t>
          </a:r>
        </a:p>
      </dgm:t>
    </dgm:pt>
    <dgm:pt modelId="{87DEF2DE-30E6-4E28-B524-3DEC3F2C26AB}" type="parTrans" cxnId="{49B1585A-C4ED-47E5-96D5-B00B1A53E734}">
      <dgm:prSet/>
      <dgm:spPr/>
      <dgm:t>
        <a:bodyPr/>
        <a:lstStyle/>
        <a:p>
          <a:endParaRPr lang="en-US"/>
        </a:p>
      </dgm:t>
    </dgm:pt>
    <dgm:pt modelId="{FD9D2993-AB93-4506-9C80-46CF03E48A5E}" type="sibTrans" cxnId="{49B1585A-C4ED-47E5-96D5-B00B1A53E734}">
      <dgm:prSet/>
      <dgm:spPr/>
      <dgm:t>
        <a:bodyPr/>
        <a:lstStyle/>
        <a:p>
          <a:endParaRPr lang="en-US"/>
        </a:p>
      </dgm:t>
    </dgm:pt>
    <dgm:pt modelId="{CC5B6F5B-F1ED-45BC-AA99-01D586E6A23C}" type="pres">
      <dgm:prSet presAssocID="{31B2851F-A8D7-4A10-92A6-0E66A8BF7E13}" presName="outerComposite" presStyleCnt="0">
        <dgm:presLayoutVars>
          <dgm:chMax val="5"/>
          <dgm:dir/>
          <dgm:resizeHandles val="exact"/>
        </dgm:presLayoutVars>
      </dgm:prSet>
      <dgm:spPr/>
    </dgm:pt>
    <dgm:pt modelId="{BDFC2FAA-0FA0-419A-8C99-F83931CD6D30}" type="pres">
      <dgm:prSet presAssocID="{31B2851F-A8D7-4A10-92A6-0E66A8BF7E13}" presName="dummyMaxCanvas" presStyleCnt="0">
        <dgm:presLayoutVars/>
      </dgm:prSet>
      <dgm:spPr/>
    </dgm:pt>
    <dgm:pt modelId="{2D7B718D-0427-4B5B-8EF4-FC27C179588E}" type="pres">
      <dgm:prSet presAssocID="{31B2851F-A8D7-4A10-92A6-0E66A8BF7E13}" presName="TwoNodes_1" presStyleLbl="node1" presStyleIdx="0" presStyleCnt="2" custScaleX="113531" custLinFactNeighborX="898" custLinFactNeighborY="-4225">
        <dgm:presLayoutVars>
          <dgm:bulletEnabled val="1"/>
        </dgm:presLayoutVars>
      </dgm:prSet>
      <dgm:spPr/>
    </dgm:pt>
    <dgm:pt modelId="{5068DE67-DDFF-49C0-9F29-0986FE772661}" type="pres">
      <dgm:prSet presAssocID="{31B2851F-A8D7-4A10-92A6-0E66A8BF7E13}" presName="TwoNodes_2" presStyleLbl="node1" presStyleIdx="1" presStyleCnt="2">
        <dgm:presLayoutVars>
          <dgm:bulletEnabled val="1"/>
        </dgm:presLayoutVars>
      </dgm:prSet>
      <dgm:spPr/>
    </dgm:pt>
    <dgm:pt modelId="{96E7357B-2621-495A-8F1A-1EDD4B217451}" type="pres">
      <dgm:prSet presAssocID="{31B2851F-A8D7-4A10-92A6-0E66A8BF7E13}" presName="TwoConn_1-2" presStyleLbl="fgAccFollowNode1" presStyleIdx="0" presStyleCnt="1">
        <dgm:presLayoutVars>
          <dgm:bulletEnabled val="1"/>
        </dgm:presLayoutVars>
      </dgm:prSet>
      <dgm:spPr/>
    </dgm:pt>
    <dgm:pt modelId="{EE27D4ED-DB48-4FBD-8705-32D787B39EFF}" type="pres">
      <dgm:prSet presAssocID="{31B2851F-A8D7-4A10-92A6-0E66A8BF7E13}" presName="TwoNodes_1_text" presStyleLbl="node1" presStyleIdx="1" presStyleCnt="2">
        <dgm:presLayoutVars>
          <dgm:bulletEnabled val="1"/>
        </dgm:presLayoutVars>
      </dgm:prSet>
      <dgm:spPr/>
    </dgm:pt>
    <dgm:pt modelId="{A89BA5CE-F42A-4392-BFE8-61724DCE7EC9}" type="pres">
      <dgm:prSet presAssocID="{31B2851F-A8D7-4A10-92A6-0E66A8BF7E13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E93CD31D-8313-4A69-9616-7EC18C2CEDD4}" type="presOf" srcId="{2625DB44-8E66-4DDC-A0D8-5369994E208F}" destId="{2D7B718D-0427-4B5B-8EF4-FC27C179588E}" srcOrd="0" destOrd="0" presId="urn:microsoft.com/office/officeart/2005/8/layout/vProcess5"/>
    <dgm:cxn modelId="{DF749A20-CED6-4E26-BDE0-82F48EC7C524}" type="presOf" srcId="{2625DB44-8E66-4DDC-A0D8-5369994E208F}" destId="{EE27D4ED-DB48-4FBD-8705-32D787B39EFF}" srcOrd="1" destOrd="0" presId="urn:microsoft.com/office/officeart/2005/8/layout/vProcess5"/>
    <dgm:cxn modelId="{0609264A-674A-4949-B015-6267EBB651BF}" type="presOf" srcId="{6FFF2C0F-7753-4842-9D7F-DEE7A43ED4B3}" destId="{5068DE67-DDFF-49C0-9F29-0986FE772661}" srcOrd="0" destOrd="0" presId="urn:microsoft.com/office/officeart/2005/8/layout/vProcess5"/>
    <dgm:cxn modelId="{B55D8B70-1B91-4609-922D-3D0535BEF812}" type="presOf" srcId="{6FFF2C0F-7753-4842-9D7F-DEE7A43ED4B3}" destId="{A89BA5CE-F42A-4392-BFE8-61724DCE7EC9}" srcOrd="1" destOrd="0" presId="urn:microsoft.com/office/officeart/2005/8/layout/vProcess5"/>
    <dgm:cxn modelId="{49B1585A-C4ED-47E5-96D5-B00B1A53E734}" srcId="{31B2851F-A8D7-4A10-92A6-0E66A8BF7E13}" destId="{6FFF2C0F-7753-4842-9D7F-DEE7A43ED4B3}" srcOrd="1" destOrd="0" parTransId="{87DEF2DE-30E6-4E28-B524-3DEC3F2C26AB}" sibTransId="{FD9D2993-AB93-4506-9C80-46CF03E48A5E}"/>
    <dgm:cxn modelId="{6CF94CB3-F9AB-4D7C-975F-7F8D6BD5F73F}" type="presOf" srcId="{31B2851F-A8D7-4A10-92A6-0E66A8BF7E13}" destId="{CC5B6F5B-F1ED-45BC-AA99-01D586E6A23C}" srcOrd="0" destOrd="0" presId="urn:microsoft.com/office/officeart/2005/8/layout/vProcess5"/>
    <dgm:cxn modelId="{48A7A8BA-BF56-4FFE-9079-ABBDA5554237}" type="presOf" srcId="{30381738-E225-44EE-939D-E5E0DE5CD56D}" destId="{96E7357B-2621-495A-8F1A-1EDD4B217451}" srcOrd="0" destOrd="0" presId="urn:microsoft.com/office/officeart/2005/8/layout/vProcess5"/>
    <dgm:cxn modelId="{15B39DBE-F82A-4823-96E4-6C4E9A913DDD}" srcId="{31B2851F-A8D7-4A10-92A6-0E66A8BF7E13}" destId="{2625DB44-8E66-4DDC-A0D8-5369994E208F}" srcOrd="0" destOrd="0" parTransId="{BACE2467-DB91-406A-AADA-E524117A875F}" sibTransId="{30381738-E225-44EE-939D-E5E0DE5CD56D}"/>
    <dgm:cxn modelId="{2CA376B1-AD67-47E4-A32A-6B7A96D9F9E7}" type="presParOf" srcId="{CC5B6F5B-F1ED-45BC-AA99-01D586E6A23C}" destId="{BDFC2FAA-0FA0-419A-8C99-F83931CD6D30}" srcOrd="0" destOrd="0" presId="urn:microsoft.com/office/officeart/2005/8/layout/vProcess5"/>
    <dgm:cxn modelId="{09D3C1F2-366A-4B87-ABEC-EC788F0F3842}" type="presParOf" srcId="{CC5B6F5B-F1ED-45BC-AA99-01D586E6A23C}" destId="{2D7B718D-0427-4B5B-8EF4-FC27C179588E}" srcOrd="1" destOrd="0" presId="urn:microsoft.com/office/officeart/2005/8/layout/vProcess5"/>
    <dgm:cxn modelId="{A895BAB7-E535-419B-9923-4220B4068FBE}" type="presParOf" srcId="{CC5B6F5B-F1ED-45BC-AA99-01D586E6A23C}" destId="{5068DE67-DDFF-49C0-9F29-0986FE772661}" srcOrd="2" destOrd="0" presId="urn:microsoft.com/office/officeart/2005/8/layout/vProcess5"/>
    <dgm:cxn modelId="{F4C5EB32-56F9-4340-9894-B62638EE5B77}" type="presParOf" srcId="{CC5B6F5B-F1ED-45BC-AA99-01D586E6A23C}" destId="{96E7357B-2621-495A-8F1A-1EDD4B217451}" srcOrd="3" destOrd="0" presId="urn:microsoft.com/office/officeart/2005/8/layout/vProcess5"/>
    <dgm:cxn modelId="{BEC945F4-30CF-4A1D-9C7E-1BB33AE52A02}" type="presParOf" srcId="{CC5B6F5B-F1ED-45BC-AA99-01D586E6A23C}" destId="{EE27D4ED-DB48-4FBD-8705-32D787B39EFF}" srcOrd="4" destOrd="0" presId="urn:microsoft.com/office/officeart/2005/8/layout/vProcess5"/>
    <dgm:cxn modelId="{F38F48A1-1536-4B26-A150-1E7A0739E3E1}" type="presParOf" srcId="{CC5B6F5B-F1ED-45BC-AA99-01D586E6A23C}" destId="{A89BA5CE-F42A-4392-BFE8-61724DCE7EC9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1E6097-767B-4AFF-A931-5039274DB69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64D1BC-BAE3-4200-8A14-9746598CDF0C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১)</a:t>
          </a:r>
          <a:r>
            <a:rPr lang="en-US" dirty="0" err="1"/>
            <a:t>কর্তৃবাচ্যে</a:t>
          </a:r>
          <a:r>
            <a:rPr lang="en-US" dirty="0"/>
            <a:t> </a:t>
          </a:r>
          <a:r>
            <a:rPr lang="en-US" dirty="0" err="1"/>
            <a:t>ক্রিয়াপদ</a:t>
          </a:r>
          <a:r>
            <a:rPr lang="en-US" dirty="0"/>
            <a:t> </a:t>
          </a:r>
          <a:r>
            <a:rPr lang="en-US" dirty="0" err="1"/>
            <a:t>সর্বদাই</a:t>
          </a:r>
          <a:r>
            <a:rPr lang="en-US" dirty="0"/>
            <a:t> </a:t>
          </a:r>
          <a:r>
            <a:rPr lang="en-US" dirty="0" err="1"/>
            <a:t>কর্তার</a:t>
          </a:r>
          <a:r>
            <a:rPr lang="en-US" dirty="0"/>
            <a:t> </a:t>
          </a:r>
          <a:r>
            <a:rPr lang="en-US" dirty="0" err="1"/>
            <a:t>অনুসারী</a:t>
          </a:r>
          <a:r>
            <a:rPr lang="en-US" dirty="0"/>
            <a:t> </a:t>
          </a:r>
          <a:r>
            <a:rPr lang="en-US" dirty="0" err="1"/>
            <a:t>হয়</a:t>
          </a:r>
          <a:r>
            <a:rPr lang="en-US" dirty="0"/>
            <a:t> ।</a:t>
          </a:r>
        </a:p>
      </dgm:t>
    </dgm:pt>
    <dgm:pt modelId="{62957AD9-6210-430A-ADD1-F2E28513CAE3}" type="parTrans" cxnId="{0B7B7B1A-E1CF-4F54-A09A-2DA52F4EB371}">
      <dgm:prSet/>
      <dgm:spPr/>
      <dgm:t>
        <a:bodyPr/>
        <a:lstStyle/>
        <a:p>
          <a:endParaRPr lang="en-US"/>
        </a:p>
      </dgm:t>
    </dgm:pt>
    <dgm:pt modelId="{00C788FC-A6A7-426C-93BF-4BD831686BC6}" type="sibTrans" cxnId="{0B7B7B1A-E1CF-4F54-A09A-2DA52F4EB371}">
      <dgm:prSet/>
      <dgm:spPr/>
      <dgm:t>
        <a:bodyPr/>
        <a:lstStyle/>
        <a:p>
          <a:endParaRPr lang="en-US"/>
        </a:p>
      </dgm:t>
    </dgm:pt>
    <dgm:pt modelId="{AACD0507-D8C6-4A76-A371-6F3189E6BEFB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২)</a:t>
          </a:r>
          <a:r>
            <a:rPr lang="en-US" dirty="0" err="1"/>
            <a:t>কর্তৃবাচ্যে</a:t>
          </a:r>
          <a:r>
            <a:rPr lang="en-US" dirty="0"/>
            <a:t> </a:t>
          </a:r>
          <a:r>
            <a:rPr lang="en-US" dirty="0" err="1"/>
            <a:t>কর্তায়</a:t>
          </a:r>
          <a:r>
            <a:rPr lang="en-US" dirty="0"/>
            <a:t> </a:t>
          </a:r>
          <a:r>
            <a:rPr lang="en-US" dirty="0" err="1"/>
            <a:t>প্রথমা</a:t>
          </a:r>
          <a:r>
            <a:rPr lang="en-US" dirty="0"/>
            <a:t> </a:t>
          </a:r>
          <a:r>
            <a:rPr lang="en-US" dirty="0" err="1"/>
            <a:t>বা</a:t>
          </a:r>
          <a:r>
            <a:rPr lang="en-US" dirty="0"/>
            <a:t> </a:t>
          </a:r>
          <a:r>
            <a:rPr lang="en-US" dirty="0" err="1"/>
            <a:t>শুন্য</a:t>
          </a:r>
          <a:r>
            <a:rPr lang="en-US" dirty="0"/>
            <a:t> </a:t>
          </a:r>
          <a:r>
            <a:rPr lang="en-US" dirty="0" err="1"/>
            <a:t>বিভক্তি</a:t>
          </a:r>
          <a:r>
            <a:rPr lang="en-US" dirty="0"/>
            <a:t> </a:t>
          </a:r>
          <a:r>
            <a:rPr lang="en-US" dirty="0" err="1"/>
            <a:t>এবং</a:t>
          </a:r>
          <a:r>
            <a:rPr lang="en-US" dirty="0"/>
            <a:t> </a:t>
          </a:r>
          <a:r>
            <a:rPr lang="en-US" dirty="0" err="1"/>
            <a:t>কর্মে</a:t>
          </a:r>
          <a:r>
            <a:rPr lang="en-US" dirty="0"/>
            <a:t> </a:t>
          </a:r>
          <a:r>
            <a:rPr lang="en-US" dirty="0" err="1"/>
            <a:t>দ্বিতীয়া</a:t>
          </a:r>
          <a:r>
            <a:rPr lang="en-US" dirty="0"/>
            <a:t> ,</a:t>
          </a:r>
          <a:r>
            <a:rPr lang="en-US" dirty="0" err="1"/>
            <a:t>ষষ্ঠীবা</a:t>
          </a:r>
          <a:r>
            <a:rPr lang="en-US" dirty="0"/>
            <a:t> </a:t>
          </a:r>
          <a:r>
            <a:rPr lang="en-US" dirty="0" err="1"/>
            <a:t>শূন্য</a:t>
          </a:r>
          <a:r>
            <a:rPr lang="en-US" dirty="0"/>
            <a:t> </a:t>
          </a:r>
          <a:r>
            <a:rPr lang="en-US" dirty="0" err="1"/>
            <a:t>বিভক্তি</a:t>
          </a:r>
          <a:r>
            <a:rPr lang="en-US" dirty="0"/>
            <a:t> </a:t>
          </a:r>
          <a:r>
            <a:rPr lang="en-US" dirty="0" err="1"/>
            <a:t>হয়</a:t>
          </a:r>
          <a:r>
            <a:rPr lang="en-US" dirty="0"/>
            <a:t> ।                         </a:t>
          </a:r>
          <a:r>
            <a:rPr lang="en-US" dirty="0" err="1"/>
            <a:t>যেমন</a:t>
          </a:r>
          <a:r>
            <a:rPr lang="en-US" dirty="0"/>
            <a:t> –</a:t>
          </a:r>
          <a:r>
            <a:rPr lang="en-US" dirty="0" err="1"/>
            <a:t>শিক্ষক</a:t>
          </a:r>
          <a:r>
            <a:rPr lang="en-US" dirty="0"/>
            <a:t> </a:t>
          </a:r>
          <a:r>
            <a:rPr lang="en-US" dirty="0" err="1"/>
            <a:t>ছাত্রদের</a:t>
          </a:r>
          <a:r>
            <a:rPr lang="en-US" dirty="0"/>
            <a:t> </a:t>
          </a:r>
          <a:r>
            <a:rPr lang="en-US" dirty="0" err="1"/>
            <a:t>পড়ান</a:t>
          </a:r>
          <a:r>
            <a:rPr lang="en-US" dirty="0"/>
            <a:t> ।</a:t>
          </a:r>
          <a:r>
            <a:rPr lang="en-US" dirty="0" err="1"/>
            <a:t>রোগী</a:t>
          </a:r>
          <a:r>
            <a:rPr lang="en-US" dirty="0"/>
            <a:t> </a:t>
          </a:r>
          <a:r>
            <a:rPr lang="en-US" dirty="0" err="1"/>
            <a:t>পথ্য</a:t>
          </a:r>
          <a:r>
            <a:rPr lang="en-US" dirty="0"/>
            <a:t> </a:t>
          </a:r>
          <a:r>
            <a:rPr lang="en-US" dirty="0" err="1"/>
            <a:t>সেবন</a:t>
          </a:r>
          <a:r>
            <a:rPr lang="en-US" dirty="0"/>
            <a:t> </a:t>
          </a:r>
          <a:r>
            <a:rPr lang="en-US" dirty="0" err="1"/>
            <a:t>করে</a:t>
          </a:r>
          <a:r>
            <a:rPr lang="en-US" dirty="0"/>
            <a:t>  ।</a:t>
          </a:r>
        </a:p>
      </dgm:t>
    </dgm:pt>
    <dgm:pt modelId="{332711F7-9F2F-4E01-B3E1-22B47B5BF8E9}" type="parTrans" cxnId="{BCE46C92-0E3F-4F82-92B0-D6D0DB1FC41B}">
      <dgm:prSet/>
      <dgm:spPr/>
      <dgm:t>
        <a:bodyPr/>
        <a:lstStyle/>
        <a:p>
          <a:endParaRPr lang="en-US"/>
        </a:p>
      </dgm:t>
    </dgm:pt>
    <dgm:pt modelId="{DA850F58-688F-4CDB-AB8B-FFE52498F47D}" type="sibTrans" cxnId="{BCE46C92-0E3F-4F82-92B0-D6D0DB1FC41B}">
      <dgm:prSet/>
      <dgm:spPr/>
      <dgm:t>
        <a:bodyPr/>
        <a:lstStyle/>
        <a:p>
          <a:endParaRPr lang="en-US"/>
        </a:p>
      </dgm:t>
    </dgm:pt>
    <dgm:pt modelId="{0407F6D3-F096-4DCD-9CE7-B0599F75E821}" type="pres">
      <dgm:prSet presAssocID="{571E6097-767B-4AFF-A931-5039274DB69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014F8E6-87F9-4535-9722-FDD8EFFB37A7}" type="pres">
      <dgm:prSet presAssocID="{BD64D1BC-BAE3-4200-8A14-9746598CDF0C}" presName="hierRoot1" presStyleCnt="0"/>
      <dgm:spPr/>
    </dgm:pt>
    <dgm:pt modelId="{6CE79752-4058-4D11-A9B8-A256B5A82EE2}" type="pres">
      <dgm:prSet presAssocID="{BD64D1BC-BAE3-4200-8A14-9746598CDF0C}" presName="composite" presStyleCnt="0"/>
      <dgm:spPr/>
    </dgm:pt>
    <dgm:pt modelId="{A56C4A02-3784-4F06-B28B-33DA4520022C}" type="pres">
      <dgm:prSet presAssocID="{BD64D1BC-BAE3-4200-8A14-9746598CDF0C}" presName="background" presStyleLbl="node0" presStyleIdx="0" presStyleCnt="2"/>
      <dgm:spPr/>
    </dgm:pt>
    <dgm:pt modelId="{63393BA8-1EA7-41DC-B940-3058C8AE3699}" type="pres">
      <dgm:prSet presAssocID="{BD64D1BC-BAE3-4200-8A14-9746598CDF0C}" presName="text" presStyleLbl="fgAcc0" presStyleIdx="0" presStyleCnt="2" custScaleX="111000" custLinFactNeighborX="-7613" custLinFactNeighborY="-3697">
        <dgm:presLayoutVars>
          <dgm:chPref val="3"/>
        </dgm:presLayoutVars>
      </dgm:prSet>
      <dgm:spPr/>
    </dgm:pt>
    <dgm:pt modelId="{CE1DB9A5-B8B7-40AD-A58F-48ECDE625A6B}" type="pres">
      <dgm:prSet presAssocID="{BD64D1BC-BAE3-4200-8A14-9746598CDF0C}" presName="hierChild2" presStyleCnt="0"/>
      <dgm:spPr/>
    </dgm:pt>
    <dgm:pt modelId="{6C70E65D-1C0F-42C7-A589-EC2447B97AAE}" type="pres">
      <dgm:prSet presAssocID="{AACD0507-D8C6-4A76-A371-6F3189E6BEFB}" presName="hierRoot1" presStyleCnt="0"/>
      <dgm:spPr/>
    </dgm:pt>
    <dgm:pt modelId="{DE83ACCB-6EF9-4F27-90CE-03A649F5A257}" type="pres">
      <dgm:prSet presAssocID="{AACD0507-D8C6-4A76-A371-6F3189E6BEFB}" presName="composite" presStyleCnt="0"/>
      <dgm:spPr/>
    </dgm:pt>
    <dgm:pt modelId="{BA16D5FB-8183-4D17-9549-7806DD0A4F37}" type="pres">
      <dgm:prSet presAssocID="{AACD0507-D8C6-4A76-A371-6F3189E6BEFB}" presName="background" presStyleLbl="node0" presStyleIdx="1" presStyleCnt="2"/>
      <dgm:spPr/>
    </dgm:pt>
    <dgm:pt modelId="{54CC1AC1-44E0-4485-943F-0A9A945792D9}" type="pres">
      <dgm:prSet presAssocID="{AACD0507-D8C6-4A76-A371-6F3189E6BEFB}" presName="text" presStyleLbl="fgAcc0" presStyleIdx="1" presStyleCnt="2" custScaleX="124856" custLinFactNeighborX="-7547" custLinFactNeighborY="-1594">
        <dgm:presLayoutVars>
          <dgm:chPref val="3"/>
        </dgm:presLayoutVars>
      </dgm:prSet>
      <dgm:spPr/>
    </dgm:pt>
    <dgm:pt modelId="{7A0B6474-EA2A-4E45-89D2-38276D15476A}" type="pres">
      <dgm:prSet presAssocID="{AACD0507-D8C6-4A76-A371-6F3189E6BEFB}" presName="hierChild2" presStyleCnt="0"/>
      <dgm:spPr/>
    </dgm:pt>
  </dgm:ptLst>
  <dgm:cxnLst>
    <dgm:cxn modelId="{68C07212-6BE4-4802-AF8F-84BABC36F4D4}" type="presOf" srcId="{BD64D1BC-BAE3-4200-8A14-9746598CDF0C}" destId="{63393BA8-1EA7-41DC-B940-3058C8AE3699}" srcOrd="0" destOrd="0" presId="urn:microsoft.com/office/officeart/2005/8/layout/hierarchy1"/>
    <dgm:cxn modelId="{0B7B7B1A-E1CF-4F54-A09A-2DA52F4EB371}" srcId="{571E6097-767B-4AFF-A931-5039274DB69D}" destId="{BD64D1BC-BAE3-4200-8A14-9746598CDF0C}" srcOrd="0" destOrd="0" parTransId="{62957AD9-6210-430A-ADD1-F2E28513CAE3}" sibTransId="{00C788FC-A6A7-426C-93BF-4BD831686BC6}"/>
    <dgm:cxn modelId="{D15BB52E-B6A5-4B9A-8B9A-CA8DE60D17F5}" type="presOf" srcId="{AACD0507-D8C6-4A76-A371-6F3189E6BEFB}" destId="{54CC1AC1-44E0-4485-943F-0A9A945792D9}" srcOrd="0" destOrd="0" presId="urn:microsoft.com/office/officeart/2005/8/layout/hierarchy1"/>
    <dgm:cxn modelId="{BCE46C92-0E3F-4F82-92B0-D6D0DB1FC41B}" srcId="{571E6097-767B-4AFF-A931-5039274DB69D}" destId="{AACD0507-D8C6-4A76-A371-6F3189E6BEFB}" srcOrd="1" destOrd="0" parTransId="{332711F7-9F2F-4E01-B3E1-22B47B5BF8E9}" sibTransId="{DA850F58-688F-4CDB-AB8B-FFE52498F47D}"/>
    <dgm:cxn modelId="{88ED67C2-26F1-4558-AFB7-43F5469DADFF}" type="presOf" srcId="{571E6097-767B-4AFF-A931-5039274DB69D}" destId="{0407F6D3-F096-4DCD-9CE7-B0599F75E821}" srcOrd="0" destOrd="0" presId="urn:microsoft.com/office/officeart/2005/8/layout/hierarchy1"/>
    <dgm:cxn modelId="{0D9E2EDF-36EA-43BC-947E-37A88E84C5EA}" type="presParOf" srcId="{0407F6D3-F096-4DCD-9CE7-B0599F75E821}" destId="{9014F8E6-87F9-4535-9722-FDD8EFFB37A7}" srcOrd="0" destOrd="0" presId="urn:microsoft.com/office/officeart/2005/8/layout/hierarchy1"/>
    <dgm:cxn modelId="{6810E47D-8756-493F-B030-DEBAC60C8A4F}" type="presParOf" srcId="{9014F8E6-87F9-4535-9722-FDD8EFFB37A7}" destId="{6CE79752-4058-4D11-A9B8-A256B5A82EE2}" srcOrd="0" destOrd="0" presId="urn:microsoft.com/office/officeart/2005/8/layout/hierarchy1"/>
    <dgm:cxn modelId="{C9668B6B-F859-49C8-878F-4D4CC20A7CB7}" type="presParOf" srcId="{6CE79752-4058-4D11-A9B8-A256B5A82EE2}" destId="{A56C4A02-3784-4F06-B28B-33DA4520022C}" srcOrd="0" destOrd="0" presId="urn:microsoft.com/office/officeart/2005/8/layout/hierarchy1"/>
    <dgm:cxn modelId="{390F4089-2E14-418C-B9B1-8E8CDABF75FD}" type="presParOf" srcId="{6CE79752-4058-4D11-A9B8-A256B5A82EE2}" destId="{63393BA8-1EA7-41DC-B940-3058C8AE3699}" srcOrd="1" destOrd="0" presId="urn:microsoft.com/office/officeart/2005/8/layout/hierarchy1"/>
    <dgm:cxn modelId="{E860160D-E554-48BA-B827-65FE6BA0E00F}" type="presParOf" srcId="{9014F8E6-87F9-4535-9722-FDD8EFFB37A7}" destId="{CE1DB9A5-B8B7-40AD-A58F-48ECDE625A6B}" srcOrd="1" destOrd="0" presId="urn:microsoft.com/office/officeart/2005/8/layout/hierarchy1"/>
    <dgm:cxn modelId="{29F62AED-1247-4120-BD83-313028B0E943}" type="presParOf" srcId="{0407F6D3-F096-4DCD-9CE7-B0599F75E821}" destId="{6C70E65D-1C0F-42C7-A589-EC2447B97AAE}" srcOrd="1" destOrd="0" presId="urn:microsoft.com/office/officeart/2005/8/layout/hierarchy1"/>
    <dgm:cxn modelId="{EFCD9C4D-0A5A-43A8-A96A-47B02E83C548}" type="presParOf" srcId="{6C70E65D-1C0F-42C7-A589-EC2447B97AAE}" destId="{DE83ACCB-6EF9-4F27-90CE-03A649F5A257}" srcOrd="0" destOrd="0" presId="urn:microsoft.com/office/officeart/2005/8/layout/hierarchy1"/>
    <dgm:cxn modelId="{2FE182F2-21F8-43C9-AFDF-D8BB62F50A25}" type="presParOf" srcId="{DE83ACCB-6EF9-4F27-90CE-03A649F5A257}" destId="{BA16D5FB-8183-4D17-9549-7806DD0A4F37}" srcOrd="0" destOrd="0" presId="urn:microsoft.com/office/officeart/2005/8/layout/hierarchy1"/>
    <dgm:cxn modelId="{A491BFE9-2323-4C32-BE91-7A5F9ACEA5F5}" type="presParOf" srcId="{DE83ACCB-6EF9-4F27-90CE-03A649F5A257}" destId="{54CC1AC1-44E0-4485-943F-0A9A945792D9}" srcOrd="1" destOrd="0" presId="urn:microsoft.com/office/officeart/2005/8/layout/hierarchy1"/>
    <dgm:cxn modelId="{BA486C0B-BA17-4945-98E9-7DB16CE7ED69}" type="presParOf" srcId="{6C70E65D-1C0F-42C7-A589-EC2447B97AAE}" destId="{7A0B6474-EA2A-4E45-89D2-38276D15476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30264C9-117B-4D44-8E6C-03528AC2ABEE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A34A3E3-0A83-420F-BBF3-07F8A6B5742E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১)</a:t>
          </a:r>
          <a:r>
            <a:rPr lang="en-US" dirty="0" err="1"/>
            <a:t>কর্মবাচ্যে</a:t>
          </a:r>
          <a:r>
            <a:rPr lang="en-US" dirty="0"/>
            <a:t> </a:t>
          </a:r>
          <a:r>
            <a:rPr lang="en-US" dirty="0" err="1"/>
            <a:t>কর্মে</a:t>
          </a:r>
          <a:r>
            <a:rPr lang="en-US" dirty="0"/>
            <a:t> </a:t>
          </a:r>
          <a:r>
            <a:rPr lang="en-US" dirty="0" err="1"/>
            <a:t>প্রথমা</a:t>
          </a:r>
          <a:r>
            <a:rPr lang="en-US" dirty="0"/>
            <a:t> ,</a:t>
          </a:r>
          <a:r>
            <a:rPr lang="en-US" dirty="0" err="1"/>
            <a:t>কর্তায়</a:t>
          </a:r>
          <a:r>
            <a:rPr lang="en-US" dirty="0"/>
            <a:t> </a:t>
          </a:r>
          <a:r>
            <a:rPr lang="en-US" dirty="0" err="1"/>
            <a:t>তৃতীয়া</a:t>
          </a:r>
          <a:r>
            <a:rPr lang="en-US" dirty="0"/>
            <a:t> </a:t>
          </a:r>
          <a:r>
            <a:rPr lang="en-US" dirty="0" err="1"/>
            <a:t>বিভক্তি</a:t>
          </a:r>
          <a:r>
            <a:rPr lang="en-US" dirty="0"/>
            <a:t> ও </a:t>
          </a:r>
          <a:r>
            <a:rPr lang="en-US" dirty="0" err="1"/>
            <a:t>দ্বারা</a:t>
          </a:r>
          <a:r>
            <a:rPr lang="en-US" dirty="0"/>
            <a:t> </a:t>
          </a:r>
          <a:r>
            <a:rPr lang="en-US" dirty="0" err="1"/>
            <a:t>দিয়া</a:t>
          </a:r>
          <a:r>
            <a:rPr lang="en-US" dirty="0"/>
            <a:t>  (</a:t>
          </a:r>
          <a:r>
            <a:rPr lang="en-US" dirty="0" err="1"/>
            <a:t>দিয়ে</a:t>
          </a:r>
          <a:r>
            <a:rPr lang="en-US" dirty="0"/>
            <a:t>) </a:t>
          </a:r>
          <a:r>
            <a:rPr lang="en-US" dirty="0" err="1"/>
            <a:t>কর্তৃক</a:t>
          </a:r>
          <a:r>
            <a:rPr lang="en-US" dirty="0"/>
            <a:t> </a:t>
          </a:r>
          <a:r>
            <a:rPr lang="en-US" dirty="0" err="1"/>
            <a:t>অনুসর্গের</a:t>
          </a:r>
          <a:r>
            <a:rPr lang="en-US" dirty="0"/>
            <a:t> </a:t>
          </a:r>
          <a:r>
            <a:rPr lang="en-US" dirty="0" err="1"/>
            <a:t>ব্যবহার</a:t>
          </a:r>
          <a:r>
            <a:rPr lang="en-US" dirty="0"/>
            <a:t> </a:t>
          </a:r>
          <a:r>
            <a:rPr lang="en-US" dirty="0" err="1"/>
            <a:t>এবং</a:t>
          </a:r>
          <a:r>
            <a:rPr lang="en-US" dirty="0"/>
            <a:t> </a:t>
          </a:r>
          <a:r>
            <a:rPr lang="en-US" dirty="0" err="1"/>
            <a:t>ক্রিয়া</a:t>
          </a:r>
          <a:r>
            <a:rPr lang="en-US" dirty="0"/>
            <a:t> </a:t>
          </a:r>
          <a:r>
            <a:rPr lang="en-US" dirty="0" err="1"/>
            <a:t>পদ</a:t>
          </a:r>
          <a:r>
            <a:rPr lang="en-US" dirty="0"/>
            <a:t> </a:t>
          </a:r>
          <a:r>
            <a:rPr lang="en-US" dirty="0" err="1"/>
            <a:t>কর্মের</a:t>
          </a:r>
          <a:r>
            <a:rPr lang="en-US" dirty="0"/>
            <a:t> </a:t>
          </a:r>
          <a:r>
            <a:rPr lang="en-US" dirty="0" err="1"/>
            <a:t>অনুসারী</a:t>
          </a:r>
          <a:r>
            <a:rPr lang="en-US" dirty="0"/>
            <a:t> </a:t>
          </a:r>
          <a:r>
            <a:rPr lang="en-US" dirty="0" err="1"/>
            <a:t>হয়</a:t>
          </a:r>
          <a:r>
            <a:rPr lang="en-US" dirty="0"/>
            <a:t> ।</a:t>
          </a:r>
        </a:p>
      </dgm:t>
    </dgm:pt>
    <dgm:pt modelId="{8B3A7B2D-FFB7-4B8D-8B5A-29F2848272BF}" type="parTrans" cxnId="{790EA9E5-1881-429C-B1B0-14A0CE26BF02}">
      <dgm:prSet/>
      <dgm:spPr/>
      <dgm:t>
        <a:bodyPr/>
        <a:lstStyle/>
        <a:p>
          <a:endParaRPr lang="en-US"/>
        </a:p>
      </dgm:t>
    </dgm:pt>
    <dgm:pt modelId="{4C1948F8-70A9-4608-BA7F-30E88392AE9C}" type="sibTrans" cxnId="{790EA9E5-1881-429C-B1B0-14A0CE26BF02}">
      <dgm:prSet/>
      <dgm:spPr/>
      <dgm:t>
        <a:bodyPr/>
        <a:lstStyle/>
        <a:p>
          <a:endParaRPr lang="en-US"/>
        </a:p>
      </dgm:t>
    </dgm:pt>
    <dgm:pt modelId="{894D61E7-7530-4A65-BD1E-8CB13A86C5DD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২)</a:t>
          </a:r>
          <a:r>
            <a:rPr lang="en-US" dirty="0" err="1"/>
            <a:t>কখনো</a:t>
          </a:r>
          <a:r>
            <a:rPr lang="en-US" dirty="0"/>
            <a:t> </a:t>
          </a:r>
          <a:r>
            <a:rPr lang="en-US" dirty="0" err="1"/>
            <a:t>কখনো</a:t>
          </a:r>
          <a:r>
            <a:rPr lang="en-US" dirty="0"/>
            <a:t> </a:t>
          </a:r>
          <a:r>
            <a:rPr lang="en-US" dirty="0" err="1"/>
            <a:t>কর্মে</a:t>
          </a:r>
          <a:r>
            <a:rPr lang="en-US" dirty="0"/>
            <a:t> </a:t>
          </a:r>
          <a:r>
            <a:rPr lang="en-US" dirty="0" err="1"/>
            <a:t>দ্বিতীয়া</a:t>
          </a:r>
          <a:r>
            <a:rPr lang="en-US" dirty="0"/>
            <a:t> </a:t>
          </a:r>
          <a:r>
            <a:rPr lang="en-US" dirty="0" err="1"/>
            <a:t>বিভক্তি</a:t>
          </a:r>
          <a:r>
            <a:rPr lang="en-US" dirty="0"/>
            <a:t> </a:t>
          </a:r>
          <a:r>
            <a:rPr lang="en-US" dirty="0" err="1"/>
            <a:t>হতে</a:t>
          </a:r>
          <a:r>
            <a:rPr lang="en-US" dirty="0"/>
            <a:t> </a:t>
          </a:r>
          <a:r>
            <a:rPr lang="en-US" dirty="0" err="1"/>
            <a:t>পারে</a:t>
          </a:r>
          <a:r>
            <a:rPr lang="en-US" dirty="0"/>
            <a:t> ।</a:t>
          </a:r>
        </a:p>
      </dgm:t>
    </dgm:pt>
    <dgm:pt modelId="{05FB15F4-BD98-4A70-8408-E6AF60006B55}" type="parTrans" cxnId="{43F4A83C-519D-4E87-80E7-7D89093893EA}">
      <dgm:prSet/>
      <dgm:spPr/>
      <dgm:t>
        <a:bodyPr/>
        <a:lstStyle/>
        <a:p>
          <a:endParaRPr lang="en-US"/>
        </a:p>
      </dgm:t>
    </dgm:pt>
    <dgm:pt modelId="{1E9E9024-5D6F-4751-854D-AA904E166C58}" type="sibTrans" cxnId="{43F4A83C-519D-4E87-80E7-7D89093893EA}">
      <dgm:prSet/>
      <dgm:spPr/>
      <dgm:t>
        <a:bodyPr/>
        <a:lstStyle/>
        <a:p>
          <a:endParaRPr lang="en-US"/>
        </a:p>
      </dgm:t>
    </dgm:pt>
    <dgm:pt modelId="{6B05D0E8-1EF9-4162-9790-ECA4EF9162D1}" type="pres">
      <dgm:prSet presAssocID="{830264C9-117B-4D44-8E6C-03528AC2ABE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F4B3E46-CE74-4B55-9FF5-7342A8D61FBA}" type="pres">
      <dgm:prSet presAssocID="{9A34A3E3-0A83-420F-BBF3-07F8A6B5742E}" presName="hierRoot1" presStyleCnt="0"/>
      <dgm:spPr/>
    </dgm:pt>
    <dgm:pt modelId="{CF3EAF42-9043-458F-B2F5-212093DF2ECF}" type="pres">
      <dgm:prSet presAssocID="{9A34A3E3-0A83-420F-BBF3-07F8A6B5742E}" presName="composite" presStyleCnt="0"/>
      <dgm:spPr/>
    </dgm:pt>
    <dgm:pt modelId="{743EFE7A-1EB5-4976-9E2C-F294C695C4D7}" type="pres">
      <dgm:prSet presAssocID="{9A34A3E3-0A83-420F-BBF3-07F8A6B5742E}" presName="background" presStyleLbl="node0" presStyleIdx="0" presStyleCnt="2"/>
      <dgm:spPr/>
    </dgm:pt>
    <dgm:pt modelId="{BEB5AE2B-95FB-4024-9564-82EEA9E2AC7E}" type="pres">
      <dgm:prSet presAssocID="{9A34A3E3-0A83-420F-BBF3-07F8A6B5742E}" presName="text" presStyleLbl="fgAcc0" presStyleIdx="0" presStyleCnt="2" custScaleX="150354">
        <dgm:presLayoutVars>
          <dgm:chPref val="3"/>
        </dgm:presLayoutVars>
      </dgm:prSet>
      <dgm:spPr/>
    </dgm:pt>
    <dgm:pt modelId="{4E272ABC-C9FB-4BC6-9610-E0CCDA829388}" type="pres">
      <dgm:prSet presAssocID="{9A34A3E3-0A83-420F-BBF3-07F8A6B5742E}" presName="hierChild2" presStyleCnt="0"/>
      <dgm:spPr/>
    </dgm:pt>
    <dgm:pt modelId="{8F7E9161-E1E5-4B79-89AD-5412E42D8DF3}" type="pres">
      <dgm:prSet presAssocID="{894D61E7-7530-4A65-BD1E-8CB13A86C5DD}" presName="hierRoot1" presStyleCnt="0"/>
      <dgm:spPr/>
    </dgm:pt>
    <dgm:pt modelId="{E68A08E1-91D0-4EB1-ADAC-A5FE50DB3BD4}" type="pres">
      <dgm:prSet presAssocID="{894D61E7-7530-4A65-BD1E-8CB13A86C5DD}" presName="composite" presStyleCnt="0"/>
      <dgm:spPr/>
    </dgm:pt>
    <dgm:pt modelId="{35060CD7-9141-431B-8526-DCF3275D7FE5}" type="pres">
      <dgm:prSet presAssocID="{894D61E7-7530-4A65-BD1E-8CB13A86C5DD}" presName="background" presStyleLbl="node0" presStyleIdx="1" presStyleCnt="2"/>
      <dgm:spPr/>
    </dgm:pt>
    <dgm:pt modelId="{1D629FB5-989D-4D94-B0BC-7BE03F1E198B}" type="pres">
      <dgm:prSet presAssocID="{894D61E7-7530-4A65-BD1E-8CB13A86C5DD}" presName="text" presStyleLbl="fgAcc0" presStyleIdx="1" presStyleCnt="2" custScaleX="94057">
        <dgm:presLayoutVars>
          <dgm:chPref val="3"/>
        </dgm:presLayoutVars>
      </dgm:prSet>
      <dgm:spPr/>
    </dgm:pt>
    <dgm:pt modelId="{D1018FF6-617C-4121-80A7-6B897AC91355}" type="pres">
      <dgm:prSet presAssocID="{894D61E7-7530-4A65-BD1E-8CB13A86C5DD}" presName="hierChild2" presStyleCnt="0"/>
      <dgm:spPr/>
    </dgm:pt>
  </dgm:ptLst>
  <dgm:cxnLst>
    <dgm:cxn modelId="{43F4A83C-519D-4E87-80E7-7D89093893EA}" srcId="{830264C9-117B-4D44-8E6C-03528AC2ABEE}" destId="{894D61E7-7530-4A65-BD1E-8CB13A86C5DD}" srcOrd="1" destOrd="0" parTransId="{05FB15F4-BD98-4A70-8408-E6AF60006B55}" sibTransId="{1E9E9024-5D6F-4751-854D-AA904E166C58}"/>
    <dgm:cxn modelId="{2FE3B242-940E-4208-9D5B-73B685EE6F31}" type="presOf" srcId="{9A34A3E3-0A83-420F-BBF3-07F8A6B5742E}" destId="{BEB5AE2B-95FB-4024-9564-82EEA9E2AC7E}" srcOrd="0" destOrd="0" presId="urn:microsoft.com/office/officeart/2005/8/layout/hierarchy1"/>
    <dgm:cxn modelId="{CC7C5050-E0C7-449E-8DCA-A0F050F05C5B}" type="presOf" srcId="{894D61E7-7530-4A65-BD1E-8CB13A86C5DD}" destId="{1D629FB5-989D-4D94-B0BC-7BE03F1E198B}" srcOrd="0" destOrd="0" presId="urn:microsoft.com/office/officeart/2005/8/layout/hierarchy1"/>
    <dgm:cxn modelId="{579336A4-05E1-46EE-8D85-B6DD79A47115}" type="presOf" srcId="{830264C9-117B-4D44-8E6C-03528AC2ABEE}" destId="{6B05D0E8-1EF9-4162-9790-ECA4EF9162D1}" srcOrd="0" destOrd="0" presId="urn:microsoft.com/office/officeart/2005/8/layout/hierarchy1"/>
    <dgm:cxn modelId="{790EA9E5-1881-429C-B1B0-14A0CE26BF02}" srcId="{830264C9-117B-4D44-8E6C-03528AC2ABEE}" destId="{9A34A3E3-0A83-420F-BBF3-07F8A6B5742E}" srcOrd="0" destOrd="0" parTransId="{8B3A7B2D-FFB7-4B8D-8B5A-29F2848272BF}" sibTransId="{4C1948F8-70A9-4608-BA7F-30E88392AE9C}"/>
    <dgm:cxn modelId="{D266F6A5-B2C1-4F67-AF24-B77E6B748BCD}" type="presParOf" srcId="{6B05D0E8-1EF9-4162-9790-ECA4EF9162D1}" destId="{DF4B3E46-CE74-4B55-9FF5-7342A8D61FBA}" srcOrd="0" destOrd="0" presId="urn:microsoft.com/office/officeart/2005/8/layout/hierarchy1"/>
    <dgm:cxn modelId="{F873B4BF-C807-4D86-93FF-34322808FFBF}" type="presParOf" srcId="{DF4B3E46-CE74-4B55-9FF5-7342A8D61FBA}" destId="{CF3EAF42-9043-458F-B2F5-212093DF2ECF}" srcOrd="0" destOrd="0" presId="urn:microsoft.com/office/officeart/2005/8/layout/hierarchy1"/>
    <dgm:cxn modelId="{D5D74ED2-4F9E-45EA-BC8B-ED055C77FA3E}" type="presParOf" srcId="{CF3EAF42-9043-458F-B2F5-212093DF2ECF}" destId="{743EFE7A-1EB5-4976-9E2C-F294C695C4D7}" srcOrd="0" destOrd="0" presId="urn:microsoft.com/office/officeart/2005/8/layout/hierarchy1"/>
    <dgm:cxn modelId="{96C64BFF-6038-49AB-AD59-249BBD0ADC20}" type="presParOf" srcId="{CF3EAF42-9043-458F-B2F5-212093DF2ECF}" destId="{BEB5AE2B-95FB-4024-9564-82EEA9E2AC7E}" srcOrd="1" destOrd="0" presId="urn:microsoft.com/office/officeart/2005/8/layout/hierarchy1"/>
    <dgm:cxn modelId="{785B1D1B-B7E8-412A-B39E-6036CA342C7D}" type="presParOf" srcId="{DF4B3E46-CE74-4B55-9FF5-7342A8D61FBA}" destId="{4E272ABC-C9FB-4BC6-9610-E0CCDA829388}" srcOrd="1" destOrd="0" presId="urn:microsoft.com/office/officeart/2005/8/layout/hierarchy1"/>
    <dgm:cxn modelId="{8DFC5F5A-984E-487D-BB6B-C63DB4BE768F}" type="presParOf" srcId="{6B05D0E8-1EF9-4162-9790-ECA4EF9162D1}" destId="{8F7E9161-E1E5-4B79-89AD-5412E42D8DF3}" srcOrd="1" destOrd="0" presId="urn:microsoft.com/office/officeart/2005/8/layout/hierarchy1"/>
    <dgm:cxn modelId="{A0728600-C545-44D0-A767-97BFA24655B2}" type="presParOf" srcId="{8F7E9161-E1E5-4B79-89AD-5412E42D8DF3}" destId="{E68A08E1-91D0-4EB1-ADAC-A5FE50DB3BD4}" srcOrd="0" destOrd="0" presId="urn:microsoft.com/office/officeart/2005/8/layout/hierarchy1"/>
    <dgm:cxn modelId="{BFD43224-5133-4D56-B4E6-3CA4859207B0}" type="presParOf" srcId="{E68A08E1-91D0-4EB1-ADAC-A5FE50DB3BD4}" destId="{35060CD7-9141-431B-8526-DCF3275D7FE5}" srcOrd="0" destOrd="0" presId="urn:microsoft.com/office/officeart/2005/8/layout/hierarchy1"/>
    <dgm:cxn modelId="{243E20D4-E787-45A3-9E89-555EA4F1C4FA}" type="presParOf" srcId="{E68A08E1-91D0-4EB1-ADAC-A5FE50DB3BD4}" destId="{1D629FB5-989D-4D94-B0BC-7BE03F1E198B}" srcOrd="1" destOrd="0" presId="urn:microsoft.com/office/officeart/2005/8/layout/hierarchy1"/>
    <dgm:cxn modelId="{107C1EA2-E9E7-40DF-BA9C-824678F051F7}" type="presParOf" srcId="{8F7E9161-E1E5-4B79-89AD-5412E42D8DF3}" destId="{D1018FF6-617C-4121-80A7-6B897AC9135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7B718D-0427-4B5B-8EF4-FC27C179588E}">
      <dsp:nvSpPr>
        <dsp:cNvPr id="0" name=""/>
        <dsp:cNvSpPr/>
      </dsp:nvSpPr>
      <dsp:spPr>
        <a:xfrm>
          <a:off x="-240996" y="0"/>
          <a:ext cx="11011415" cy="273487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 err="1">
              <a:solidFill>
                <a:srgbClr val="002060"/>
              </a:solidFill>
            </a:rPr>
            <a:t>তাহলে</a:t>
          </a:r>
          <a:r>
            <a:rPr lang="en-US" sz="4000" kern="1200" dirty="0">
              <a:solidFill>
                <a:srgbClr val="002060"/>
              </a:solidFill>
            </a:rPr>
            <a:t> </a:t>
          </a:r>
          <a:r>
            <a:rPr lang="en-US" sz="4000" kern="1200" dirty="0" err="1">
              <a:solidFill>
                <a:srgbClr val="002060"/>
              </a:solidFill>
            </a:rPr>
            <a:t>আমরা</a:t>
          </a:r>
          <a:r>
            <a:rPr lang="en-US" sz="4000" kern="1200" dirty="0">
              <a:solidFill>
                <a:srgbClr val="002060"/>
              </a:solidFill>
            </a:rPr>
            <a:t> </a:t>
          </a:r>
          <a:r>
            <a:rPr lang="en-US" sz="4000" kern="1200" dirty="0" err="1">
              <a:solidFill>
                <a:srgbClr val="002060"/>
              </a:solidFill>
            </a:rPr>
            <a:t>বুঝলাম</a:t>
          </a:r>
          <a:r>
            <a:rPr lang="en-US" sz="4000" kern="1200" dirty="0">
              <a:solidFill>
                <a:srgbClr val="002060"/>
              </a:solidFill>
            </a:rPr>
            <a:t> ,</a:t>
          </a:r>
          <a:r>
            <a:rPr lang="en-US" sz="4000" kern="1200" dirty="0" err="1">
              <a:solidFill>
                <a:srgbClr val="002060"/>
              </a:solidFill>
            </a:rPr>
            <a:t>কথা</a:t>
          </a:r>
          <a:r>
            <a:rPr lang="en-US" sz="4000" kern="1200" dirty="0">
              <a:solidFill>
                <a:srgbClr val="002060"/>
              </a:solidFill>
            </a:rPr>
            <a:t> </a:t>
          </a:r>
          <a:r>
            <a:rPr lang="en-US" sz="4000" kern="1200" dirty="0" err="1">
              <a:solidFill>
                <a:srgbClr val="002060"/>
              </a:solidFill>
            </a:rPr>
            <a:t>বলার</a:t>
          </a:r>
          <a:r>
            <a:rPr lang="en-US" sz="4000" kern="1200" dirty="0">
              <a:solidFill>
                <a:srgbClr val="002060"/>
              </a:solidFill>
            </a:rPr>
            <a:t> </a:t>
          </a:r>
          <a:r>
            <a:rPr lang="en-US" sz="4000" kern="1200" dirty="0" err="1">
              <a:solidFill>
                <a:srgbClr val="002060"/>
              </a:solidFill>
            </a:rPr>
            <a:t>বিভিন্ন</a:t>
          </a:r>
          <a:r>
            <a:rPr lang="en-US" sz="4000" kern="1200" dirty="0">
              <a:solidFill>
                <a:srgbClr val="002060"/>
              </a:solidFill>
            </a:rPr>
            <a:t> </a:t>
          </a:r>
          <a:r>
            <a:rPr lang="en-US" sz="4000" kern="1200" dirty="0" err="1">
              <a:solidFill>
                <a:srgbClr val="002060"/>
              </a:solidFill>
            </a:rPr>
            <a:t>প্রকাশ</a:t>
          </a:r>
          <a:r>
            <a:rPr lang="en-US" sz="4000" kern="1200" dirty="0">
              <a:solidFill>
                <a:srgbClr val="002060"/>
              </a:solidFill>
            </a:rPr>
            <a:t> </a:t>
          </a:r>
          <a:r>
            <a:rPr lang="en-US" sz="4000" kern="1200" dirty="0" err="1">
              <a:solidFill>
                <a:srgbClr val="002060"/>
              </a:solidFill>
            </a:rPr>
            <a:t>ভঙ্গি</a:t>
          </a:r>
          <a:r>
            <a:rPr lang="en-US" sz="4000" kern="1200" dirty="0">
              <a:solidFill>
                <a:srgbClr val="002060"/>
              </a:solidFill>
            </a:rPr>
            <a:t> </a:t>
          </a:r>
          <a:r>
            <a:rPr lang="en-US" sz="4000" kern="1200" dirty="0" err="1">
              <a:solidFill>
                <a:srgbClr val="002060"/>
              </a:solidFill>
            </a:rPr>
            <a:t>আছে</a:t>
          </a:r>
          <a:r>
            <a:rPr lang="en-US" sz="4000" kern="1200" dirty="0">
              <a:solidFill>
                <a:srgbClr val="002060"/>
              </a:solidFill>
            </a:rPr>
            <a:t> ।</a:t>
          </a:r>
        </a:p>
      </dsp:txBody>
      <dsp:txXfrm>
        <a:off x="-160894" y="80102"/>
        <a:ext cx="7823907" cy="2574667"/>
      </dsp:txXfrm>
    </dsp:sp>
    <dsp:sp modelId="{5068DE67-DDFF-49C0-9F29-0986FE772661}">
      <dsp:nvSpPr>
        <dsp:cNvPr id="0" name=""/>
        <dsp:cNvSpPr/>
      </dsp:nvSpPr>
      <dsp:spPr>
        <a:xfrm>
          <a:off x="2039689" y="3342621"/>
          <a:ext cx="9699038" cy="2734871"/>
        </a:xfrm>
        <a:prstGeom prst="roundRect">
          <a:avLst>
            <a:gd name="adj" fmla="val 10000"/>
          </a:avLst>
        </a:prstGeom>
        <a:solidFill>
          <a:schemeClr val="accent2">
            <a:hueOff val="-1433582"/>
            <a:satOff val="-34544"/>
            <a:lumOff val="-207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কথা বলা,/বাক্য ব্যবহারের  বিভিন্ন প্রকাশ ভঙ্গিকে ব্যাকরণের ভাষায় বলা হয় বাচ্য</a:t>
          </a:r>
        </a:p>
      </dsp:txBody>
      <dsp:txXfrm>
        <a:off x="2119791" y="3422723"/>
        <a:ext cx="6049573" cy="2574667"/>
      </dsp:txXfrm>
    </dsp:sp>
    <dsp:sp modelId="{96E7357B-2621-495A-8F1A-1EDD4B217451}">
      <dsp:nvSpPr>
        <dsp:cNvPr id="0" name=""/>
        <dsp:cNvSpPr/>
      </dsp:nvSpPr>
      <dsp:spPr>
        <a:xfrm>
          <a:off x="8249466" y="2149913"/>
          <a:ext cx="1777666" cy="1777666"/>
        </a:xfrm>
        <a:prstGeom prst="downArrow">
          <a:avLst>
            <a:gd name="adj1" fmla="val 55000"/>
            <a:gd name="adj2" fmla="val 45000"/>
          </a:avLst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649441" y="2149913"/>
        <a:ext cx="977716" cy="13376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6C4A02-3784-4F06-B28B-33DA4520022C}">
      <dsp:nvSpPr>
        <dsp:cNvPr id="0" name=""/>
        <dsp:cNvSpPr/>
      </dsp:nvSpPr>
      <dsp:spPr>
        <a:xfrm>
          <a:off x="-291332" y="387902"/>
          <a:ext cx="4277837" cy="24472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393BA8-1EA7-41DC-B940-3058C8AE3699}">
      <dsp:nvSpPr>
        <dsp:cNvPr id="0" name=""/>
        <dsp:cNvSpPr/>
      </dsp:nvSpPr>
      <dsp:spPr>
        <a:xfrm>
          <a:off x="136879" y="794703"/>
          <a:ext cx="4277837" cy="244723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১)</a:t>
          </a:r>
          <a:r>
            <a:rPr lang="en-US" sz="2700" kern="1200" dirty="0" err="1"/>
            <a:t>কর্তৃবাচ্যে</a:t>
          </a:r>
          <a:r>
            <a:rPr lang="en-US" sz="2700" kern="1200" dirty="0"/>
            <a:t> </a:t>
          </a:r>
          <a:r>
            <a:rPr lang="en-US" sz="2700" kern="1200" dirty="0" err="1"/>
            <a:t>ক্রিয়াপদ</a:t>
          </a:r>
          <a:r>
            <a:rPr lang="en-US" sz="2700" kern="1200" dirty="0"/>
            <a:t> </a:t>
          </a:r>
          <a:r>
            <a:rPr lang="en-US" sz="2700" kern="1200" dirty="0" err="1"/>
            <a:t>সর্বদাই</a:t>
          </a:r>
          <a:r>
            <a:rPr lang="en-US" sz="2700" kern="1200" dirty="0"/>
            <a:t> </a:t>
          </a:r>
          <a:r>
            <a:rPr lang="en-US" sz="2700" kern="1200" dirty="0" err="1"/>
            <a:t>কর্তার</a:t>
          </a:r>
          <a:r>
            <a:rPr lang="en-US" sz="2700" kern="1200" dirty="0"/>
            <a:t> </a:t>
          </a:r>
          <a:r>
            <a:rPr lang="en-US" sz="2700" kern="1200" dirty="0" err="1"/>
            <a:t>অনুসারী</a:t>
          </a:r>
          <a:r>
            <a:rPr lang="en-US" sz="2700" kern="1200" dirty="0"/>
            <a:t> </a:t>
          </a:r>
          <a:r>
            <a:rPr lang="en-US" sz="2700" kern="1200" dirty="0" err="1"/>
            <a:t>হয়</a:t>
          </a:r>
          <a:r>
            <a:rPr lang="en-US" sz="2700" kern="1200" dirty="0"/>
            <a:t> ।</a:t>
          </a:r>
        </a:p>
      </dsp:txBody>
      <dsp:txXfrm>
        <a:off x="208556" y="866380"/>
        <a:ext cx="4134483" cy="2303877"/>
      </dsp:txXfrm>
    </dsp:sp>
    <dsp:sp modelId="{BA16D5FB-8183-4D17-9549-7806DD0A4F37}">
      <dsp:nvSpPr>
        <dsp:cNvPr id="0" name=""/>
        <dsp:cNvSpPr/>
      </dsp:nvSpPr>
      <dsp:spPr>
        <a:xfrm>
          <a:off x="4845472" y="439367"/>
          <a:ext cx="4811835" cy="24472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CC1AC1-44E0-4485-943F-0A9A945792D9}">
      <dsp:nvSpPr>
        <dsp:cNvPr id="0" name=""/>
        <dsp:cNvSpPr/>
      </dsp:nvSpPr>
      <dsp:spPr>
        <a:xfrm>
          <a:off x="5273684" y="846169"/>
          <a:ext cx="4811835" cy="244723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২)</a:t>
          </a:r>
          <a:r>
            <a:rPr lang="en-US" sz="2700" kern="1200" dirty="0" err="1"/>
            <a:t>কর্তৃবাচ্যে</a:t>
          </a:r>
          <a:r>
            <a:rPr lang="en-US" sz="2700" kern="1200" dirty="0"/>
            <a:t> </a:t>
          </a:r>
          <a:r>
            <a:rPr lang="en-US" sz="2700" kern="1200" dirty="0" err="1"/>
            <a:t>কর্তায়</a:t>
          </a:r>
          <a:r>
            <a:rPr lang="en-US" sz="2700" kern="1200" dirty="0"/>
            <a:t> </a:t>
          </a:r>
          <a:r>
            <a:rPr lang="en-US" sz="2700" kern="1200" dirty="0" err="1"/>
            <a:t>প্রথমা</a:t>
          </a:r>
          <a:r>
            <a:rPr lang="en-US" sz="2700" kern="1200" dirty="0"/>
            <a:t> </a:t>
          </a:r>
          <a:r>
            <a:rPr lang="en-US" sz="2700" kern="1200" dirty="0" err="1"/>
            <a:t>বা</a:t>
          </a:r>
          <a:r>
            <a:rPr lang="en-US" sz="2700" kern="1200" dirty="0"/>
            <a:t> </a:t>
          </a:r>
          <a:r>
            <a:rPr lang="en-US" sz="2700" kern="1200" dirty="0" err="1"/>
            <a:t>শুন্য</a:t>
          </a:r>
          <a:r>
            <a:rPr lang="en-US" sz="2700" kern="1200" dirty="0"/>
            <a:t> </a:t>
          </a:r>
          <a:r>
            <a:rPr lang="en-US" sz="2700" kern="1200" dirty="0" err="1"/>
            <a:t>বিভক্তি</a:t>
          </a:r>
          <a:r>
            <a:rPr lang="en-US" sz="2700" kern="1200" dirty="0"/>
            <a:t> </a:t>
          </a:r>
          <a:r>
            <a:rPr lang="en-US" sz="2700" kern="1200" dirty="0" err="1"/>
            <a:t>এবং</a:t>
          </a:r>
          <a:r>
            <a:rPr lang="en-US" sz="2700" kern="1200" dirty="0"/>
            <a:t> </a:t>
          </a:r>
          <a:r>
            <a:rPr lang="en-US" sz="2700" kern="1200" dirty="0" err="1"/>
            <a:t>কর্মে</a:t>
          </a:r>
          <a:r>
            <a:rPr lang="en-US" sz="2700" kern="1200" dirty="0"/>
            <a:t> </a:t>
          </a:r>
          <a:r>
            <a:rPr lang="en-US" sz="2700" kern="1200" dirty="0" err="1"/>
            <a:t>দ্বিতীয়া</a:t>
          </a:r>
          <a:r>
            <a:rPr lang="en-US" sz="2700" kern="1200" dirty="0"/>
            <a:t> ,</a:t>
          </a:r>
          <a:r>
            <a:rPr lang="en-US" sz="2700" kern="1200" dirty="0" err="1"/>
            <a:t>ষষ্ঠীবা</a:t>
          </a:r>
          <a:r>
            <a:rPr lang="en-US" sz="2700" kern="1200" dirty="0"/>
            <a:t> </a:t>
          </a:r>
          <a:r>
            <a:rPr lang="en-US" sz="2700" kern="1200" dirty="0" err="1"/>
            <a:t>শূন্য</a:t>
          </a:r>
          <a:r>
            <a:rPr lang="en-US" sz="2700" kern="1200" dirty="0"/>
            <a:t> </a:t>
          </a:r>
          <a:r>
            <a:rPr lang="en-US" sz="2700" kern="1200" dirty="0" err="1"/>
            <a:t>বিভক্তি</a:t>
          </a:r>
          <a:r>
            <a:rPr lang="en-US" sz="2700" kern="1200" dirty="0"/>
            <a:t> </a:t>
          </a:r>
          <a:r>
            <a:rPr lang="en-US" sz="2700" kern="1200" dirty="0" err="1"/>
            <a:t>হয়</a:t>
          </a:r>
          <a:r>
            <a:rPr lang="en-US" sz="2700" kern="1200" dirty="0"/>
            <a:t> ।                         </a:t>
          </a:r>
          <a:r>
            <a:rPr lang="en-US" sz="2700" kern="1200" dirty="0" err="1"/>
            <a:t>যেমন</a:t>
          </a:r>
          <a:r>
            <a:rPr lang="en-US" sz="2700" kern="1200" dirty="0"/>
            <a:t> –</a:t>
          </a:r>
          <a:r>
            <a:rPr lang="en-US" sz="2700" kern="1200" dirty="0" err="1"/>
            <a:t>শিক্ষক</a:t>
          </a:r>
          <a:r>
            <a:rPr lang="en-US" sz="2700" kern="1200" dirty="0"/>
            <a:t> </a:t>
          </a:r>
          <a:r>
            <a:rPr lang="en-US" sz="2700" kern="1200" dirty="0" err="1"/>
            <a:t>ছাত্রদের</a:t>
          </a:r>
          <a:r>
            <a:rPr lang="en-US" sz="2700" kern="1200" dirty="0"/>
            <a:t> </a:t>
          </a:r>
          <a:r>
            <a:rPr lang="en-US" sz="2700" kern="1200" dirty="0" err="1"/>
            <a:t>পড়ান</a:t>
          </a:r>
          <a:r>
            <a:rPr lang="en-US" sz="2700" kern="1200" dirty="0"/>
            <a:t> ।</a:t>
          </a:r>
          <a:r>
            <a:rPr lang="en-US" sz="2700" kern="1200" dirty="0" err="1"/>
            <a:t>রোগী</a:t>
          </a:r>
          <a:r>
            <a:rPr lang="en-US" sz="2700" kern="1200" dirty="0"/>
            <a:t> </a:t>
          </a:r>
          <a:r>
            <a:rPr lang="en-US" sz="2700" kern="1200" dirty="0" err="1"/>
            <a:t>পথ্য</a:t>
          </a:r>
          <a:r>
            <a:rPr lang="en-US" sz="2700" kern="1200" dirty="0"/>
            <a:t> </a:t>
          </a:r>
          <a:r>
            <a:rPr lang="en-US" sz="2700" kern="1200" dirty="0" err="1"/>
            <a:t>সেবন</a:t>
          </a:r>
          <a:r>
            <a:rPr lang="en-US" sz="2700" kern="1200" dirty="0"/>
            <a:t> </a:t>
          </a:r>
          <a:r>
            <a:rPr lang="en-US" sz="2700" kern="1200" dirty="0" err="1"/>
            <a:t>করে</a:t>
          </a:r>
          <a:r>
            <a:rPr lang="en-US" sz="2700" kern="1200" dirty="0"/>
            <a:t>  ।</a:t>
          </a:r>
        </a:p>
      </dsp:txBody>
      <dsp:txXfrm>
        <a:off x="5345361" y="917846"/>
        <a:ext cx="4668481" cy="23038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3EFE7A-1EB5-4976-9E2C-F294C695C4D7}">
      <dsp:nvSpPr>
        <dsp:cNvPr id="0" name=""/>
        <dsp:cNvSpPr/>
      </dsp:nvSpPr>
      <dsp:spPr>
        <a:xfrm>
          <a:off x="2020" y="291115"/>
          <a:ext cx="5997952" cy="25331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B5AE2B-95FB-4024-9564-82EEA9E2AC7E}">
      <dsp:nvSpPr>
        <dsp:cNvPr id="0" name=""/>
        <dsp:cNvSpPr/>
      </dsp:nvSpPr>
      <dsp:spPr>
        <a:xfrm>
          <a:off x="445266" y="712199"/>
          <a:ext cx="5997952" cy="2533154"/>
        </a:xfrm>
        <a:prstGeom prst="roundRect">
          <a:avLst>
            <a:gd name="adj" fmla="val 10000"/>
          </a:avLst>
        </a:prstGeom>
        <a:solidFill>
          <a:schemeClr val="accent2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১)</a:t>
          </a:r>
          <a:r>
            <a:rPr lang="en-US" sz="3200" kern="1200" dirty="0" err="1"/>
            <a:t>কর্মবাচ্যে</a:t>
          </a:r>
          <a:r>
            <a:rPr lang="en-US" sz="3200" kern="1200" dirty="0"/>
            <a:t> </a:t>
          </a:r>
          <a:r>
            <a:rPr lang="en-US" sz="3200" kern="1200" dirty="0" err="1"/>
            <a:t>কর্মে</a:t>
          </a:r>
          <a:r>
            <a:rPr lang="en-US" sz="3200" kern="1200" dirty="0"/>
            <a:t> </a:t>
          </a:r>
          <a:r>
            <a:rPr lang="en-US" sz="3200" kern="1200" dirty="0" err="1"/>
            <a:t>প্রথমা</a:t>
          </a:r>
          <a:r>
            <a:rPr lang="en-US" sz="3200" kern="1200" dirty="0"/>
            <a:t> ,</a:t>
          </a:r>
          <a:r>
            <a:rPr lang="en-US" sz="3200" kern="1200" dirty="0" err="1"/>
            <a:t>কর্তায়</a:t>
          </a:r>
          <a:r>
            <a:rPr lang="en-US" sz="3200" kern="1200" dirty="0"/>
            <a:t> </a:t>
          </a:r>
          <a:r>
            <a:rPr lang="en-US" sz="3200" kern="1200" dirty="0" err="1"/>
            <a:t>তৃতীয়া</a:t>
          </a:r>
          <a:r>
            <a:rPr lang="en-US" sz="3200" kern="1200" dirty="0"/>
            <a:t> </a:t>
          </a:r>
          <a:r>
            <a:rPr lang="en-US" sz="3200" kern="1200" dirty="0" err="1"/>
            <a:t>বিভক্তি</a:t>
          </a:r>
          <a:r>
            <a:rPr lang="en-US" sz="3200" kern="1200" dirty="0"/>
            <a:t> ও </a:t>
          </a:r>
          <a:r>
            <a:rPr lang="en-US" sz="3200" kern="1200" dirty="0" err="1"/>
            <a:t>দ্বারা</a:t>
          </a:r>
          <a:r>
            <a:rPr lang="en-US" sz="3200" kern="1200" dirty="0"/>
            <a:t> </a:t>
          </a:r>
          <a:r>
            <a:rPr lang="en-US" sz="3200" kern="1200" dirty="0" err="1"/>
            <a:t>দিয়া</a:t>
          </a:r>
          <a:r>
            <a:rPr lang="en-US" sz="3200" kern="1200" dirty="0"/>
            <a:t>  (</a:t>
          </a:r>
          <a:r>
            <a:rPr lang="en-US" sz="3200" kern="1200" dirty="0" err="1"/>
            <a:t>দিয়ে</a:t>
          </a:r>
          <a:r>
            <a:rPr lang="en-US" sz="3200" kern="1200" dirty="0"/>
            <a:t>) </a:t>
          </a:r>
          <a:r>
            <a:rPr lang="en-US" sz="3200" kern="1200" dirty="0" err="1"/>
            <a:t>কর্তৃক</a:t>
          </a:r>
          <a:r>
            <a:rPr lang="en-US" sz="3200" kern="1200" dirty="0"/>
            <a:t> </a:t>
          </a:r>
          <a:r>
            <a:rPr lang="en-US" sz="3200" kern="1200" dirty="0" err="1"/>
            <a:t>অনুসর্গের</a:t>
          </a:r>
          <a:r>
            <a:rPr lang="en-US" sz="3200" kern="1200" dirty="0"/>
            <a:t> </a:t>
          </a:r>
          <a:r>
            <a:rPr lang="en-US" sz="3200" kern="1200" dirty="0" err="1"/>
            <a:t>ব্যবহার</a:t>
          </a:r>
          <a:r>
            <a:rPr lang="en-US" sz="3200" kern="1200" dirty="0"/>
            <a:t> </a:t>
          </a:r>
          <a:r>
            <a:rPr lang="en-US" sz="3200" kern="1200" dirty="0" err="1"/>
            <a:t>এবং</a:t>
          </a:r>
          <a:r>
            <a:rPr lang="en-US" sz="3200" kern="1200" dirty="0"/>
            <a:t> </a:t>
          </a:r>
          <a:r>
            <a:rPr lang="en-US" sz="3200" kern="1200" dirty="0" err="1"/>
            <a:t>ক্রিয়া</a:t>
          </a:r>
          <a:r>
            <a:rPr lang="en-US" sz="3200" kern="1200" dirty="0"/>
            <a:t> </a:t>
          </a:r>
          <a:r>
            <a:rPr lang="en-US" sz="3200" kern="1200" dirty="0" err="1"/>
            <a:t>পদ</a:t>
          </a:r>
          <a:r>
            <a:rPr lang="en-US" sz="3200" kern="1200" dirty="0"/>
            <a:t> </a:t>
          </a:r>
          <a:r>
            <a:rPr lang="en-US" sz="3200" kern="1200" dirty="0" err="1"/>
            <a:t>কর্মের</a:t>
          </a:r>
          <a:r>
            <a:rPr lang="en-US" sz="3200" kern="1200" dirty="0"/>
            <a:t> </a:t>
          </a:r>
          <a:r>
            <a:rPr lang="en-US" sz="3200" kern="1200" dirty="0" err="1"/>
            <a:t>অনুসারী</a:t>
          </a:r>
          <a:r>
            <a:rPr lang="en-US" sz="3200" kern="1200" dirty="0"/>
            <a:t> </a:t>
          </a:r>
          <a:r>
            <a:rPr lang="en-US" sz="3200" kern="1200" dirty="0" err="1"/>
            <a:t>হয়</a:t>
          </a:r>
          <a:r>
            <a:rPr lang="en-US" sz="3200" kern="1200" dirty="0"/>
            <a:t> ।</a:t>
          </a:r>
        </a:p>
      </dsp:txBody>
      <dsp:txXfrm>
        <a:off x="519460" y="786393"/>
        <a:ext cx="5849564" cy="2384766"/>
      </dsp:txXfrm>
    </dsp:sp>
    <dsp:sp modelId="{35060CD7-9141-431B-8526-DCF3275D7FE5}">
      <dsp:nvSpPr>
        <dsp:cNvPr id="0" name=""/>
        <dsp:cNvSpPr/>
      </dsp:nvSpPr>
      <dsp:spPr>
        <a:xfrm>
          <a:off x="6886466" y="291115"/>
          <a:ext cx="3752141" cy="25331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629FB5-989D-4D94-B0BC-7BE03F1E198B}">
      <dsp:nvSpPr>
        <dsp:cNvPr id="0" name=""/>
        <dsp:cNvSpPr/>
      </dsp:nvSpPr>
      <dsp:spPr>
        <a:xfrm>
          <a:off x="7329712" y="712199"/>
          <a:ext cx="3752141" cy="253315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২)</a:t>
          </a:r>
          <a:r>
            <a:rPr lang="en-US" sz="3200" kern="1200" dirty="0" err="1"/>
            <a:t>কখনো</a:t>
          </a:r>
          <a:r>
            <a:rPr lang="en-US" sz="3200" kern="1200" dirty="0"/>
            <a:t> </a:t>
          </a:r>
          <a:r>
            <a:rPr lang="en-US" sz="3200" kern="1200" dirty="0" err="1"/>
            <a:t>কখনো</a:t>
          </a:r>
          <a:r>
            <a:rPr lang="en-US" sz="3200" kern="1200" dirty="0"/>
            <a:t> </a:t>
          </a:r>
          <a:r>
            <a:rPr lang="en-US" sz="3200" kern="1200" dirty="0" err="1"/>
            <a:t>কর্মে</a:t>
          </a:r>
          <a:r>
            <a:rPr lang="en-US" sz="3200" kern="1200" dirty="0"/>
            <a:t> </a:t>
          </a:r>
          <a:r>
            <a:rPr lang="en-US" sz="3200" kern="1200" dirty="0" err="1"/>
            <a:t>দ্বিতীয়া</a:t>
          </a:r>
          <a:r>
            <a:rPr lang="en-US" sz="3200" kern="1200" dirty="0"/>
            <a:t> </a:t>
          </a:r>
          <a:r>
            <a:rPr lang="en-US" sz="3200" kern="1200" dirty="0" err="1"/>
            <a:t>বিভক্তি</a:t>
          </a:r>
          <a:r>
            <a:rPr lang="en-US" sz="3200" kern="1200" dirty="0"/>
            <a:t> </a:t>
          </a:r>
          <a:r>
            <a:rPr lang="en-US" sz="3200" kern="1200" dirty="0" err="1"/>
            <a:t>হতে</a:t>
          </a:r>
          <a:r>
            <a:rPr lang="en-US" sz="3200" kern="1200" dirty="0"/>
            <a:t> </a:t>
          </a:r>
          <a:r>
            <a:rPr lang="en-US" sz="3200" kern="1200" dirty="0" err="1"/>
            <a:t>পারে</a:t>
          </a:r>
          <a:r>
            <a:rPr lang="en-US" sz="3200" kern="1200" dirty="0"/>
            <a:t> ।</a:t>
          </a:r>
        </a:p>
      </dsp:txBody>
      <dsp:txXfrm>
        <a:off x="7403906" y="786393"/>
        <a:ext cx="3603753" cy="23847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2E8BE0-A032-4338-9FD0-B3620AAFA020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3FFAC-F594-4924-A4F9-C5FD328B1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774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3FFAC-F594-4924-A4F9-C5FD328B1AB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37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3FFAC-F594-4924-A4F9-C5FD328B1AB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16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3FFAC-F594-4924-A4F9-C5FD328B1AB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041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3FFAC-F594-4924-A4F9-C5FD328B1AB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493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3FFAC-F594-4924-A4F9-C5FD328B1AB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4980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3FFAC-F594-4924-A4F9-C5FD328B1AB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5830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3FFAC-F594-4924-A4F9-C5FD328B1AB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4514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3FFAC-F594-4924-A4F9-C5FD328B1AB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3551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3FFAC-F594-4924-A4F9-C5FD328B1AB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095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FC42B-52C5-4615-8EA8-B7FDB5ECF3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D42EF9-B82F-49AD-97EF-4B37323396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549AAB-99EB-47D6-9E90-F527194E0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E1B2B-86F1-44BB-A771-6FD843A3CD2C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286568-BD89-4720-AF12-580702D9A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313710-F0C3-4E22-B6FE-96918CA19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5DFD0-3B35-4F73-AE8C-317A1CEBB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9672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59640-B2F8-439B-A3B9-0C73FDD03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7FBB15-45FD-4EE5-85D2-0C648CB5D8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659623-44E9-43C5-932F-25B14F1D5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E1B2B-86F1-44BB-A771-6FD843A3CD2C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C4CDEB-ED95-40CA-BAD4-5788B224C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5A78D-06C5-4739-B5CA-5F173361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5DFD0-3B35-4F73-AE8C-317A1CEBB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4591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C9E552-0EAB-4EFC-ADAD-EDCAB89A5B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8301CA-D8CB-4E88-B013-495763F764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AC3C92-9909-43E9-BF9E-78E195A6E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E1B2B-86F1-44BB-A771-6FD843A3CD2C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5848C-D75A-4742-8479-330F233FA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32E88D-AEE0-45CD-9188-2161A616B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5DFD0-3B35-4F73-AE8C-317A1CEBB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5730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00244-D9C8-48F4-9A8F-72D61F60E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03580-08D2-4CDB-9EDE-3648A44DDF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BAD8B5-18D5-4272-973E-C1D041DCD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E1B2B-86F1-44BB-A771-6FD843A3CD2C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A9782-5188-4004-A45C-B3CC9936E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BE0D7B-102F-4530-ADC3-B043696B9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5DFD0-3B35-4F73-AE8C-317A1CEBB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0284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57564-5B36-4406-8627-D76D45C2E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506CD6-074A-4EF7-B563-F2FFFEF248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263705-608E-4932-B4A4-D3F8E0026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E1B2B-86F1-44BB-A771-6FD843A3CD2C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04C0E4-D201-45BD-8822-B4BC5FAA4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79C4CE-BCF4-4408-A2AC-8DB2890AB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5DFD0-3B35-4F73-AE8C-317A1CEBB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0219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DAC7C-EB3E-4E92-BE90-FCC6DBC49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8BCBE-8D5E-4DBF-9723-C0597E9CF3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3536FA-90BA-4E1E-B207-211631D306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AEFD46-E8FF-45D5-AA1D-B44B6DCEB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E1B2B-86F1-44BB-A771-6FD843A3CD2C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01F1E8-64DD-4F9A-B709-DBF635489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F82747-4B69-4190-80E5-D45778160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5DFD0-3B35-4F73-AE8C-317A1CEBB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215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32363-A870-4457-AC31-C4B757982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AE7282-3F61-4FED-B188-74CAE6352F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ADC66D-3A0A-47F9-A44C-75E23ED20A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B22E8F-9BEC-4C07-B156-2B30091F8B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8340E3-094A-4BFE-BE96-43CE5A94F3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C1D769-4DE7-4644-92BF-E1F434756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E1B2B-86F1-44BB-A771-6FD843A3CD2C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3D6544-5BB9-4878-AA97-816BC6F6D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26FBCC-44EF-4B97-9D01-D2365F3A0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5DFD0-3B35-4F73-AE8C-317A1CEBB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6393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72146-7B7D-4D76-BCFE-49C7DE119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D42339-3A66-4E74-8761-EEB1A59EA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E1B2B-86F1-44BB-A771-6FD843A3CD2C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30B038-CFC1-4A5E-83FC-24A6C8AC9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0FAF19-1241-4096-84DD-63A51BE87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5DFD0-3B35-4F73-AE8C-317A1CEBB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1083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7CCC9F-56F3-4451-B030-60D269760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E1B2B-86F1-44BB-A771-6FD843A3CD2C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28B3EC-B54B-4AB2-AFA7-921968ABD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BB77AB-746F-444D-A3A5-20B308610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5DFD0-3B35-4F73-AE8C-317A1CEBB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9575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40310-23A1-421A-8A51-8572B3D9E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EB614-997B-4829-9F77-B8F3B980A1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C4337B-0C85-45CA-BAA9-DF57D329C7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3A62AF-98DC-4F0C-AB76-4AE0CCF05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E1B2B-86F1-44BB-A771-6FD843A3CD2C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6C3DEE-98EB-4A06-AE7F-62772D3C6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2D2C43-E8CF-409E-BDC9-22BDD47EA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5DFD0-3B35-4F73-AE8C-317A1CEBB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4294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0D381-23F4-4C6B-AFA3-DDE2F95F0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EDC6A7-C5CF-46DF-AF47-8AD1528B98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947FC8-082E-4E53-A15B-BA41B6DA82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0F4B68-2B76-4C23-866A-1121FBA31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E1B2B-86F1-44BB-A771-6FD843A3CD2C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87F53F-7708-4660-B0AB-5A3FCB3E9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66BADF-1B24-420A-A1CD-CDCAAD20D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5DFD0-3B35-4F73-AE8C-317A1CEBB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6016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AD64E8-82B9-4F90-981C-07BDED12A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EF7837-75F1-4736-AFCF-BCD404C96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978F27-8AA4-410E-9F72-BD0ED089D7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E1B2B-86F1-44BB-A771-6FD843A3CD2C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7B054C-527A-4FAB-9EB2-6EF16989E1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1D4CB6-BE2F-46AB-917C-25E1EDE6FD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5DFD0-3B35-4F73-AE8C-317A1CEBB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368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comments" Target="../comments/comment1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bn.wikipedia.org/wiki/%E0%A6%85%E0%A6%A8%E0%A7%8D%E0%A6%A8%E0%A6%A6%E0%A6%BE%E0%A6%AE%E0%A6%99%E0%A7%8D%E0%A6%97%E0%A6%B2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openclipart.org/detail/81967/old-style-border-by-boobaloo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berosampa.blogspot.com/2011/09/voce-nao-namora-esta-doido-2.htm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pixnio.com/people/male-men/water-and-sanitation-specialist-talking-with-people-in-bangladesh" TargetMode="Externa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 descr="Close-up of pink flowering plant">
            <a:extLst>
              <a:ext uri="{FF2B5EF4-FFF2-40B4-BE49-F238E27FC236}">
                <a16:creationId xmlns:a16="http://schemas.microsoft.com/office/drawing/2014/main" id="{42078C52-2CA2-436C-8308-564A8D05CD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8" b="14358"/>
          <a:stretch/>
        </p:blipFill>
        <p:spPr>
          <a:xfrm>
            <a:off x="-192485" y="169724"/>
            <a:ext cx="12191980" cy="6856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6E3C2DA-0380-460D-B1DF-B97EA8695691}"/>
              </a:ext>
            </a:extLst>
          </p:cNvPr>
          <p:cNvSpPr txBox="1"/>
          <p:nvPr/>
        </p:nvSpPr>
        <p:spPr>
          <a:xfrm>
            <a:off x="589548" y="1377154"/>
            <a:ext cx="10178716" cy="2400657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FFF00"/>
                </a:solidFill>
              </a:rPr>
              <a:t>বাংলা</a:t>
            </a:r>
            <a:r>
              <a:rPr lang="en-US" sz="5400" dirty="0">
                <a:solidFill>
                  <a:srgbClr val="FFFF00"/>
                </a:solidFill>
              </a:rPr>
              <a:t> </a:t>
            </a:r>
            <a:r>
              <a:rPr lang="en-US" sz="5400" dirty="0" err="1">
                <a:solidFill>
                  <a:srgbClr val="FFFF00"/>
                </a:solidFill>
              </a:rPr>
              <a:t>ব্যাকরণের</a:t>
            </a:r>
            <a:r>
              <a:rPr lang="en-US" sz="5400" dirty="0">
                <a:solidFill>
                  <a:srgbClr val="FFFF00"/>
                </a:solidFill>
              </a:rPr>
              <a:t> </a:t>
            </a:r>
            <a:r>
              <a:rPr lang="en-US" sz="5400" dirty="0" err="1">
                <a:solidFill>
                  <a:srgbClr val="FFFF00"/>
                </a:solidFill>
              </a:rPr>
              <a:t>ক্লাশে</a:t>
            </a:r>
            <a:r>
              <a:rPr lang="en-US" sz="5400" dirty="0">
                <a:solidFill>
                  <a:srgbClr val="FFFF00"/>
                </a:solidFill>
              </a:rPr>
              <a:t> </a:t>
            </a:r>
            <a:r>
              <a:rPr lang="en-US" sz="5400" dirty="0" err="1">
                <a:solidFill>
                  <a:srgbClr val="FFFF00"/>
                </a:solidFill>
              </a:rPr>
              <a:t>তোমাদের</a:t>
            </a:r>
            <a:r>
              <a:rPr lang="en-US" sz="5400" dirty="0">
                <a:solidFill>
                  <a:srgbClr val="FFFF00"/>
                </a:solidFill>
              </a:rPr>
              <a:t>     			</a:t>
            </a:r>
            <a:r>
              <a:rPr lang="en-US" sz="9600" dirty="0" err="1">
                <a:solidFill>
                  <a:schemeClr val="bg1"/>
                </a:solidFill>
              </a:rPr>
              <a:t>স্বাগতম</a:t>
            </a:r>
            <a:endParaRPr lang="en-US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0150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7C9D24-1C18-4815-8D5A-F72523E6C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2057"/>
            <a:ext cx="6096000" cy="16066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8E1BC3-365C-4399-8AC7-B762908B78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8479" y="631715"/>
            <a:ext cx="3038338" cy="26369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E0E209-D43E-4CBD-872F-BD3049F6F3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01027"/>
            <a:ext cx="7492633" cy="14865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E9593C9-67CC-452C-9396-C0ADE15C0186}"/>
              </a:ext>
            </a:extLst>
          </p:cNvPr>
          <p:cNvSpPr txBox="1"/>
          <p:nvPr/>
        </p:nvSpPr>
        <p:spPr>
          <a:xfrm>
            <a:off x="361950" y="369286"/>
            <a:ext cx="52959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/>
              <a:t>যেমন</a:t>
            </a:r>
            <a:r>
              <a:rPr lang="en-US" sz="4800" dirty="0"/>
              <a:t>-</a:t>
            </a:r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907E2F30-EA1C-4B86-B8AD-8750BD65A8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276" y="3652198"/>
            <a:ext cx="3430470" cy="26369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2AFC37-791D-4787-BBBE-7ECFCB4A6829}"/>
              </a:ext>
            </a:extLst>
          </p:cNvPr>
          <p:cNvSpPr txBox="1"/>
          <p:nvPr/>
        </p:nvSpPr>
        <p:spPr>
          <a:xfrm>
            <a:off x="-2" y="5642811"/>
            <a:ext cx="8118277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/>
              <a:t>রবিন্দ্রনাথ</a:t>
            </a:r>
            <a:r>
              <a:rPr lang="en-US" sz="3600" dirty="0"/>
              <a:t> </a:t>
            </a:r>
            <a:r>
              <a:rPr lang="en-US" sz="3600" dirty="0" err="1"/>
              <a:t>কর্তৃক’গীতাঞ্জলি’লিখিত</a:t>
            </a:r>
            <a:r>
              <a:rPr lang="en-US" sz="3600" dirty="0"/>
              <a:t> </a:t>
            </a:r>
            <a:r>
              <a:rPr lang="en-US" sz="3600" dirty="0" err="1"/>
              <a:t>হয়েছে</a:t>
            </a:r>
            <a:r>
              <a:rPr lang="en-US" sz="3600" dirty="0"/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7676964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20C0DFB-8A1A-4365-A702-E0FBDF4E1275}"/>
              </a:ext>
            </a:extLst>
          </p:cNvPr>
          <p:cNvSpPr/>
          <p:nvPr/>
        </p:nvSpPr>
        <p:spPr>
          <a:xfrm>
            <a:off x="4994213" y="3190373"/>
            <a:ext cx="1734098" cy="1891077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4000" b="1" i="0" dirty="0">
                <a:solidFill>
                  <a:srgbClr val="33333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বাচ্য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E603589C-9B21-41C5-A592-E13284282A48}"/>
              </a:ext>
            </a:extLst>
          </p:cNvPr>
          <p:cNvSpPr/>
          <p:nvPr/>
        </p:nvSpPr>
        <p:spPr>
          <a:xfrm rot="10800000">
            <a:off x="5510128" y="2083764"/>
            <a:ext cx="675249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9A7E759B-9F08-4615-96E4-908E09CA2756}"/>
              </a:ext>
            </a:extLst>
          </p:cNvPr>
          <p:cNvSpPr/>
          <p:nvPr/>
        </p:nvSpPr>
        <p:spPr>
          <a:xfrm rot="5212307">
            <a:off x="4086714" y="3797140"/>
            <a:ext cx="675249" cy="9247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BCFBF176-D13D-41E3-81CF-8B5D540A73BC}"/>
              </a:ext>
            </a:extLst>
          </p:cNvPr>
          <p:cNvSpPr/>
          <p:nvPr/>
        </p:nvSpPr>
        <p:spPr>
          <a:xfrm rot="16200000">
            <a:off x="6937721" y="3807813"/>
            <a:ext cx="675249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EE88ED-1C33-483C-8424-06DE45B62B9A}"/>
              </a:ext>
            </a:extLst>
          </p:cNvPr>
          <p:cNvSpPr/>
          <p:nvPr/>
        </p:nvSpPr>
        <p:spPr>
          <a:xfrm>
            <a:off x="4436368" y="4793353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b="0" i="0" dirty="0">
              <a:solidFill>
                <a:srgbClr val="333333"/>
              </a:solidFill>
              <a:effectLst/>
              <a:latin typeface="Georgia" panose="02040502050405020303" pitchFamily="18" charset="0"/>
            </a:endParaRPr>
          </a:p>
          <a:p>
            <a:endParaRPr lang="en-US" dirty="0"/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C695AFAD-5AD8-4B24-9190-DC48D3CCADDA}"/>
              </a:ext>
            </a:extLst>
          </p:cNvPr>
          <p:cNvSpPr/>
          <p:nvPr/>
        </p:nvSpPr>
        <p:spPr>
          <a:xfrm>
            <a:off x="4994212" y="836761"/>
            <a:ext cx="2051625" cy="1118802"/>
          </a:xfrm>
          <a:prstGeom prst="hexago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exagon 11">
            <a:extLst>
              <a:ext uri="{FF2B5EF4-FFF2-40B4-BE49-F238E27FC236}">
                <a16:creationId xmlns:a16="http://schemas.microsoft.com/office/drawing/2014/main" id="{84DDE8FE-D18A-4BDC-82DD-2CC316A7A1FD}"/>
              </a:ext>
            </a:extLst>
          </p:cNvPr>
          <p:cNvSpPr/>
          <p:nvPr/>
        </p:nvSpPr>
        <p:spPr>
          <a:xfrm>
            <a:off x="7764549" y="3748705"/>
            <a:ext cx="2294489" cy="1258728"/>
          </a:xfrm>
          <a:prstGeom prst="hexago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ABF0E21A-DABF-4050-9D01-426F8D01A026}"/>
              </a:ext>
            </a:extLst>
          </p:cNvPr>
          <p:cNvSpPr/>
          <p:nvPr/>
        </p:nvSpPr>
        <p:spPr>
          <a:xfrm>
            <a:off x="1210002" y="3630164"/>
            <a:ext cx="2562842" cy="1258727"/>
          </a:xfrm>
          <a:prstGeom prst="hexago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270D4F2-1B7C-4872-83F4-8660854B9CEF}"/>
              </a:ext>
            </a:extLst>
          </p:cNvPr>
          <p:cNvSpPr/>
          <p:nvPr/>
        </p:nvSpPr>
        <p:spPr>
          <a:xfrm>
            <a:off x="7842241" y="4124771"/>
            <a:ext cx="19277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600" b="0" i="0" dirty="0"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কর্মবাচ্য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0BBA6C-E7B0-4FE3-AB2E-F4F1E9785429}"/>
              </a:ext>
            </a:extLst>
          </p:cNvPr>
          <p:cNvSpPr/>
          <p:nvPr/>
        </p:nvSpPr>
        <p:spPr>
          <a:xfrm>
            <a:off x="5198260" y="1072997"/>
            <a:ext cx="20516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600" b="0" i="0" dirty="0"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কর্তৃবাচ্য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D805F7-EB6B-4249-A3B1-6D1F903908BD}"/>
              </a:ext>
            </a:extLst>
          </p:cNvPr>
          <p:cNvSpPr/>
          <p:nvPr/>
        </p:nvSpPr>
        <p:spPr>
          <a:xfrm>
            <a:off x="1711234" y="3999845"/>
            <a:ext cx="19754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600" b="0" i="0" dirty="0"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ভাববাচ্য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A12005-D278-4F58-A3A8-006B78E2C7AF}"/>
              </a:ext>
            </a:extLst>
          </p:cNvPr>
          <p:cNvSpPr/>
          <p:nvPr/>
        </p:nvSpPr>
        <p:spPr>
          <a:xfrm>
            <a:off x="239151" y="211014"/>
            <a:ext cx="4197217" cy="12587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বাচ্যের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381945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11" grpId="0" animBg="1"/>
      <p:bldP spid="12" grpId="0" animBg="1"/>
      <p:bldP spid="1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EB458D3-1B98-4B19-8473-6E8D453967E9}"/>
              </a:ext>
            </a:extLst>
          </p:cNvPr>
          <p:cNvSpPr/>
          <p:nvPr/>
        </p:nvSpPr>
        <p:spPr>
          <a:xfrm>
            <a:off x="0" y="220388"/>
            <a:ext cx="12192000" cy="193899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কর্তৃবাচ্য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র্তার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াধান্য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রক্ষিত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র্তার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রী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য়, 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 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র্ত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44627E-1F8C-4EE2-B2B5-DDF7B1E7880C}"/>
              </a:ext>
            </a:extLst>
          </p:cNvPr>
          <p:cNvSpPr txBox="1"/>
          <p:nvPr/>
        </p:nvSpPr>
        <p:spPr>
          <a:xfrm>
            <a:off x="314219" y="2441710"/>
            <a:ext cx="5076386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ছাত্র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2ED6ED-29E4-47EB-A881-D4043751048A}"/>
              </a:ext>
            </a:extLst>
          </p:cNvPr>
          <p:cNvSpPr/>
          <p:nvPr/>
        </p:nvSpPr>
        <p:spPr>
          <a:xfrm>
            <a:off x="314219" y="3289807"/>
            <a:ext cx="5076386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i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ছাত্র</a:t>
            </a:r>
            <a:r>
              <a:rPr lang="as-IN" sz="3600" b="1" i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i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3A2AE1B-39AE-42A1-B30C-62EB3C041CA5}"/>
              </a:ext>
            </a:extLst>
          </p:cNvPr>
          <p:cNvSpPr/>
          <p:nvPr/>
        </p:nvSpPr>
        <p:spPr>
          <a:xfrm>
            <a:off x="283739" y="4137904"/>
            <a:ext cx="5106866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ছাত্র</a:t>
            </a:r>
            <a:r>
              <a:rPr lang="as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7992E2-2760-476E-BED9-F9F19D8F347E}"/>
              </a:ext>
            </a:extLst>
          </p:cNvPr>
          <p:cNvSpPr/>
          <p:nvPr/>
        </p:nvSpPr>
        <p:spPr>
          <a:xfrm>
            <a:off x="314219" y="5752067"/>
            <a:ext cx="5076386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রোগী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পথ্য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সেবন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1F7CC0-14F5-4A7B-BDC0-1BF3EB6113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252" y="4872568"/>
            <a:ext cx="3618409" cy="1974579"/>
          </a:xfrm>
          <a:prstGeom prst="rect">
            <a:avLst/>
          </a:prstGeom>
        </p:spPr>
      </p:pic>
      <p:pic>
        <p:nvPicPr>
          <p:cNvPr id="4" name="Picture 3" descr="A group of people in a room&#10;&#10;Description automatically generated">
            <a:extLst>
              <a:ext uri="{FF2B5EF4-FFF2-40B4-BE49-F238E27FC236}">
                <a16:creationId xmlns:a16="http://schemas.microsoft.com/office/drawing/2014/main" id="{AEAC16CC-8932-4F01-8683-D33238D7B8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396" y="2441710"/>
            <a:ext cx="3831769" cy="220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1550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6" grpId="0" animBg="1"/>
      <p:bldP spid="7" grpId="0" animBg="1"/>
      <p:bldP spid="8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13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15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17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18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20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622EEB-8FBB-4F64-8035-7CD33BAE3C3D}"/>
              </a:ext>
            </a:extLst>
          </p:cNvPr>
          <p:cNvSpPr txBox="1"/>
          <p:nvPr/>
        </p:nvSpPr>
        <p:spPr>
          <a:xfrm>
            <a:off x="822875" y="372686"/>
            <a:ext cx="10173010" cy="155448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কর্তৃবাচ্যের বৈশিষ্ট</a:t>
            </a:r>
          </a:p>
        </p:txBody>
      </p:sp>
      <p:cxnSp>
        <p:nvCxnSpPr>
          <p:cNvPr id="47" name="Straight Connector 22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8" name="TextBox 7">
            <a:extLst>
              <a:ext uri="{FF2B5EF4-FFF2-40B4-BE49-F238E27FC236}">
                <a16:creationId xmlns:a16="http://schemas.microsoft.com/office/drawing/2014/main" id="{EDD684C6-215A-409C-8306-186C41548F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4130774"/>
              </p:ext>
            </p:extLst>
          </p:nvPr>
        </p:nvGraphicFramePr>
        <p:xfrm>
          <a:off x="904602" y="2416636"/>
          <a:ext cx="10378440" cy="38107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07580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48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FE48A55-F760-46E3-9C3D-8CF208312F3B}"/>
              </a:ext>
            </a:extLst>
          </p:cNvPr>
          <p:cNvSpPr/>
          <p:nvPr/>
        </p:nvSpPr>
        <p:spPr>
          <a:xfrm>
            <a:off x="240363" y="0"/>
            <a:ext cx="12070080" cy="230832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s-IN" sz="4800" b="0" i="0" dirty="0"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কর্মবাচ্য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0" i="0" dirty="0"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800" b="0" i="0" dirty="0"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800" b="0" i="0" dirty="0"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b="0" i="0" dirty="0"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0" i="0" dirty="0"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b="0" i="0" dirty="0"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0" i="0" dirty="0"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0" i="0" dirty="0"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b="0" i="0" dirty="0"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800" b="0" i="0" dirty="0"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800" b="0" i="0" dirty="0"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0" i="0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্মের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ক্রিয়ার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4800" b="0" i="0" dirty="0"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প্রধান</a:t>
            </a:r>
            <a:r>
              <a:rPr lang="en-US" sz="4800" b="0" i="0" dirty="0"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4800" b="0" i="0" dirty="0"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b="0" i="0" dirty="0"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800" b="0" i="0" dirty="0"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ে প্রকাশিত হ</a:t>
            </a:r>
            <a:r>
              <a:rPr lang="en-US" sz="4800" b="0" i="0" dirty="0"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4800" b="0" i="0" dirty="0"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তাকে কর্মবাচ্য বলে।</a:t>
            </a:r>
            <a:r>
              <a:rPr lang="en-US" sz="4800" b="0" i="0" dirty="0"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য</a:t>
            </a:r>
            <a:r>
              <a:rPr lang="as-IN" sz="4800" b="0" i="0" dirty="0"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b="0" i="0" dirty="0"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800" b="0" i="0" dirty="0"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b="0" i="0" dirty="0"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endParaRPr lang="as-IN" sz="4800" b="0" i="0" dirty="0">
              <a:solidFill>
                <a:schemeClr val="bg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3BE4D2D-FBAB-4EC5-8A4F-0DC2439516B5}"/>
              </a:ext>
            </a:extLst>
          </p:cNvPr>
          <p:cNvSpPr/>
          <p:nvPr/>
        </p:nvSpPr>
        <p:spPr>
          <a:xfrm>
            <a:off x="362382" y="2591281"/>
            <a:ext cx="7005069" cy="11714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শিকারি কর্তৃক বাঘটি নিহত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3CA7630-D081-4F82-9907-6D0022714DEB}"/>
              </a:ext>
            </a:extLst>
          </p:cNvPr>
          <p:cNvSpPr/>
          <p:nvPr/>
        </p:nvSpPr>
        <p:spPr>
          <a:xfrm>
            <a:off x="434227" y="5780163"/>
            <a:ext cx="7005068" cy="94955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চোরটা ধরা পড়েছে।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1B206CB-25A3-4634-8830-13AE81E9650A}"/>
              </a:ext>
            </a:extLst>
          </p:cNvPr>
          <p:cNvSpPr/>
          <p:nvPr/>
        </p:nvSpPr>
        <p:spPr>
          <a:xfrm>
            <a:off x="362383" y="4186802"/>
            <a:ext cx="7005068" cy="94253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আসামিকে জরিমানা করা হয়েছে।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E47638B-4F6D-4A7D-AFCC-78A16E6A21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528915" y="4975396"/>
            <a:ext cx="3300702" cy="1754326"/>
          </a:xfrm>
          <a:prstGeom prst="rect">
            <a:avLst/>
          </a:prstGeom>
          <a:ln>
            <a:solidFill>
              <a:srgbClr val="00206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50BF613-06B1-419A-9A0A-13DB14CEB9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914" y="2591281"/>
            <a:ext cx="3300701" cy="1874932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9972906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73965D-57AF-4AE5-B7A4-BE19F3047D18}"/>
              </a:ext>
            </a:extLst>
          </p:cNvPr>
          <p:cNvSpPr txBox="1"/>
          <p:nvPr/>
        </p:nvSpPr>
        <p:spPr>
          <a:xfrm>
            <a:off x="1043631" y="809898"/>
            <a:ext cx="10173010" cy="108015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কর্মবাচ্যের বৈশিষ্ট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extBox 4">
            <a:extLst>
              <a:ext uri="{FF2B5EF4-FFF2-40B4-BE49-F238E27FC236}">
                <a16:creationId xmlns:a16="http://schemas.microsoft.com/office/drawing/2014/main" id="{05D816DB-326B-44A4-9E00-DCE0321EDA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3664034"/>
              </p:ext>
            </p:extLst>
          </p:nvPr>
        </p:nvGraphicFramePr>
        <p:xfrm>
          <a:off x="463692" y="2704014"/>
          <a:ext cx="11083874" cy="3536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12143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E6E1622-0E56-4910-BF3F-30816633CF8C}"/>
              </a:ext>
            </a:extLst>
          </p:cNvPr>
          <p:cNvSpPr/>
          <p:nvPr/>
        </p:nvSpPr>
        <p:spPr>
          <a:xfrm>
            <a:off x="156754" y="104503"/>
            <a:ext cx="11878492" cy="318365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ভাববাচ্য : 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র্ম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 ক্রিয়ার অর্থই বিশেষভাবে প্রকাশিত হলে তাকে ভাববাচ্য বলে। এ ধরনের বাক্যে 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্তা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এব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 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র্ম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কোনটিই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না 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>
                <a:solidFill>
                  <a:schemeClr val="bg1"/>
                </a:solidFill>
              </a:rPr>
              <a:t>।</a:t>
            </a:r>
            <a:r>
              <a:rPr lang="en-US" sz="4400" dirty="0" err="1">
                <a:solidFill>
                  <a:schemeClr val="bg1"/>
                </a:solidFill>
              </a:rPr>
              <a:t>যেমন</a:t>
            </a:r>
            <a:r>
              <a:rPr lang="en-US" sz="4400" dirty="0">
                <a:solidFill>
                  <a:schemeClr val="bg1"/>
                </a:solidFill>
              </a:rPr>
              <a:t>-</a:t>
            </a:r>
            <a:endParaRPr lang="as-IN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A49C3F1-12A8-43F5-B389-1BBBF8250EF6}"/>
              </a:ext>
            </a:extLst>
          </p:cNvPr>
          <p:cNvSpPr/>
          <p:nvPr/>
        </p:nvSpPr>
        <p:spPr>
          <a:xfrm>
            <a:off x="156754" y="3569845"/>
            <a:ext cx="11769635" cy="27170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র্তায়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৬ষ্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ী)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খাওয়া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(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ুষের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</a:p>
          <a:p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আমাকে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খন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(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ুষের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</a:p>
          <a:p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)দ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(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ুষের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864819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8391DC3-A176-4B9F-84C7-B69BD006BF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ভাববাচ্যের</a:t>
            </a:r>
            <a:r>
              <a:rPr lang="en-US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িষ্ট্য</a:t>
            </a:r>
            <a:endParaRPr lang="en-US" sz="4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১)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ভাববাচ্যের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সর্বদাই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পুরুষের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াচ্যের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র্তায়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ষষ্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ী, 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থবা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৩য়া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বিভক্তি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২)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কখনো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কখনো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ভাববাচ্যে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কর্তা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উহ্য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ভাববাচ্য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–এ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পথে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চলা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ট্রেনে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উঠা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যাক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আসা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৩)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সহযোগী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ভাববাচ্যের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 এ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রাস্তা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চেনা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        </a:t>
            </a:r>
            <a:endParaRPr lang="as-IN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1295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2533B7-7321-4718-9B65-394F001EC904}"/>
              </a:ext>
            </a:extLst>
          </p:cNvPr>
          <p:cNvSpPr/>
          <p:nvPr/>
        </p:nvSpPr>
        <p:spPr>
          <a:xfrm>
            <a:off x="323556" y="888686"/>
            <a:ext cx="9066824" cy="7737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্ত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কর্মবাচ্যে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পরিনত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মঃ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414D374-AF5C-47F9-8B65-983129327218}"/>
              </a:ext>
            </a:extLst>
          </p:cNvPr>
          <p:cNvSpPr/>
          <p:nvPr/>
        </p:nvSpPr>
        <p:spPr>
          <a:xfrm>
            <a:off x="3840480" y="60471"/>
            <a:ext cx="3280116" cy="7315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বাচ্য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4EC2D7-4A86-4A5E-9FD9-E61E2543DC1A}"/>
              </a:ext>
            </a:extLst>
          </p:cNvPr>
          <p:cNvSpPr/>
          <p:nvPr/>
        </p:nvSpPr>
        <p:spPr>
          <a:xfrm>
            <a:off x="323557" y="1882057"/>
            <a:ext cx="9784080" cy="1688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ক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্তায়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য়+</a:t>
            </a:r>
          </a:p>
          <a:p>
            <a:pPr algn="just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শূন্য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বিভক্তি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 </a:t>
            </a:r>
          </a:p>
          <a:p>
            <a:pPr algn="just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অনুসারী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05C5DA-09C0-4976-A940-849FBA2ED635}"/>
              </a:ext>
            </a:extLst>
          </p:cNvPr>
          <p:cNvSpPr/>
          <p:nvPr/>
        </p:nvSpPr>
        <p:spPr>
          <a:xfrm>
            <a:off x="323556" y="3698929"/>
            <a:ext cx="6429942" cy="86515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িশ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508AA4-F976-41D1-8347-F07EF65014B5}"/>
              </a:ext>
            </a:extLst>
          </p:cNvPr>
          <p:cNvSpPr/>
          <p:nvPr/>
        </p:nvSpPr>
        <p:spPr>
          <a:xfrm>
            <a:off x="4812632" y="4692628"/>
            <a:ext cx="7086793" cy="67525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র্ত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ৃষ্ট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FA53EC6-CDAC-4CD8-98A9-4915E42C98E3}"/>
              </a:ext>
            </a:extLst>
          </p:cNvPr>
          <p:cNvSpPr/>
          <p:nvPr/>
        </p:nvSpPr>
        <p:spPr>
          <a:xfrm>
            <a:off x="211683" y="5413640"/>
            <a:ext cx="6024993" cy="5556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দ্বানকে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সকলেই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8FCC904-2FC8-44FA-ACF6-BE0070B57137}"/>
              </a:ext>
            </a:extLst>
          </p:cNvPr>
          <p:cNvSpPr/>
          <p:nvPr/>
        </p:nvSpPr>
        <p:spPr>
          <a:xfrm>
            <a:off x="5162509" y="6125985"/>
            <a:ext cx="6594062" cy="5627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্বারা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</a:p>
        </p:txBody>
      </p:sp>
    </p:spTree>
    <p:extLst>
      <p:ext uri="{BB962C8B-B14F-4D97-AF65-F5344CB8AC3E}">
        <p14:creationId xmlns:p14="http://schemas.microsoft.com/office/powerpoint/2010/main" val="30480248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6471EB-7EDF-4EA3-9025-5C5C8233C364}"/>
              </a:ext>
            </a:extLst>
          </p:cNvPr>
          <p:cNvSpPr txBox="1"/>
          <p:nvPr/>
        </p:nvSpPr>
        <p:spPr>
          <a:xfrm>
            <a:off x="953589" y="1658984"/>
            <a:ext cx="10019212" cy="45243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্ত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য                             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র্মবাচ্য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্বারা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)         </a:t>
            </a:r>
          </a:p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আপনি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আপনার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</a:p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                             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ার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কর্ত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ক)।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FCFFDC-234A-467C-BCA2-9CF92AEB7DB6}"/>
              </a:ext>
            </a:extLst>
          </p:cNvPr>
          <p:cNvSpPr txBox="1"/>
          <p:nvPr/>
        </p:nvSpPr>
        <p:spPr>
          <a:xfrm flipH="1">
            <a:off x="953589" y="259202"/>
            <a:ext cx="7863842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/>
              <a:t>সর্বনাম</a:t>
            </a:r>
            <a:r>
              <a:rPr lang="en-US" sz="4800" dirty="0"/>
              <a:t> </a:t>
            </a:r>
            <a:r>
              <a:rPr lang="en-US" sz="4800" dirty="0" err="1"/>
              <a:t>পদের</a:t>
            </a:r>
            <a:r>
              <a:rPr lang="en-US" sz="4800" dirty="0"/>
              <a:t> </a:t>
            </a:r>
            <a:r>
              <a:rPr lang="en-US" sz="4800" dirty="0" err="1"/>
              <a:t>পরিবর্তন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1564889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B5D0F27-5509-4C51-8336-DD4972D801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2229"/>
            <a:ext cx="12192000" cy="68580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778538CC-B623-40AF-B894-546B8EBC5BB3}"/>
              </a:ext>
            </a:extLst>
          </p:cNvPr>
          <p:cNvSpPr/>
          <p:nvPr/>
        </p:nvSpPr>
        <p:spPr>
          <a:xfrm>
            <a:off x="534572" y="823614"/>
            <a:ext cx="4488766" cy="4610032"/>
          </a:xfrm>
          <a:prstGeom prst="ellipse">
            <a:avLst/>
          </a:prstGeom>
          <a:noFill/>
          <a:ln>
            <a:gradFill>
              <a:gsLst>
                <a:gs pos="31000">
                  <a:srgbClr val="FF000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232E3AD9-29F8-4FD1-8075-1441BA3282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65" y="921434"/>
            <a:ext cx="4151141" cy="5082608"/>
          </a:xfrm>
          <a:prstGeom prst="rect">
            <a:avLst/>
          </a:prstGeom>
        </p:spPr>
      </p:pic>
      <p:sp>
        <p:nvSpPr>
          <p:cNvPr id="16" name="Circle: Hollow 15">
            <a:extLst>
              <a:ext uri="{FF2B5EF4-FFF2-40B4-BE49-F238E27FC236}">
                <a16:creationId xmlns:a16="http://schemas.microsoft.com/office/drawing/2014/main" id="{808578A4-586C-4975-A9F1-2C564F12F1CF}"/>
              </a:ext>
            </a:extLst>
          </p:cNvPr>
          <p:cNvSpPr/>
          <p:nvPr/>
        </p:nvSpPr>
        <p:spPr>
          <a:xfrm>
            <a:off x="456317" y="439616"/>
            <a:ext cx="5041219" cy="5978768"/>
          </a:xfrm>
          <a:prstGeom prst="donut">
            <a:avLst>
              <a:gd name="adj" fmla="val 11830"/>
            </a:avLst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Frame 16">
            <a:extLst>
              <a:ext uri="{FF2B5EF4-FFF2-40B4-BE49-F238E27FC236}">
                <a16:creationId xmlns:a16="http://schemas.microsoft.com/office/drawing/2014/main" id="{FC368EC3-A32A-4605-AFBE-825973CE9DB0}"/>
              </a:ext>
            </a:extLst>
          </p:cNvPr>
          <p:cNvSpPr/>
          <p:nvPr/>
        </p:nvSpPr>
        <p:spPr>
          <a:xfrm>
            <a:off x="5575791" y="921434"/>
            <a:ext cx="6081637" cy="5212080"/>
          </a:xfrm>
          <a:prstGeom prst="frame">
            <a:avLst>
              <a:gd name="adj1" fmla="val 4435"/>
            </a:avLst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B4BE066-E448-459E-A705-4B51B52A9D16}"/>
              </a:ext>
            </a:extLst>
          </p:cNvPr>
          <p:cNvSpPr txBox="1"/>
          <p:nvPr/>
        </p:nvSpPr>
        <p:spPr>
          <a:xfrm>
            <a:off x="5775084" y="1213008"/>
            <a:ext cx="5683051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</a:rPr>
              <a:t>মোহাম্মদ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মাইন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উদ্দিন</a:t>
            </a:r>
            <a:r>
              <a:rPr lang="en-US" sz="4400" dirty="0"/>
              <a:t> </a:t>
            </a:r>
          </a:p>
          <a:p>
            <a:r>
              <a:rPr lang="en-US" sz="4400" dirty="0" err="1"/>
              <a:t>সিনিয়র</a:t>
            </a:r>
            <a:r>
              <a:rPr lang="en-US" sz="4400" dirty="0"/>
              <a:t> </a:t>
            </a:r>
            <a:r>
              <a:rPr lang="en-US" sz="4400" dirty="0" err="1"/>
              <a:t>সহকারী</a:t>
            </a:r>
            <a:r>
              <a:rPr lang="en-US" sz="4400" dirty="0"/>
              <a:t> </a:t>
            </a:r>
            <a:r>
              <a:rPr lang="en-US" sz="4400" dirty="0" err="1"/>
              <a:t>শিক্ষক</a:t>
            </a:r>
            <a:r>
              <a:rPr lang="en-US" sz="4400" dirty="0"/>
              <a:t> </a:t>
            </a:r>
          </a:p>
          <a:p>
            <a:r>
              <a:rPr lang="en-US" sz="4400" dirty="0" err="1"/>
              <a:t>আলী</a:t>
            </a:r>
            <a:r>
              <a:rPr lang="en-US" sz="4400" dirty="0"/>
              <a:t> </a:t>
            </a:r>
            <a:r>
              <a:rPr lang="en-US" sz="4400" dirty="0" err="1"/>
              <a:t>আজম</a:t>
            </a:r>
            <a:r>
              <a:rPr lang="en-US" sz="4400" dirty="0"/>
              <a:t> </a:t>
            </a:r>
            <a:r>
              <a:rPr lang="en-US" sz="4400" dirty="0" err="1"/>
              <a:t>স্কুল</a:t>
            </a:r>
            <a:r>
              <a:rPr lang="en-US" sz="4400" dirty="0"/>
              <a:t> </a:t>
            </a:r>
            <a:r>
              <a:rPr lang="en-US" sz="4400" dirty="0" err="1"/>
              <a:t>অ্যান্ড</a:t>
            </a:r>
            <a:r>
              <a:rPr lang="en-US" sz="4400" dirty="0"/>
              <a:t> </a:t>
            </a:r>
            <a:r>
              <a:rPr lang="en-US" sz="4400" dirty="0" err="1"/>
              <a:t>কলেজ</a:t>
            </a:r>
            <a:r>
              <a:rPr lang="en-US" sz="4400" dirty="0"/>
              <a:t> </a:t>
            </a:r>
          </a:p>
          <a:p>
            <a:r>
              <a:rPr lang="en-US" sz="4400" dirty="0" err="1"/>
              <a:t>মুন্সীর</a:t>
            </a:r>
            <a:r>
              <a:rPr lang="en-US" sz="4400" dirty="0"/>
              <a:t> </a:t>
            </a:r>
            <a:r>
              <a:rPr lang="en-US" sz="4400" dirty="0" err="1"/>
              <a:t>হাট</a:t>
            </a:r>
            <a:r>
              <a:rPr lang="en-US" sz="4400" dirty="0"/>
              <a:t> ,</a:t>
            </a:r>
            <a:r>
              <a:rPr lang="en-US" sz="4400" dirty="0" err="1"/>
              <a:t>ফুলগাজী</a:t>
            </a:r>
            <a:r>
              <a:rPr lang="en-US" sz="4400" dirty="0"/>
              <a:t> </a:t>
            </a:r>
          </a:p>
          <a:p>
            <a:r>
              <a:rPr lang="en-US" sz="4400" dirty="0" err="1"/>
              <a:t>ফেনী</a:t>
            </a:r>
            <a:r>
              <a:rPr lang="en-US" sz="4400" dirty="0"/>
              <a:t> ।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9346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23F9B1E-109C-4CCC-BEF3-DF04F3678AE9}"/>
              </a:ext>
            </a:extLst>
          </p:cNvPr>
          <p:cNvSpPr/>
          <p:nvPr/>
        </p:nvSpPr>
        <p:spPr>
          <a:xfrm>
            <a:off x="361071" y="172830"/>
            <a:ext cx="7463580" cy="29753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কর্মবাচ্যে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পরিনত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ম।  </a:t>
            </a:r>
          </a:p>
          <a:p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</a:p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চাঁদ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ি।</a:t>
            </a:r>
          </a:p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মাইকেল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মেঘনাদ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ধ’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িখেছেন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57F721-1237-4F79-AB33-90D48A859940}"/>
              </a:ext>
            </a:extLst>
          </p:cNvPr>
          <p:cNvSpPr/>
          <p:nvPr/>
        </p:nvSpPr>
        <p:spPr>
          <a:xfrm>
            <a:off x="3958045" y="3593282"/>
            <a:ext cx="7733212" cy="29753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র্মবাচ্যে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ঃ- </a:t>
            </a:r>
          </a:p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রীতা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েখা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মাইকেল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‘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েঘনাদব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েখা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</p:txBody>
      </p:sp>
      <p:pic>
        <p:nvPicPr>
          <p:cNvPr id="8" name="Picture 7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B1581959-2B73-4B06-AAD1-C598F280B1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07977" y="0"/>
            <a:ext cx="3348613" cy="3148149"/>
          </a:xfrm>
          <a:prstGeom prst="rect">
            <a:avLst/>
          </a:prstGeom>
          <a:scene3d>
            <a:camera prst="perspectiveLeft"/>
            <a:lightRig rig="threePt" dir="t"/>
          </a:scene3d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3484C340-2CF6-4897-BB87-2934D23F164F}"/>
              </a:ext>
            </a:extLst>
          </p:cNvPr>
          <p:cNvSpPr/>
          <p:nvPr/>
        </p:nvSpPr>
        <p:spPr>
          <a:xfrm>
            <a:off x="8307977" y="1836165"/>
            <a:ext cx="3522952" cy="1756955"/>
          </a:xfrm>
          <a:prstGeom prst="triangl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6F4BED-7856-4613-8EA2-962372A10D43}"/>
              </a:ext>
            </a:extLst>
          </p:cNvPr>
          <p:cNvSpPr/>
          <p:nvPr/>
        </p:nvSpPr>
        <p:spPr>
          <a:xfrm>
            <a:off x="8482316" y="2831624"/>
            <a:ext cx="3174274" cy="590843"/>
          </a:xfrm>
          <a:prstGeom prst="rect">
            <a:avLst/>
          </a:prstGeom>
          <a:solidFill>
            <a:schemeClr val="bg1"/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/>
          </a:p>
        </p:txBody>
      </p:sp>
      <p:sp>
        <p:nvSpPr>
          <p:cNvPr id="11" name="Flowchart: Sequential Access Storage 10">
            <a:extLst>
              <a:ext uri="{FF2B5EF4-FFF2-40B4-BE49-F238E27FC236}">
                <a16:creationId xmlns:a16="http://schemas.microsoft.com/office/drawing/2014/main" id="{92AA1B32-046B-4747-B271-F0D61CFBDEF8}"/>
              </a:ext>
            </a:extLst>
          </p:cNvPr>
          <p:cNvSpPr/>
          <p:nvPr/>
        </p:nvSpPr>
        <p:spPr>
          <a:xfrm>
            <a:off x="8375" y="4049486"/>
            <a:ext cx="3727602" cy="2286000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B76B1C-C967-4187-AFE6-DE3EBBBCC3D7}"/>
              </a:ext>
            </a:extLst>
          </p:cNvPr>
          <p:cNvSpPr txBox="1"/>
          <p:nvPr/>
        </p:nvSpPr>
        <p:spPr>
          <a:xfrm>
            <a:off x="361071" y="4781006"/>
            <a:ext cx="32442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FF00"/>
                </a:solidFill>
              </a:rPr>
              <a:t>উত্তর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মিলিয়ে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দেখ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6457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9" grpId="0" animBg="1"/>
      <p:bldP spid="4" grpId="0" animBg="1"/>
      <p:bldP spid="11" grpId="0" animBg="1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F9D558C-8488-4E68-8B93-0C33E2A9E02F}"/>
              </a:ext>
            </a:extLst>
          </p:cNvPr>
          <p:cNvSpPr/>
          <p:nvPr/>
        </p:nvSpPr>
        <p:spPr>
          <a:xfrm>
            <a:off x="172163" y="3524062"/>
            <a:ext cx="5679998" cy="67524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র্ত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চ্যঃ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যাবো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endParaRPr lang="en-US" sz="3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17F3A3-F9A8-4023-AD92-75FE322A2FB9}"/>
              </a:ext>
            </a:extLst>
          </p:cNvPr>
          <p:cNvSpPr/>
          <p:nvPr/>
        </p:nvSpPr>
        <p:spPr>
          <a:xfrm>
            <a:off x="5019150" y="4391229"/>
            <a:ext cx="6946427" cy="67524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াব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1C415B-3C02-436C-BA54-346B482E6F49}"/>
              </a:ext>
            </a:extLst>
          </p:cNvPr>
          <p:cNvSpPr/>
          <p:nvPr/>
        </p:nvSpPr>
        <p:spPr>
          <a:xfrm>
            <a:off x="172162" y="5152892"/>
            <a:ext cx="5679998" cy="67524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র্ত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চ্যঃ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তুমিই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endParaRPr lang="en-US" sz="36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668F17-DB4B-4608-BC3C-BB6E32570939}"/>
              </a:ext>
            </a:extLst>
          </p:cNvPr>
          <p:cNvSpPr/>
          <p:nvPr/>
        </p:nvSpPr>
        <p:spPr>
          <a:xfrm>
            <a:off x="4585899" y="6000969"/>
            <a:ext cx="7379678" cy="67524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াব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তোমাকেই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33EAD86-0C2A-471E-8A5C-23806428CE8B}"/>
              </a:ext>
            </a:extLst>
          </p:cNvPr>
          <p:cNvSpPr/>
          <p:nvPr/>
        </p:nvSpPr>
        <p:spPr>
          <a:xfrm>
            <a:off x="172162" y="376812"/>
            <a:ext cx="11793415" cy="271919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বাচ্যে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র্তিত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 </a:t>
            </a:r>
          </a:p>
          <a:p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ষ্ঠী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২য়া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বিভক্তি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</a:p>
          <a:p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পুরুষের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14843416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8662766-F960-4E62-9AC7-F6799D1BD3F9}"/>
              </a:ext>
            </a:extLst>
          </p:cNvPr>
          <p:cNvGrpSpPr/>
          <p:nvPr/>
        </p:nvGrpSpPr>
        <p:grpSpPr>
          <a:xfrm>
            <a:off x="9158104" y="313435"/>
            <a:ext cx="2860431" cy="3460125"/>
            <a:chOff x="9592779" y="-1235925"/>
            <a:chExt cx="2860431" cy="242485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E18108B-6BD4-4CB9-A088-1CBA14F1FC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92779" y="-1235925"/>
              <a:ext cx="2860431" cy="214532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403B7AFC-C28F-4901-85C2-33E9EBBF021D}"/>
                </a:ext>
              </a:extLst>
            </p:cNvPr>
            <p:cNvSpPr/>
            <p:nvPr/>
          </p:nvSpPr>
          <p:spPr>
            <a:xfrm>
              <a:off x="10508593" y="132094"/>
              <a:ext cx="1944617" cy="1056838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  <a:r>
                <a:rPr lang="as-IN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en-US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ী</a:t>
              </a:r>
              <a:r>
                <a:rPr lang="as-IN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</a:t>
              </a:r>
              <a:r>
                <a:rPr lang="en-US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A0D1437A-4DEE-4EF3-B289-7B32909DCED6}"/>
              </a:ext>
            </a:extLst>
          </p:cNvPr>
          <p:cNvSpPr/>
          <p:nvPr/>
        </p:nvSpPr>
        <p:spPr>
          <a:xfrm>
            <a:off x="875211" y="174672"/>
            <a:ext cx="4889764" cy="7033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্তন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01CD0AF-31FF-4735-B755-C372E7792007}"/>
              </a:ext>
            </a:extLst>
          </p:cNvPr>
          <p:cNvGrpSpPr/>
          <p:nvPr/>
        </p:nvGrpSpPr>
        <p:grpSpPr>
          <a:xfrm>
            <a:off x="336352" y="738921"/>
            <a:ext cx="8243416" cy="2635761"/>
            <a:chOff x="-27653" y="672150"/>
            <a:chExt cx="8097152" cy="263576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EE27B31-61B3-4AB3-8AC2-424AAC3209BC}"/>
                </a:ext>
              </a:extLst>
            </p:cNvPr>
            <p:cNvSpPr/>
            <p:nvPr/>
          </p:nvSpPr>
          <p:spPr>
            <a:xfrm>
              <a:off x="-27653" y="972595"/>
              <a:ext cx="8097152" cy="233531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১। </a:t>
              </a:r>
              <a:r>
                <a:rPr lang="as-IN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ড</a:t>
              </a:r>
              <a:r>
                <a: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ো</a:t>
              </a:r>
              <a:r>
                <a:rPr lang="as-IN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  <a:r>
                <a:rPr lang="en-US" sz="28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েখেন</a:t>
              </a:r>
              <a:r>
                <a: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(</a:t>
              </a:r>
              <a:r>
                <a:rPr lang="en-US" sz="28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কর্মবাচ্য</a:t>
              </a:r>
              <a:r>
                <a: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)।  </a:t>
              </a:r>
            </a:p>
            <a:p>
              <a:r>
                <a: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২। </a:t>
              </a:r>
              <a:r>
                <a:rPr lang="en-US" sz="28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রাব</a:t>
              </a:r>
              <a:r>
                <a:rPr lang="as-IN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ণ</a:t>
              </a:r>
              <a:r>
                <a: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কর্ত</a:t>
              </a:r>
              <a:r>
                <a:rPr lang="as-IN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ৃ</a:t>
              </a:r>
              <a:r>
                <a: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 </a:t>
              </a:r>
              <a:r>
                <a:rPr lang="as-IN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ী</a:t>
              </a:r>
              <a:r>
                <a:rPr lang="as-IN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 </a:t>
              </a:r>
              <a:r>
                <a:rPr lang="as-IN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</a:t>
              </a:r>
              <a:r>
                <a: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as-IN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en-US" sz="28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ৃত</a:t>
              </a:r>
              <a:r>
                <a: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হয়েছিল</a:t>
              </a:r>
              <a:r>
                <a: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(</a:t>
              </a:r>
              <a:r>
                <a:rPr lang="en-US" sz="28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কর্ত</a:t>
              </a:r>
              <a:r>
                <a:rPr lang="as-IN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ৃব</a:t>
              </a:r>
              <a:r>
                <a: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</a:t>
              </a:r>
              <a:r>
                <a: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)।</a:t>
              </a:r>
            </a:p>
            <a:p>
              <a:r>
                <a: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৩।  </a:t>
              </a:r>
              <a:r>
                <a:rPr lang="as-IN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</a:t>
              </a:r>
              <a:r>
                <a: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as-IN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র</a:t>
              </a:r>
              <a:r>
                <a:rPr lang="as-IN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28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নকে</a:t>
              </a:r>
              <a:r>
                <a: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ডাক</a:t>
              </a:r>
              <a:r>
                <a:rPr lang="as-IN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(</a:t>
              </a:r>
              <a:r>
                <a:rPr lang="en-US" sz="28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</a:t>
              </a:r>
              <a:r>
                <a:rPr lang="as-IN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as-IN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</a:t>
              </a:r>
              <a:r>
                <a: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)।</a:t>
              </a:r>
            </a:p>
            <a:p>
              <a:r>
                <a:rPr lang="as-IN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r>
                <a: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en-US" sz="28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সে</a:t>
              </a:r>
              <a:r>
                <a: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চিঠি</a:t>
              </a:r>
              <a:r>
                <a: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লি</a:t>
              </a:r>
              <a:r>
                <a:rPr lang="as-IN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  <a:r>
                <a:rPr lang="en-US" sz="28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ছে</a:t>
              </a:r>
              <a:r>
                <a: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(</a:t>
              </a:r>
              <a:r>
                <a:rPr lang="en-US" sz="28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</a:t>
              </a:r>
              <a:r>
                <a:rPr lang="as-IN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as-IN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</a:t>
              </a:r>
              <a:r>
                <a: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)। </a:t>
              </a:r>
            </a:p>
            <a:p>
              <a:r>
                <a: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৫। 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আমি</a:t>
              </a:r>
              <a:r>
                <a: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যাব</a:t>
              </a:r>
              <a:r>
                <a: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না</a:t>
              </a:r>
              <a:r>
                <a: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(</a:t>
              </a:r>
              <a:r>
                <a:rPr lang="en-US" sz="28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ভাব</a:t>
              </a:r>
              <a:r>
                <a:rPr lang="as-IN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</a:t>
              </a:r>
              <a:r>
                <a: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)। 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BC95D47-1672-46E8-8937-71EA2813AB54}"/>
                </a:ext>
              </a:extLst>
            </p:cNvPr>
            <p:cNvSpPr/>
            <p:nvPr/>
          </p:nvSpPr>
          <p:spPr>
            <a:xfrm>
              <a:off x="7301133" y="672150"/>
              <a:ext cx="717452" cy="52360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১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B127503-B7B3-4F7D-BD15-5AB7FA32C9CC}"/>
              </a:ext>
            </a:extLst>
          </p:cNvPr>
          <p:cNvGrpSpPr/>
          <p:nvPr/>
        </p:nvGrpSpPr>
        <p:grpSpPr>
          <a:xfrm>
            <a:off x="367904" y="3597480"/>
            <a:ext cx="11855648" cy="2947085"/>
            <a:chOff x="463764" y="3327228"/>
            <a:chExt cx="7713689" cy="339341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739C2D1-1A3E-4059-90CB-908FF0F1DB49}"/>
                </a:ext>
              </a:extLst>
            </p:cNvPr>
            <p:cNvSpPr/>
            <p:nvPr/>
          </p:nvSpPr>
          <p:spPr>
            <a:xfrm>
              <a:off x="463764" y="3327228"/>
              <a:ext cx="7713689" cy="3393417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১।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আমি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যাব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না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(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ভাব</a:t>
              </a:r>
              <a:r>
                <a:rPr lang="as-IN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)। </a:t>
              </a:r>
              <a:endParaRPr lang="en-US" sz="3200" dirty="0">
                <a:solidFill>
                  <a:schemeClr val="tx1"/>
                </a:solidFill>
              </a:endParaRPr>
            </a:p>
            <a:p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২। </a:t>
              </a:r>
              <a:r>
                <a:rPr lang="as-IN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as-IN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র</a:t>
              </a:r>
              <a:r>
                <a:rPr lang="as-IN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নকে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ডাক</a:t>
              </a:r>
              <a:r>
                <a:rPr lang="as-IN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(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কর্মব</a:t>
              </a:r>
              <a:r>
                <a:rPr lang="as-IN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</a:t>
              </a:r>
              <a:r>
                <a:rPr lang="as-IN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য। </a:t>
              </a:r>
            </a:p>
            <a:p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৩। </a:t>
              </a:r>
              <a:r>
                <a:rPr lang="as-IN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ধা</a:t>
              </a:r>
              <a:r>
                <a:rPr lang="as-IN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as-IN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জা</a:t>
              </a:r>
              <a:r>
                <a:rPr lang="as-IN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ী</a:t>
              </a:r>
              <a:r>
                <a:rPr lang="as-IN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as-IN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ো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লন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করিলেন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(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কর্মবাচ্য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)।</a:t>
              </a:r>
            </a:p>
            <a:p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৪।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সে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চিঠি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লি</a:t>
              </a:r>
              <a:r>
                <a:rPr lang="as-IN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ছে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(</a:t>
              </a:r>
              <a:r>
                <a:rPr lang="as-IN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র্মবাচ্য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</a:p>
            <a:p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৫। </a:t>
              </a:r>
              <a:r>
                <a:rPr lang="as-IN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ী</a:t>
              </a:r>
              <a:r>
                <a:rPr lang="as-IN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 </a:t>
              </a:r>
              <a:r>
                <a:rPr lang="as-IN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র্ত</a:t>
              </a:r>
              <a:r>
                <a:rPr lang="as-IN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ৃ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 </a:t>
              </a:r>
              <a:r>
                <a:rPr lang="as-IN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ট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ুন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ঙ্কিত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</a:t>
              </a:r>
              <a:r>
                <a:rPr lang="as-IN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ছে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(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কর্ত</a:t>
              </a:r>
              <a:r>
                <a:rPr lang="as-IN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ৃ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বাচ্য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)।   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BD9EBFD-4EE8-45B3-AC25-FB8B5D6FC3A8}"/>
                </a:ext>
              </a:extLst>
            </p:cNvPr>
            <p:cNvSpPr/>
            <p:nvPr/>
          </p:nvSpPr>
          <p:spPr>
            <a:xfrm>
              <a:off x="7301133" y="3516508"/>
              <a:ext cx="717452" cy="52360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২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64867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0FE0521-5793-4747-9FE8-446866C0C097}"/>
              </a:ext>
            </a:extLst>
          </p:cNvPr>
          <p:cNvSpPr/>
          <p:nvPr/>
        </p:nvSpPr>
        <p:spPr>
          <a:xfrm>
            <a:off x="7455877" y="130724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D5BD5CC-4F45-479A-9AA7-08AD946A6CA5}"/>
              </a:ext>
            </a:extLst>
          </p:cNvPr>
          <p:cNvGrpSpPr/>
          <p:nvPr/>
        </p:nvGrpSpPr>
        <p:grpSpPr>
          <a:xfrm>
            <a:off x="73829" y="92994"/>
            <a:ext cx="8690344" cy="3224603"/>
            <a:chOff x="369644" y="125563"/>
            <a:chExt cx="7086232" cy="322460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C189D36-B891-4AF2-B82F-352F33A9A6B8}"/>
                </a:ext>
              </a:extLst>
            </p:cNvPr>
            <p:cNvSpPr/>
            <p:nvPr/>
          </p:nvSpPr>
          <p:spPr>
            <a:xfrm>
              <a:off x="369644" y="125563"/>
              <a:ext cx="7086232" cy="3224603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as-IN" sz="3600" b="1" u="sng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</a:t>
              </a:r>
              <a:r>
                <a:rPr lang="en-US" sz="3600" b="1" u="sng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3600" b="1" u="sng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3600" b="1" u="sng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3600" b="1" u="sng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3600" b="1" u="sng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গুলি</a:t>
              </a:r>
              <a:r>
                <a:rPr lang="en-US" sz="3600" b="1" u="sng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u="sng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মিলিয়ে</a:t>
              </a:r>
              <a:r>
                <a:rPr lang="en-US" sz="3600" b="1" u="sng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600" b="1" u="sng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3600" b="1" u="sng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3600" b="1" u="sng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</a:t>
              </a:r>
              <a:r>
                <a:rPr lang="en-US" sz="3600" b="1" u="sng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ঃ  </a:t>
              </a:r>
            </a:p>
            <a:p>
              <a:r>
                <a:rPr lang="as-IN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ডাক্তার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কর্ত</a:t>
              </a:r>
              <a:r>
                <a:rPr lang="as-IN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ৃ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 </a:t>
              </a:r>
              <a:r>
                <a:rPr lang="as-IN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োগী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দেখা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হয়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২।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রাবণ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সী</a:t>
              </a:r>
              <a:r>
                <a:rPr lang="as-IN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াকে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অপহরণ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করেছিলেন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</a:p>
            <a:p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৩।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আমার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দ</a:t>
              </a:r>
              <a:r>
                <a:rPr lang="as-IN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as-IN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as-IN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র</a:t>
              </a:r>
              <a:r>
                <a:rPr lang="as-IN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 </a:t>
              </a:r>
              <a:r>
                <a:rPr lang="as-IN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ড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 </a:t>
              </a:r>
              <a:r>
                <a:rPr lang="as-IN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ল। </a:t>
              </a:r>
            </a:p>
            <a:p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৪। </a:t>
              </a:r>
              <a:r>
                <a:rPr lang="as-IN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দ</a:t>
              </a:r>
              <a:r>
                <a:rPr lang="as-IN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as-IN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as-IN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িঠি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লে</a:t>
              </a:r>
              <a:r>
                <a:rPr lang="as-IN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 </a:t>
              </a:r>
              <a:r>
                <a:rPr lang="as-IN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য়। </a:t>
              </a:r>
            </a:p>
            <a:p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৫। </a:t>
              </a:r>
              <a:r>
                <a:rPr lang="as-IN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as-IN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 </a:t>
              </a:r>
              <a:r>
                <a:rPr lang="as-IN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ও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as-IN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as-IN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া। 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71A2180-A73E-4DB0-BF64-3E06A3A8B888}"/>
                </a:ext>
              </a:extLst>
            </p:cNvPr>
            <p:cNvSpPr/>
            <p:nvPr/>
          </p:nvSpPr>
          <p:spPr>
            <a:xfrm>
              <a:off x="6627096" y="409858"/>
              <a:ext cx="717452" cy="52360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১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2896A15-19A9-40DD-A270-8F2B36BDE37E}"/>
              </a:ext>
            </a:extLst>
          </p:cNvPr>
          <p:cNvGrpSpPr/>
          <p:nvPr/>
        </p:nvGrpSpPr>
        <p:grpSpPr>
          <a:xfrm>
            <a:off x="93675" y="3300867"/>
            <a:ext cx="12098325" cy="3539430"/>
            <a:chOff x="75895" y="3346113"/>
            <a:chExt cx="9684706" cy="353943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F7EAD7E3-0C45-4A2B-A84D-828DCA06C1CF}"/>
                </a:ext>
              </a:extLst>
            </p:cNvPr>
            <p:cNvSpPr/>
            <p:nvPr/>
          </p:nvSpPr>
          <p:spPr>
            <a:xfrm>
              <a:off x="75895" y="3346113"/>
              <a:ext cx="9684706" cy="353943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as-IN" sz="3200" b="1" u="sng" dirty="0">
                  <a:latin typeface="NikoshBAN" panose="02000000000000000000" pitchFamily="2" charset="0"/>
                  <a:cs typeface="NikoshBAN" panose="02000000000000000000" pitchFamily="2" charset="0"/>
                </a:rPr>
                <a:t>উ</a:t>
              </a:r>
              <a:r>
                <a:rPr lang="en-US" sz="3200" b="1" u="sng" dirty="0"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3200" b="1" u="sng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3200" b="1" u="sng" dirty="0"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3200" b="1" u="sng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3200" b="1" u="sng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গুলি</a:t>
              </a:r>
              <a:r>
                <a:rPr lang="en-US" sz="3200" b="1" u="sng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u="sng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মিলিয়ে</a:t>
              </a:r>
              <a:r>
                <a:rPr lang="en-US" sz="3200" b="1" u="sng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200" b="1" u="sng" dirty="0"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3200" b="1" u="sng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3200" b="1" u="sng" dirty="0">
                  <a:latin typeface="NikoshBAN" panose="02000000000000000000" pitchFamily="2" charset="0"/>
                  <a:cs typeface="NikoshBAN" panose="02000000000000000000" pitchFamily="2" charset="0"/>
                </a:rPr>
                <a:t>ই</a:t>
              </a:r>
              <a:r>
                <a:rPr lang="en-US" sz="3200" b="1" u="sng" dirty="0">
                  <a:latin typeface="NikoshBAN" panose="02000000000000000000" pitchFamily="2" charset="0"/>
                  <a:cs typeface="NikoshBAN" panose="02000000000000000000" pitchFamily="2" charset="0"/>
                </a:rPr>
                <a:t>ঃ  </a:t>
              </a:r>
            </a:p>
            <a:p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১। 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আ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র 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ও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া। </a:t>
              </a:r>
              <a:endParaRPr lang="en-US" sz="3200" b="1" dirty="0"/>
            </a:p>
            <a:p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২। । </a:t>
              </a:r>
              <a:r>
                <a:rPr lang="en-US" sz="32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আমার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দ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র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ে 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ড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া 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ল।  </a:t>
              </a:r>
            </a:p>
            <a:p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৩। 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32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ধা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32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র্ত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ৃ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ক </a:t>
              </a:r>
              <a:r>
                <a:rPr lang="en-US" sz="32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জা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ী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উ</a:t>
              </a:r>
              <a:r>
                <a:rPr lang="en-US" sz="32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ত্তেলিত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হইল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৪। 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দ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চ</a:t>
              </a:r>
              <a:r>
                <a:rPr lang="en-US" sz="32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িঠি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লে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া 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য়। </a:t>
              </a:r>
            </a:p>
            <a:p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৫। 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ী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া 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ট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ু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আ</a:t>
              </a:r>
              <a:r>
                <a:rPr lang="en-US" sz="32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ঁকছেন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479A559-85CA-4874-8FFF-7337C0833F5F}"/>
                </a:ext>
              </a:extLst>
            </p:cNvPr>
            <p:cNvSpPr/>
            <p:nvPr/>
          </p:nvSpPr>
          <p:spPr>
            <a:xfrm>
              <a:off x="8244596" y="3677001"/>
              <a:ext cx="674531" cy="6806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২</a:t>
              </a:r>
            </a:p>
          </p:txBody>
        </p:sp>
      </p:grpSp>
      <p:pic>
        <p:nvPicPr>
          <p:cNvPr id="5" name="Picture 4" descr="A young child sitting at a table&#10;&#10;Description automatically generated">
            <a:extLst>
              <a:ext uri="{FF2B5EF4-FFF2-40B4-BE49-F238E27FC236}">
                <a16:creationId xmlns:a16="http://schemas.microsoft.com/office/drawing/2014/main" id="{A627329F-BDF7-48AA-A29E-8733A1BC54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4173" y="17703"/>
            <a:ext cx="3427827" cy="3283164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46F1C0-7874-4C9A-9402-438BB64885AD}"/>
              </a:ext>
            </a:extLst>
          </p:cNvPr>
          <p:cNvSpPr txBox="1"/>
          <p:nvPr/>
        </p:nvSpPr>
        <p:spPr>
          <a:xfrm>
            <a:off x="9084909" y="2506109"/>
            <a:ext cx="2837935" cy="76944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</a:rPr>
              <a:t>দলীয়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কাজ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1368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678BA4-FC4E-4899-90EC-7DABD0BC9E99}"/>
              </a:ext>
            </a:extLst>
          </p:cNvPr>
          <p:cNvSpPr/>
          <p:nvPr/>
        </p:nvSpPr>
        <p:spPr>
          <a:xfrm>
            <a:off x="3775167" y="0"/>
            <a:ext cx="3540034" cy="956603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BDAC8B6-0E2C-4916-9F05-FEDEDE7850F6}"/>
              </a:ext>
            </a:extLst>
          </p:cNvPr>
          <p:cNvSpPr/>
          <p:nvPr/>
        </p:nvSpPr>
        <p:spPr>
          <a:xfrm>
            <a:off x="572086" y="1306242"/>
            <a:ext cx="11619914" cy="53457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b="1" u="sng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4B2C19F-A2BF-4799-BB02-249266B869E9}"/>
              </a:ext>
            </a:extLst>
          </p:cNvPr>
          <p:cNvSpPr/>
          <p:nvPr/>
        </p:nvSpPr>
        <p:spPr>
          <a:xfrm>
            <a:off x="304800" y="2286734"/>
            <a:ext cx="9879202" cy="6893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িষ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DFC3F8-C5D4-488E-A77C-B79E16E0052E}"/>
              </a:ext>
            </a:extLst>
          </p:cNvPr>
          <p:cNvSpPr/>
          <p:nvPr/>
        </p:nvSpPr>
        <p:spPr>
          <a:xfrm>
            <a:off x="267285" y="3353680"/>
            <a:ext cx="9916717" cy="6893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বাচ্য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114B4D-7E68-4D3B-B8D3-EAD17CBD9F22}"/>
              </a:ext>
            </a:extLst>
          </p:cNvPr>
          <p:cNvSpPr/>
          <p:nvPr/>
        </p:nvSpPr>
        <p:spPr>
          <a:xfrm>
            <a:off x="337625" y="4341935"/>
            <a:ext cx="9916718" cy="6893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কর্মবাচ্যে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বিভক্তি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00DF85-E4CD-483D-984B-A3F39A1AA9E1}"/>
              </a:ext>
            </a:extLst>
          </p:cNvPr>
          <p:cNvSpPr/>
          <p:nvPr/>
        </p:nvSpPr>
        <p:spPr>
          <a:xfrm>
            <a:off x="337624" y="5511562"/>
            <a:ext cx="10034285" cy="6893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বাচ্যে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ক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্ম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প্রাধান্য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 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D6F38A5-4882-455A-8A61-360B87413643}"/>
              </a:ext>
            </a:extLst>
          </p:cNvPr>
          <p:cNvSpPr/>
          <p:nvPr/>
        </p:nvSpPr>
        <p:spPr>
          <a:xfrm>
            <a:off x="337624" y="1306242"/>
            <a:ext cx="9846377" cy="68931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u="sng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প্রশ্নগ</a:t>
            </a:r>
            <a:r>
              <a:rPr lang="as-IN" sz="3600" b="1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b="1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b="1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b="1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b="1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b="1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b="1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b="1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দাওঃ</a:t>
            </a:r>
            <a:r>
              <a:rPr lang="en-US" sz="3600" b="1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b="1" u="sng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6506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AE3150-FC2F-400F-8AB9-6BDEF0EEAC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-44626"/>
            <a:ext cx="12192000" cy="7709564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6100207-8C03-460E-B6FF-82EF84564121}"/>
              </a:ext>
            </a:extLst>
          </p:cNvPr>
          <p:cNvSpPr/>
          <p:nvPr/>
        </p:nvSpPr>
        <p:spPr>
          <a:xfrm>
            <a:off x="310160" y="1184828"/>
            <a:ext cx="7148731" cy="494165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99A12E4-B694-48D0-99EE-86643F044904}"/>
              </a:ext>
            </a:extLst>
          </p:cNvPr>
          <p:cNvSpPr/>
          <p:nvPr/>
        </p:nvSpPr>
        <p:spPr>
          <a:xfrm>
            <a:off x="310160" y="2294793"/>
            <a:ext cx="6926663" cy="21242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র্মবাচ্যের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্থক্য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িখ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0CEF059-D28C-4EE4-99DF-8F5187FC43D4}"/>
              </a:ext>
            </a:extLst>
          </p:cNvPr>
          <p:cNvSpPr/>
          <p:nvPr/>
        </p:nvSpPr>
        <p:spPr>
          <a:xfrm>
            <a:off x="3767795" y="240030"/>
            <a:ext cx="4431323" cy="896815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7" name="Picture 6" descr="A house with trees in the background&#10;&#10;Description automatically generated">
            <a:extLst>
              <a:ext uri="{FF2B5EF4-FFF2-40B4-BE49-F238E27FC236}">
                <a16:creationId xmlns:a16="http://schemas.microsoft.com/office/drawing/2014/main" id="{6F07A08F-405C-4826-9779-FBCF6A2BCD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517" y="1136845"/>
            <a:ext cx="4431323" cy="479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6037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6D52174-91BE-438E-ABA4-B8C80A52F669}"/>
              </a:ext>
            </a:extLst>
          </p:cNvPr>
          <p:cNvSpPr/>
          <p:nvPr/>
        </p:nvSpPr>
        <p:spPr>
          <a:xfrm>
            <a:off x="811237" y="464234"/>
            <a:ext cx="10653932" cy="58802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Little puffin in summer">
            <a:extLst>
              <a:ext uri="{FF2B5EF4-FFF2-40B4-BE49-F238E27FC236}">
                <a16:creationId xmlns:a16="http://schemas.microsoft.com/office/drawing/2014/main" id="{7B0753CE-5A0E-468C-8FD6-80050D8810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54" y="-629586"/>
            <a:ext cx="12219354" cy="748758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7F5ABD1-76C1-4F0E-ADDD-8A1B896421B6}"/>
              </a:ext>
            </a:extLst>
          </p:cNvPr>
          <p:cNvSpPr txBox="1"/>
          <p:nvPr/>
        </p:nvSpPr>
        <p:spPr>
          <a:xfrm>
            <a:off x="5531617" y="5140234"/>
            <a:ext cx="59335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chemeClr val="bg1"/>
                </a:solidFill>
              </a:rPr>
              <a:t>আল্লাহ</a:t>
            </a:r>
            <a:r>
              <a:rPr lang="en-US" sz="6600" dirty="0">
                <a:solidFill>
                  <a:schemeClr val="bg1"/>
                </a:solidFill>
              </a:rPr>
              <a:t> </a:t>
            </a:r>
            <a:r>
              <a:rPr lang="en-US" sz="6600" dirty="0" err="1">
                <a:solidFill>
                  <a:schemeClr val="bg1"/>
                </a:solidFill>
              </a:rPr>
              <a:t>হাফেজ</a:t>
            </a:r>
            <a:r>
              <a:rPr lang="en-US" sz="66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71688E-0A3E-478A-982E-DAA877710CB2}"/>
              </a:ext>
            </a:extLst>
          </p:cNvPr>
          <p:cNvSpPr txBox="1"/>
          <p:nvPr/>
        </p:nvSpPr>
        <p:spPr>
          <a:xfrm>
            <a:off x="726831" y="464234"/>
            <a:ext cx="75419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rgbClr val="FFFF00"/>
                </a:solidFill>
              </a:rPr>
              <a:t>ধন্যবাদ</a:t>
            </a:r>
            <a:r>
              <a:rPr lang="en-US" sz="6600" dirty="0">
                <a:solidFill>
                  <a:srgbClr val="FFFF00"/>
                </a:solidFill>
              </a:rPr>
              <a:t> </a:t>
            </a:r>
            <a:r>
              <a:rPr lang="en-US" sz="6600" dirty="0" err="1">
                <a:solidFill>
                  <a:srgbClr val="FFFF00"/>
                </a:solidFill>
              </a:rPr>
              <a:t>সবাইকে</a:t>
            </a:r>
            <a:r>
              <a:rPr lang="en-US" sz="6600" dirty="0">
                <a:solidFill>
                  <a:srgbClr val="FFFF00"/>
                </a:solidFill>
              </a:rPr>
              <a:t> -----</a:t>
            </a:r>
          </a:p>
        </p:txBody>
      </p:sp>
    </p:spTree>
    <p:extLst>
      <p:ext uri="{BB962C8B-B14F-4D97-AF65-F5344CB8AC3E}">
        <p14:creationId xmlns:p14="http://schemas.microsoft.com/office/powerpoint/2010/main" val="9787324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xit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FCB1E8-73AB-464D-A69D-E91A8F3E8D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63194" y="1619716"/>
            <a:ext cx="4732094" cy="33102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2736476-3DC6-4AB1-89FE-024B2CF3DC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441464" y="2589890"/>
            <a:ext cx="4475066" cy="33578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63D23D0-818C-45BE-B3FC-95EDD992AD45}"/>
              </a:ext>
            </a:extLst>
          </p:cNvPr>
          <p:cNvSpPr/>
          <p:nvPr/>
        </p:nvSpPr>
        <p:spPr>
          <a:xfrm>
            <a:off x="1727981" y="175846"/>
            <a:ext cx="8736038" cy="12238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দেওয়ার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6183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person, green, shirt&#10;&#10;Description automatically generated">
            <a:extLst>
              <a:ext uri="{FF2B5EF4-FFF2-40B4-BE49-F238E27FC236}">
                <a16:creationId xmlns:a16="http://schemas.microsoft.com/office/drawing/2014/main" id="{FF58359D-0A2A-4C00-897E-4320DFF27E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062" y="190500"/>
            <a:ext cx="6007334" cy="3238500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5" name="Picture 4" descr="A group of people standing in front of a building&#10;&#10;Description automatically generated">
            <a:extLst>
              <a:ext uri="{FF2B5EF4-FFF2-40B4-BE49-F238E27FC236}">
                <a16:creationId xmlns:a16="http://schemas.microsoft.com/office/drawing/2014/main" id="{C0F21106-2722-42DC-A720-538B0669D1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25" y="190501"/>
            <a:ext cx="5019832" cy="7057244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" name="Picture 6" descr="A picture containing indoor, person, person, table&#10;&#10;Description automatically generated">
            <a:extLst>
              <a:ext uri="{FF2B5EF4-FFF2-40B4-BE49-F238E27FC236}">
                <a16:creationId xmlns:a16="http://schemas.microsoft.com/office/drawing/2014/main" id="{E33A87BD-FAB8-4FC7-910D-54B58FBAF9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062" y="3619499"/>
            <a:ext cx="6007335" cy="3628245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965951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8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92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FA4199-1368-4AF2-A4CF-7A05D0D315F3}"/>
              </a:ext>
            </a:extLst>
          </p:cNvPr>
          <p:cNvSpPr txBox="1"/>
          <p:nvPr/>
        </p:nvSpPr>
        <p:spPr>
          <a:xfrm>
            <a:off x="8622370" y="484632"/>
            <a:ext cx="3487568" cy="6208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ছবি</a:t>
            </a:r>
            <a:r>
              <a:rPr lang="en-US" sz="4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গুলো</a:t>
            </a:r>
            <a:r>
              <a:rPr lang="en-US" sz="4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লক্ষ্য</a:t>
            </a:r>
            <a:r>
              <a:rPr lang="en-US" sz="4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করে</a:t>
            </a:r>
            <a:r>
              <a:rPr lang="en-US" sz="4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আমরা</a:t>
            </a:r>
            <a:r>
              <a:rPr lang="en-US" sz="4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দেখলাম</a:t>
            </a:r>
            <a:r>
              <a:rPr lang="en-US" sz="4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- </a:t>
            </a:r>
            <a:r>
              <a:rPr lang="en-US" sz="44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লোক</a:t>
            </a:r>
            <a:r>
              <a:rPr lang="en-US" sz="4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গুলো</a:t>
            </a:r>
            <a:r>
              <a:rPr lang="en-US" sz="4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তাদের</a:t>
            </a:r>
            <a:r>
              <a:rPr lang="en-US" sz="4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কথা</a:t>
            </a:r>
            <a:r>
              <a:rPr lang="en-US" sz="4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বলছে,মতামত</a:t>
            </a:r>
            <a:r>
              <a:rPr lang="en-US" sz="4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প্রকাশ</a:t>
            </a:r>
            <a:r>
              <a:rPr lang="en-US" sz="4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করছে</a:t>
            </a:r>
            <a:r>
              <a:rPr lang="en-US" sz="4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38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 up of a flower garden&#10;&#10;Description automatically generated">
            <a:extLst>
              <a:ext uri="{FF2B5EF4-FFF2-40B4-BE49-F238E27FC236}">
                <a16:creationId xmlns:a16="http://schemas.microsoft.com/office/drawing/2014/main" id="{67FB258B-4F15-4074-B40E-640E1D32E3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8"/>
          <a:stretch/>
        </p:blipFill>
        <p:spPr>
          <a:xfrm>
            <a:off x="976251" y="942538"/>
            <a:ext cx="6760980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4527552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D1A2CED-DA9B-4CCF-8215-CFC65FE71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62DFC44-A40C-4573-9230-B3EDB3EC8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260019"/>
            <a:ext cx="11167447" cy="5933012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589D35-CF9F-4DE9-A792-8571A09E9B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658327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4" name="TextBox 1">
            <a:extLst>
              <a:ext uri="{FF2B5EF4-FFF2-40B4-BE49-F238E27FC236}">
                <a16:creationId xmlns:a16="http://schemas.microsoft.com/office/drawing/2014/main" id="{187F9782-2EBE-404F-A4A1-1AEB4C4628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4834482"/>
              </p:ext>
            </p:extLst>
          </p:nvPr>
        </p:nvGraphicFramePr>
        <p:xfrm>
          <a:off x="558209" y="375557"/>
          <a:ext cx="11410634" cy="6077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965998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164F0F-9478-4FDA-9BD2-1AED20F47E86}"/>
              </a:ext>
            </a:extLst>
          </p:cNvPr>
          <p:cNvSpPr txBox="1"/>
          <p:nvPr/>
        </p:nvSpPr>
        <p:spPr>
          <a:xfrm>
            <a:off x="782305" y="1114530"/>
            <a:ext cx="10627389" cy="4031873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8000" dirty="0" err="1"/>
              <a:t>তাহলে</a:t>
            </a:r>
            <a:r>
              <a:rPr lang="en-US" sz="8000" dirty="0"/>
              <a:t> </a:t>
            </a:r>
            <a:r>
              <a:rPr lang="en-US" sz="8000" dirty="0" err="1"/>
              <a:t>আমরা</a:t>
            </a:r>
            <a:r>
              <a:rPr lang="en-US" sz="8000" dirty="0"/>
              <a:t> </a:t>
            </a:r>
            <a:r>
              <a:rPr lang="en-US" sz="8000" dirty="0" err="1"/>
              <a:t>পড়ব</a:t>
            </a:r>
            <a:r>
              <a:rPr lang="en-US" sz="8000" dirty="0"/>
              <a:t> –</a:t>
            </a:r>
          </a:p>
          <a:p>
            <a:r>
              <a:rPr lang="en-US" sz="8800" dirty="0" err="1">
                <a:solidFill>
                  <a:srgbClr val="FFFF00"/>
                </a:solidFill>
              </a:rPr>
              <a:t>বাচ্য</a:t>
            </a:r>
            <a:r>
              <a:rPr lang="en-US" sz="8800" dirty="0">
                <a:solidFill>
                  <a:srgbClr val="FFFF00"/>
                </a:solidFill>
              </a:rPr>
              <a:t> </a:t>
            </a:r>
            <a:r>
              <a:rPr lang="en-US" sz="8800" dirty="0" err="1">
                <a:solidFill>
                  <a:srgbClr val="FFFF00"/>
                </a:solidFill>
              </a:rPr>
              <a:t>এবং</a:t>
            </a:r>
            <a:r>
              <a:rPr lang="en-US" sz="8800" dirty="0">
                <a:solidFill>
                  <a:srgbClr val="FFFF00"/>
                </a:solidFill>
              </a:rPr>
              <a:t> </a:t>
            </a:r>
            <a:r>
              <a:rPr lang="en-US" sz="8800" dirty="0" err="1">
                <a:solidFill>
                  <a:srgbClr val="FFFF00"/>
                </a:solidFill>
              </a:rPr>
              <a:t>বাচ্য</a:t>
            </a:r>
            <a:r>
              <a:rPr lang="en-US" sz="8800" dirty="0">
                <a:solidFill>
                  <a:srgbClr val="FFFF00"/>
                </a:solidFill>
              </a:rPr>
              <a:t> </a:t>
            </a:r>
            <a:r>
              <a:rPr lang="en-US" sz="8800" dirty="0" err="1">
                <a:solidFill>
                  <a:srgbClr val="FFFF00"/>
                </a:solidFill>
              </a:rPr>
              <a:t>পরিবর্তন</a:t>
            </a:r>
            <a:endParaRPr lang="en-US" sz="8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1987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BFC2480-F0C1-447A-9DAA-636DA55567DD}"/>
              </a:ext>
            </a:extLst>
          </p:cNvPr>
          <p:cNvSpPr/>
          <p:nvPr/>
        </p:nvSpPr>
        <p:spPr>
          <a:xfrm>
            <a:off x="0" y="-203199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B8C4A0-2899-4CE4-A61B-19FE450D3E78}"/>
              </a:ext>
            </a:extLst>
          </p:cNvPr>
          <p:cNvSpPr/>
          <p:nvPr/>
        </p:nvSpPr>
        <p:spPr>
          <a:xfrm>
            <a:off x="4346038" y="49470"/>
            <a:ext cx="2518116" cy="759655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0B1A1B-67B0-488F-A48F-F8450959FDA0}"/>
              </a:ext>
            </a:extLst>
          </p:cNvPr>
          <p:cNvSpPr/>
          <p:nvPr/>
        </p:nvSpPr>
        <p:spPr>
          <a:xfrm>
            <a:off x="571500" y="1028700"/>
            <a:ext cx="11184401" cy="15505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েষে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্থীরা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0B956B-DC1F-44CF-88F0-47D824B8901C}"/>
              </a:ext>
            </a:extLst>
          </p:cNvPr>
          <p:cNvSpPr/>
          <p:nvPr/>
        </p:nvSpPr>
        <p:spPr>
          <a:xfrm>
            <a:off x="424543" y="2968283"/>
            <a:ext cx="11331358" cy="366463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বাচ্যের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বাচ্যের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র্ত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র্মবাচ্য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্ত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কোন বাচ্যে কর্তা ও কর্ম প্রাধান্য পায় না তা বলতে পারবে।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0311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ptagon 1">
            <a:extLst>
              <a:ext uri="{FF2B5EF4-FFF2-40B4-BE49-F238E27FC236}">
                <a16:creationId xmlns:a16="http://schemas.microsoft.com/office/drawing/2014/main" id="{3F24FB94-A0E2-49BC-A1E0-2F3CC440F2BE}"/>
              </a:ext>
            </a:extLst>
          </p:cNvPr>
          <p:cNvSpPr/>
          <p:nvPr/>
        </p:nvSpPr>
        <p:spPr>
          <a:xfrm>
            <a:off x="4093026" y="-17977"/>
            <a:ext cx="3347357" cy="1478973"/>
          </a:xfrm>
          <a:prstGeom prst="heptag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D5D6CA-34D1-44B8-A57A-9281D2D07DF3}"/>
              </a:ext>
            </a:extLst>
          </p:cNvPr>
          <p:cNvSpPr txBox="1"/>
          <p:nvPr/>
        </p:nvSpPr>
        <p:spPr>
          <a:xfrm>
            <a:off x="4778827" y="137557"/>
            <a:ext cx="23839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>
                <a:solidFill>
                  <a:schemeClr val="bg1"/>
                </a:solidFill>
              </a:rPr>
              <a:t>বাচ্য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BFA6CA-03E6-4F44-B2D8-533A636EFD52}"/>
              </a:ext>
            </a:extLst>
          </p:cNvPr>
          <p:cNvSpPr txBox="1"/>
          <p:nvPr/>
        </p:nvSpPr>
        <p:spPr>
          <a:xfrm>
            <a:off x="168728" y="1714501"/>
            <a:ext cx="11854543" cy="517064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600" dirty="0" err="1"/>
              <a:t>বাক্যের</a:t>
            </a:r>
            <a:r>
              <a:rPr lang="en-US" sz="6600" dirty="0"/>
              <a:t> </a:t>
            </a:r>
            <a:r>
              <a:rPr lang="en-US" sz="6600" dirty="0" err="1"/>
              <a:t>বিভিন্ন</a:t>
            </a:r>
            <a:r>
              <a:rPr lang="en-US" sz="6600" dirty="0"/>
              <a:t> </a:t>
            </a:r>
            <a:r>
              <a:rPr lang="en-US" sz="6600" dirty="0" err="1"/>
              <a:t>ধরনের</a:t>
            </a:r>
            <a:r>
              <a:rPr lang="en-US" sz="6600" dirty="0"/>
              <a:t> </a:t>
            </a:r>
            <a:r>
              <a:rPr lang="en-US" sz="6600" dirty="0" err="1"/>
              <a:t>প্রকাশ</a:t>
            </a:r>
            <a:r>
              <a:rPr lang="en-US" sz="6600" dirty="0"/>
              <a:t> </a:t>
            </a:r>
            <a:r>
              <a:rPr lang="en-US" sz="6600" dirty="0" err="1"/>
              <a:t>ভঙ্গিকে</a:t>
            </a:r>
            <a:r>
              <a:rPr lang="en-US" sz="6600" dirty="0"/>
              <a:t> </a:t>
            </a:r>
            <a:r>
              <a:rPr lang="en-US" sz="6600" dirty="0" err="1"/>
              <a:t>বাচ্য</a:t>
            </a:r>
            <a:r>
              <a:rPr lang="en-US" sz="6600" dirty="0"/>
              <a:t> </a:t>
            </a:r>
            <a:r>
              <a:rPr lang="en-US" sz="6600" dirty="0" err="1"/>
              <a:t>বলে</a:t>
            </a:r>
            <a:r>
              <a:rPr lang="en-US" sz="6600" dirty="0"/>
              <a:t> ।                </a:t>
            </a:r>
            <a:r>
              <a:rPr lang="en-US" sz="6600" dirty="0" err="1"/>
              <a:t>অথবা</a:t>
            </a:r>
            <a:r>
              <a:rPr lang="en-US" sz="6600" dirty="0"/>
              <a:t> –</a:t>
            </a:r>
            <a:r>
              <a:rPr lang="en-US" sz="6600" dirty="0" err="1"/>
              <a:t>ভাব</a:t>
            </a:r>
            <a:r>
              <a:rPr lang="en-US" sz="6600" dirty="0"/>
              <a:t> </a:t>
            </a:r>
            <a:r>
              <a:rPr lang="en-US" sz="6600" dirty="0" err="1"/>
              <a:t>প্রকাশের</a:t>
            </a:r>
            <a:r>
              <a:rPr lang="en-US" sz="6600" dirty="0"/>
              <a:t> </a:t>
            </a:r>
            <a:r>
              <a:rPr lang="en-US" sz="6600" dirty="0" err="1"/>
              <a:t>জন্য</a:t>
            </a:r>
            <a:r>
              <a:rPr lang="en-US" sz="6600" dirty="0"/>
              <a:t> </a:t>
            </a:r>
            <a:r>
              <a:rPr lang="en-US" sz="6600" dirty="0" err="1"/>
              <a:t>বিভিন্ন</a:t>
            </a:r>
            <a:r>
              <a:rPr lang="en-US" sz="6600" dirty="0"/>
              <a:t> </a:t>
            </a:r>
            <a:r>
              <a:rPr lang="en-US" sz="6600" dirty="0" err="1"/>
              <a:t>ধরনের</a:t>
            </a:r>
            <a:r>
              <a:rPr lang="en-US" sz="6600" dirty="0"/>
              <a:t> </a:t>
            </a:r>
            <a:r>
              <a:rPr lang="en-US" sz="6600" dirty="0" err="1"/>
              <a:t>বক্তব্য</a:t>
            </a:r>
            <a:r>
              <a:rPr lang="en-US" sz="6600" dirty="0"/>
              <a:t> </a:t>
            </a:r>
            <a:r>
              <a:rPr lang="en-US" sz="6600" dirty="0" err="1"/>
              <a:t>বা</a:t>
            </a:r>
            <a:r>
              <a:rPr lang="en-US" sz="6600" dirty="0"/>
              <a:t> </a:t>
            </a:r>
            <a:r>
              <a:rPr lang="en-US" sz="6600" dirty="0" err="1"/>
              <a:t>প্রকাশ</a:t>
            </a:r>
            <a:r>
              <a:rPr lang="en-US" sz="6600" dirty="0"/>
              <a:t> </a:t>
            </a:r>
            <a:r>
              <a:rPr lang="en-US" sz="6600" dirty="0" err="1"/>
              <a:t>ভঙ্গিকে</a:t>
            </a:r>
            <a:r>
              <a:rPr lang="en-US" sz="6600" dirty="0"/>
              <a:t> </a:t>
            </a:r>
            <a:r>
              <a:rPr lang="en-US" sz="6600" dirty="0" err="1"/>
              <a:t>বাচ্য</a:t>
            </a:r>
            <a:r>
              <a:rPr lang="en-US" sz="6600" dirty="0"/>
              <a:t> </a:t>
            </a:r>
            <a:r>
              <a:rPr lang="en-US" sz="6600" dirty="0" err="1"/>
              <a:t>বলে</a:t>
            </a:r>
            <a:r>
              <a:rPr lang="en-US" sz="6600" dirty="0"/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13342946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1549</Words>
  <Application>Microsoft Office PowerPoint</Application>
  <PresentationFormat>Widescreen</PresentationFormat>
  <Paragraphs>141</Paragraphs>
  <Slides>26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Georgia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Galaxy</dc:creator>
  <cp:lastModifiedBy>Galaxy</cp:lastModifiedBy>
  <cp:revision>38</cp:revision>
  <dcterms:created xsi:type="dcterms:W3CDTF">2020-11-04T16:22:36Z</dcterms:created>
  <dcterms:modified xsi:type="dcterms:W3CDTF">2020-11-05T15:27:34Z</dcterms:modified>
</cp:coreProperties>
</file>