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Lst>
  <p:sldIdLst>
    <p:sldId id="256" r:id="rId14"/>
    <p:sldId id="257" r:id="rId15"/>
    <p:sldId id="259" r:id="rId16"/>
    <p:sldId id="261" r:id="rId17"/>
    <p:sldId id="260" r:id="rId18"/>
    <p:sldId id="262"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DA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62177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8967656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61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591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793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14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604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111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2613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69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822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70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2665424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621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79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2532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09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2893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3451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8441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387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307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74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049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55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93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9994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672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378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654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296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9835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411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9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0430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926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8191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015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640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4670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156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832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0295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03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513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1841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6465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587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8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3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88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64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5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3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87809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7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23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94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08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618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972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4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26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4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76F79-1A6A-4D41-B7D0-1D4EC23E6505}"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745111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67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12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06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177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229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18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82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329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06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83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76F79-1A6A-4D41-B7D0-1D4EC23E650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161792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30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495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044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53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6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76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258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116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61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68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76F79-1A6A-4D41-B7D0-1D4EC23E6505}"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072004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30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2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21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26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656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653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137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320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314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2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76F79-1A6A-4D41-B7D0-1D4EC23E6505}"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4081177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180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33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76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733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527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9627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993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002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2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2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76F79-1A6A-4D41-B7D0-1D4EC23E6505}"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7303476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6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254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8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32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527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211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4556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50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23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76F79-1A6A-4D41-B7D0-1D4EC23E650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799634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48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7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15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777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395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462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77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0206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491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3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76F79-1A6A-4D41-B7D0-1D4EC23E6505}"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0533533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0020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4051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962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376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527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62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9569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539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411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54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76F79-1A6A-4D41-B7D0-1D4EC23E6505}"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C900C-687B-4F14-BD12-E763A2907560}" type="slidenum">
              <a:rPr lang="en-US" smtClean="0"/>
              <a:t>‹#›</a:t>
            </a:fld>
            <a:endParaRPr lang="en-US"/>
          </a:p>
        </p:txBody>
      </p:sp>
    </p:spTree>
    <p:extLst>
      <p:ext uri="{BB962C8B-B14F-4D97-AF65-F5344CB8AC3E}">
        <p14:creationId xmlns:p14="http://schemas.microsoft.com/office/powerpoint/2010/main" val="219460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052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363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6414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424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39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65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759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895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05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654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609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7723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051" y="532261"/>
            <a:ext cx="2963908" cy="178785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863" y="607317"/>
            <a:ext cx="2620369" cy="1787857"/>
          </a:xfrm>
          <a:prstGeom prst="rect">
            <a:avLst/>
          </a:prstGeom>
        </p:spPr>
      </p:pic>
      <p:pic>
        <p:nvPicPr>
          <p:cNvPr id="4" name="Picture 3"/>
          <p:cNvPicPr>
            <a:picLocks noChangeAspect="1"/>
          </p:cNvPicPr>
          <p:nvPr/>
        </p:nvPicPr>
        <p:blipFill>
          <a:blip r:embed="rId4"/>
          <a:stretch>
            <a:fillRect/>
          </a:stretch>
        </p:blipFill>
        <p:spPr>
          <a:xfrm>
            <a:off x="8902136" y="661909"/>
            <a:ext cx="2006311" cy="1678675"/>
          </a:xfrm>
          <a:prstGeom prst="rect">
            <a:avLst/>
          </a:prstGeom>
        </p:spPr>
      </p:pic>
      <p:sp>
        <p:nvSpPr>
          <p:cNvPr id="7" name="TextBox 6"/>
          <p:cNvSpPr txBox="1"/>
          <p:nvPr/>
        </p:nvSpPr>
        <p:spPr>
          <a:xfrm>
            <a:off x="1420836" y="3742006"/>
            <a:ext cx="9684557" cy="1107996"/>
          </a:xfrm>
          <a:prstGeom prst="rect">
            <a:avLst/>
          </a:prstGeom>
          <a:noFill/>
          <a:ln>
            <a:noFill/>
          </a:ln>
        </p:spPr>
        <p:txBody>
          <a:bodyPr wrap="square" rtlCol="0">
            <a:spAutoFit/>
          </a:bodyPr>
          <a:lstStyle/>
          <a:p>
            <a:r>
              <a:rPr lang="en-US" sz="6600" dirty="0" smtClean="0">
                <a:latin typeface="Algerian" panose="04020705040A02060702" pitchFamily="82" charset="0"/>
              </a:rPr>
              <a:t>Welcome to My class.</a:t>
            </a:r>
            <a:endParaRPr lang="en-US" sz="6600" dirty="0">
              <a:latin typeface="Algerian" panose="04020705040A02060702" pitchFamily="82" charset="0"/>
            </a:endParaRPr>
          </a:p>
        </p:txBody>
      </p:sp>
    </p:spTree>
    <p:extLst>
      <p:ext uri="{BB962C8B-B14F-4D97-AF65-F5344CB8AC3E}">
        <p14:creationId xmlns:p14="http://schemas.microsoft.com/office/powerpoint/2010/main" val="2325170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20000"/>
                                  </p:iterate>
                                  <p:childTnLst>
                                    <p:animMotion origin="layout" path="M 0.0 0.0 L 0.0 -0.07213" pathEditMode="relative" ptsTypes="">
                                      <p:cBhvr>
                                        <p:cTn id="6" dur="500" accel="50000" decel="50000" autoRev="1" fill="hold">
                                          <p:stCondLst>
                                            <p:cond delay="0"/>
                                          </p:stCondLst>
                                        </p:cTn>
                                        <p:tgtEl>
                                          <p:spTgt spid="7"/>
                                        </p:tgtEl>
                                        <p:attrNameLst>
                                          <p:attrName>ppt_x</p:attrName>
                                          <p:attrName>ppt_y</p:attrName>
                                        </p:attrNameLst>
                                      </p:cBhvr>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subTnLst>
                                    <p:animClr clrSpc="rgb" dir="cw">
                                      <p:cBhvr override="childStyle">
                                        <p:cTn dur="1" fill="hold" display="0" masterRel="nextClick" afterEffect="1"/>
                                        <p:tgtEl>
                                          <p:spTgt spid="7"/>
                                        </p:tgtEl>
                                        <p:attrNameLst>
                                          <p:attrName>ppt_c</p:attrName>
                                        </p:attrNameLst>
                                      </p:cBhvr>
                                      <p:to>
                                        <a:srgbClr val="66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rev="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endParaRPr lang="en-US" sz="4000" dirty="0">
              <a:solidFill>
                <a:prstClr val="black"/>
              </a:solidFill>
              <a:latin typeface="Algerian" panose="04020705040A02060702" pitchFamily="82" charset="0"/>
            </a:endParaRPr>
          </a:p>
        </p:txBody>
      </p:sp>
      <p:sp>
        <p:nvSpPr>
          <p:cNvPr id="5" name="TextBox 4"/>
          <p:cNvSpPr txBox="1"/>
          <p:nvPr/>
        </p:nvSpPr>
        <p:spPr>
          <a:xfrm>
            <a:off x="3200399" y="1775135"/>
            <a:ext cx="3234522" cy="1015663"/>
          </a:xfrm>
          <a:prstGeom prst="rect">
            <a:avLst/>
          </a:prstGeom>
          <a:noFill/>
        </p:spPr>
        <p:txBody>
          <a:bodyPr wrap="square" rtlCol="0">
            <a:spAutoFit/>
          </a:bodyPr>
          <a:lstStyle/>
          <a:p>
            <a:r>
              <a:rPr lang="en-US" sz="6000" b="1" dirty="0">
                <a:solidFill>
                  <a:prstClr val="black"/>
                </a:solidFill>
              </a:rPr>
              <a:t>talkative</a:t>
            </a:r>
            <a:endParaRPr lang="en-US" sz="6000" b="1" dirty="0">
              <a:solidFill>
                <a:prstClr val="black"/>
              </a:solidFill>
            </a:endParaRPr>
          </a:p>
        </p:txBody>
      </p:sp>
      <p:sp>
        <p:nvSpPr>
          <p:cNvPr id="6" name="TextBox 5"/>
          <p:cNvSpPr txBox="1"/>
          <p:nvPr/>
        </p:nvSpPr>
        <p:spPr>
          <a:xfrm>
            <a:off x="3200399" y="3104233"/>
            <a:ext cx="5803241" cy="1015663"/>
          </a:xfrm>
          <a:prstGeom prst="rect">
            <a:avLst/>
          </a:prstGeom>
          <a:noFill/>
        </p:spPr>
        <p:txBody>
          <a:bodyPr wrap="square" rtlCol="0">
            <a:spAutoFit/>
          </a:bodyPr>
          <a:lstStyle/>
          <a:p>
            <a:r>
              <a:rPr lang="en-US" sz="6000" b="1" dirty="0">
                <a:solidFill>
                  <a:srgbClr val="FF0000"/>
                </a:solidFill>
              </a:rPr>
              <a:t>talkative - </a:t>
            </a:r>
            <a:r>
              <a:rPr lang="bn-IN" sz="6000" b="1" dirty="0">
                <a:solidFill>
                  <a:srgbClr val="FF0000"/>
                </a:solidFill>
              </a:rPr>
              <a:t>বাচাল</a:t>
            </a:r>
            <a:endParaRPr lang="en-US" sz="6000" b="1" dirty="0">
              <a:solidFill>
                <a:srgbClr val="FF0000"/>
              </a:solidFill>
            </a:endParaRPr>
          </a:p>
        </p:txBody>
      </p:sp>
      <p:sp>
        <p:nvSpPr>
          <p:cNvPr id="7" name="TextBox 6"/>
          <p:cNvSpPr txBox="1"/>
          <p:nvPr/>
        </p:nvSpPr>
        <p:spPr>
          <a:xfrm>
            <a:off x="3200399" y="4417492"/>
            <a:ext cx="3698546" cy="1015663"/>
          </a:xfrm>
          <a:prstGeom prst="rect">
            <a:avLst/>
          </a:prstGeom>
          <a:noFill/>
        </p:spPr>
        <p:txBody>
          <a:bodyPr wrap="square" rtlCol="0">
            <a:spAutoFit/>
          </a:bodyPr>
          <a:lstStyle/>
          <a:p>
            <a:r>
              <a:rPr lang="en-US" sz="6000" b="1" dirty="0">
                <a:solidFill>
                  <a:srgbClr val="002060"/>
                </a:solidFill>
              </a:rPr>
              <a:t>talkative</a:t>
            </a:r>
            <a:endParaRPr lang="en-US" sz="6000" b="1" dirty="0">
              <a:solidFill>
                <a:srgbClr val="002060"/>
              </a:solidFill>
            </a:endParaRPr>
          </a:p>
        </p:txBody>
      </p:sp>
    </p:spTree>
    <p:extLst>
      <p:ext uri="{BB962C8B-B14F-4D97-AF65-F5344CB8AC3E}">
        <p14:creationId xmlns:p14="http://schemas.microsoft.com/office/powerpoint/2010/main" val="9715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endParaRPr lang="en-US" sz="4000" dirty="0">
              <a:solidFill>
                <a:prstClr val="black"/>
              </a:solidFill>
              <a:latin typeface="Algerian" panose="04020705040A02060702" pitchFamily="82" charset="0"/>
            </a:endParaRPr>
          </a:p>
        </p:txBody>
      </p:sp>
      <p:sp>
        <p:nvSpPr>
          <p:cNvPr id="5" name="TextBox 4"/>
          <p:cNvSpPr txBox="1"/>
          <p:nvPr/>
        </p:nvSpPr>
        <p:spPr>
          <a:xfrm>
            <a:off x="3780427" y="1892573"/>
            <a:ext cx="3234522" cy="1015663"/>
          </a:xfrm>
          <a:prstGeom prst="rect">
            <a:avLst/>
          </a:prstGeom>
          <a:noFill/>
        </p:spPr>
        <p:txBody>
          <a:bodyPr wrap="square" rtlCol="0">
            <a:spAutoFit/>
          </a:bodyPr>
          <a:lstStyle/>
          <a:p>
            <a:r>
              <a:rPr lang="en-US" sz="6000" b="1" dirty="0">
                <a:solidFill>
                  <a:prstClr val="black"/>
                </a:solidFill>
              </a:rPr>
              <a:t>quiet</a:t>
            </a:r>
            <a:endParaRPr lang="en-US" sz="6000" b="1" dirty="0">
              <a:solidFill>
                <a:prstClr val="black"/>
              </a:solidFill>
            </a:endParaRPr>
          </a:p>
        </p:txBody>
      </p:sp>
      <p:sp>
        <p:nvSpPr>
          <p:cNvPr id="6" name="TextBox 5"/>
          <p:cNvSpPr txBox="1"/>
          <p:nvPr/>
        </p:nvSpPr>
        <p:spPr>
          <a:xfrm>
            <a:off x="3780427" y="3162952"/>
            <a:ext cx="5803241" cy="1015663"/>
          </a:xfrm>
          <a:prstGeom prst="rect">
            <a:avLst/>
          </a:prstGeom>
          <a:noFill/>
        </p:spPr>
        <p:txBody>
          <a:bodyPr wrap="square" rtlCol="0">
            <a:spAutoFit/>
          </a:bodyPr>
          <a:lstStyle/>
          <a:p>
            <a:r>
              <a:rPr lang="en-US" sz="6000" b="1" dirty="0">
                <a:solidFill>
                  <a:srgbClr val="FF0000"/>
                </a:solidFill>
              </a:rPr>
              <a:t>quiet - </a:t>
            </a:r>
            <a:r>
              <a:rPr lang="bn-IN" sz="6000" b="1" dirty="0">
                <a:solidFill>
                  <a:srgbClr val="FF0000"/>
                </a:solidFill>
              </a:rPr>
              <a:t>শান্ত</a:t>
            </a:r>
            <a:endParaRPr lang="en-US" sz="6000" b="1" dirty="0">
              <a:solidFill>
                <a:srgbClr val="FF0000"/>
              </a:solidFill>
            </a:endParaRPr>
          </a:p>
        </p:txBody>
      </p:sp>
      <p:sp>
        <p:nvSpPr>
          <p:cNvPr id="7" name="TextBox 6"/>
          <p:cNvSpPr txBox="1"/>
          <p:nvPr/>
        </p:nvSpPr>
        <p:spPr>
          <a:xfrm>
            <a:off x="3780427" y="4444787"/>
            <a:ext cx="3698546" cy="1015663"/>
          </a:xfrm>
          <a:prstGeom prst="rect">
            <a:avLst/>
          </a:prstGeom>
          <a:noFill/>
        </p:spPr>
        <p:txBody>
          <a:bodyPr wrap="square" rtlCol="0">
            <a:spAutoFit/>
          </a:bodyPr>
          <a:lstStyle/>
          <a:p>
            <a:r>
              <a:rPr lang="en-US" sz="6000" b="1" dirty="0">
                <a:solidFill>
                  <a:srgbClr val="002060"/>
                </a:solidFill>
              </a:rPr>
              <a:t>quiet</a:t>
            </a:r>
            <a:endParaRPr lang="en-US" sz="6000" b="1" dirty="0">
              <a:solidFill>
                <a:srgbClr val="002060"/>
              </a:solidFill>
            </a:endParaRPr>
          </a:p>
        </p:txBody>
      </p:sp>
    </p:spTree>
    <p:extLst>
      <p:ext uri="{BB962C8B-B14F-4D97-AF65-F5344CB8AC3E}">
        <p14:creationId xmlns:p14="http://schemas.microsoft.com/office/powerpoint/2010/main" val="1128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686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72" t="14450" r="33650" b="6874"/>
          <a:stretch/>
        </p:blipFill>
        <p:spPr>
          <a:xfrm>
            <a:off x="0" y="1"/>
            <a:ext cx="12192000" cy="6841522"/>
          </a:xfrm>
          <a:prstGeom prst="rect">
            <a:avLst/>
          </a:prstGeom>
        </p:spPr>
      </p:pic>
      <p:sp>
        <p:nvSpPr>
          <p:cNvPr id="5" name="Rectangle 4"/>
          <p:cNvSpPr/>
          <p:nvPr/>
        </p:nvSpPr>
        <p:spPr>
          <a:xfrm>
            <a:off x="641445" y="518615"/>
            <a:ext cx="10809027" cy="1569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6266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054855"/>
            <a:ext cx="11450471" cy="5355312"/>
          </a:xfrm>
          <a:prstGeom prst="rect">
            <a:avLst/>
          </a:prstGeom>
          <a:noFill/>
        </p:spPr>
        <p:txBody>
          <a:bodyPr wrap="square" rtlCol="0">
            <a:spAutoFit/>
          </a:bodyPr>
          <a:lstStyle/>
          <a:p>
            <a:endParaRPr lang="en-US" sz="3800" dirty="0">
              <a:latin typeface="NikoshBAN" panose="02000000000000000000" pitchFamily="2" charset="0"/>
              <a:cs typeface="NikoshBAN" panose="02000000000000000000" pitchFamily="2" charset="0"/>
            </a:endParaRPr>
          </a:p>
          <a:p>
            <a:pPr algn="just"/>
            <a:r>
              <a:rPr lang="en-US" sz="3800" dirty="0" smtClean="0">
                <a:latin typeface="NikoshBAN" panose="02000000000000000000" pitchFamily="2" charset="0"/>
                <a:cs typeface="NikoshBAN" panose="02000000000000000000" pitchFamily="2" charset="0"/>
              </a:rPr>
              <a:t>Laila and Bithi are friends, but they are very different. Laila likes to run in the park and swim. She is very active. She also likes to talk. Her mother says, “Oh, Laila! You’re so talkative.” On the other hand, Bithi is a quiet person. She doesn’t like running or swimming. She enjoys reading. She especially loves stories about other countries.</a:t>
            </a:r>
            <a:endParaRPr lang="en-US" sz="3800" dirty="0">
              <a:latin typeface="NikoshBAN" panose="02000000000000000000" pitchFamily="2" charset="0"/>
              <a:cs typeface="NikoshBAN" panose="02000000000000000000" pitchFamily="2" charset="0"/>
            </a:endParaRPr>
          </a:p>
        </p:txBody>
      </p:sp>
      <p:sp>
        <p:nvSpPr>
          <p:cNvPr id="5" name="TextBox 4"/>
          <p:cNvSpPr txBox="1"/>
          <p:nvPr/>
        </p:nvSpPr>
        <p:spPr>
          <a:xfrm>
            <a:off x="445826" y="1054855"/>
            <a:ext cx="11450471" cy="5355312"/>
          </a:xfrm>
          <a:prstGeom prst="rect">
            <a:avLst/>
          </a:prstGeom>
          <a:noFill/>
        </p:spPr>
        <p:txBody>
          <a:bodyPr wrap="square" rtlCol="0">
            <a:spAutoFit/>
          </a:bodyPr>
          <a:lstStyle/>
          <a:p>
            <a:endParaRPr lang="en-US" sz="3800" dirty="0">
              <a:latin typeface="NikoshBAN" panose="02000000000000000000" pitchFamily="2" charset="0"/>
              <a:cs typeface="NikoshBAN" panose="02000000000000000000" pitchFamily="2" charset="0"/>
            </a:endParaRPr>
          </a:p>
          <a:p>
            <a:pPr algn="just"/>
            <a:r>
              <a:rPr lang="en-US" sz="3800" dirty="0" smtClean="0">
                <a:solidFill>
                  <a:srgbClr val="FF0000"/>
                </a:solidFill>
                <a:latin typeface="NikoshBAN" panose="02000000000000000000" pitchFamily="2" charset="0"/>
                <a:cs typeface="NikoshBAN" panose="02000000000000000000" pitchFamily="2" charset="0"/>
              </a:rPr>
              <a:t>Laila and Bithi are friends, but they are very different. Laila likes to run in the park and swim. She is very active. She also likes to talk. Her mother says, “Oh, Laila! You’re so talkative.” On the other hand, Bithi is a quiet person. She doesn’t like running or swimming. She enjoys reading. She especially loves stories about other countries.</a:t>
            </a:r>
            <a:endParaRPr lang="en-US" sz="3800" dirty="0">
              <a:solidFill>
                <a:srgbClr val="FF0000"/>
              </a:solidFill>
              <a:latin typeface="NikoshBAN" panose="02000000000000000000" pitchFamily="2" charset="0"/>
              <a:cs typeface="NikoshBAN" panose="02000000000000000000" pitchFamily="2" charset="0"/>
            </a:endParaRPr>
          </a:p>
        </p:txBody>
      </p:sp>
      <p:cxnSp>
        <p:nvCxnSpPr>
          <p:cNvPr id="7" name="Straight Connector 6"/>
          <p:cNvCxnSpPr/>
          <p:nvPr/>
        </p:nvCxnSpPr>
        <p:spPr>
          <a:xfrm>
            <a:off x="450376" y="2156448"/>
            <a:ext cx="6632812" cy="545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13009" y="2172269"/>
            <a:ext cx="4242179" cy="2502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0376" y="2747749"/>
            <a:ext cx="2224585" cy="90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4309" y="2756848"/>
            <a:ext cx="867087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0376" y="3316406"/>
            <a:ext cx="12965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1713" y="3307307"/>
            <a:ext cx="4390030" cy="90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60191" y="3316406"/>
            <a:ext cx="490864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0376" y="3915153"/>
            <a:ext cx="11204812" cy="40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50376" y="4474710"/>
            <a:ext cx="2224585" cy="40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96904" y="4478741"/>
            <a:ext cx="8558284" cy="607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0376" y="5077487"/>
            <a:ext cx="16013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65612" y="5052466"/>
            <a:ext cx="9289576" cy="466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0376" y="5668789"/>
            <a:ext cx="5268036" cy="2905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96083" y="5668789"/>
            <a:ext cx="5459105" cy="739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0376" y="6263505"/>
            <a:ext cx="6962633" cy="40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9" name="L1-2A_U22C5">
            <a:hlinkClick r:id="" action="ppaction://media"/>
          </p:cNvPr>
          <p:cNvPicPr>
            <a:picLocks noChangeAspect="1"/>
          </p:cNvPicPr>
          <p:nvPr>
            <a:audioFile r:link="rId1"/>
            <p:extLst>
              <p:ext uri="{DAA4B4D4-6D71-4841-9C94-3DE7FCFB9230}">
                <p14:media xmlns:p14="http://schemas.microsoft.com/office/powerpoint/2010/main" r:embed="rId2">
                  <p14:trim st="6340" end="6862"/>
                </p14:media>
              </p:ext>
            </p:extLst>
          </p:nvPr>
        </p:nvPicPr>
        <p:blipFill>
          <a:blip r:embed="rId4"/>
          <a:stretch>
            <a:fillRect/>
          </a:stretch>
        </p:blipFill>
        <p:spPr>
          <a:xfrm>
            <a:off x="10499678" y="271817"/>
            <a:ext cx="609600" cy="609600"/>
          </a:xfrm>
          <a:prstGeom prst="rect">
            <a:avLst/>
          </a:prstGeom>
        </p:spPr>
      </p:pic>
      <p:sp>
        <p:nvSpPr>
          <p:cNvPr id="40" name="TextBox 39"/>
          <p:cNvSpPr txBox="1"/>
          <p:nvPr/>
        </p:nvSpPr>
        <p:spPr>
          <a:xfrm>
            <a:off x="441276" y="1054855"/>
            <a:ext cx="11450471" cy="5355312"/>
          </a:xfrm>
          <a:prstGeom prst="rect">
            <a:avLst/>
          </a:prstGeom>
          <a:noFill/>
        </p:spPr>
        <p:txBody>
          <a:bodyPr wrap="square" rtlCol="0">
            <a:spAutoFit/>
          </a:bodyPr>
          <a:lstStyle/>
          <a:p>
            <a:endParaRPr lang="en-US" sz="3800" dirty="0">
              <a:latin typeface="NikoshBAN" panose="02000000000000000000" pitchFamily="2" charset="0"/>
              <a:cs typeface="NikoshBAN" panose="02000000000000000000" pitchFamily="2" charset="0"/>
            </a:endParaRPr>
          </a:p>
          <a:p>
            <a:pPr algn="just"/>
            <a:r>
              <a:rPr lang="en-US" sz="3800" dirty="0" smtClean="0">
                <a:latin typeface="NikoshBAN" panose="02000000000000000000" pitchFamily="2" charset="0"/>
                <a:cs typeface="NikoshBAN" panose="02000000000000000000" pitchFamily="2" charset="0"/>
              </a:rPr>
              <a:t>Laila and Bithi are friends, but they are very different. Laila likes to run in the park and swim. She is very active. She also likes to talk. Her mother says, “Oh, Laila! You’re so talkative.” On the other hand, Bithi is a quiet person. She doesn’t like running or swimming. She enjoys reading. She especially loves stories about other countries.</a:t>
            </a:r>
            <a:endParaRPr lang="en-US" sz="3800" dirty="0">
              <a:latin typeface="NikoshBAN" panose="02000000000000000000" pitchFamily="2" charset="0"/>
              <a:cs typeface="NikoshBAN" panose="02000000000000000000" pitchFamily="2" charset="0"/>
            </a:endParaRPr>
          </a:p>
        </p:txBody>
      </p:sp>
      <p:sp>
        <p:nvSpPr>
          <p:cNvPr id="41" name="TextBox 40"/>
          <p:cNvSpPr txBox="1"/>
          <p:nvPr/>
        </p:nvSpPr>
        <p:spPr>
          <a:xfrm>
            <a:off x="445826" y="436210"/>
            <a:ext cx="4958687" cy="707886"/>
          </a:xfrm>
          <a:prstGeom prst="rect">
            <a:avLst/>
          </a:prstGeom>
          <a:noFill/>
        </p:spPr>
        <p:txBody>
          <a:bodyPr wrap="square" rtlCol="0">
            <a:spAutoFit/>
          </a:bodyPr>
          <a:lstStyle/>
          <a:p>
            <a:r>
              <a:rPr lang="en-US" sz="4000" dirty="0" smtClean="0">
                <a:solidFill>
                  <a:srgbClr val="FF0000"/>
                </a:solidFill>
                <a:latin typeface="NikoshBAN" panose="02000000000000000000" pitchFamily="2" charset="0"/>
                <a:cs typeface="NikoshBAN" panose="02000000000000000000" pitchFamily="2" charset="0"/>
              </a:rPr>
              <a:t>A. </a:t>
            </a:r>
            <a:r>
              <a:rPr lang="en-US" sz="4000" dirty="0" smtClean="0">
                <a:latin typeface="NikoshBAN" panose="02000000000000000000" pitchFamily="2" charset="0"/>
                <a:cs typeface="NikoshBAN" panose="02000000000000000000" pitchFamily="2" charset="0"/>
              </a:rPr>
              <a:t>Listen and read.</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4947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9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34414" fill="hold"/>
                                        <p:tgtEl>
                                          <p:spTgt spid="39"/>
                                        </p:tgtEl>
                                      </p:cBhvr>
                                    </p:cmd>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80000"/>
                                  </p:iterate>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92" fill="hold" display="0">
                  <p:stCondLst>
                    <p:cond delay="indefinite"/>
                  </p:stCondLst>
                  <p:endCondLst>
                    <p:cond evt="onStopAudio" delay="0">
                      <p:tgtEl>
                        <p:sldTgt/>
                      </p:tgtEl>
                    </p:cond>
                  </p:endCondLst>
                </p:cTn>
                <p:tgtEl>
                  <p:spTgt spid="39"/>
                </p:tgtEl>
              </p:cMediaNode>
            </p:audio>
          </p:childTnLst>
        </p:cTn>
      </p:par>
    </p:tnLst>
    <p:bldLst>
      <p:bldP spid="5"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72" t="14450" r="33650" b="6874"/>
          <a:stretch/>
        </p:blipFill>
        <p:spPr>
          <a:xfrm>
            <a:off x="0" y="1"/>
            <a:ext cx="12192000" cy="6841522"/>
          </a:xfrm>
          <a:prstGeom prst="rect">
            <a:avLst/>
          </a:prstGeom>
        </p:spPr>
      </p:pic>
      <p:sp>
        <p:nvSpPr>
          <p:cNvPr id="5" name="Rectangle 4"/>
          <p:cNvSpPr/>
          <p:nvPr/>
        </p:nvSpPr>
        <p:spPr>
          <a:xfrm>
            <a:off x="518615" y="2074459"/>
            <a:ext cx="10809027" cy="2688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045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981" t="38149" r="36564" b="30776"/>
          <a:stretch/>
        </p:blipFill>
        <p:spPr>
          <a:xfrm>
            <a:off x="0" y="0"/>
            <a:ext cx="12192000" cy="6858000"/>
          </a:xfrm>
          <a:prstGeom prst="rect">
            <a:avLst/>
          </a:prstGeom>
        </p:spPr>
      </p:pic>
      <p:sp>
        <p:nvSpPr>
          <p:cNvPr id="2" name="TextBox 1"/>
          <p:cNvSpPr txBox="1"/>
          <p:nvPr/>
        </p:nvSpPr>
        <p:spPr>
          <a:xfrm>
            <a:off x="8375176" y="5882185"/>
            <a:ext cx="2483892"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Laila</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2483892" y="5882185"/>
            <a:ext cx="2483892"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Bithi</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2857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72" t="14450" r="33650" b="6874"/>
          <a:stretch/>
        </p:blipFill>
        <p:spPr>
          <a:xfrm>
            <a:off x="0" y="1"/>
            <a:ext cx="12192000" cy="6841522"/>
          </a:xfrm>
          <a:prstGeom prst="rect">
            <a:avLst/>
          </a:prstGeom>
        </p:spPr>
      </p:pic>
      <p:sp>
        <p:nvSpPr>
          <p:cNvPr id="5" name="Rectangle 4"/>
          <p:cNvSpPr/>
          <p:nvPr/>
        </p:nvSpPr>
        <p:spPr>
          <a:xfrm>
            <a:off x="559559" y="4667534"/>
            <a:ext cx="10508775" cy="18424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008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728" t="68440" r="36689" b="11785"/>
          <a:stretch/>
        </p:blipFill>
        <p:spPr>
          <a:xfrm>
            <a:off x="272955" y="177420"/>
            <a:ext cx="11546005" cy="4148919"/>
          </a:xfrm>
          <a:prstGeom prst="rect">
            <a:avLst/>
          </a:prstGeom>
        </p:spPr>
      </p:pic>
      <p:sp>
        <p:nvSpPr>
          <p:cNvPr id="2" name="Rectangle 1"/>
          <p:cNvSpPr/>
          <p:nvPr/>
        </p:nvSpPr>
        <p:spPr>
          <a:xfrm>
            <a:off x="723331" y="1433015"/>
            <a:ext cx="11095629" cy="1665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46162" y="1446664"/>
            <a:ext cx="3643952" cy="81886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445457" y="3835021"/>
            <a:ext cx="10781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7797" y="4591066"/>
            <a:ext cx="11068334" cy="615553"/>
          </a:xfrm>
          <a:prstGeom prst="rect">
            <a:avLst/>
          </a:prstGeom>
          <a:noFill/>
        </p:spPr>
        <p:txBody>
          <a:bodyPr wrap="square" rtlCol="0">
            <a:spAutoFit/>
          </a:bodyPr>
          <a:lstStyle/>
          <a:p>
            <a:r>
              <a:rPr lang="en-US" sz="3400" dirty="0" smtClean="0">
                <a:latin typeface="NikoshBAN" panose="02000000000000000000" pitchFamily="2" charset="0"/>
                <a:cs typeface="NikoshBAN" panose="02000000000000000000" pitchFamily="2" charset="0"/>
              </a:rPr>
              <a:t>My brother is very clever. </a:t>
            </a:r>
            <a:r>
              <a:rPr lang="en-US" sz="3400" dirty="0">
                <a:latin typeface="NikoshBAN" panose="02000000000000000000" pitchFamily="2" charset="0"/>
                <a:cs typeface="NikoshBAN" panose="02000000000000000000" pitchFamily="2" charset="0"/>
              </a:rPr>
              <a:t>H</a:t>
            </a:r>
            <a:r>
              <a:rPr lang="en-US" sz="3400" dirty="0" smtClean="0">
                <a:latin typeface="NikoshBAN" panose="02000000000000000000" pitchFamily="2" charset="0"/>
                <a:cs typeface="NikoshBAN" panose="02000000000000000000" pitchFamily="2" charset="0"/>
              </a:rPr>
              <a:t>e is quick at learning.</a:t>
            </a:r>
            <a:endParaRPr lang="en-US" sz="3400" dirty="0">
              <a:latin typeface="NikoshBAN" panose="02000000000000000000" pitchFamily="2" charset="0"/>
              <a:cs typeface="NikoshBAN" panose="02000000000000000000" pitchFamily="2" charset="0"/>
            </a:endParaRPr>
          </a:p>
        </p:txBody>
      </p:sp>
      <p:sp>
        <p:nvSpPr>
          <p:cNvPr id="11" name="TextBox 10"/>
          <p:cNvSpPr txBox="1"/>
          <p:nvPr/>
        </p:nvSpPr>
        <p:spPr>
          <a:xfrm>
            <a:off x="627797" y="5471347"/>
            <a:ext cx="11068334" cy="615553"/>
          </a:xfrm>
          <a:prstGeom prst="rect">
            <a:avLst/>
          </a:prstGeom>
          <a:noFill/>
        </p:spPr>
        <p:txBody>
          <a:bodyPr wrap="square" rtlCol="0">
            <a:spAutoFit/>
          </a:bodyPr>
          <a:lstStyle/>
          <a:p>
            <a:r>
              <a:rPr lang="en-US" sz="3400" dirty="0" smtClean="0">
                <a:latin typeface="NikoshBAN" panose="02000000000000000000" pitchFamily="2" charset="0"/>
                <a:cs typeface="NikoshBAN" panose="02000000000000000000" pitchFamily="2" charset="0"/>
              </a:rPr>
              <a:t>My mother is very kind. She helps at the poor.</a:t>
            </a:r>
            <a:endParaRPr lang="en-US" sz="3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53314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394579" y="354842"/>
            <a:ext cx="2661313" cy="646331"/>
          </a:xfrm>
          <a:prstGeom prst="rect">
            <a:avLst/>
          </a:prstGeom>
          <a:noFill/>
        </p:spPr>
        <p:txBody>
          <a:bodyPr wrap="square" rtlCol="0">
            <a:spAutoFit/>
          </a:bodyPr>
          <a:lstStyle/>
          <a:p>
            <a:r>
              <a:rPr lang="en-US" sz="3600" dirty="0">
                <a:solidFill>
                  <a:prstClr val="black"/>
                </a:solidFill>
                <a:latin typeface="NikoshBAN" panose="02000000000000000000" pitchFamily="2" charset="0"/>
                <a:cs typeface="NikoshBAN" panose="02000000000000000000" pitchFamily="2" charset="0"/>
              </a:rPr>
              <a:t>Evaluation</a:t>
            </a:r>
            <a:endParaRPr lang="en-US" sz="3600" dirty="0">
              <a:solidFill>
                <a:prstClr val="black"/>
              </a:solidFill>
              <a:latin typeface="NikoshBAN" panose="02000000000000000000" pitchFamily="2" charset="0"/>
              <a:cs typeface="NikoshBAN" panose="02000000000000000000" pitchFamily="2" charset="0"/>
            </a:endParaRPr>
          </a:p>
        </p:txBody>
      </p:sp>
      <p:sp>
        <p:nvSpPr>
          <p:cNvPr id="5" name="TextBox 4"/>
          <p:cNvSpPr txBox="1"/>
          <p:nvPr/>
        </p:nvSpPr>
        <p:spPr>
          <a:xfrm>
            <a:off x="696035" y="1214650"/>
            <a:ext cx="11027391" cy="1200329"/>
          </a:xfrm>
          <a:prstGeom prst="rect">
            <a:avLst/>
          </a:prstGeom>
          <a:noFill/>
        </p:spPr>
        <p:txBody>
          <a:bodyPr wrap="square" rtlCol="0">
            <a:spAutoFit/>
          </a:bodyPr>
          <a:lstStyle/>
          <a:p>
            <a:r>
              <a:rPr lang="en-US" sz="3600" dirty="0">
                <a:solidFill>
                  <a:prstClr val="black"/>
                </a:solidFill>
                <a:latin typeface="NikoshBAN" panose="02000000000000000000" pitchFamily="2" charset="0"/>
                <a:cs typeface="NikoshBAN" panose="02000000000000000000" pitchFamily="2" charset="0"/>
              </a:rPr>
              <a:t>Write ‘True’ for correct statement or ‘False’ for incorrect statement.</a:t>
            </a:r>
            <a:endParaRPr lang="en-US" sz="36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859807" y="2879678"/>
            <a:ext cx="7738283" cy="3046988"/>
          </a:xfrm>
          <a:prstGeom prst="rect">
            <a:avLst/>
          </a:prstGeom>
          <a:noFill/>
        </p:spPr>
        <p:txBody>
          <a:bodyPr wrap="square" rtlCol="0">
            <a:spAutoFit/>
          </a:bodyPr>
          <a:lstStyle/>
          <a:p>
            <a:pPr marL="742950" indent="-742950">
              <a:buFont typeface="+mj-lt"/>
              <a:buAutoNum type="alphaLcParenR"/>
            </a:pPr>
            <a:r>
              <a:rPr lang="en-US" sz="4800" dirty="0">
                <a:solidFill>
                  <a:prstClr val="black"/>
                </a:solidFill>
                <a:latin typeface="NikoshBAN" panose="02000000000000000000" pitchFamily="2" charset="0"/>
                <a:cs typeface="NikoshBAN" panose="02000000000000000000" pitchFamily="2" charset="0"/>
              </a:rPr>
              <a:t>Laila is very inactive.</a:t>
            </a:r>
          </a:p>
          <a:p>
            <a:pPr marL="742950" indent="-742950">
              <a:buFont typeface="+mj-lt"/>
              <a:buAutoNum type="alphaLcParenR"/>
            </a:pPr>
            <a:r>
              <a:rPr lang="en-US" sz="4800" dirty="0">
                <a:solidFill>
                  <a:prstClr val="black"/>
                </a:solidFill>
                <a:latin typeface="NikoshBAN" panose="02000000000000000000" pitchFamily="2" charset="0"/>
                <a:cs typeface="NikoshBAN" panose="02000000000000000000" pitchFamily="2" charset="0"/>
              </a:rPr>
              <a:t>Laila is very talkative.</a:t>
            </a:r>
          </a:p>
          <a:p>
            <a:pPr marL="742950" indent="-742950">
              <a:buFont typeface="+mj-lt"/>
              <a:buAutoNum type="alphaLcParenR"/>
            </a:pPr>
            <a:r>
              <a:rPr lang="en-US" sz="4800" dirty="0">
                <a:solidFill>
                  <a:prstClr val="black"/>
                </a:solidFill>
                <a:latin typeface="NikoshBAN" panose="02000000000000000000" pitchFamily="2" charset="0"/>
                <a:cs typeface="NikoshBAN" panose="02000000000000000000" pitchFamily="2" charset="0"/>
              </a:rPr>
              <a:t>Bithi is very inactive.</a:t>
            </a:r>
          </a:p>
          <a:p>
            <a:pPr marL="742950" indent="-742950">
              <a:buFont typeface="+mj-lt"/>
              <a:buAutoNum type="alphaLcParenR"/>
            </a:pPr>
            <a:r>
              <a:rPr lang="en-US" sz="4800" dirty="0">
                <a:solidFill>
                  <a:prstClr val="black"/>
                </a:solidFill>
                <a:latin typeface="NikoshBAN" panose="02000000000000000000" pitchFamily="2" charset="0"/>
                <a:cs typeface="NikoshBAN" panose="02000000000000000000" pitchFamily="2" charset="0"/>
              </a:rPr>
              <a:t>Bithi is very talkative.</a:t>
            </a:r>
            <a:endParaRPr lang="en-US" sz="48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8859672" y="2881325"/>
            <a:ext cx="2743200" cy="830997"/>
          </a:xfrm>
          <a:prstGeom prst="rect">
            <a:avLst/>
          </a:prstGeom>
          <a:noFill/>
        </p:spPr>
        <p:txBody>
          <a:bodyPr wrap="square" rtlCol="0">
            <a:spAutoFit/>
          </a:bodyPr>
          <a:lstStyle/>
          <a:p>
            <a:r>
              <a:rPr lang="en-US" sz="4800" dirty="0">
                <a:solidFill>
                  <a:srgbClr val="FF0000"/>
                </a:solidFill>
                <a:latin typeface="NikoshBAN" panose="02000000000000000000" pitchFamily="2" charset="0"/>
                <a:cs typeface="NikoshBAN" panose="02000000000000000000" pitchFamily="2" charset="0"/>
              </a:rPr>
              <a:t>False</a:t>
            </a:r>
            <a:endParaRPr lang="en-US" sz="4800"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8859672" y="5095669"/>
            <a:ext cx="2743200" cy="830997"/>
          </a:xfrm>
          <a:prstGeom prst="rect">
            <a:avLst/>
          </a:prstGeom>
          <a:noFill/>
        </p:spPr>
        <p:txBody>
          <a:bodyPr wrap="square" rtlCol="0">
            <a:spAutoFit/>
          </a:bodyPr>
          <a:lstStyle/>
          <a:p>
            <a:r>
              <a:rPr lang="en-US" sz="4800" dirty="0">
                <a:solidFill>
                  <a:srgbClr val="FF0000"/>
                </a:solidFill>
                <a:latin typeface="NikoshBAN" panose="02000000000000000000" pitchFamily="2" charset="0"/>
                <a:cs typeface="NikoshBAN" panose="02000000000000000000" pitchFamily="2" charset="0"/>
              </a:rPr>
              <a:t>False</a:t>
            </a:r>
            <a:endParaRPr lang="en-US" sz="48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8859672" y="3610341"/>
            <a:ext cx="2743200" cy="830997"/>
          </a:xfrm>
          <a:prstGeom prst="rect">
            <a:avLst/>
          </a:prstGeom>
          <a:noFill/>
        </p:spPr>
        <p:txBody>
          <a:bodyPr wrap="square" rtlCol="0">
            <a:spAutoFit/>
          </a:bodyPr>
          <a:lstStyle/>
          <a:p>
            <a:r>
              <a:rPr lang="en-US" sz="4800" dirty="0">
                <a:solidFill>
                  <a:srgbClr val="FF0000"/>
                </a:solidFill>
                <a:latin typeface="NikoshBAN" panose="02000000000000000000" pitchFamily="2" charset="0"/>
                <a:cs typeface="NikoshBAN" panose="02000000000000000000" pitchFamily="2" charset="0"/>
              </a:rPr>
              <a:t>True</a:t>
            </a:r>
            <a:endParaRPr lang="en-US" sz="48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8859672" y="4365006"/>
            <a:ext cx="2743200" cy="830997"/>
          </a:xfrm>
          <a:prstGeom prst="rect">
            <a:avLst/>
          </a:prstGeom>
          <a:noFill/>
        </p:spPr>
        <p:txBody>
          <a:bodyPr wrap="square" rtlCol="0">
            <a:spAutoFit/>
          </a:bodyPr>
          <a:lstStyle/>
          <a:p>
            <a:r>
              <a:rPr lang="en-US" sz="4800" dirty="0">
                <a:solidFill>
                  <a:srgbClr val="FF0000"/>
                </a:solidFill>
                <a:latin typeface="NikoshBAN" panose="02000000000000000000" pitchFamily="2" charset="0"/>
                <a:cs typeface="NikoshBAN" panose="02000000000000000000" pitchFamily="2" charset="0"/>
              </a:rPr>
              <a:t>True</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63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7000">
              <a:schemeClr val="accent1">
                <a:lumMod val="0"/>
                <a:lumOff val="100000"/>
              </a:schemeClr>
            </a:gs>
            <a:gs pos="23000">
              <a:schemeClr val="accent1">
                <a:lumMod val="0"/>
                <a:lumOff val="100000"/>
              </a:schemeClr>
            </a:gs>
            <a:gs pos="93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515" y="1210032"/>
            <a:ext cx="4173548" cy="462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45042" y="2670762"/>
            <a:ext cx="5430129" cy="2431435"/>
          </a:xfrm>
          <a:prstGeom prst="rect">
            <a:avLst/>
          </a:prstGeom>
          <a:solidFill>
            <a:schemeClr val="accent1">
              <a:lumMod val="20000"/>
              <a:lumOff val="80000"/>
            </a:schemeClr>
          </a:solidFill>
          <a:ln w="57150">
            <a:solidFill>
              <a:schemeClr val="tx1"/>
            </a:solidFill>
          </a:ln>
        </p:spPr>
        <p:txBody>
          <a:bodyPr wrap="square" rtlCol="0">
            <a:spAutoFit/>
          </a:bodyPr>
          <a:lstStyle/>
          <a:p>
            <a:r>
              <a:rPr lang="en-US" sz="4400" b="1" dirty="0">
                <a:solidFill>
                  <a:prstClr val="black"/>
                </a:solidFill>
                <a:latin typeface="Baskerville Old Face" panose="02020602080505020303" pitchFamily="18" charset="0"/>
              </a:rPr>
              <a:t>Syeda Nusrat Sarmin</a:t>
            </a:r>
          </a:p>
          <a:p>
            <a:r>
              <a:rPr lang="en-US" sz="3600" dirty="0">
                <a:solidFill>
                  <a:prstClr val="black"/>
                </a:solidFill>
              </a:rPr>
              <a:t>Assistant Teacher</a:t>
            </a:r>
          </a:p>
          <a:p>
            <a:r>
              <a:rPr lang="en-US" sz="3600" b="1" dirty="0">
                <a:solidFill>
                  <a:prstClr val="black"/>
                </a:solidFill>
              </a:rPr>
              <a:t>Ayjuddin GPS</a:t>
            </a:r>
          </a:p>
          <a:p>
            <a:r>
              <a:rPr lang="en-US" sz="3600" dirty="0">
                <a:solidFill>
                  <a:prstClr val="black"/>
                </a:solidFill>
              </a:rPr>
              <a:t>Faridpur Sadar, Faridpur</a:t>
            </a:r>
          </a:p>
        </p:txBody>
      </p:sp>
      <p:sp>
        <p:nvSpPr>
          <p:cNvPr id="3" name="TextBox 2"/>
          <p:cNvSpPr txBox="1"/>
          <p:nvPr/>
        </p:nvSpPr>
        <p:spPr>
          <a:xfrm>
            <a:off x="2796673" y="218365"/>
            <a:ext cx="6019782" cy="707886"/>
          </a:xfrm>
          <a:prstGeom prst="rect">
            <a:avLst/>
          </a:prstGeom>
          <a:noFill/>
          <a:ln>
            <a:solidFill>
              <a:schemeClr val="tx1"/>
            </a:solidFill>
          </a:ln>
        </p:spPr>
        <p:txBody>
          <a:bodyPr wrap="square" rtlCol="0">
            <a:spAutoFit/>
          </a:bodyPr>
          <a:lstStyle/>
          <a:p>
            <a:r>
              <a:rPr lang="en-US" sz="4000" dirty="0" smtClean="0">
                <a:latin typeface="NikoshBAN" panose="02000000000000000000" pitchFamily="2" charset="0"/>
                <a:cs typeface="NikoshBAN" panose="02000000000000000000" pitchFamily="2" charset="0"/>
              </a:rPr>
              <a:t>Teacher’s introduction</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76428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4442138" y="1076403"/>
            <a:ext cx="3613683" cy="1057028"/>
          </a:xfrm>
          <a:prstGeom prst="rect">
            <a:avLst/>
          </a:prstGeom>
          <a:noFill/>
        </p:spPr>
        <p:txBody>
          <a:bodyPr wrap="none" lIns="91440" tIns="45720" rIns="91440" bIns="45720">
            <a:prstTxWarp prst="textArchUp">
              <a:avLst/>
            </a:prstTxWarp>
            <a:spAutoFit/>
          </a:bodyPr>
          <a:lstStyle/>
          <a:p>
            <a:pPr algn="ctr"/>
            <a:r>
              <a:rPr lang="en-US" sz="5400" b="1" dirty="0">
                <a:ln w="0"/>
                <a:solidFill>
                  <a:srgbClr val="009900"/>
                </a:solidFill>
                <a:effectLst>
                  <a:outerShdw blurRad="38100" dist="19050" dir="2700000" algn="tl" rotWithShape="0">
                    <a:prstClr val="black">
                      <a:alpha val="40000"/>
                    </a:prstClr>
                  </a:outerShdw>
                </a:effectLst>
              </a:rPr>
              <a:t>Home Work</a:t>
            </a:r>
            <a:endParaRPr lang="en-US" sz="5400" b="1" dirty="0">
              <a:ln w="0"/>
              <a:solidFill>
                <a:srgbClr val="009900"/>
              </a:solidFill>
              <a:effectLst>
                <a:outerShdw blurRad="38100" dist="19050" dir="2700000" algn="tl" rotWithShape="0">
                  <a:prstClr val="black">
                    <a:alpha val="40000"/>
                  </a:prstClr>
                </a:outerShdw>
              </a:effectLst>
            </a:endParaRPr>
          </a:p>
        </p:txBody>
      </p:sp>
      <p:sp>
        <p:nvSpPr>
          <p:cNvPr id="6" name="TextBox 5"/>
          <p:cNvSpPr txBox="1"/>
          <p:nvPr/>
        </p:nvSpPr>
        <p:spPr>
          <a:xfrm>
            <a:off x="905301" y="1956011"/>
            <a:ext cx="11286699" cy="1323439"/>
          </a:xfrm>
          <a:prstGeom prst="rect">
            <a:avLst/>
          </a:prstGeom>
          <a:noFill/>
        </p:spPr>
        <p:txBody>
          <a:bodyPr wrap="square" rtlCol="0">
            <a:spAutoFit/>
          </a:bodyPr>
          <a:lstStyle/>
          <a:p>
            <a:r>
              <a:rPr lang="en-US" sz="4000" dirty="0">
                <a:solidFill>
                  <a:prstClr val="black"/>
                </a:solidFill>
                <a:latin typeface="NikoshBAN" panose="02000000000000000000" pitchFamily="2" charset="0"/>
                <a:cs typeface="NikoshBAN" panose="02000000000000000000" pitchFamily="2" charset="0"/>
              </a:rPr>
              <a:t>Read the adjectives. Use the adjectives to make sentences about people you know.</a:t>
            </a:r>
            <a:endParaRPr lang="en-US" sz="4000" dirty="0">
              <a:solidFill>
                <a:prstClr val="black"/>
              </a:solidFill>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nvPr>
        </p:nvGraphicFramePr>
        <p:xfrm>
          <a:off x="1413440" y="3987568"/>
          <a:ext cx="9254700" cy="1188720"/>
        </p:xfrm>
        <a:graphic>
          <a:graphicData uri="http://schemas.openxmlformats.org/drawingml/2006/table">
            <a:tbl>
              <a:tblPr firstRow="1" bandRow="1">
                <a:tableStyleId>{E8B1032C-EA38-4F05-BA0D-38AFFFC7BED3}</a:tableStyleId>
              </a:tblPr>
              <a:tblGrid>
                <a:gridCol w="2313675"/>
                <a:gridCol w="2313675"/>
                <a:gridCol w="2443709"/>
                <a:gridCol w="2183641"/>
              </a:tblGrid>
              <a:tr h="809515">
                <a:tc>
                  <a:txBody>
                    <a:bodyPr/>
                    <a:lstStyle/>
                    <a:p>
                      <a:pPr algn="ctr"/>
                      <a:r>
                        <a:rPr lang="en-US" sz="3600" dirty="0" smtClean="0">
                          <a:latin typeface="NikoshBAN" panose="02000000000000000000" pitchFamily="2" charset="0"/>
                          <a:cs typeface="NikoshBAN" panose="02000000000000000000" pitchFamily="2" charset="0"/>
                        </a:rPr>
                        <a:t>Funny</a:t>
                      </a:r>
                      <a:endParaRPr lang="en-US" sz="36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Quiet</a:t>
                      </a:r>
                    </a:p>
                    <a:p>
                      <a:pPr algn="ctr"/>
                      <a:endParaRPr kumimoji="0" lang="en-US" sz="3600" b="1" i="0" u="none" strike="noStrike" kern="1200" cap="none" spc="0" normalizeH="0" baseline="0" dirty="0">
                        <a:ln>
                          <a:noFill/>
                        </a:ln>
                        <a:solidFill>
                          <a:prstClr val="black"/>
                        </a:solidFill>
                        <a:effectLst/>
                        <a:uLnTx/>
                        <a:uFillTx/>
                        <a:latin typeface="NikoshBAN" panose="02000000000000000000" pitchFamily="2" charset="0"/>
                        <a:ea typeface="+mn-ea"/>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Talkative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Honest</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824319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41" t="15323" r="8136" b="29552"/>
          <a:stretch/>
        </p:blipFill>
        <p:spPr>
          <a:xfrm>
            <a:off x="0" y="0"/>
            <a:ext cx="1232847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03677" y="1392070"/>
            <a:ext cx="3903260" cy="923330"/>
          </a:xfrm>
          <a:prstGeom prst="rect">
            <a:avLst/>
          </a:prstGeom>
          <a:noFill/>
        </p:spPr>
        <p:txBody>
          <a:bodyPr wrap="square" rtlCol="0">
            <a:spAutoFit/>
          </a:bodyPr>
          <a:lstStyle/>
          <a:p>
            <a:r>
              <a:rPr lang="en-US" sz="5400" dirty="0">
                <a:solidFill>
                  <a:prstClr val="black"/>
                </a:solidFill>
                <a:latin typeface="Algerian" panose="04020705040A02060702" pitchFamily="82" charset="0"/>
                <a:cs typeface="NikoshBAN" panose="02000000000000000000" pitchFamily="2" charset="0"/>
              </a:rPr>
              <a:t>Be active.</a:t>
            </a:r>
            <a:endParaRPr lang="en-US" sz="5400" dirty="0">
              <a:solidFill>
                <a:prstClr val="black"/>
              </a:solidFill>
              <a:latin typeface="Algerian" panose="04020705040A02060702" pitchFamily="82" charset="0"/>
              <a:cs typeface="NikoshBAN" panose="02000000000000000000" pitchFamily="2" charset="0"/>
            </a:endParaRPr>
          </a:p>
        </p:txBody>
      </p:sp>
      <p:sp>
        <p:nvSpPr>
          <p:cNvPr id="4" name="TextBox 3"/>
          <p:cNvSpPr txBox="1"/>
          <p:nvPr/>
        </p:nvSpPr>
        <p:spPr>
          <a:xfrm>
            <a:off x="3671248" y="3210073"/>
            <a:ext cx="6591870" cy="707886"/>
          </a:xfrm>
          <a:prstGeom prst="rect">
            <a:avLst/>
          </a:prstGeom>
          <a:noFill/>
        </p:spPr>
        <p:txBody>
          <a:bodyPr wrap="square" rtlCol="0">
            <a:spAutoFit/>
          </a:bodyPr>
          <a:lstStyle/>
          <a:p>
            <a:r>
              <a:rPr lang="en-US" sz="4000" dirty="0">
                <a:solidFill>
                  <a:prstClr val="black"/>
                </a:solidFill>
                <a:latin typeface="NikoshBAN" panose="02000000000000000000" pitchFamily="2" charset="0"/>
                <a:cs typeface="NikoshBAN" panose="02000000000000000000" pitchFamily="2" charset="0"/>
              </a:rPr>
              <a:t>Good bye, dear students.</a:t>
            </a:r>
            <a:endParaRPr lang="en-US" sz="40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2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4"/>
                                        </p:tgtEl>
                                        <p:attrNameLst>
                                          <p:attrName>fillcolor</p:attrName>
                                        </p:attrNameLst>
                                      </p:cBhvr>
                                      <p:to>
                                        <a:srgbClr val="C00000"/>
                                      </p:to>
                                    </p:animClr>
                                    <p:set>
                                      <p:cBhvr>
                                        <p:cTn id="19" dur="2000" fill="hold"/>
                                        <p:tgtEl>
                                          <p:spTgt spid="4"/>
                                        </p:tgtEl>
                                        <p:attrNameLst>
                                          <p:attrName>fill.type</p:attrName>
                                        </p:attrNameLst>
                                      </p:cBhvr>
                                      <p:to>
                                        <p:strVal val="solid"/>
                                      </p:to>
                                    </p:set>
                                    <p:set>
                                      <p:cBhvr>
                                        <p:cTn id="20"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1351128"/>
            <a:ext cx="4157393" cy="528168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769" b="56718"/>
          <a:stretch/>
        </p:blipFill>
        <p:spPr>
          <a:xfrm>
            <a:off x="9121326" y="5089856"/>
            <a:ext cx="2301852" cy="93739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0000" t="24349" r="5454" b="35352"/>
          <a:stretch/>
        </p:blipFill>
        <p:spPr>
          <a:xfrm>
            <a:off x="5303945" y="4259110"/>
            <a:ext cx="3380511" cy="2598890"/>
          </a:xfrm>
          <a:prstGeom prst="rect">
            <a:avLst/>
          </a:prstGeom>
        </p:spPr>
      </p:pic>
      <p:sp>
        <p:nvSpPr>
          <p:cNvPr id="7" name="Horizontal Scroll 6"/>
          <p:cNvSpPr/>
          <p:nvPr/>
        </p:nvSpPr>
        <p:spPr>
          <a:xfrm>
            <a:off x="5668806" y="1249457"/>
            <a:ext cx="5557896" cy="301017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rPr>
              <a:t>Class: </a:t>
            </a:r>
            <a:r>
              <a:rPr lang="en-US" sz="2800" b="1" dirty="0" smtClean="0">
                <a:solidFill>
                  <a:prstClr val="black"/>
                </a:solidFill>
              </a:rPr>
              <a:t>Five</a:t>
            </a:r>
            <a:endParaRPr lang="en-US" sz="2800" b="1" dirty="0">
              <a:solidFill>
                <a:prstClr val="black"/>
              </a:solidFill>
            </a:endParaRPr>
          </a:p>
          <a:p>
            <a:pPr algn="ctr"/>
            <a:r>
              <a:rPr lang="en-US" sz="2800" b="1" dirty="0">
                <a:solidFill>
                  <a:prstClr val="black"/>
                </a:solidFill>
              </a:rPr>
              <a:t>Subject: English</a:t>
            </a:r>
          </a:p>
          <a:p>
            <a:pPr algn="ctr"/>
            <a:r>
              <a:rPr lang="en-US" sz="2800" b="1" dirty="0" smtClean="0">
                <a:solidFill>
                  <a:prstClr val="black"/>
                </a:solidFill>
              </a:rPr>
              <a:t>Unit:22</a:t>
            </a:r>
            <a:endParaRPr lang="en-US" sz="2800" b="1" dirty="0">
              <a:solidFill>
                <a:prstClr val="black"/>
              </a:solidFill>
            </a:endParaRPr>
          </a:p>
          <a:p>
            <a:pPr algn="ctr"/>
            <a:r>
              <a:rPr lang="en-US" sz="2800" b="1" dirty="0">
                <a:solidFill>
                  <a:prstClr val="black"/>
                </a:solidFill>
              </a:rPr>
              <a:t>Lesson: </a:t>
            </a:r>
            <a:r>
              <a:rPr lang="en-US" sz="2800" b="1" dirty="0" smtClean="0">
                <a:solidFill>
                  <a:prstClr val="black"/>
                </a:solidFill>
              </a:rPr>
              <a:t>1-3</a:t>
            </a:r>
            <a:endParaRPr lang="en-US" sz="2800" b="1" dirty="0">
              <a:solidFill>
                <a:prstClr val="black"/>
              </a:solidFill>
            </a:endParaRPr>
          </a:p>
          <a:p>
            <a:pPr algn="ctr"/>
            <a:r>
              <a:rPr lang="en-US" sz="2800" b="1" dirty="0">
                <a:solidFill>
                  <a:prstClr val="black"/>
                </a:solidFill>
              </a:rPr>
              <a:t>Activity: </a:t>
            </a:r>
            <a:r>
              <a:rPr lang="en-US" sz="2800" b="1" dirty="0" smtClean="0">
                <a:solidFill>
                  <a:prstClr val="black"/>
                </a:solidFill>
              </a:rPr>
              <a:t>A,B&amp;C, </a:t>
            </a:r>
            <a:r>
              <a:rPr lang="en-US" sz="2800" b="1" dirty="0">
                <a:solidFill>
                  <a:prstClr val="black"/>
                </a:solidFill>
              </a:rPr>
              <a:t>Page: </a:t>
            </a:r>
            <a:r>
              <a:rPr lang="en-US" sz="2800" b="1" dirty="0" smtClean="0">
                <a:solidFill>
                  <a:prstClr val="black"/>
                </a:solidFill>
              </a:rPr>
              <a:t>86</a:t>
            </a:r>
            <a:endParaRPr lang="en-US" sz="2800" b="1" dirty="0">
              <a:solidFill>
                <a:prstClr val="black"/>
              </a:solidFill>
            </a:endParaRPr>
          </a:p>
        </p:txBody>
      </p:sp>
      <p:sp>
        <p:nvSpPr>
          <p:cNvPr id="2" name="TextBox 1"/>
          <p:cNvSpPr txBox="1"/>
          <p:nvPr/>
        </p:nvSpPr>
        <p:spPr>
          <a:xfrm>
            <a:off x="2251881" y="214534"/>
            <a:ext cx="7724633" cy="923330"/>
          </a:xfrm>
          <a:prstGeom prst="rect">
            <a:avLst/>
          </a:prstGeom>
          <a:solidFill>
            <a:srgbClr val="FF99CC"/>
          </a:solidFill>
          <a:ln>
            <a:solidFill>
              <a:schemeClr val="tx1"/>
            </a:solidFill>
          </a:ln>
        </p:spPr>
        <p:txBody>
          <a:bodyPr wrap="square" rtlCol="0">
            <a:spAutoFit/>
          </a:bodyPr>
          <a:lstStyle/>
          <a:p>
            <a:r>
              <a:rPr lang="en-US" sz="5400" dirty="0" smtClean="0"/>
              <a:t>Introduction of the lesson.</a:t>
            </a:r>
            <a:endParaRPr lang="en-US" sz="5400" dirty="0"/>
          </a:p>
        </p:txBody>
      </p:sp>
    </p:spTree>
    <p:extLst>
      <p:ext uri="{BB962C8B-B14F-4D97-AF65-F5344CB8AC3E}">
        <p14:creationId xmlns:p14="http://schemas.microsoft.com/office/powerpoint/2010/main" val="3257261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3757123" y="150876"/>
            <a:ext cx="3271474" cy="461665"/>
          </a:xfrm>
          <a:prstGeom prst="rect">
            <a:avLst/>
          </a:prstGeom>
          <a:solidFill>
            <a:schemeClr val="bg1"/>
          </a:solidFill>
          <a:ln>
            <a:solidFill>
              <a:schemeClr val="tx1"/>
            </a:solidFill>
          </a:ln>
        </p:spPr>
        <p:txBody>
          <a:bodyPr wrap="square" rtlCol="0">
            <a:spAutoFit/>
          </a:bodyPr>
          <a:lstStyle/>
          <a:p>
            <a:r>
              <a:rPr lang="en-US" sz="2400" dirty="0">
                <a:solidFill>
                  <a:prstClr val="black"/>
                </a:solidFill>
                <a:latin typeface="Algerian" panose="04020705040A02060702" pitchFamily="82" charset="0"/>
              </a:rPr>
              <a:t>Learning outcomes</a:t>
            </a:r>
            <a:endParaRPr lang="en-US" sz="2400" dirty="0">
              <a:solidFill>
                <a:prstClr val="black"/>
              </a:solidFill>
              <a:latin typeface="Algerian" panose="04020705040A02060702" pitchFamily="82" charset="0"/>
            </a:endParaRPr>
          </a:p>
        </p:txBody>
      </p:sp>
      <p:sp>
        <p:nvSpPr>
          <p:cNvPr id="5" name="TextBox 4"/>
          <p:cNvSpPr txBox="1"/>
          <p:nvPr/>
        </p:nvSpPr>
        <p:spPr>
          <a:xfrm>
            <a:off x="796116" y="1056703"/>
            <a:ext cx="10890913" cy="1077218"/>
          </a:xfrm>
          <a:prstGeom prst="rect">
            <a:avLst/>
          </a:prstGeom>
          <a:noFill/>
        </p:spPr>
        <p:txBody>
          <a:bodyPr wrap="square" rtlCol="0">
            <a:spAutoFit/>
          </a:bodyPr>
          <a:lstStyle/>
          <a:p>
            <a:r>
              <a:rPr lang="en-US" sz="2400" b="1" dirty="0">
                <a:solidFill>
                  <a:prstClr val="black"/>
                </a:solidFill>
                <a:latin typeface="NikoshBAN" panose="02000000000000000000" pitchFamily="2" charset="0"/>
                <a:cs typeface="NikoshBAN" panose="02000000000000000000" pitchFamily="2" charset="0"/>
              </a:rPr>
              <a:t>Listening:</a:t>
            </a:r>
          </a:p>
          <a:p>
            <a:r>
              <a:rPr lang="en-US" sz="2000" dirty="0">
                <a:solidFill>
                  <a:prstClr val="black"/>
                </a:solidFill>
                <a:cs typeface="NikoshBAN" panose="02000000000000000000" pitchFamily="2" charset="0"/>
              </a:rPr>
              <a:t>1.3.1   </a:t>
            </a:r>
            <a:r>
              <a:rPr lang="en-US" sz="2000" dirty="0">
                <a:solidFill>
                  <a:prstClr val="black"/>
                </a:solidFill>
                <a:latin typeface="NikoshBAN" panose="02000000000000000000" pitchFamily="2" charset="0"/>
                <a:cs typeface="NikoshBAN" panose="02000000000000000000" pitchFamily="2" charset="0"/>
              </a:rPr>
              <a:t>   recognize which words in a sentence are stressed.</a:t>
            </a:r>
          </a:p>
          <a:p>
            <a:r>
              <a:rPr lang="en-US" sz="2000" dirty="0">
                <a:solidFill>
                  <a:prstClr val="black"/>
                </a:solidFill>
                <a:cs typeface="NikoshBAN" panose="02000000000000000000" pitchFamily="2" charset="0"/>
              </a:rPr>
              <a:t>3.4.1</a:t>
            </a:r>
            <a:r>
              <a:rPr lang="en-US" sz="2000" dirty="0">
                <a:solidFill>
                  <a:prstClr val="black"/>
                </a:solidFill>
                <a:latin typeface="NikoshBAN" panose="02000000000000000000" pitchFamily="2" charset="0"/>
                <a:cs typeface="NikoshBAN" panose="02000000000000000000" pitchFamily="2" charset="0"/>
              </a:rPr>
              <a:t>      understand statements made by the teacher and   students.</a:t>
            </a:r>
            <a:endParaRPr lang="en-US" sz="2000" dirty="0">
              <a:solidFill>
                <a:prstClr val="black"/>
              </a:solidFill>
              <a:cs typeface="NikoshBAN" panose="02000000000000000000" pitchFamily="2" charset="0"/>
            </a:endParaRPr>
          </a:p>
        </p:txBody>
      </p:sp>
      <p:sp>
        <p:nvSpPr>
          <p:cNvPr id="6" name="TextBox 5"/>
          <p:cNvSpPr txBox="1"/>
          <p:nvPr/>
        </p:nvSpPr>
        <p:spPr>
          <a:xfrm>
            <a:off x="796115" y="2187261"/>
            <a:ext cx="10890913" cy="1384995"/>
          </a:xfrm>
          <a:prstGeom prst="rect">
            <a:avLst/>
          </a:prstGeom>
          <a:noFill/>
        </p:spPr>
        <p:txBody>
          <a:bodyPr wrap="square" rtlCol="0">
            <a:spAutoFit/>
          </a:bodyPr>
          <a:lstStyle/>
          <a:p>
            <a:r>
              <a:rPr lang="en-US" sz="2400" b="1" dirty="0">
                <a:solidFill>
                  <a:prstClr val="black"/>
                </a:solidFill>
                <a:latin typeface="NikoshBAN" panose="02000000000000000000" pitchFamily="2" charset="0"/>
                <a:cs typeface="NikoshBAN" panose="02000000000000000000" pitchFamily="2" charset="0"/>
              </a:rPr>
              <a:t>Speaking:</a:t>
            </a:r>
          </a:p>
          <a:p>
            <a:r>
              <a:rPr lang="en-US" sz="2000" dirty="0">
                <a:solidFill>
                  <a:prstClr val="black"/>
                </a:solidFill>
                <a:cs typeface="NikoshBAN" panose="02000000000000000000" pitchFamily="2" charset="0"/>
              </a:rPr>
              <a:t>1.1.1   </a:t>
            </a:r>
            <a:r>
              <a:rPr lang="en-US" sz="2000" dirty="0">
                <a:solidFill>
                  <a:prstClr val="black"/>
                </a:solidFill>
                <a:latin typeface="NikoshBAN" panose="02000000000000000000" pitchFamily="2" charset="0"/>
                <a:cs typeface="NikoshBAN" panose="02000000000000000000" pitchFamily="2" charset="0"/>
              </a:rPr>
              <a:t>   say words, phrases and sentences with proper sounds, stress. </a:t>
            </a:r>
          </a:p>
          <a:p>
            <a:r>
              <a:rPr lang="en-US" sz="2000" dirty="0">
                <a:solidFill>
                  <a:prstClr val="black"/>
                </a:solidFill>
                <a:cs typeface="NikoshBAN" panose="02000000000000000000" pitchFamily="2" charset="0"/>
              </a:rPr>
              <a:t>1.1.2   </a:t>
            </a:r>
            <a:r>
              <a:rPr lang="en-US" sz="2000" dirty="0">
                <a:solidFill>
                  <a:prstClr val="black"/>
                </a:solidFill>
                <a:latin typeface="NikoshBAN" panose="02000000000000000000" pitchFamily="2" charset="0"/>
                <a:cs typeface="NikoshBAN" panose="02000000000000000000" pitchFamily="2" charset="0"/>
              </a:rPr>
              <a:t>   say </a:t>
            </a:r>
            <a:r>
              <a:rPr lang="en-US" sz="2000" dirty="0">
                <a:solidFill>
                  <a:prstClr val="black"/>
                </a:solidFill>
                <a:latin typeface="NikoshBAN" panose="02000000000000000000" pitchFamily="2" charset="0"/>
                <a:cs typeface="NikoshBAN" panose="02000000000000000000" pitchFamily="2" charset="0"/>
              </a:rPr>
              <a:t>sentences with proper </a:t>
            </a:r>
            <a:r>
              <a:rPr lang="en-US" sz="2000" dirty="0">
                <a:solidFill>
                  <a:prstClr val="black"/>
                </a:solidFill>
                <a:latin typeface="NikoshBAN" panose="02000000000000000000" pitchFamily="2" charset="0"/>
                <a:cs typeface="NikoshBAN" panose="02000000000000000000" pitchFamily="2" charset="0"/>
              </a:rPr>
              <a:t>intonation. </a:t>
            </a:r>
            <a:endParaRPr lang="en-US" sz="2000" dirty="0">
              <a:solidFill>
                <a:prstClr val="black"/>
              </a:solidFill>
              <a:latin typeface="NikoshBAN" panose="02000000000000000000" pitchFamily="2" charset="0"/>
              <a:cs typeface="NikoshBAN" panose="02000000000000000000" pitchFamily="2" charset="0"/>
            </a:endParaRPr>
          </a:p>
          <a:p>
            <a:r>
              <a:rPr lang="en-US" sz="2000" dirty="0">
                <a:solidFill>
                  <a:prstClr val="black"/>
                </a:solidFill>
                <a:cs typeface="NikoshBAN" panose="02000000000000000000" pitchFamily="2" charset="0"/>
              </a:rPr>
              <a:t>6.2.1</a:t>
            </a:r>
            <a:r>
              <a:rPr lang="en-US" sz="2000" dirty="0">
                <a:solidFill>
                  <a:prstClr val="black"/>
                </a:solidFill>
                <a:latin typeface="NikoshBAN" panose="02000000000000000000" pitchFamily="2" charset="0"/>
                <a:cs typeface="NikoshBAN" panose="02000000000000000000" pitchFamily="2" charset="0"/>
              </a:rPr>
              <a:t>      talk about people, objects, events etc.</a:t>
            </a:r>
            <a:endParaRPr lang="en-US" sz="2000" dirty="0">
              <a:solidFill>
                <a:prstClr val="black"/>
              </a:solidFill>
              <a:cs typeface="NikoshBAN" panose="02000000000000000000" pitchFamily="2" charset="0"/>
            </a:endParaRPr>
          </a:p>
        </p:txBody>
      </p:sp>
      <p:sp>
        <p:nvSpPr>
          <p:cNvPr id="7" name="TextBox 6"/>
          <p:cNvSpPr txBox="1"/>
          <p:nvPr/>
        </p:nvSpPr>
        <p:spPr>
          <a:xfrm>
            <a:off x="796115" y="3447604"/>
            <a:ext cx="11900853" cy="2000548"/>
          </a:xfrm>
          <a:prstGeom prst="rect">
            <a:avLst/>
          </a:prstGeom>
          <a:noFill/>
        </p:spPr>
        <p:txBody>
          <a:bodyPr wrap="square" rtlCol="0">
            <a:spAutoFit/>
          </a:bodyPr>
          <a:lstStyle/>
          <a:p>
            <a:r>
              <a:rPr lang="en-US" sz="2400" b="1" dirty="0">
                <a:solidFill>
                  <a:prstClr val="black"/>
                </a:solidFill>
                <a:latin typeface="NikoshBAN" panose="02000000000000000000" pitchFamily="2" charset="0"/>
                <a:cs typeface="NikoshBAN" panose="02000000000000000000" pitchFamily="2" charset="0"/>
              </a:rPr>
              <a:t>Reading:</a:t>
            </a:r>
          </a:p>
          <a:p>
            <a:r>
              <a:rPr lang="en-US" sz="2000" dirty="0">
                <a:solidFill>
                  <a:prstClr val="black"/>
                </a:solidFill>
                <a:cs typeface="NikoshBAN" panose="02000000000000000000" pitchFamily="2" charset="0"/>
              </a:rPr>
              <a:t>1.5.1   </a:t>
            </a:r>
            <a:r>
              <a:rPr lang="en-US" sz="2000" dirty="0">
                <a:solidFill>
                  <a:prstClr val="black"/>
                </a:solidFill>
                <a:latin typeface="NikoshBAN" panose="02000000000000000000" pitchFamily="2" charset="0"/>
                <a:cs typeface="NikoshBAN" panose="02000000000000000000" pitchFamily="2" charset="0"/>
              </a:rPr>
              <a:t>   read words, phrases and sentences in the text with proper proper pronunciation, stress and intonation. </a:t>
            </a:r>
          </a:p>
          <a:p>
            <a:r>
              <a:rPr lang="en-US" sz="2000" dirty="0">
                <a:solidFill>
                  <a:prstClr val="black"/>
                </a:solidFill>
                <a:cs typeface="NikoshBAN" panose="02000000000000000000" pitchFamily="2" charset="0"/>
              </a:rPr>
              <a:t>1.7.1</a:t>
            </a:r>
            <a:r>
              <a:rPr lang="en-US" sz="2000" dirty="0">
                <a:solidFill>
                  <a:prstClr val="black"/>
                </a:solidFill>
                <a:latin typeface="NikoshBAN" panose="02000000000000000000" pitchFamily="2" charset="0"/>
                <a:cs typeface="NikoshBAN" panose="02000000000000000000" pitchFamily="2" charset="0"/>
              </a:rPr>
              <a:t>       read paragraphs, dialogues, stories, letters and other texts.</a:t>
            </a:r>
          </a:p>
          <a:p>
            <a:r>
              <a:rPr lang="en-US" sz="2000" dirty="0">
                <a:solidFill>
                  <a:prstClr val="black"/>
                </a:solidFill>
                <a:cs typeface="NikoshBAN" panose="02000000000000000000" pitchFamily="2" charset="0"/>
              </a:rPr>
              <a:t>5.1.1       </a:t>
            </a:r>
            <a:r>
              <a:rPr lang="en-US" sz="2000" dirty="0">
                <a:solidFill>
                  <a:prstClr val="black"/>
                </a:solidFill>
                <a:latin typeface="NikoshBAN" panose="02000000000000000000" pitchFamily="2" charset="0"/>
                <a:cs typeface="NikoshBAN" panose="02000000000000000000" pitchFamily="2" charset="0"/>
              </a:rPr>
              <a:t> read silently with understanding paragraphs.</a:t>
            </a:r>
            <a:endParaRPr lang="en-US" sz="2000" dirty="0">
              <a:solidFill>
                <a:prstClr val="black"/>
              </a:solidFill>
              <a:latin typeface="NikoshBAN" panose="02000000000000000000" pitchFamily="2" charset="0"/>
              <a:cs typeface="NikoshBAN" panose="02000000000000000000" pitchFamily="2" charset="0"/>
            </a:endParaRPr>
          </a:p>
          <a:p>
            <a:endParaRPr lang="en-US" sz="2000" dirty="0">
              <a:solidFill>
                <a:prstClr val="black"/>
              </a:solidFill>
              <a:cs typeface="NikoshBAN" panose="02000000000000000000" pitchFamily="2" charset="0"/>
            </a:endParaRPr>
          </a:p>
        </p:txBody>
      </p:sp>
      <p:sp>
        <p:nvSpPr>
          <p:cNvPr id="8" name="TextBox 7"/>
          <p:cNvSpPr txBox="1"/>
          <p:nvPr/>
        </p:nvSpPr>
        <p:spPr>
          <a:xfrm>
            <a:off x="796114" y="5009601"/>
            <a:ext cx="10890913" cy="2000548"/>
          </a:xfrm>
          <a:prstGeom prst="rect">
            <a:avLst/>
          </a:prstGeom>
          <a:noFill/>
        </p:spPr>
        <p:txBody>
          <a:bodyPr wrap="square" rtlCol="0">
            <a:spAutoFit/>
          </a:bodyPr>
          <a:lstStyle/>
          <a:p>
            <a:r>
              <a:rPr lang="en-US" sz="2400" b="1" dirty="0">
                <a:solidFill>
                  <a:prstClr val="black"/>
                </a:solidFill>
                <a:latin typeface="NikoshBAN" panose="02000000000000000000" pitchFamily="2" charset="0"/>
                <a:cs typeface="NikoshBAN" panose="02000000000000000000" pitchFamily="2" charset="0"/>
              </a:rPr>
              <a:t>Writing:</a:t>
            </a:r>
          </a:p>
          <a:p>
            <a:r>
              <a:rPr lang="en-US" sz="2000" dirty="0">
                <a:solidFill>
                  <a:prstClr val="black"/>
                </a:solidFill>
                <a:cs typeface="NikoshBAN" panose="02000000000000000000" pitchFamily="2" charset="0"/>
              </a:rPr>
              <a:t>3.1.1   </a:t>
            </a:r>
            <a:r>
              <a:rPr lang="en-US" sz="2000" dirty="0">
                <a:solidFill>
                  <a:prstClr val="black"/>
                </a:solidFill>
                <a:latin typeface="NikoshBAN" panose="02000000000000000000" pitchFamily="2" charset="0"/>
                <a:cs typeface="NikoshBAN" panose="02000000000000000000" pitchFamily="2" charset="0"/>
              </a:rPr>
              <a:t>   write words, phrases and sentences using non-cursive capital letters.</a:t>
            </a:r>
          </a:p>
          <a:p>
            <a:r>
              <a:rPr lang="en-US" sz="2000" dirty="0">
                <a:solidFill>
                  <a:prstClr val="black"/>
                </a:solidFill>
                <a:cs typeface="NikoshBAN" panose="02000000000000000000" pitchFamily="2" charset="0"/>
              </a:rPr>
              <a:t>3.1.2   </a:t>
            </a:r>
            <a:r>
              <a:rPr lang="en-US" sz="2000" dirty="0">
                <a:solidFill>
                  <a:prstClr val="black"/>
                </a:solidFill>
                <a:latin typeface="NikoshBAN" panose="02000000000000000000" pitchFamily="2" charset="0"/>
                <a:cs typeface="NikoshBAN" panose="02000000000000000000" pitchFamily="2" charset="0"/>
              </a:rPr>
              <a:t>   </a:t>
            </a:r>
            <a:r>
              <a:rPr lang="en-US" sz="2000" dirty="0">
                <a:solidFill>
                  <a:prstClr val="black"/>
                </a:solidFill>
                <a:latin typeface="NikoshBAN" panose="02000000000000000000" pitchFamily="2" charset="0"/>
                <a:cs typeface="NikoshBAN" panose="02000000000000000000" pitchFamily="2" charset="0"/>
              </a:rPr>
              <a:t>write words, phrases and sentences using </a:t>
            </a:r>
            <a:r>
              <a:rPr lang="en-US" sz="2000" dirty="0">
                <a:solidFill>
                  <a:prstClr val="black"/>
                </a:solidFill>
                <a:latin typeface="NikoshBAN" panose="02000000000000000000" pitchFamily="2" charset="0"/>
                <a:cs typeface="NikoshBAN" panose="02000000000000000000" pitchFamily="2" charset="0"/>
              </a:rPr>
              <a:t>non-cursive small </a:t>
            </a:r>
            <a:r>
              <a:rPr lang="en-US" sz="2000" dirty="0">
                <a:solidFill>
                  <a:prstClr val="black"/>
                </a:solidFill>
                <a:latin typeface="NikoshBAN" panose="02000000000000000000" pitchFamily="2" charset="0"/>
                <a:cs typeface="NikoshBAN" panose="02000000000000000000" pitchFamily="2" charset="0"/>
              </a:rPr>
              <a:t>letters</a:t>
            </a:r>
            <a:r>
              <a:rPr lang="en-US" sz="2000" dirty="0">
                <a:solidFill>
                  <a:prstClr val="black"/>
                </a:solidFill>
                <a:latin typeface="NikoshBAN" panose="02000000000000000000" pitchFamily="2" charset="0"/>
                <a:cs typeface="NikoshBAN" panose="02000000000000000000" pitchFamily="2" charset="0"/>
              </a:rPr>
              <a:t>.</a:t>
            </a:r>
          </a:p>
          <a:p>
            <a:r>
              <a:rPr lang="en-US" sz="2000" dirty="0">
                <a:solidFill>
                  <a:prstClr val="black"/>
                </a:solidFill>
                <a:cs typeface="NikoshBAN" panose="02000000000000000000" pitchFamily="2" charset="0"/>
              </a:rPr>
              <a:t>6.1.2</a:t>
            </a:r>
            <a:r>
              <a:rPr lang="en-US" sz="2000" dirty="0">
                <a:solidFill>
                  <a:prstClr val="black"/>
                </a:solidFill>
                <a:latin typeface="NikoshBAN" panose="02000000000000000000" pitchFamily="2" charset="0"/>
                <a:cs typeface="NikoshBAN" panose="02000000000000000000" pitchFamily="2" charset="0"/>
              </a:rPr>
              <a:t>      use capital letters for proper nouns. </a:t>
            </a:r>
          </a:p>
          <a:p>
            <a:endParaRPr lang="en-US" sz="2000" dirty="0">
              <a:solidFill>
                <a:prstClr val="black"/>
              </a:solidFill>
              <a:latin typeface="NikoshBAN" panose="02000000000000000000" pitchFamily="2" charset="0"/>
              <a:cs typeface="NikoshBAN" panose="02000000000000000000" pitchFamily="2" charset="0"/>
            </a:endParaRPr>
          </a:p>
          <a:p>
            <a:endParaRPr lang="en-US" sz="2000" dirty="0">
              <a:solidFill>
                <a:prstClr val="black"/>
              </a:solidFill>
              <a:cs typeface="NikoshBAN" panose="02000000000000000000" pitchFamily="2" charset="0"/>
            </a:endParaRPr>
          </a:p>
        </p:txBody>
      </p:sp>
      <p:sp>
        <p:nvSpPr>
          <p:cNvPr id="2" name="TextBox 1"/>
          <p:cNvSpPr txBox="1"/>
          <p:nvPr/>
        </p:nvSpPr>
        <p:spPr>
          <a:xfrm>
            <a:off x="2467963" y="771418"/>
            <a:ext cx="6537278" cy="369332"/>
          </a:xfrm>
          <a:prstGeom prst="rect">
            <a:avLst/>
          </a:prstGeom>
          <a:noFill/>
        </p:spPr>
        <p:txBody>
          <a:bodyPr wrap="square" rtlCol="0">
            <a:spAutoFit/>
          </a:bodyPr>
          <a:lstStyle/>
          <a:p>
            <a:r>
              <a:rPr lang="en-US" dirty="0">
                <a:solidFill>
                  <a:prstClr val="black"/>
                </a:solidFill>
                <a:latin typeface="NikoshBAN" panose="02000000000000000000" pitchFamily="2" charset="0"/>
                <a:cs typeface="NikoshBAN" panose="02000000000000000000" pitchFamily="2" charset="0"/>
              </a:rPr>
              <a:t>By the end of the lesson the students will be able to</a:t>
            </a:r>
            <a:endParaRPr lang="en-US"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064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940711" y="743277"/>
            <a:ext cx="8229600" cy="5262979"/>
          </a:xfrm>
          <a:prstGeom prst="rect">
            <a:avLst/>
          </a:prstGeom>
          <a:solidFill>
            <a:srgbClr val="F3CDF0"/>
          </a:solidFill>
          <a:ln w="57150">
            <a:solidFill>
              <a:sysClr val="windowText" lastClr="000000"/>
            </a:solidFill>
          </a:ln>
        </p:spPr>
        <p:txBody>
          <a:bodyPr wrap="square" rtlCol="0">
            <a:spAutoFit/>
          </a:bodyPr>
          <a:lstStyle/>
          <a:p>
            <a:pPr algn="ctr"/>
            <a:r>
              <a:rPr lang="en-US" sz="4800" kern="0" dirty="0">
                <a:solidFill>
                  <a:prstClr val="black"/>
                </a:solidFill>
              </a:rPr>
              <a:t>Teaching aids :</a:t>
            </a:r>
          </a:p>
          <a:p>
            <a:pPr marL="1200150" lvl="2" indent="-285750" algn="just">
              <a:buFont typeface="Wingdings" panose="05000000000000000000" pitchFamily="2" charset="2"/>
              <a:buChar char="ü"/>
            </a:pPr>
            <a:r>
              <a:rPr lang="en-US" sz="4800" kern="0" dirty="0">
                <a:solidFill>
                  <a:prstClr val="black"/>
                </a:solidFill>
              </a:rPr>
              <a:t> Pictures of friends, active, different, talkative, quiet</a:t>
            </a:r>
          </a:p>
          <a:p>
            <a:pPr marL="1200150" lvl="2" indent="-285750" algn="just">
              <a:buFont typeface="Wingdings" panose="05000000000000000000" pitchFamily="2" charset="2"/>
              <a:buChar char="ü"/>
            </a:pPr>
            <a:r>
              <a:rPr lang="en-US" sz="4800" kern="0" dirty="0">
                <a:solidFill>
                  <a:prstClr val="black"/>
                </a:solidFill>
              </a:rPr>
              <a:t>Word cards</a:t>
            </a:r>
          </a:p>
          <a:p>
            <a:pPr marL="1200150" lvl="2" indent="-285750" algn="just">
              <a:buFont typeface="Wingdings" panose="05000000000000000000" pitchFamily="2" charset="2"/>
              <a:buChar char="ü"/>
            </a:pPr>
            <a:r>
              <a:rPr lang="en-US" sz="4800" kern="0" dirty="0">
                <a:solidFill>
                  <a:prstClr val="black"/>
                </a:solidFill>
              </a:rPr>
              <a:t>Poster paper</a:t>
            </a:r>
          </a:p>
          <a:p>
            <a:pPr marL="1200150" lvl="2" indent="-285750" algn="just">
              <a:buFont typeface="Wingdings" panose="05000000000000000000" pitchFamily="2" charset="2"/>
              <a:buChar char="ü"/>
            </a:pPr>
            <a:r>
              <a:rPr lang="en-US" sz="4800" kern="0" dirty="0">
                <a:solidFill>
                  <a:prstClr val="black"/>
                </a:solidFill>
              </a:rPr>
              <a:t> Slide</a:t>
            </a:r>
          </a:p>
          <a:p>
            <a:pPr marL="1200150" lvl="2" indent="-285750" algn="just">
              <a:buFont typeface="Wingdings" panose="05000000000000000000" pitchFamily="2" charset="2"/>
              <a:buChar char="ü"/>
            </a:pPr>
            <a:r>
              <a:rPr lang="en-US" sz="4800" kern="0" dirty="0">
                <a:solidFill>
                  <a:prstClr val="black"/>
                </a:solidFill>
              </a:rPr>
              <a:t>CD drive/ audio</a:t>
            </a:r>
          </a:p>
        </p:txBody>
      </p:sp>
    </p:spTree>
    <p:extLst>
      <p:ext uri="{BB962C8B-B14F-4D97-AF65-F5344CB8AC3E}">
        <p14:creationId xmlns:p14="http://schemas.microsoft.com/office/powerpoint/2010/main" val="330428864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507" y="477672"/>
            <a:ext cx="5227093"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Look at the picture.</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328" t="30137" r="35007" b="25698"/>
          <a:stretch/>
        </p:blipFill>
        <p:spPr>
          <a:xfrm>
            <a:off x="450376" y="1090023"/>
            <a:ext cx="11741624" cy="5556435"/>
          </a:xfrm>
          <a:prstGeom prst="rect">
            <a:avLst/>
          </a:prstGeom>
        </p:spPr>
      </p:pic>
      <p:sp>
        <p:nvSpPr>
          <p:cNvPr id="4" name="TextBox 3"/>
          <p:cNvSpPr txBox="1"/>
          <p:nvPr/>
        </p:nvSpPr>
        <p:spPr>
          <a:xfrm>
            <a:off x="1858371" y="477672"/>
            <a:ext cx="9223611"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What do you see in the picture?</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4014716" y="477672"/>
            <a:ext cx="3179929"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It’s a form. </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3002507" y="477672"/>
            <a:ext cx="4053386"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Is it complete?</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2464557" y="122128"/>
            <a:ext cx="8617425"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No, it’s not. </a:t>
            </a:r>
          </a:p>
          <a:p>
            <a:r>
              <a:rPr lang="en-US" sz="4000" dirty="0" smtClean="0">
                <a:latin typeface="NikoshBAN" panose="02000000000000000000" pitchFamily="2" charset="0"/>
                <a:cs typeface="NikoshBAN" panose="02000000000000000000" pitchFamily="2" charset="0"/>
              </a:rPr>
              <a:t>We have to complete the form.</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95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66FF"/>
            </a:gs>
            <a:gs pos="66000">
              <a:schemeClr val="accent1">
                <a:lumMod val="0"/>
                <a:lumOff val="100000"/>
              </a:schemeClr>
            </a:gs>
            <a:gs pos="100000">
              <a:schemeClr val="accent1">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Our today’s lesson is</a:t>
            </a:r>
            <a:endParaRPr lang="en-US" sz="4400" b="1" dirty="0"/>
          </a:p>
        </p:txBody>
      </p:sp>
      <p:sp>
        <p:nvSpPr>
          <p:cNvPr id="4" name="TextBox 3"/>
          <p:cNvSpPr txBox="1"/>
          <p:nvPr/>
        </p:nvSpPr>
        <p:spPr>
          <a:xfrm>
            <a:off x="2438400" y="1914584"/>
            <a:ext cx="7315200" cy="1107996"/>
          </a:xfrm>
          <a:prstGeom prst="rect">
            <a:avLst/>
          </a:prstGeom>
          <a:noFill/>
        </p:spPr>
        <p:txBody>
          <a:bodyPr wrap="square" rtlCol="0">
            <a:spAutoFit/>
          </a:bodyPr>
          <a:lstStyle/>
          <a:p>
            <a:pPr algn="ctr"/>
            <a:r>
              <a:rPr lang="en-US" sz="6600" b="1" dirty="0">
                <a:solidFill>
                  <a:prstClr val="black"/>
                </a:solidFill>
              </a:rPr>
              <a:t>Completing forms</a:t>
            </a:r>
            <a:endParaRPr lang="en-US" sz="6600" b="1" dirty="0">
              <a:solidFill>
                <a:prstClr val="black"/>
              </a:solidFill>
            </a:endParaRPr>
          </a:p>
        </p:txBody>
      </p:sp>
      <p:cxnSp>
        <p:nvCxnSpPr>
          <p:cNvPr id="5" name="Straight Connector 4"/>
          <p:cNvCxnSpPr/>
          <p:nvPr/>
        </p:nvCxnSpPr>
        <p:spPr>
          <a:xfrm>
            <a:off x="2920621" y="3061832"/>
            <a:ext cx="6350758" cy="15338"/>
          </a:xfrm>
          <a:prstGeom prst="line">
            <a:avLst/>
          </a:prstGeom>
          <a:ln w="5715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408058" y="3985146"/>
            <a:ext cx="5375884" cy="2123658"/>
          </a:xfrm>
          <a:prstGeom prst="rect">
            <a:avLst/>
          </a:prstGeom>
          <a:noFill/>
          <a:ln>
            <a:solidFill>
              <a:schemeClr val="tx1"/>
            </a:solidFill>
          </a:ln>
        </p:spPr>
        <p:txBody>
          <a:bodyPr wrap="square" rtlCol="0">
            <a:spAutoFit/>
          </a:bodyPr>
          <a:lstStyle/>
          <a:p>
            <a:pPr algn="ctr"/>
            <a:r>
              <a:rPr lang="en-US" sz="4400" dirty="0">
                <a:solidFill>
                  <a:prstClr val="black"/>
                </a:solidFill>
              </a:rPr>
              <a:t>Unit: </a:t>
            </a:r>
            <a:r>
              <a:rPr lang="en-US" sz="4400" dirty="0">
                <a:solidFill>
                  <a:prstClr val="black"/>
                </a:solidFill>
              </a:rPr>
              <a:t>22, </a:t>
            </a:r>
            <a:r>
              <a:rPr lang="en-US" sz="4400" dirty="0">
                <a:solidFill>
                  <a:prstClr val="black"/>
                </a:solidFill>
              </a:rPr>
              <a:t>Lesson: </a:t>
            </a:r>
            <a:r>
              <a:rPr lang="en-US" sz="4400" dirty="0">
                <a:solidFill>
                  <a:prstClr val="black"/>
                </a:solidFill>
              </a:rPr>
              <a:t>1-3,</a:t>
            </a:r>
            <a:r>
              <a:rPr lang="en-US" sz="4400" dirty="0">
                <a:solidFill>
                  <a:prstClr val="black"/>
                </a:solidFill>
              </a:rPr>
              <a:t/>
            </a:r>
            <a:br>
              <a:rPr lang="en-US" sz="4400" dirty="0">
                <a:solidFill>
                  <a:prstClr val="black"/>
                </a:solidFill>
              </a:rPr>
            </a:br>
            <a:r>
              <a:rPr lang="en-US" sz="4400" dirty="0">
                <a:solidFill>
                  <a:prstClr val="black"/>
                </a:solidFill>
              </a:rPr>
              <a:t>Activity: A,B&amp;C; </a:t>
            </a:r>
          </a:p>
          <a:p>
            <a:pPr algn="ctr"/>
            <a:r>
              <a:rPr lang="en-US" sz="4400" dirty="0">
                <a:solidFill>
                  <a:prstClr val="black"/>
                </a:solidFill>
              </a:rPr>
              <a:t>Page</a:t>
            </a:r>
            <a:r>
              <a:rPr lang="en-US" sz="4400" dirty="0">
                <a:solidFill>
                  <a:prstClr val="black"/>
                </a:solidFill>
              </a:rPr>
              <a:t>: </a:t>
            </a:r>
            <a:r>
              <a:rPr lang="en-US" sz="4400" dirty="0">
                <a:solidFill>
                  <a:prstClr val="black"/>
                </a:solidFill>
              </a:rPr>
              <a:t>86</a:t>
            </a:r>
            <a:endParaRPr lang="en-US" sz="4400" dirty="0">
              <a:solidFill>
                <a:prstClr val="black"/>
              </a:solidFill>
            </a:endParaRPr>
          </a:p>
        </p:txBody>
      </p:sp>
    </p:spTree>
    <p:extLst>
      <p:ext uri="{BB962C8B-B14F-4D97-AF65-F5344CB8AC3E}">
        <p14:creationId xmlns:p14="http://schemas.microsoft.com/office/powerpoint/2010/main" val="22967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50000"/>
                                  </p:iterate>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endParaRPr lang="en-US" sz="4000" dirty="0">
              <a:solidFill>
                <a:prstClr val="black"/>
              </a:solidFill>
              <a:latin typeface="Algerian" panose="04020705040A02060702" pitchFamily="82" charset="0"/>
            </a:endParaRPr>
          </a:p>
        </p:txBody>
      </p:sp>
      <p:sp>
        <p:nvSpPr>
          <p:cNvPr id="5" name="TextBox 4"/>
          <p:cNvSpPr txBox="1"/>
          <p:nvPr/>
        </p:nvSpPr>
        <p:spPr>
          <a:xfrm>
            <a:off x="3698541" y="1988108"/>
            <a:ext cx="3234522" cy="1015663"/>
          </a:xfrm>
          <a:prstGeom prst="rect">
            <a:avLst/>
          </a:prstGeom>
          <a:noFill/>
        </p:spPr>
        <p:txBody>
          <a:bodyPr wrap="square" rtlCol="0">
            <a:spAutoFit/>
          </a:bodyPr>
          <a:lstStyle/>
          <a:p>
            <a:r>
              <a:rPr lang="en-US" sz="6000" b="1" dirty="0">
                <a:solidFill>
                  <a:prstClr val="black"/>
                </a:solidFill>
              </a:rPr>
              <a:t>different</a:t>
            </a:r>
            <a:endParaRPr lang="en-US" sz="6000" b="1" dirty="0">
              <a:solidFill>
                <a:prstClr val="black"/>
              </a:solidFill>
            </a:endParaRPr>
          </a:p>
        </p:txBody>
      </p:sp>
      <p:sp>
        <p:nvSpPr>
          <p:cNvPr id="6" name="TextBox 5"/>
          <p:cNvSpPr txBox="1"/>
          <p:nvPr/>
        </p:nvSpPr>
        <p:spPr>
          <a:xfrm>
            <a:off x="3603007" y="3210719"/>
            <a:ext cx="5803241" cy="1015663"/>
          </a:xfrm>
          <a:prstGeom prst="rect">
            <a:avLst/>
          </a:prstGeom>
          <a:noFill/>
        </p:spPr>
        <p:txBody>
          <a:bodyPr wrap="square" rtlCol="0">
            <a:spAutoFit/>
          </a:bodyPr>
          <a:lstStyle/>
          <a:p>
            <a:r>
              <a:rPr lang="en-US" sz="6000" b="1" dirty="0">
                <a:solidFill>
                  <a:srgbClr val="FF0000"/>
                </a:solidFill>
              </a:rPr>
              <a:t>different - </a:t>
            </a:r>
            <a:r>
              <a:rPr lang="bn-IN" sz="6000" b="1" dirty="0">
                <a:solidFill>
                  <a:srgbClr val="FF0000"/>
                </a:solidFill>
              </a:rPr>
              <a:t>পৃথক</a:t>
            </a:r>
            <a:endParaRPr lang="en-US" sz="6000" b="1" dirty="0">
              <a:solidFill>
                <a:srgbClr val="FF0000"/>
              </a:solidFill>
            </a:endParaRPr>
          </a:p>
        </p:txBody>
      </p:sp>
      <p:sp>
        <p:nvSpPr>
          <p:cNvPr id="7" name="TextBox 6"/>
          <p:cNvSpPr txBox="1"/>
          <p:nvPr/>
        </p:nvSpPr>
        <p:spPr>
          <a:xfrm>
            <a:off x="3750614" y="4583457"/>
            <a:ext cx="3698546" cy="1015663"/>
          </a:xfrm>
          <a:prstGeom prst="rect">
            <a:avLst/>
          </a:prstGeom>
          <a:noFill/>
        </p:spPr>
        <p:txBody>
          <a:bodyPr wrap="square" rtlCol="0">
            <a:spAutoFit/>
          </a:bodyPr>
          <a:lstStyle/>
          <a:p>
            <a:r>
              <a:rPr lang="en-US" sz="6000" b="1" dirty="0">
                <a:solidFill>
                  <a:srgbClr val="002060"/>
                </a:solidFill>
              </a:rPr>
              <a:t>different</a:t>
            </a:r>
            <a:endParaRPr lang="en-US" sz="6000" b="1" dirty="0">
              <a:solidFill>
                <a:srgbClr val="002060"/>
              </a:solidFill>
            </a:endParaRPr>
          </a:p>
        </p:txBody>
      </p:sp>
    </p:spTree>
    <p:extLst>
      <p:ext uri="{BB962C8B-B14F-4D97-AF65-F5344CB8AC3E}">
        <p14:creationId xmlns:p14="http://schemas.microsoft.com/office/powerpoint/2010/main" val="288779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45407" y="573862"/>
            <a:ext cx="3108960" cy="707886"/>
          </a:xfrm>
          <a:prstGeom prst="rect">
            <a:avLst/>
          </a:prstGeom>
          <a:noFill/>
          <a:ln>
            <a:solidFill>
              <a:schemeClr val="tx1"/>
            </a:solidFill>
          </a:ln>
        </p:spPr>
        <p:txBody>
          <a:bodyPr wrap="square" rtlCol="0">
            <a:spAutoFit/>
          </a:bodyPr>
          <a:lstStyle/>
          <a:p>
            <a:r>
              <a:rPr lang="en-US" sz="4000" dirty="0">
                <a:solidFill>
                  <a:prstClr val="black"/>
                </a:solidFill>
                <a:latin typeface="Algerian" panose="04020705040A02060702" pitchFamily="82" charset="0"/>
              </a:rPr>
              <a:t>New Words</a:t>
            </a:r>
            <a:endParaRPr lang="en-US" sz="4000" dirty="0">
              <a:solidFill>
                <a:prstClr val="black"/>
              </a:solidFill>
              <a:latin typeface="Algerian" panose="04020705040A02060702" pitchFamily="82" charset="0"/>
            </a:endParaRPr>
          </a:p>
        </p:txBody>
      </p:sp>
      <p:sp>
        <p:nvSpPr>
          <p:cNvPr id="5" name="TextBox 4"/>
          <p:cNvSpPr txBox="1"/>
          <p:nvPr/>
        </p:nvSpPr>
        <p:spPr>
          <a:xfrm>
            <a:off x="2756845" y="1933517"/>
            <a:ext cx="3234522" cy="1015663"/>
          </a:xfrm>
          <a:prstGeom prst="rect">
            <a:avLst/>
          </a:prstGeom>
          <a:noFill/>
        </p:spPr>
        <p:txBody>
          <a:bodyPr wrap="square" rtlCol="0">
            <a:spAutoFit/>
          </a:bodyPr>
          <a:lstStyle/>
          <a:p>
            <a:r>
              <a:rPr lang="en-US" sz="6000" b="1" dirty="0">
                <a:solidFill>
                  <a:prstClr val="black"/>
                </a:solidFill>
              </a:rPr>
              <a:t>active</a:t>
            </a:r>
            <a:endParaRPr lang="en-US" sz="6000" b="1" dirty="0">
              <a:solidFill>
                <a:prstClr val="black"/>
              </a:solidFill>
            </a:endParaRPr>
          </a:p>
        </p:txBody>
      </p:sp>
      <p:sp>
        <p:nvSpPr>
          <p:cNvPr id="6" name="TextBox 5"/>
          <p:cNvSpPr txBox="1"/>
          <p:nvPr/>
        </p:nvSpPr>
        <p:spPr>
          <a:xfrm>
            <a:off x="2756845" y="3183424"/>
            <a:ext cx="8256898" cy="1015663"/>
          </a:xfrm>
          <a:prstGeom prst="rect">
            <a:avLst/>
          </a:prstGeom>
          <a:noFill/>
        </p:spPr>
        <p:txBody>
          <a:bodyPr wrap="square" rtlCol="0">
            <a:spAutoFit/>
          </a:bodyPr>
          <a:lstStyle/>
          <a:p>
            <a:r>
              <a:rPr lang="en-US" sz="6000" b="1" dirty="0">
                <a:solidFill>
                  <a:srgbClr val="FF0000"/>
                </a:solidFill>
              </a:rPr>
              <a:t>active – </a:t>
            </a:r>
            <a:r>
              <a:rPr lang="bn-IN" sz="6000" b="1" dirty="0">
                <a:solidFill>
                  <a:srgbClr val="FF0000"/>
                </a:solidFill>
              </a:rPr>
              <a:t>সক্রিয় / কর্মঠ</a:t>
            </a:r>
            <a:endParaRPr lang="en-US" sz="6000" b="1" dirty="0">
              <a:solidFill>
                <a:srgbClr val="FF0000"/>
              </a:solidFill>
            </a:endParaRPr>
          </a:p>
        </p:txBody>
      </p:sp>
      <p:sp>
        <p:nvSpPr>
          <p:cNvPr id="7" name="TextBox 6"/>
          <p:cNvSpPr txBox="1"/>
          <p:nvPr/>
        </p:nvSpPr>
        <p:spPr>
          <a:xfrm>
            <a:off x="2756845" y="4499378"/>
            <a:ext cx="3698546" cy="1015663"/>
          </a:xfrm>
          <a:prstGeom prst="rect">
            <a:avLst/>
          </a:prstGeom>
          <a:noFill/>
        </p:spPr>
        <p:txBody>
          <a:bodyPr wrap="square" rtlCol="0">
            <a:spAutoFit/>
          </a:bodyPr>
          <a:lstStyle/>
          <a:p>
            <a:r>
              <a:rPr lang="en-US" sz="6000" b="1" dirty="0">
                <a:solidFill>
                  <a:srgbClr val="002060"/>
                </a:solidFill>
              </a:rPr>
              <a:t>active</a:t>
            </a:r>
            <a:endParaRPr lang="en-US" sz="6000" b="1" dirty="0">
              <a:solidFill>
                <a:srgbClr val="002060"/>
              </a:solidFill>
            </a:endParaRPr>
          </a:p>
        </p:txBody>
      </p:sp>
    </p:spTree>
    <p:extLst>
      <p:ext uri="{BB962C8B-B14F-4D97-AF65-F5344CB8AC3E}">
        <p14:creationId xmlns:p14="http://schemas.microsoft.com/office/powerpoint/2010/main" val="5832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615</Words>
  <Application>Microsoft Office PowerPoint</Application>
  <PresentationFormat>Widescreen</PresentationFormat>
  <Paragraphs>90</Paragraphs>
  <Slides>21</Slides>
  <Notes>0</Notes>
  <HiddenSlides>0</HiddenSlides>
  <MMClips>1</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21</vt:i4>
      </vt:variant>
    </vt:vector>
  </HeadingPairs>
  <TitlesOfParts>
    <vt:vector size="42" baseType="lpstr">
      <vt:lpstr>Algerian</vt:lpstr>
      <vt:lpstr>Arial</vt:lpstr>
      <vt:lpstr>Baskerville Old Face</vt:lpstr>
      <vt:lpstr>Calibri</vt:lpstr>
      <vt:lpstr>Calibri Light</vt:lpstr>
      <vt:lpstr>NikoshBAN</vt:lpstr>
      <vt:lpstr>Vrinda</vt:lpstr>
      <vt:lpstr>Wingdings</vt:lpstr>
      <vt:lpstr>Office Theme</vt:lpstr>
      <vt:lpstr>1_Office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Our today’s lesson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cp:revision>
  <dcterms:created xsi:type="dcterms:W3CDTF">2020-11-05T13:47:38Z</dcterms:created>
  <dcterms:modified xsi:type="dcterms:W3CDTF">2020-11-05T14:41:41Z</dcterms:modified>
</cp:coreProperties>
</file>